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8" r:id="rId2"/>
    <p:sldId id="256" r:id="rId3"/>
    <p:sldId id="268" r:id="rId4"/>
    <p:sldId id="267" r:id="rId5"/>
    <p:sldId id="266" r:id="rId6"/>
    <p:sldId id="270" r:id="rId7"/>
    <p:sldId id="271" r:id="rId8"/>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6" d="100"/>
          <a:sy n="86" d="100"/>
        </p:scale>
        <p:origin x="-822" y="2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5" name="Prostokąt zaokrąglony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Prostokąt zaokrąglony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ytuł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pl-PL" smtClean="0"/>
              <a:t>Kliknij, aby edytować styl</a:t>
            </a:r>
            <a:endParaRPr kumimoji="0" lang="en-US"/>
          </a:p>
        </p:txBody>
      </p:sp>
      <p:sp>
        <p:nvSpPr>
          <p:cNvPr id="20" name="Podtytuł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l-PL" smtClean="0"/>
              <a:t>Kliknij, aby edytować styl wzorca podtytułu</a:t>
            </a:r>
            <a:endParaRPr kumimoji="0" lang="en-US"/>
          </a:p>
        </p:txBody>
      </p:sp>
      <p:sp>
        <p:nvSpPr>
          <p:cNvPr id="19" name="Symbol zastępczy daty 18"/>
          <p:cNvSpPr>
            <a:spLocks noGrp="1"/>
          </p:cNvSpPr>
          <p:nvPr>
            <p:ph type="dt" sz="half" idx="10"/>
          </p:nvPr>
        </p:nvSpPr>
        <p:spPr/>
        <p:txBody>
          <a:bodyPr/>
          <a:lstStyle>
            <a:extLst/>
          </a:lstStyle>
          <a:p>
            <a:fld id="{1199B122-2A4B-4CD3-A580-2A73F8F38634}" type="datetimeFigureOut">
              <a:rPr lang="pl-PL" smtClean="0"/>
              <a:t>2015-05-18</a:t>
            </a:fld>
            <a:endParaRPr lang="pl-PL"/>
          </a:p>
        </p:txBody>
      </p:sp>
      <p:sp>
        <p:nvSpPr>
          <p:cNvPr id="8" name="Symbol zastępczy stopki 7"/>
          <p:cNvSpPr>
            <a:spLocks noGrp="1"/>
          </p:cNvSpPr>
          <p:nvPr>
            <p:ph type="ftr" sz="quarter" idx="11"/>
          </p:nvPr>
        </p:nvSpPr>
        <p:spPr/>
        <p:txBody>
          <a:bodyPr/>
          <a:lstStyle>
            <a:extLst/>
          </a:lstStyle>
          <a:p>
            <a:endParaRPr lang="pl-PL"/>
          </a:p>
        </p:txBody>
      </p:sp>
      <p:sp>
        <p:nvSpPr>
          <p:cNvPr id="11" name="Symbol zastępczy numeru slajdu 10"/>
          <p:cNvSpPr>
            <a:spLocks noGrp="1"/>
          </p:cNvSpPr>
          <p:nvPr>
            <p:ph type="sldNum" sz="quarter" idx="12"/>
          </p:nvPr>
        </p:nvSpPr>
        <p:spPr/>
        <p:txBody>
          <a:bodyPr/>
          <a:lstStyle>
            <a:extLst/>
          </a:lstStyle>
          <a:p>
            <a:fld id="{1A2D22E9-4E57-4F77-A754-55B1FB54C79C}" type="slidenum">
              <a:rPr lang="pl-PL" smtClean="0"/>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502920" y="4983480"/>
            <a:ext cx="8183880" cy="1051560"/>
          </a:xfrm>
        </p:spPr>
        <p:txBody>
          <a:bodyPr/>
          <a:lstStyle>
            <a:extLst/>
          </a:lstStyle>
          <a:p>
            <a:r>
              <a:rPr kumimoji="0" lang="pl-PL" smtClean="0"/>
              <a:t>Kliknij, aby edytować styl</a:t>
            </a:r>
            <a:endParaRPr kumimoji="0" lang="en-US"/>
          </a:p>
        </p:txBody>
      </p:sp>
      <p:sp>
        <p:nvSpPr>
          <p:cNvPr id="3" name="Symbol zastępczy zawartości 2"/>
          <p:cNvSpPr>
            <a:spLocks noGrp="1"/>
          </p:cNvSpPr>
          <p:nvPr>
            <p:ph idx="1"/>
          </p:nvPr>
        </p:nvSpPr>
        <p:spPr>
          <a:xfrm>
            <a:off x="502920" y="530352"/>
            <a:ext cx="8183880" cy="4187952"/>
          </a:xfrm>
        </p:spPr>
        <p:txBody>
          <a:bodyPr/>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1199B122-2A4B-4CD3-A580-2A73F8F38634}" type="datetimeFigureOut">
              <a:rPr lang="pl-PL" smtClean="0"/>
              <a:t>2015-05-18</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1A2D22E9-4E57-4F77-A754-55B1FB54C79C}" type="slidenum">
              <a:rPr lang="pl-PL" smtClean="0"/>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14" name="Prostokąt zaokrąglony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Prostokąt zaokrąglony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ytuł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l-PL" smtClean="0"/>
              <a:t>Kliknij, aby edytować style wzorca tekstu</a:t>
            </a:r>
          </a:p>
        </p:txBody>
      </p:sp>
      <p:sp>
        <p:nvSpPr>
          <p:cNvPr id="4" name="Symbol zastępczy daty 3"/>
          <p:cNvSpPr>
            <a:spLocks noGrp="1"/>
          </p:cNvSpPr>
          <p:nvPr>
            <p:ph type="dt" sz="half" idx="10"/>
          </p:nvPr>
        </p:nvSpPr>
        <p:spPr/>
        <p:txBody>
          <a:bodyPr/>
          <a:lstStyle>
            <a:extLst/>
          </a:lstStyle>
          <a:p>
            <a:fld id="{1199B122-2A4B-4CD3-A580-2A73F8F38634}" type="datetimeFigureOut">
              <a:rPr lang="pl-PL" smtClean="0"/>
              <a:t>2015-05-18</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1A2D22E9-4E57-4F77-A754-55B1FB54C79C}" type="slidenum">
              <a:rPr lang="pl-PL" smtClean="0"/>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zawartości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1199B122-2A4B-4CD3-A580-2A73F8F38634}" type="datetimeFigureOut">
              <a:rPr lang="pl-PL" smtClean="0"/>
              <a:t>2015-05-18</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1A2D22E9-4E57-4F77-A754-55B1FB54C79C}" type="slidenum">
              <a:rPr lang="pl-PL" smtClean="0"/>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502920" y="4983480"/>
            <a:ext cx="8183880" cy="1051560"/>
          </a:xfrm>
        </p:spPr>
        <p:txBody>
          <a:bodyPr anchor="b"/>
          <a:lstStyle>
            <a:lvl1pPr>
              <a:defRPr b="1"/>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5" name="Symbol zastępczy zawartości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6" name="Symbol zastępczy zawartości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0"/>
          </p:nvPr>
        </p:nvSpPr>
        <p:spPr/>
        <p:txBody>
          <a:bodyPr/>
          <a:lstStyle>
            <a:extLst/>
          </a:lstStyle>
          <a:p>
            <a:fld id="{1199B122-2A4B-4CD3-A580-2A73F8F38634}" type="datetimeFigureOut">
              <a:rPr lang="pl-PL" smtClean="0"/>
              <a:t>2015-05-18</a:t>
            </a:fld>
            <a:endParaRPr lang="pl-PL"/>
          </a:p>
        </p:txBody>
      </p:sp>
      <p:sp>
        <p:nvSpPr>
          <p:cNvPr id="8" name="Symbol zastępczy stopki 7"/>
          <p:cNvSpPr>
            <a:spLocks noGrp="1"/>
          </p:cNvSpPr>
          <p:nvPr>
            <p:ph type="ftr" sz="quarter" idx="11"/>
          </p:nvPr>
        </p:nvSpPr>
        <p:spPr/>
        <p:txBody>
          <a:bodyPr/>
          <a:lstStyle>
            <a:extLst/>
          </a:lstStyle>
          <a:p>
            <a:endParaRPr lang="pl-PL"/>
          </a:p>
        </p:txBody>
      </p:sp>
      <p:sp>
        <p:nvSpPr>
          <p:cNvPr id="9" name="Symbol zastępczy numeru slajdu 8"/>
          <p:cNvSpPr>
            <a:spLocks noGrp="1"/>
          </p:cNvSpPr>
          <p:nvPr>
            <p:ph type="sldNum" sz="quarter" idx="12"/>
          </p:nvPr>
        </p:nvSpPr>
        <p:spPr/>
        <p:txBody>
          <a:bodyPr/>
          <a:lstStyle>
            <a:extLst/>
          </a:lstStyle>
          <a:p>
            <a:fld id="{1A2D22E9-4E57-4F77-A754-55B1FB54C79C}" type="slidenum">
              <a:rPr lang="pl-PL" smtClean="0"/>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daty 2"/>
          <p:cNvSpPr>
            <a:spLocks noGrp="1"/>
          </p:cNvSpPr>
          <p:nvPr>
            <p:ph type="dt" sz="half" idx="10"/>
          </p:nvPr>
        </p:nvSpPr>
        <p:spPr/>
        <p:txBody>
          <a:bodyPr/>
          <a:lstStyle>
            <a:extLst/>
          </a:lstStyle>
          <a:p>
            <a:fld id="{1199B122-2A4B-4CD3-A580-2A73F8F38634}" type="datetimeFigureOut">
              <a:rPr lang="pl-PL" smtClean="0"/>
              <a:t>2015-05-18</a:t>
            </a:fld>
            <a:endParaRPr lang="pl-PL"/>
          </a:p>
        </p:txBody>
      </p:sp>
      <p:sp>
        <p:nvSpPr>
          <p:cNvPr id="4" name="Symbol zastępczy stopki 3"/>
          <p:cNvSpPr>
            <a:spLocks noGrp="1"/>
          </p:cNvSpPr>
          <p:nvPr>
            <p:ph type="ftr" sz="quarter" idx="11"/>
          </p:nvPr>
        </p:nvSpPr>
        <p:spPr/>
        <p:txBody>
          <a:bodyPr/>
          <a:lstStyle>
            <a:extLst/>
          </a:lstStyle>
          <a:p>
            <a:endParaRPr lang="pl-PL"/>
          </a:p>
        </p:txBody>
      </p:sp>
      <p:sp>
        <p:nvSpPr>
          <p:cNvPr id="5" name="Symbol zastępczy numeru slajdu 4"/>
          <p:cNvSpPr>
            <a:spLocks noGrp="1"/>
          </p:cNvSpPr>
          <p:nvPr>
            <p:ph type="sldNum" sz="quarter" idx="12"/>
          </p:nvPr>
        </p:nvSpPr>
        <p:spPr/>
        <p:txBody>
          <a:bodyPr/>
          <a:lstStyle>
            <a:extLst/>
          </a:lstStyle>
          <a:p>
            <a:fld id="{1A2D22E9-4E57-4F77-A754-55B1FB54C79C}" type="slidenum">
              <a:rPr lang="pl-PL" smtClean="0"/>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7" name="Prostokąt zaokrąglony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Symbol zastępczy daty 1"/>
          <p:cNvSpPr>
            <a:spLocks noGrp="1"/>
          </p:cNvSpPr>
          <p:nvPr>
            <p:ph type="dt" sz="half" idx="10"/>
          </p:nvPr>
        </p:nvSpPr>
        <p:spPr/>
        <p:txBody>
          <a:bodyPr/>
          <a:lstStyle>
            <a:extLst/>
          </a:lstStyle>
          <a:p>
            <a:fld id="{1199B122-2A4B-4CD3-A580-2A73F8F38634}" type="datetimeFigureOut">
              <a:rPr lang="pl-PL" smtClean="0"/>
              <a:t>2015-05-18</a:t>
            </a:fld>
            <a:endParaRPr lang="pl-PL"/>
          </a:p>
        </p:txBody>
      </p:sp>
      <p:sp>
        <p:nvSpPr>
          <p:cNvPr id="3" name="Symbol zastępczy stopki 2"/>
          <p:cNvSpPr>
            <a:spLocks noGrp="1"/>
          </p:cNvSpPr>
          <p:nvPr>
            <p:ph type="ftr" sz="quarter" idx="11"/>
          </p:nvPr>
        </p:nvSpPr>
        <p:spPr/>
        <p:txBody>
          <a:bodyPr/>
          <a:lstStyle>
            <a:extLst/>
          </a:lstStyle>
          <a:p>
            <a:endParaRPr lang="pl-PL"/>
          </a:p>
        </p:txBody>
      </p:sp>
      <p:sp>
        <p:nvSpPr>
          <p:cNvPr id="4" name="Symbol zastępczy numeru slajdu 3"/>
          <p:cNvSpPr>
            <a:spLocks noGrp="1"/>
          </p:cNvSpPr>
          <p:nvPr>
            <p:ph type="sldNum" sz="quarter" idx="12"/>
          </p:nvPr>
        </p:nvSpPr>
        <p:spPr/>
        <p:txBody>
          <a:bodyPr/>
          <a:lstStyle>
            <a:extLst/>
          </a:lstStyle>
          <a:p>
            <a:fld id="{1A2D22E9-4E57-4F77-A754-55B1FB54C79C}" type="slidenum">
              <a:rPr lang="pl-PL" smtClean="0"/>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pl-PL" smtClean="0"/>
              <a:t>Kliknij, aby edytować styl</a:t>
            </a:r>
            <a:endParaRPr kumimoji="0" lang="en-US"/>
          </a:p>
        </p:txBody>
      </p:sp>
      <p:sp>
        <p:nvSpPr>
          <p:cNvPr id="3" name="Symbol zastępczy tekstu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1199B122-2A4B-4CD3-A580-2A73F8F38634}" type="datetimeFigureOut">
              <a:rPr lang="pl-PL" smtClean="0"/>
              <a:t>2015-05-18</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1A2D22E9-4E57-4F77-A754-55B1FB54C79C}" type="slidenum">
              <a:rPr lang="pl-PL" smtClean="0"/>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15" name="Prostokąt zaokrąglony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Prostokąt z zaokrąglonym rogiem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ytuł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pl-PL" smtClean="0"/>
              <a:t>Kliknij, aby edytować styl</a:t>
            </a:r>
            <a:endParaRPr kumimoji="0" lang="en-US"/>
          </a:p>
        </p:txBody>
      </p:sp>
      <p:sp>
        <p:nvSpPr>
          <p:cNvPr id="4" name="Symbol zastępczy tekstu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1199B122-2A4B-4CD3-A580-2A73F8F38634}" type="datetimeFigureOut">
              <a:rPr lang="pl-PL" smtClean="0"/>
              <a:t>2015-05-18</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1A2D22E9-4E57-4F77-A754-55B1FB54C79C}" type="slidenum">
              <a:rPr lang="pl-PL" smtClean="0"/>
              <a:t>‹#›</a:t>
            </a:fld>
            <a:endParaRPr lang="pl-PL"/>
          </a:p>
        </p:txBody>
      </p:sp>
      <p:sp>
        <p:nvSpPr>
          <p:cNvPr id="3" name="Symbol zastępczy obrazu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pl-PL" smtClean="0"/>
              <a:t>Kliknij ikonę, aby dodać obraz</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a:xfrm>
            <a:off x="502920" y="4983480"/>
            <a:ext cx="8183880" cy="1051560"/>
          </a:xfrm>
        </p:spPr>
        <p:txBody>
          <a:bodyPr/>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502920" y="530352"/>
            <a:ext cx="8183880" cy="4187952"/>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1199B122-2A4B-4CD3-A580-2A73F8F38634}" type="datetimeFigureOut">
              <a:rPr lang="pl-PL" smtClean="0"/>
              <a:t>2015-05-18</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1A2D22E9-4E57-4F77-A754-55B1FB54C79C}" type="slidenum">
              <a:rPr lang="pl-PL" smtClean="0"/>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533404"/>
            <a:ext cx="1981200" cy="5257799"/>
          </a:xfrm>
        </p:spPr>
        <p:txBody>
          <a:bodyPr vert="eaVert"/>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533400" y="533402"/>
            <a:ext cx="5943600" cy="5257801"/>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1199B122-2A4B-4CD3-A580-2A73F8F38634}" type="datetimeFigureOut">
              <a:rPr lang="pl-PL" smtClean="0"/>
              <a:t>2015-05-18</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1A2D22E9-4E57-4F77-A754-55B1FB54C79C}" type="slidenum">
              <a:rPr lang="pl-PL" smtClean="0"/>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Prostokąt zaokrąglony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Prostokąt zaokrąglony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Symbol zastępczy tytułu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pl-PL" smtClean="0"/>
              <a:t>Kliknij, aby edytować styl</a:t>
            </a:r>
            <a:endParaRPr kumimoji="0" lang="en-US"/>
          </a:p>
        </p:txBody>
      </p:sp>
      <p:sp>
        <p:nvSpPr>
          <p:cNvPr id="4" name="Symbol zastępczy tekstu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25" name="Symbol zastępczy daty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199B122-2A4B-4CD3-A580-2A73F8F38634}" type="datetimeFigureOut">
              <a:rPr lang="pl-PL" smtClean="0"/>
              <a:t>2015-05-18</a:t>
            </a:fld>
            <a:endParaRPr lang="pl-PL"/>
          </a:p>
        </p:txBody>
      </p:sp>
      <p:sp>
        <p:nvSpPr>
          <p:cNvPr id="18" name="Symbol zastępczy stopki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pl-PL"/>
          </a:p>
        </p:txBody>
      </p:sp>
      <p:sp>
        <p:nvSpPr>
          <p:cNvPr id="5" name="Symbol zastępczy numeru slajdu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A2D22E9-4E57-4F77-A754-55B1FB54C79C}" type="slidenum">
              <a:rPr lang="pl-PL" smtClean="0"/>
              <a:t>‹#›</a:t>
            </a:fld>
            <a:endParaRPr lang="pl-PL"/>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educeurope.eu/"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educeurope.eu/"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08177" y="1340768"/>
            <a:ext cx="7782711" cy="2160240"/>
          </a:xfrm>
        </p:spPr>
        <p:txBody>
          <a:bodyPr>
            <a:normAutofit fontScale="90000"/>
          </a:bodyPr>
          <a:lstStyle/>
          <a:p>
            <a:pPr algn="ctr"/>
            <a:r>
              <a:rPr lang="pl-PL" sz="3600" b="1" i="1" dirty="0" smtClean="0">
                <a:solidFill>
                  <a:srgbClr val="002060"/>
                </a:solidFill>
                <a:effectLst/>
              </a:rPr>
              <a:t/>
            </a:r>
            <a:br>
              <a:rPr lang="pl-PL" sz="3600" b="1" i="1" dirty="0" smtClean="0">
                <a:solidFill>
                  <a:srgbClr val="002060"/>
                </a:solidFill>
                <a:effectLst/>
              </a:rPr>
            </a:br>
            <a:r>
              <a:rPr lang="pl-PL" sz="3600" i="1" dirty="0">
                <a:solidFill>
                  <a:srgbClr val="002060"/>
                </a:solidFill>
                <a:effectLst/>
              </a:rPr>
              <a:t/>
            </a:r>
            <a:br>
              <a:rPr lang="pl-PL" sz="3600" i="1" dirty="0">
                <a:solidFill>
                  <a:srgbClr val="002060"/>
                </a:solidFill>
                <a:effectLst/>
              </a:rPr>
            </a:br>
            <a:r>
              <a:rPr lang="pl-PL" sz="3600" i="1" dirty="0" smtClean="0">
                <a:solidFill>
                  <a:srgbClr val="002060"/>
                </a:solidFill>
                <a:effectLst/>
              </a:rPr>
              <a:t/>
            </a:r>
            <a:br>
              <a:rPr lang="pl-PL" sz="3600" i="1" dirty="0" smtClean="0">
                <a:solidFill>
                  <a:srgbClr val="002060"/>
                </a:solidFill>
                <a:effectLst/>
              </a:rPr>
            </a:br>
            <a:r>
              <a:rPr lang="pl-PL" sz="3600" i="1" dirty="0" smtClean="0">
                <a:solidFill>
                  <a:srgbClr val="002060"/>
                </a:solidFill>
                <a:effectLst/>
              </a:rPr>
              <a:t/>
            </a:r>
            <a:br>
              <a:rPr lang="pl-PL" sz="3600" i="1" dirty="0" smtClean="0">
                <a:solidFill>
                  <a:srgbClr val="002060"/>
                </a:solidFill>
                <a:effectLst/>
              </a:rPr>
            </a:br>
            <a:r>
              <a:rPr lang="pl-PL" sz="3600" i="1" dirty="0">
                <a:solidFill>
                  <a:srgbClr val="002060"/>
                </a:solidFill>
                <a:effectLst/>
              </a:rPr>
              <a:t/>
            </a:r>
            <a:br>
              <a:rPr lang="pl-PL" sz="3600" i="1" dirty="0">
                <a:solidFill>
                  <a:srgbClr val="002060"/>
                </a:solidFill>
                <a:effectLst/>
              </a:rPr>
            </a:br>
            <a:r>
              <a:rPr lang="pl-PL" sz="3100" dirty="0" smtClean="0">
                <a:solidFill>
                  <a:srgbClr val="0070C0"/>
                </a:solidFill>
                <a:effectLst/>
              </a:rPr>
              <a:t> Partnerstwo Strategiczne</a:t>
            </a:r>
            <a:br>
              <a:rPr lang="pl-PL" sz="3100" dirty="0" smtClean="0">
                <a:solidFill>
                  <a:srgbClr val="0070C0"/>
                </a:solidFill>
                <a:effectLst/>
              </a:rPr>
            </a:br>
            <a:r>
              <a:rPr lang="pl-PL" sz="3100" dirty="0" smtClean="0">
                <a:solidFill>
                  <a:srgbClr val="0070C0"/>
                </a:solidFill>
                <a:effectLst/>
              </a:rPr>
              <a:t> Spotkanie dotyczące projektu:</a:t>
            </a:r>
            <a:r>
              <a:rPr lang="pl-PL" sz="2800" dirty="0">
                <a:solidFill>
                  <a:srgbClr val="FF0000"/>
                </a:solidFill>
                <a:effectLst/>
              </a:rPr>
              <a:t/>
            </a:r>
            <a:br>
              <a:rPr lang="pl-PL" sz="2800" dirty="0">
                <a:solidFill>
                  <a:srgbClr val="FF0000"/>
                </a:solidFill>
                <a:effectLst/>
              </a:rPr>
            </a:br>
            <a:r>
              <a:rPr lang="pl-PL" sz="2800" dirty="0" smtClean="0">
                <a:solidFill>
                  <a:srgbClr val="FF0000"/>
                </a:solidFill>
                <a:effectLst/>
              </a:rPr>
              <a:t/>
            </a:r>
            <a:br>
              <a:rPr lang="pl-PL" sz="2800" dirty="0" smtClean="0">
                <a:solidFill>
                  <a:srgbClr val="FF0000"/>
                </a:solidFill>
                <a:effectLst/>
              </a:rPr>
            </a:br>
            <a:r>
              <a:rPr lang="pl-PL" sz="3100" i="1" dirty="0" smtClean="0">
                <a:solidFill>
                  <a:srgbClr val="002060"/>
                </a:solidFill>
                <a:effectLst/>
              </a:rPr>
              <a:t>Rozwój upodmiotowienia wychowawców i beneficjentów w obszarze młodzieży zagrożonej  wykluczeniem społecznym</a:t>
            </a:r>
            <a:endParaRPr lang="pl-PL" sz="3100" i="1" dirty="0">
              <a:solidFill>
                <a:srgbClr val="FF0000"/>
              </a:solidFill>
              <a:effectLst/>
            </a:endParaRPr>
          </a:p>
        </p:txBody>
      </p:sp>
      <p:sp>
        <p:nvSpPr>
          <p:cNvPr id="3" name="Podtytuł 2"/>
          <p:cNvSpPr>
            <a:spLocks noGrp="1"/>
          </p:cNvSpPr>
          <p:nvPr>
            <p:ph type="subTitle" idx="1"/>
          </p:nvPr>
        </p:nvSpPr>
        <p:spPr>
          <a:xfrm>
            <a:off x="722376" y="3717032"/>
            <a:ext cx="7772400" cy="504056"/>
          </a:xfrm>
        </p:spPr>
        <p:txBody>
          <a:bodyPr>
            <a:normAutofit/>
          </a:bodyPr>
          <a:lstStyle/>
          <a:p>
            <a:pPr algn="ctr"/>
            <a:r>
              <a:rPr lang="pl-PL" sz="2800" b="1" dirty="0">
                <a:solidFill>
                  <a:srgbClr val="FF0000"/>
                </a:solidFill>
              </a:rPr>
              <a:t>Bydgoszcz 18-22 May </a:t>
            </a:r>
            <a:r>
              <a:rPr lang="pl-PL" sz="2800" b="1" dirty="0" smtClean="0">
                <a:solidFill>
                  <a:srgbClr val="FF0000"/>
                </a:solidFill>
              </a:rPr>
              <a:t>2015</a:t>
            </a:r>
            <a:endParaRPr lang="pl-PL" sz="2800" b="1" dirty="0">
              <a:solidFill>
                <a:srgbClr val="FF0000"/>
              </a:solidFill>
            </a:endParaRPr>
          </a:p>
        </p:txBody>
      </p:sp>
      <p:sp>
        <p:nvSpPr>
          <p:cNvPr id="4" name="AutoShape 2" descr="Znalezione obrazy dla zapytania erasmus +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5" name="AutoShape 4" descr="Znalezione obrazy dla zapytania erasmus +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6" name="AutoShape 6" descr="Znalezione obrazy dla zapytania erasmus +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5455" y="4725144"/>
            <a:ext cx="2383026" cy="1344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5858" y="4959801"/>
            <a:ext cx="2989229" cy="803156"/>
          </a:xfrm>
          <a:prstGeom prst="rect">
            <a:avLst/>
          </a:prstGeom>
        </p:spPr>
      </p:pic>
      <p:pic>
        <p:nvPicPr>
          <p:cNvPr id="9" name="Obraz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616" y="4581128"/>
            <a:ext cx="1553520" cy="1602068"/>
          </a:xfrm>
          <a:prstGeom prst="rect">
            <a:avLst/>
          </a:prstGeom>
        </p:spPr>
      </p:pic>
    </p:spTree>
    <p:extLst>
      <p:ext uri="{BB962C8B-B14F-4D97-AF65-F5344CB8AC3E}">
        <p14:creationId xmlns:p14="http://schemas.microsoft.com/office/powerpoint/2010/main" val="8872571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08177" y="692696"/>
            <a:ext cx="7782711" cy="2736304"/>
          </a:xfrm>
        </p:spPr>
        <p:txBody>
          <a:bodyPr>
            <a:normAutofit fontScale="90000"/>
          </a:bodyPr>
          <a:lstStyle/>
          <a:p>
            <a:pPr algn="ctr"/>
            <a:r>
              <a:rPr lang="pl-PL" sz="3600" b="1" i="1" dirty="0" smtClean="0">
                <a:solidFill>
                  <a:srgbClr val="002060"/>
                </a:solidFill>
                <a:effectLst/>
              </a:rPr>
              <a:t/>
            </a:r>
            <a:br>
              <a:rPr lang="pl-PL" sz="3600" b="1" i="1" dirty="0" smtClean="0">
                <a:solidFill>
                  <a:srgbClr val="002060"/>
                </a:solidFill>
                <a:effectLst/>
              </a:rPr>
            </a:br>
            <a:r>
              <a:rPr lang="pl-PL" sz="3600" i="1" dirty="0">
                <a:solidFill>
                  <a:srgbClr val="002060"/>
                </a:solidFill>
                <a:effectLst/>
              </a:rPr>
              <a:t/>
            </a:r>
            <a:br>
              <a:rPr lang="pl-PL" sz="3600" i="1" dirty="0">
                <a:solidFill>
                  <a:srgbClr val="002060"/>
                </a:solidFill>
                <a:effectLst/>
              </a:rPr>
            </a:br>
            <a:r>
              <a:rPr lang="pl-PL" sz="3600" i="1" dirty="0" smtClean="0">
                <a:solidFill>
                  <a:srgbClr val="002060"/>
                </a:solidFill>
                <a:effectLst/>
              </a:rPr>
              <a:t/>
            </a:r>
            <a:br>
              <a:rPr lang="pl-PL" sz="3600" i="1" dirty="0" smtClean="0">
                <a:solidFill>
                  <a:srgbClr val="002060"/>
                </a:solidFill>
                <a:effectLst/>
              </a:rPr>
            </a:br>
            <a:r>
              <a:rPr lang="pl-PL" sz="3600" i="1" dirty="0" smtClean="0">
                <a:solidFill>
                  <a:srgbClr val="002060"/>
                </a:solidFill>
                <a:effectLst/>
              </a:rPr>
              <a:t/>
            </a:r>
            <a:br>
              <a:rPr lang="pl-PL" sz="3600" i="1" dirty="0" smtClean="0">
                <a:solidFill>
                  <a:srgbClr val="002060"/>
                </a:solidFill>
                <a:effectLst/>
              </a:rPr>
            </a:br>
            <a:r>
              <a:rPr lang="pl-PL" sz="3600" i="1" dirty="0">
                <a:solidFill>
                  <a:srgbClr val="002060"/>
                </a:solidFill>
                <a:effectLst/>
              </a:rPr>
              <a:t/>
            </a:r>
            <a:br>
              <a:rPr lang="pl-PL" sz="3600" i="1" dirty="0">
                <a:solidFill>
                  <a:srgbClr val="002060"/>
                </a:solidFill>
                <a:effectLst/>
              </a:rPr>
            </a:br>
            <a:r>
              <a:rPr lang="pl-PL" sz="3600" i="1" dirty="0" smtClean="0">
                <a:solidFill>
                  <a:srgbClr val="002060"/>
                </a:solidFill>
                <a:effectLst/>
              </a:rPr>
              <a:t/>
            </a:r>
            <a:br>
              <a:rPr lang="pl-PL" sz="3600" i="1" dirty="0" smtClean="0">
                <a:solidFill>
                  <a:srgbClr val="002060"/>
                </a:solidFill>
                <a:effectLst/>
              </a:rPr>
            </a:br>
            <a:r>
              <a:rPr lang="pl-PL" sz="3100" dirty="0">
                <a:solidFill>
                  <a:srgbClr val="0070C0"/>
                </a:solidFill>
                <a:effectLst/>
              </a:rPr>
              <a:t>Strategic </a:t>
            </a:r>
            <a:r>
              <a:rPr lang="pl-PL" sz="3100" dirty="0" err="1">
                <a:solidFill>
                  <a:srgbClr val="0070C0"/>
                </a:solidFill>
                <a:effectLst/>
              </a:rPr>
              <a:t>Partnership</a:t>
            </a:r>
            <a:r>
              <a:rPr lang="pl-PL" sz="3100" dirty="0">
                <a:solidFill>
                  <a:srgbClr val="0070C0"/>
                </a:solidFill>
                <a:effectLst/>
              </a:rPr>
              <a:t> Project </a:t>
            </a:r>
            <a:r>
              <a:rPr lang="pl-PL" sz="3100" dirty="0" smtClean="0">
                <a:solidFill>
                  <a:srgbClr val="0070C0"/>
                </a:solidFill>
                <a:effectLst/>
              </a:rPr>
              <a:t>Meeting</a:t>
            </a:r>
            <a:r>
              <a:rPr lang="pl-PL" sz="2800" dirty="0" smtClean="0">
                <a:solidFill>
                  <a:srgbClr val="FF0000"/>
                </a:solidFill>
                <a:effectLst/>
              </a:rPr>
              <a:t/>
            </a:r>
            <a:br>
              <a:rPr lang="pl-PL" sz="2800" dirty="0" smtClean="0">
                <a:solidFill>
                  <a:srgbClr val="FF0000"/>
                </a:solidFill>
                <a:effectLst/>
              </a:rPr>
            </a:br>
            <a:r>
              <a:rPr lang="pl-PL" sz="2800" dirty="0">
                <a:solidFill>
                  <a:srgbClr val="FF0000"/>
                </a:solidFill>
                <a:effectLst/>
              </a:rPr>
              <a:t/>
            </a:r>
            <a:br>
              <a:rPr lang="pl-PL" sz="2800" dirty="0">
                <a:solidFill>
                  <a:srgbClr val="FF0000"/>
                </a:solidFill>
                <a:effectLst/>
              </a:rPr>
            </a:br>
            <a:r>
              <a:rPr lang="en-US" sz="3100" b="1" i="1" dirty="0" smtClean="0">
                <a:solidFill>
                  <a:srgbClr val="002060"/>
                </a:solidFill>
                <a:effectLst/>
              </a:rPr>
              <a:t>Development </a:t>
            </a:r>
            <a:r>
              <a:rPr lang="en-US" sz="3100" b="1" i="1" dirty="0">
                <a:solidFill>
                  <a:srgbClr val="002060"/>
                </a:solidFill>
                <a:effectLst/>
              </a:rPr>
              <a:t>of the empowerment </a:t>
            </a:r>
            <a:r>
              <a:rPr lang="pl-PL" sz="3100" b="1" i="1" dirty="0" smtClean="0">
                <a:solidFill>
                  <a:srgbClr val="002060"/>
                </a:solidFill>
                <a:effectLst/>
              </a:rPr>
              <a:t/>
            </a:r>
            <a:br>
              <a:rPr lang="pl-PL" sz="3100" b="1" i="1" dirty="0" smtClean="0">
                <a:solidFill>
                  <a:srgbClr val="002060"/>
                </a:solidFill>
                <a:effectLst/>
              </a:rPr>
            </a:br>
            <a:r>
              <a:rPr lang="en-US" sz="3100" b="1" i="1" dirty="0" smtClean="0">
                <a:solidFill>
                  <a:srgbClr val="002060"/>
                </a:solidFill>
                <a:effectLst/>
              </a:rPr>
              <a:t>of </a:t>
            </a:r>
            <a:r>
              <a:rPr lang="en-US" sz="3100" b="1" i="1" dirty="0">
                <a:solidFill>
                  <a:srgbClr val="002060"/>
                </a:solidFill>
                <a:effectLst/>
              </a:rPr>
              <a:t>educators and beneficiaries </a:t>
            </a:r>
            <a:r>
              <a:rPr lang="pl-PL" sz="3100" b="1" i="1" dirty="0" smtClean="0">
                <a:solidFill>
                  <a:srgbClr val="002060"/>
                </a:solidFill>
                <a:effectLst/>
              </a:rPr>
              <a:t/>
            </a:r>
            <a:br>
              <a:rPr lang="pl-PL" sz="3100" b="1" i="1" dirty="0" smtClean="0">
                <a:solidFill>
                  <a:srgbClr val="002060"/>
                </a:solidFill>
                <a:effectLst/>
              </a:rPr>
            </a:br>
            <a:r>
              <a:rPr lang="en-US" sz="3100" b="1" i="1" dirty="0" smtClean="0">
                <a:solidFill>
                  <a:srgbClr val="002060"/>
                </a:solidFill>
                <a:effectLst/>
              </a:rPr>
              <a:t>in </a:t>
            </a:r>
            <a:r>
              <a:rPr lang="en-US" sz="3100" b="1" i="1" dirty="0">
                <a:solidFill>
                  <a:srgbClr val="002060"/>
                </a:solidFill>
                <a:effectLst/>
              </a:rPr>
              <a:t>the field of youth at risk </a:t>
            </a:r>
            <a:r>
              <a:rPr lang="en-US" sz="3100" b="1" i="1" dirty="0" smtClean="0">
                <a:solidFill>
                  <a:srgbClr val="002060"/>
                </a:solidFill>
                <a:effectLst/>
              </a:rPr>
              <a:t>and </a:t>
            </a:r>
            <a:r>
              <a:rPr lang="en-US" sz="3100" b="1" i="1" dirty="0">
                <a:solidFill>
                  <a:srgbClr val="002060"/>
                </a:solidFill>
                <a:effectLst/>
              </a:rPr>
              <a:t>social </a:t>
            </a:r>
            <a:r>
              <a:rPr lang="en-US" sz="3100" b="1" i="1" dirty="0" smtClean="0">
                <a:solidFill>
                  <a:srgbClr val="002060"/>
                </a:solidFill>
                <a:effectLst/>
              </a:rPr>
              <a:t>exclusion</a:t>
            </a:r>
            <a:endParaRPr lang="pl-PL" sz="3100" i="1" dirty="0">
              <a:solidFill>
                <a:srgbClr val="FF0000"/>
              </a:solidFill>
              <a:effectLst/>
            </a:endParaRPr>
          </a:p>
        </p:txBody>
      </p:sp>
      <p:sp>
        <p:nvSpPr>
          <p:cNvPr id="3" name="Podtytuł 2"/>
          <p:cNvSpPr>
            <a:spLocks noGrp="1"/>
          </p:cNvSpPr>
          <p:nvPr>
            <p:ph type="subTitle" idx="1"/>
          </p:nvPr>
        </p:nvSpPr>
        <p:spPr>
          <a:xfrm>
            <a:off x="722376" y="3717032"/>
            <a:ext cx="7772400" cy="504056"/>
          </a:xfrm>
        </p:spPr>
        <p:txBody>
          <a:bodyPr>
            <a:normAutofit/>
          </a:bodyPr>
          <a:lstStyle/>
          <a:p>
            <a:pPr algn="ctr"/>
            <a:r>
              <a:rPr lang="pl-PL" sz="2800" b="1" dirty="0">
                <a:solidFill>
                  <a:srgbClr val="FF0000"/>
                </a:solidFill>
              </a:rPr>
              <a:t>Bydgoszcz 18-22 May </a:t>
            </a:r>
            <a:r>
              <a:rPr lang="pl-PL" sz="2800" b="1" dirty="0" smtClean="0">
                <a:solidFill>
                  <a:srgbClr val="FF0000"/>
                </a:solidFill>
              </a:rPr>
              <a:t>2015</a:t>
            </a:r>
            <a:endParaRPr lang="pl-PL" sz="2800" b="1" dirty="0">
              <a:solidFill>
                <a:srgbClr val="FF0000"/>
              </a:solidFill>
            </a:endParaRPr>
          </a:p>
        </p:txBody>
      </p:sp>
      <p:sp>
        <p:nvSpPr>
          <p:cNvPr id="4" name="AutoShape 2" descr="Znalezione obrazy dla zapytania erasmus +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5" name="AutoShape 4" descr="Znalezione obrazy dla zapytania erasmus +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6" name="AutoShape 6" descr="Znalezione obrazy dla zapytania erasmus +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5455" y="4725144"/>
            <a:ext cx="2383026" cy="1344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Obraz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5858" y="4959801"/>
            <a:ext cx="2989229" cy="803156"/>
          </a:xfrm>
          <a:prstGeom prst="rect">
            <a:avLst/>
          </a:prstGeom>
        </p:spPr>
      </p:pic>
      <p:pic>
        <p:nvPicPr>
          <p:cNvPr id="9" name="Obraz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616" y="4581128"/>
            <a:ext cx="1553520" cy="1602068"/>
          </a:xfrm>
          <a:prstGeom prst="rect">
            <a:avLst/>
          </a:prstGeom>
        </p:spPr>
      </p:pic>
    </p:spTree>
    <p:extLst>
      <p:ext uri="{BB962C8B-B14F-4D97-AF65-F5344CB8AC3E}">
        <p14:creationId xmlns:p14="http://schemas.microsoft.com/office/powerpoint/2010/main" val="3272296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755576" y="1268760"/>
            <a:ext cx="7776864" cy="4585871"/>
          </a:xfrm>
          <a:prstGeom prst="rect">
            <a:avLst/>
          </a:prstGeom>
        </p:spPr>
        <p:txBody>
          <a:bodyPr wrap="square">
            <a:spAutoFit/>
          </a:bodyPr>
          <a:lstStyle/>
          <a:p>
            <a:pPr algn="just"/>
            <a:r>
              <a:rPr lang="fr-FR" dirty="0">
                <a:solidFill>
                  <a:srgbClr val="002060"/>
                </a:solidFill>
              </a:rPr>
              <a:t>Na lata 2014-2016 w ramach </a:t>
            </a:r>
            <a:r>
              <a:rPr lang="pl-PL" b="1" dirty="0">
                <a:solidFill>
                  <a:srgbClr val="002060"/>
                </a:solidFill>
              </a:rPr>
              <a:t>P</a:t>
            </a:r>
            <a:r>
              <a:rPr lang="fr-FR" b="1" dirty="0" smtClean="0">
                <a:solidFill>
                  <a:srgbClr val="002060"/>
                </a:solidFill>
              </a:rPr>
              <a:t>rogramu </a:t>
            </a:r>
            <a:r>
              <a:rPr lang="fr-FR" b="1" dirty="0">
                <a:solidFill>
                  <a:srgbClr val="002060"/>
                </a:solidFill>
              </a:rPr>
              <a:t>ERASMUS+, Akcja 2 Partnerstwo strategiczne, </a:t>
            </a:r>
            <a:r>
              <a:rPr lang="fr-FR" dirty="0">
                <a:solidFill>
                  <a:srgbClr val="002060"/>
                </a:solidFill>
              </a:rPr>
              <a:t>pomiędzy </a:t>
            </a:r>
            <a:r>
              <a:rPr lang="fr-FR" b="1" dirty="0">
                <a:solidFill>
                  <a:srgbClr val="0070C0"/>
                </a:solidFill>
              </a:rPr>
              <a:t>Fundacją d’Auteuil </a:t>
            </a:r>
            <a:r>
              <a:rPr lang="fr-FR" dirty="0"/>
              <a:t>a </a:t>
            </a:r>
            <a:r>
              <a:rPr lang="fr-FR" b="1" dirty="0">
                <a:solidFill>
                  <a:srgbClr val="0070C0"/>
                </a:solidFill>
              </a:rPr>
              <a:t>Uniwersytetem Kazimierza </a:t>
            </a:r>
            <a:r>
              <a:rPr lang="fr-FR" b="1" dirty="0" smtClean="0">
                <a:solidFill>
                  <a:srgbClr val="0070C0"/>
                </a:solidFill>
              </a:rPr>
              <a:t>Wielkiego</a:t>
            </a:r>
            <a:r>
              <a:rPr lang="fr-FR" dirty="0" smtClean="0">
                <a:solidFill>
                  <a:srgbClr val="002060"/>
                </a:solidFill>
              </a:rPr>
              <a:t>, </a:t>
            </a:r>
            <a:r>
              <a:rPr lang="fr-FR" dirty="0">
                <a:solidFill>
                  <a:srgbClr val="002060"/>
                </a:solidFill>
              </a:rPr>
              <a:t>podpisane zostało porozumienie o współpracy w ramach </a:t>
            </a:r>
            <a:r>
              <a:rPr lang="fr-FR" dirty="0" smtClean="0">
                <a:solidFill>
                  <a:srgbClr val="002060"/>
                </a:solidFill>
              </a:rPr>
              <a:t>projekt</a:t>
            </a:r>
            <a:r>
              <a:rPr lang="pl-PL" smtClean="0">
                <a:solidFill>
                  <a:srgbClr val="002060"/>
                </a:solidFill>
              </a:rPr>
              <a:t>u</a:t>
            </a:r>
            <a:r>
              <a:rPr lang="fr-FR" smtClean="0">
                <a:solidFill>
                  <a:srgbClr val="002060"/>
                </a:solidFill>
              </a:rPr>
              <a:t> </a:t>
            </a:r>
            <a:r>
              <a:rPr lang="fr-FR" dirty="0" smtClean="0">
                <a:solidFill>
                  <a:srgbClr val="002060"/>
                </a:solidFill>
              </a:rPr>
              <a:t>zatytułowanego:</a:t>
            </a:r>
            <a:r>
              <a:rPr lang="fr-FR" dirty="0" smtClean="0"/>
              <a:t> </a:t>
            </a:r>
            <a:r>
              <a:rPr lang="fr-FR" b="1" i="1" dirty="0">
                <a:solidFill>
                  <a:srgbClr val="0070C0"/>
                </a:solidFill>
              </a:rPr>
              <a:t>Development of the empowerment of educators and beneficiaries in the field of youth at risk and social </a:t>
            </a:r>
            <a:r>
              <a:rPr lang="fr-FR" b="1" i="1" dirty="0" smtClean="0">
                <a:solidFill>
                  <a:srgbClr val="0070C0"/>
                </a:solidFill>
              </a:rPr>
              <a:t>exclusion</a:t>
            </a:r>
            <a:r>
              <a:rPr lang="pl-PL" b="1" i="1" dirty="0">
                <a:solidFill>
                  <a:srgbClr val="0070C0"/>
                </a:solidFill>
              </a:rPr>
              <a:t>.</a:t>
            </a:r>
          </a:p>
          <a:p>
            <a:pPr algn="just"/>
            <a:endParaRPr lang="pl-PL" b="1" i="1" dirty="0"/>
          </a:p>
          <a:p>
            <a:pPr algn="just"/>
            <a:r>
              <a:rPr lang="fr-FR" b="1" dirty="0">
                <a:solidFill>
                  <a:srgbClr val="FF0000"/>
                </a:solidFill>
              </a:rPr>
              <a:t>Grant Nr </a:t>
            </a:r>
            <a:r>
              <a:rPr lang="fr-FR" b="1" dirty="0" smtClean="0">
                <a:solidFill>
                  <a:srgbClr val="FF0000"/>
                </a:solidFill>
              </a:rPr>
              <a:t>2014-1-FR01-KA2026-008728</a:t>
            </a:r>
            <a:endParaRPr lang="pl-PL" b="1" dirty="0" smtClean="0">
              <a:solidFill>
                <a:srgbClr val="FF0000"/>
              </a:solidFill>
            </a:endParaRPr>
          </a:p>
          <a:p>
            <a:pPr algn="just"/>
            <a:endParaRPr lang="pl-PL" b="1" dirty="0"/>
          </a:p>
          <a:p>
            <a:pPr marL="285750" indent="-285750">
              <a:buFont typeface="Arial" panose="020B0604020202020204" pitchFamily="34" charset="0"/>
              <a:buChar char="•"/>
            </a:pPr>
            <a:r>
              <a:rPr lang="pl-PL" sz="1600" b="1" dirty="0" smtClean="0">
                <a:solidFill>
                  <a:srgbClr val="002060"/>
                </a:solidFill>
              </a:rPr>
              <a:t>Udział w projekcie stanowi kontynuację współpracy zainicjowanej w 2006 roku pomiędzy </a:t>
            </a:r>
            <a:r>
              <a:rPr lang="fr-FR" sz="1600" b="1" dirty="0" smtClean="0">
                <a:solidFill>
                  <a:srgbClr val="002060"/>
                </a:solidFill>
              </a:rPr>
              <a:t>UKW </a:t>
            </a:r>
            <a:r>
              <a:rPr lang="pl-PL" sz="1600" b="1" dirty="0" smtClean="0">
                <a:solidFill>
                  <a:srgbClr val="002060"/>
                </a:solidFill>
              </a:rPr>
              <a:t>a </a:t>
            </a:r>
            <a:r>
              <a:rPr lang="fr-FR" sz="1600" b="1" dirty="0" smtClean="0">
                <a:solidFill>
                  <a:srgbClr val="002060"/>
                </a:solidFill>
              </a:rPr>
              <a:t>Fundacj</a:t>
            </a:r>
            <a:r>
              <a:rPr lang="pl-PL" sz="1600" b="1" dirty="0" smtClean="0">
                <a:solidFill>
                  <a:srgbClr val="002060"/>
                </a:solidFill>
              </a:rPr>
              <a:t>ą</a:t>
            </a:r>
            <a:r>
              <a:rPr lang="fr-FR" sz="1600" b="1" dirty="0" smtClean="0">
                <a:solidFill>
                  <a:srgbClr val="002060"/>
                </a:solidFill>
              </a:rPr>
              <a:t> </a:t>
            </a:r>
            <a:r>
              <a:rPr lang="fr-FR" sz="1600" b="1" dirty="0">
                <a:solidFill>
                  <a:srgbClr val="002060"/>
                </a:solidFill>
              </a:rPr>
              <a:t>d’Auteuil </a:t>
            </a:r>
            <a:r>
              <a:rPr lang="pl-PL" sz="1600" dirty="0" smtClean="0">
                <a:solidFill>
                  <a:srgbClr val="002060"/>
                </a:solidFill>
              </a:rPr>
              <a:t>(</a:t>
            </a:r>
            <a:r>
              <a:rPr lang="fr-FR" sz="1600" dirty="0" smtClean="0">
                <a:solidFill>
                  <a:srgbClr val="002060"/>
                </a:solidFill>
              </a:rPr>
              <a:t>koordynator</a:t>
            </a:r>
            <a:r>
              <a:rPr lang="pl-PL" sz="1600" dirty="0" smtClean="0">
                <a:solidFill>
                  <a:srgbClr val="002060"/>
                </a:solidFill>
              </a:rPr>
              <a:t>em</a:t>
            </a:r>
            <a:r>
              <a:rPr lang="pl-PL" sz="1600" dirty="0">
                <a:solidFill>
                  <a:srgbClr val="002060"/>
                </a:solidFill>
              </a:rPr>
              <a:t> </a:t>
            </a:r>
            <a:r>
              <a:rPr lang="fr-FR" sz="1600" dirty="0" smtClean="0">
                <a:solidFill>
                  <a:srgbClr val="002060"/>
                </a:solidFill>
              </a:rPr>
              <a:t>projektu</a:t>
            </a:r>
            <a:r>
              <a:rPr lang="pl-PL" sz="1600" dirty="0" smtClean="0">
                <a:solidFill>
                  <a:srgbClr val="002060"/>
                </a:solidFill>
              </a:rPr>
              <a:t>), w ramach projektu </a:t>
            </a:r>
            <a:r>
              <a:rPr lang="pl-PL" sz="1600" dirty="0" err="1">
                <a:solidFill>
                  <a:srgbClr val="002060"/>
                </a:solidFill>
              </a:rPr>
              <a:t>Formation</a:t>
            </a:r>
            <a:r>
              <a:rPr lang="pl-PL" sz="1600" dirty="0">
                <a:solidFill>
                  <a:srgbClr val="002060"/>
                </a:solidFill>
              </a:rPr>
              <a:t> </a:t>
            </a:r>
            <a:r>
              <a:rPr lang="pl-PL" sz="1600" dirty="0" err="1">
                <a:solidFill>
                  <a:srgbClr val="002060"/>
                </a:solidFill>
              </a:rPr>
              <a:t>Européenne</a:t>
            </a:r>
            <a:r>
              <a:rPr lang="pl-PL" sz="1600" dirty="0">
                <a:solidFill>
                  <a:srgbClr val="002060"/>
                </a:solidFill>
              </a:rPr>
              <a:t> </a:t>
            </a:r>
            <a:r>
              <a:rPr lang="pl-PL" sz="1600" dirty="0" err="1">
                <a:solidFill>
                  <a:srgbClr val="002060"/>
                </a:solidFill>
              </a:rPr>
              <a:t>d’Educateurs</a:t>
            </a:r>
            <a:r>
              <a:rPr lang="pl-PL" sz="1600" dirty="0">
                <a:solidFill>
                  <a:srgbClr val="002060"/>
                </a:solidFill>
              </a:rPr>
              <a:t> </a:t>
            </a:r>
            <a:r>
              <a:rPr lang="pl-PL" sz="1600" dirty="0" err="1">
                <a:solidFill>
                  <a:srgbClr val="002060"/>
                </a:solidFill>
              </a:rPr>
              <a:t>Siociaux</a:t>
            </a:r>
            <a:r>
              <a:rPr lang="pl-PL" sz="1600" dirty="0">
                <a:solidFill>
                  <a:srgbClr val="002060"/>
                </a:solidFill>
              </a:rPr>
              <a:t>  </a:t>
            </a:r>
            <a:r>
              <a:rPr lang="pl-PL" sz="1600" dirty="0" smtClean="0">
                <a:solidFill>
                  <a:srgbClr val="002060"/>
                </a:solidFill>
              </a:rPr>
              <a:t>- Programu </a:t>
            </a:r>
            <a:r>
              <a:rPr lang="pl-PL" sz="1600" dirty="0">
                <a:solidFill>
                  <a:srgbClr val="002060"/>
                </a:solidFill>
              </a:rPr>
              <a:t>Partnerskiego Leonardo da Vinci</a:t>
            </a:r>
            <a:r>
              <a:rPr lang="pl-PL" sz="1600" dirty="0" smtClean="0">
                <a:solidFill>
                  <a:srgbClr val="002060"/>
                </a:solidFill>
              </a:rPr>
              <a:t>. Celem projektu było utworzenie</a:t>
            </a:r>
            <a:r>
              <a:rPr lang="fr-FR" sz="1600" dirty="0" smtClean="0">
                <a:solidFill>
                  <a:srgbClr val="002060"/>
                </a:solidFill>
              </a:rPr>
              <a:t> </a:t>
            </a:r>
            <a:r>
              <a:rPr lang="pl-PL" sz="1600" dirty="0" smtClean="0">
                <a:solidFill>
                  <a:srgbClr val="002060"/>
                </a:solidFill>
              </a:rPr>
              <a:t>sieci </a:t>
            </a:r>
            <a:r>
              <a:rPr lang="fr-FR" sz="1600" b="1" i="1" u="sng" dirty="0" smtClean="0">
                <a:solidFill>
                  <a:srgbClr val="002060"/>
                </a:solidFill>
              </a:rPr>
              <a:t>Educ-Europe</a:t>
            </a:r>
            <a:r>
              <a:rPr lang="pl-PL" sz="1600" b="1" i="1" u="sng" dirty="0" smtClean="0">
                <a:solidFill>
                  <a:srgbClr val="002060"/>
                </a:solidFill>
              </a:rPr>
              <a:t> </a:t>
            </a:r>
            <a:r>
              <a:rPr lang="pl-PL" sz="1600" dirty="0" smtClean="0">
                <a:solidFill>
                  <a:srgbClr val="002060"/>
                </a:solidFill>
              </a:rPr>
              <a:t>i opracowanie koncepcji europejskiego kształcenia wychowawców wraz z kilkoma partnerami z Europy.</a:t>
            </a:r>
            <a:endParaRPr lang="pl-PL" sz="1600" dirty="0">
              <a:solidFill>
                <a:srgbClr val="002060"/>
              </a:solidFill>
            </a:endParaRPr>
          </a:p>
        </p:txBody>
      </p:sp>
      <p:pic>
        <p:nvPicPr>
          <p:cNvPr id="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57200"/>
            <a:ext cx="2831826" cy="811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0995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11560" y="1268760"/>
            <a:ext cx="8280920" cy="4462760"/>
          </a:xfrm>
          <a:prstGeom prst="rect">
            <a:avLst/>
          </a:prstGeom>
        </p:spPr>
        <p:txBody>
          <a:bodyPr wrap="square">
            <a:spAutoFit/>
          </a:bodyPr>
          <a:lstStyle/>
          <a:p>
            <a:pPr algn="just"/>
            <a:r>
              <a:rPr lang="fr-FR" b="1" dirty="0" smtClean="0">
                <a:solidFill>
                  <a:srgbClr val="002060"/>
                </a:solidFill>
              </a:rPr>
              <a:t>Obecnie Educ-Europe stanowi</a:t>
            </a:r>
            <a:r>
              <a:rPr lang="pl-PL" b="1" dirty="0" smtClean="0">
                <a:solidFill>
                  <a:srgbClr val="002060"/>
                </a:solidFill>
              </a:rPr>
              <a:t> 8 organizacji partnerskich</a:t>
            </a:r>
            <a:r>
              <a:rPr lang="fr-FR" b="1" dirty="0" smtClean="0">
                <a:solidFill>
                  <a:srgbClr val="002060"/>
                </a:solidFill>
              </a:rPr>
              <a:t>:</a:t>
            </a:r>
            <a:endParaRPr lang="pl-PL" b="1" dirty="0" smtClean="0">
              <a:solidFill>
                <a:srgbClr val="002060"/>
              </a:solidFill>
            </a:endParaRPr>
          </a:p>
          <a:p>
            <a:pPr algn="just"/>
            <a:endParaRPr lang="pl-PL" b="1" dirty="0" smtClean="0">
              <a:solidFill>
                <a:srgbClr val="002060"/>
              </a:solidFill>
            </a:endParaRPr>
          </a:p>
          <a:p>
            <a:pPr marL="285750" indent="-285750">
              <a:buFont typeface="Courier New" panose="02070309020205020404" pitchFamily="49" charset="0"/>
              <a:buChar char="o"/>
            </a:pPr>
            <a:r>
              <a:rPr lang="fr-FR" b="1" dirty="0" smtClean="0">
                <a:solidFill>
                  <a:srgbClr val="FF0000"/>
                </a:solidFill>
              </a:rPr>
              <a:t>Fundacja </a:t>
            </a:r>
            <a:r>
              <a:rPr lang="fr-FR" b="1" dirty="0">
                <a:solidFill>
                  <a:srgbClr val="FF0000"/>
                </a:solidFill>
              </a:rPr>
              <a:t>d’Auteuil z Paryża </a:t>
            </a:r>
            <a:r>
              <a:rPr lang="pl-PL" b="1" dirty="0" smtClean="0">
                <a:solidFill>
                  <a:srgbClr val="FF0000"/>
                </a:solidFill>
              </a:rPr>
              <a:t>- </a:t>
            </a:r>
            <a:r>
              <a:rPr lang="fr-FR" b="1" dirty="0" smtClean="0">
                <a:solidFill>
                  <a:srgbClr val="FF0000"/>
                </a:solidFill>
              </a:rPr>
              <a:t>Fra</a:t>
            </a:r>
            <a:r>
              <a:rPr lang="fr-FR" b="1" u="sng" dirty="0" smtClean="0">
                <a:solidFill>
                  <a:srgbClr val="FF0000"/>
                </a:solidFill>
              </a:rPr>
              <a:t>ncja </a:t>
            </a:r>
            <a:endParaRPr lang="pl-PL" b="1" u="sng" dirty="0" smtClean="0">
              <a:solidFill>
                <a:srgbClr val="FF0000"/>
              </a:solidFill>
            </a:endParaRPr>
          </a:p>
          <a:p>
            <a:pPr marL="285750" indent="-285750">
              <a:buFont typeface="Courier New" panose="02070309020205020404" pitchFamily="49" charset="0"/>
              <a:buChar char="o"/>
            </a:pPr>
            <a:r>
              <a:rPr lang="fr-FR" b="1" dirty="0" smtClean="0">
                <a:solidFill>
                  <a:srgbClr val="002060"/>
                </a:solidFill>
              </a:rPr>
              <a:t>Haute </a:t>
            </a:r>
            <a:r>
              <a:rPr lang="fr-FR" b="1" dirty="0">
                <a:solidFill>
                  <a:srgbClr val="002060"/>
                </a:solidFill>
              </a:rPr>
              <a:t>Ecole de Bruxelles </a:t>
            </a:r>
            <a:r>
              <a:rPr lang="pl-PL" b="1" dirty="0" smtClean="0">
                <a:solidFill>
                  <a:srgbClr val="002060"/>
                </a:solidFill>
              </a:rPr>
              <a:t>- </a:t>
            </a:r>
            <a:r>
              <a:rPr lang="fr-FR" b="1" u="sng" dirty="0" smtClean="0">
                <a:solidFill>
                  <a:srgbClr val="002060"/>
                </a:solidFill>
              </a:rPr>
              <a:t>Belgia </a:t>
            </a:r>
            <a:endParaRPr lang="pl-PL" b="1" u="sng" dirty="0" smtClean="0">
              <a:solidFill>
                <a:srgbClr val="002060"/>
              </a:solidFill>
            </a:endParaRPr>
          </a:p>
          <a:p>
            <a:pPr marL="285750" indent="-285750">
              <a:buFont typeface="Courier New" panose="02070309020205020404" pitchFamily="49" charset="0"/>
              <a:buChar char="o"/>
            </a:pPr>
            <a:r>
              <a:rPr lang="fr-FR" b="1" dirty="0" smtClean="0">
                <a:solidFill>
                  <a:srgbClr val="FF0000"/>
                </a:solidFill>
              </a:rPr>
              <a:t>Karel </a:t>
            </a:r>
            <a:r>
              <a:rPr lang="fr-FR" b="1" dirty="0">
                <a:solidFill>
                  <a:srgbClr val="FF0000"/>
                </a:solidFill>
              </a:rPr>
              <a:t>de Grote University </a:t>
            </a:r>
            <a:r>
              <a:rPr lang="pl-PL" b="1" dirty="0" smtClean="0">
                <a:solidFill>
                  <a:srgbClr val="FF0000"/>
                </a:solidFill>
              </a:rPr>
              <a:t>- </a:t>
            </a:r>
            <a:r>
              <a:rPr lang="fr-FR" b="1" u="sng" dirty="0" smtClean="0">
                <a:solidFill>
                  <a:srgbClr val="FF0000"/>
                </a:solidFill>
              </a:rPr>
              <a:t>Belgia </a:t>
            </a:r>
            <a:endParaRPr lang="pl-PL" b="1" u="sng" dirty="0" smtClean="0">
              <a:solidFill>
                <a:srgbClr val="FF0000"/>
              </a:solidFill>
            </a:endParaRPr>
          </a:p>
          <a:p>
            <a:pPr marL="285750" indent="-285750">
              <a:buFont typeface="Courier New" panose="02070309020205020404" pitchFamily="49" charset="0"/>
              <a:buChar char="o"/>
            </a:pPr>
            <a:r>
              <a:rPr lang="fr-FR" b="1" dirty="0" smtClean="0">
                <a:solidFill>
                  <a:srgbClr val="002060"/>
                </a:solidFill>
              </a:rPr>
              <a:t>Uniwersytet </a:t>
            </a:r>
            <a:r>
              <a:rPr lang="fr-FR" b="1" dirty="0">
                <a:solidFill>
                  <a:srgbClr val="002060"/>
                </a:solidFill>
              </a:rPr>
              <a:t>Kazimierza Wielkiego w </a:t>
            </a:r>
            <a:r>
              <a:rPr lang="fr-FR" b="1" dirty="0" smtClean="0">
                <a:solidFill>
                  <a:srgbClr val="002060"/>
                </a:solidFill>
              </a:rPr>
              <a:t>Bydgoszczy</a:t>
            </a:r>
            <a:r>
              <a:rPr lang="pl-PL" b="1" dirty="0" smtClean="0">
                <a:solidFill>
                  <a:srgbClr val="002060"/>
                </a:solidFill>
              </a:rPr>
              <a:t> - </a:t>
            </a:r>
            <a:r>
              <a:rPr lang="fr-FR" b="1" u="sng" dirty="0" smtClean="0">
                <a:solidFill>
                  <a:srgbClr val="002060"/>
                </a:solidFill>
              </a:rPr>
              <a:t>Polska</a:t>
            </a:r>
            <a:endParaRPr lang="pl-PL" b="1" u="sng" dirty="0" smtClean="0">
              <a:solidFill>
                <a:srgbClr val="002060"/>
              </a:solidFill>
            </a:endParaRPr>
          </a:p>
          <a:p>
            <a:pPr marL="285750" indent="-285750">
              <a:buFont typeface="Courier New" panose="02070309020205020404" pitchFamily="49" charset="0"/>
              <a:buChar char="o"/>
            </a:pPr>
            <a:r>
              <a:rPr lang="fr-FR" b="1" dirty="0" smtClean="0">
                <a:solidFill>
                  <a:srgbClr val="FF0000"/>
                </a:solidFill>
              </a:rPr>
              <a:t>CRIPS- </a:t>
            </a:r>
            <a:r>
              <a:rPr lang="fr-FR" b="1" dirty="0">
                <a:solidFill>
                  <a:srgbClr val="FF0000"/>
                </a:solidFill>
              </a:rPr>
              <a:t>Asociatia Cebtrul de Resurse si Informare pentru Professiuni </a:t>
            </a:r>
            <a:r>
              <a:rPr lang="fr-FR" b="1" dirty="0" smtClean="0">
                <a:solidFill>
                  <a:srgbClr val="FF0000"/>
                </a:solidFill>
              </a:rPr>
              <a:t>Sociale</a:t>
            </a:r>
            <a:r>
              <a:rPr lang="pl-PL" b="1" dirty="0" smtClean="0">
                <a:solidFill>
                  <a:srgbClr val="FF0000"/>
                </a:solidFill>
              </a:rPr>
              <a:t> - </a:t>
            </a:r>
            <a:r>
              <a:rPr lang="fr-FR" b="1" u="sng" dirty="0" smtClean="0">
                <a:solidFill>
                  <a:srgbClr val="FF0000"/>
                </a:solidFill>
              </a:rPr>
              <a:t>Rumunia </a:t>
            </a:r>
            <a:endParaRPr lang="pl-PL" b="1" u="sng" dirty="0" smtClean="0">
              <a:solidFill>
                <a:srgbClr val="FF0000"/>
              </a:solidFill>
            </a:endParaRPr>
          </a:p>
          <a:p>
            <a:pPr marL="285750" indent="-285750">
              <a:buFont typeface="Courier New" panose="02070309020205020404" pitchFamily="49" charset="0"/>
              <a:buChar char="o"/>
            </a:pPr>
            <a:r>
              <a:rPr lang="fr-FR" b="1" dirty="0" smtClean="0">
                <a:solidFill>
                  <a:srgbClr val="002060"/>
                </a:solidFill>
              </a:rPr>
              <a:t>INFA-Institut </a:t>
            </a:r>
            <a:r>
              <a:rPr lang="fr-FR" b="1" dirty="0">
                <a:solidFill>
                  <a:srgbClr val="002060"/>
                </a:solidFill>
              </a:rPr>
              <a:t>National de Formation et de </a:t>
            </a:r>
            <a:r>
              <a:rPr lang="fr-FR" b="1" dirty="0" smtClean="0">
                <a:solidFill>
                  <a:srgbClr val="002060"/>
                </a:solidFill>
              </a:rPr>
              <a:t>l’Application </a:t>
            </a:r>
            <a:r>
              <a:rPr lang="pl-PL" b="1" dirty="0" smtClean="0">
                <a:solidFill>
                  <a:srgbClr val="002060"/>
                </a:solidFill>
              </a:rPr>
              <a:t>- </a:t>
            </a:r>
            <a:r>
              <a:rPr lang="fr-FR" b="1" u="sng" dirty="0" smtClean="0">
                <a:solidFill>
                  <a:srgbClr val="002060"/>
                </a:solidFill>
              </a:rPr>
              <a:t>Francja</a:t>
            </a:r>
            <a:endParaRPr lang="pl-PL" b="1" u="sng" dirty="0" smtClean="0">
              <a:solidFill>
                <a:srgbClr val="002060"/>
              </a:solidFill>
            </a:endParaRPr>
          </a:p>
          <a:p>
            <a:pPr marL="285750" indent="-285750">
              <a:buFont typeface="Courier New" panose="02070309020205020404" pitchFamily="49" charset="0"/>
              <a:buChar char="o"/>
            </a:pPr>
            <a:r>
              <a:rPr lang="fr-FR" b="1" dirty="0" smtClean="0">
                <a:solidFill>
                  <a:srgbClr val="FF0000"/>
                </a:solidFill>
              </a:rPr>
              <a:t>Fondation Amigo</a:t>
            </a:r>
            <a:r>
              <a:rPr lang="pl-PL" b="1" dirty="0" smtClean="0">
                <a:solidFill>
                  <a:srgbClr val="FF0000"/>
                </a:solidFill>
              </a:rPr>
              <a:t> </a:t>
            </a:r>
            <a:r>
              <a:rPr lang="pl-PL" b="1" u="sng" dirty="0" smtClean="0">
                <a:solidFill>
                  <a:srgbClr val="FF0000"/>
                </a:solidFill>
              </a:rPr>
              <a:t>- </a:t>
            </a:r>
            <a:r>
              <a:rPr lang="fr-FR" b="1" u="sng" dirty="0" smtClean="0">
                <a:solidFill>
                  <a:srgbClr val="FF0000"/>
                </a:solidFill>
              </a:rPr>
              <a:t>Hiszpania </a:t>
            </a:r>
            <a:endParaRPr lang="pl-PL" b="1" u="sng" dirty="0" smtClean="0">
              <a:solidFill>
                <a:srgbClr val="FF0000"/>
              </a:solidFill>
            </a:endParaRPr>
          </a:p>
          <a:p>
            <a:pPr marL="285750" indent="-285750">
              <a:buFont typeface="Courier New" panose="02070309020205020404" pitchFamily="49" charset="0"/>
              <a:buChar char="o"/>
            </a:pPr>
            <a:r>
              <a:rPr lang="fr-FR" b="1" dirty="0" smtClean="0">
                <a:solidFill>
                  <a:srgbClr val="002060"/>
                </a:solidFill>
              </a:rPr>
              <a:t>CNOS-Centro </a:t>
            </a:r>
            <a:r>
              <a:rPr lang="fr-FR" b="1" dirty="0">
                <a:solidFill>
                  <a:srgbClr val="002060"/>
                </a:solidFill>
              </a:rPr>
              <a:t>Nationale Opere </a:t>
            </a:r>
            <a:r>
              <a:rPr lang="fr-FR" b="1" dirty="0" smtClean="0">
                <a:solidFill>
                  <a:srgbClr val="002060"/>
                </a:solidFill>
              </a:rPr>
              <a:t>Salesiane</a:t>
            </a:r>
            <a:r>
              <a:rPr lang="pl-PL" b="1" dirty="0" smtClean="0">
                <a:solidFill>
                  <a:srgbClr val="002060"/>
                </a:solidFill>
              </a:rPr>
              <a:t> (</a:t>
            </a:r>
            <a:r>
              <a:rPr lang="fr-FR" b="1" dirty="0" smtClean="0">
                <a:solidFill>
                  <a:srgbClr val="002060"/>
                </a:solidFill>
              </a:rPr>
              <a:t>SCS</a:t>
            </a:r>
            <a:r>
              <a:rPr lang="pl-PL" b="1" dirty="0" smtClean="0">
                <a:solidFill>
                  <a:srgbClr val="002060"/>
                </a:solidFill>
              </a:rPr>
              <a:t>) - </a:t>
            </a:r>
            <a:r>
              <a:rPr lang="fr-FR" b="1" u="sng" dirty="0" smtClean="0">
                <a:solidFill>
                  <a:srgbClr val="002060"/>
                </a:solidFill>
              </a:rPr>
              <a:t>Włochy. </a:t>
            </a:r>
            <a:endParaRPr lang="pl-PL" b="1" u="sng" dirty="0">
              <a:solidFill>
                <a:srgbClr val="002060"/>
              </a:solidFill>
            </a:endParaRPr>
          </a:p>
          <a:p>
            <a:pPr algn="just"/>
            <a:endParaRPr lang="pl-PL" dirty="0"/>
          </a:p>
          <a:p>
            <a:r>
              <a:rPr lang="fr-FR" u="sng" dirty="0">
                <a:solidFill>
                  <a:srgbClr val="002060"/>
                </a:solidFill>
              </a:rPr>
              <a:t>Koordynatorem projektu z ramienia </a:t>
            </a:r>
            <a:r>
              <a:rPr lang="fr-FR" u="sng" dirty="0" smtClean="0">
                <a:solidFill>
                  <a:srgbClr val="002060"/>
                </a:solidFill>
              </a:rPr>
              <a:t>UKW</a:t>
            </a:r>
            <a:r>
              <a:rPr lang="pl-PL" u="sng" dirty="0" smtClean="0">
                <a:solidFill>
                  <a:srgbClr val="002060"/>
                </a:solidFill>
              </a:rPr>
              <a:t>:</a:t>
            </a:r>
            <a:r>
              <a:rPr lang="fr-FR" u="sng" dirty="0" smtClean="0">
                <a:solidFill>
                  <a:srgbClr val="002060"/>
                </a:solidFill>
              </a:rPr>
              <a:t> </a:t>
            </a:r>
            <a:endParaRPr lang="pl-PL" u="sng" dirty="0" smtClean="0">
              <a:solidFill>
                <a:srgbClr val="002060"/>
              </a:solidFill>
            </a:endParaRPr>
          </a:p>
          <a:p>
            <a:pPr marL="285750" indent="-285750">
              <a:buFont typeface="Arial" panose="020B0604020202020204" pitchFamily="34" charset="0"/>
              <a:buChar char="•"/>
            </a:pPr>
            <a:r>
              <a:rPr lang="fr-FR" sz="1600" b="1" dirty="0" smtClean="0">
                <a:solidFill>
                  <a:srgbClr val="FF0000"/>
                </a:solidFill>
              </a:rPr>
              <a:t>dr </a:t>
            </a:r>
            <a:r>
              <a:rPr lang="fr-FR" sz="1600" b="1" dirty="0">
                <a:solidFill>
                  <a:srgbClr val="FF0000"/>
                </a:solidFill>
              </a:rPr>
              <a:t>Jolanta </a:t>
            </a:r>
            <a:r>
              <a:rPr lang="fr-FR" sz="1600" b="1" dirty="0" smtClean="0">
                <a:solidFill>
                  <a:srgbClr val="FF0000"/>
                </a:solidFill>
              </a:rPr>
              <a:t>Jarczyńska</a:t>
            </a:r>
            <a:r>
              <a:rPr lang="pl-PL" sz="1600" b="1" dirty="0" smtClean="0">
                <a:solidFill>
                  <a:srgbClr val="002060"/>
                </a:solidFill>
              </a:rPr>
              <a:t>, </a:t>
            </a:r>
            <a:r>
              <a:rPr lang="fr-FR" sz="1600" b="1" dirty="0" smtClean="0">
                <a:solidFill>
                  <a:srgbClr val="002060"/>
                </a:solidFill>
              </a:rPr>
              <a:t>adiunkt </a:t>
            </a:r>
            <a:r>
              <a:rPr lang="pl-PL" sz="1600" b="1" dirty="0" smtClean="0">
                <a:solidFill>
                  <a:srgbClr val="002060"/>
                </a:solidFill>
              </a:rPr>
              <a:t>z </a:t>
            </a:r>
            <a:r>
              <a:rPr lang="fr-FR" sz="1600" b="1" dirty="0" smtClean="0">
                <a:solidFill>
                  <a:srgbClr val="FF0000"/>
                </a:solidFill>
              </a:rPr>
              <a:t>Katedry </a:t>
            </a:r>
            <a:r>
              <a:rPr lang="fr-FR" sz="1600" b="1" dirty="0">
                <a:solidFill>
                  <a:srgbClr val="FF0000"/>
                </a:solidFill>
              </a:rPr>
              <a:t>Pedagogiki Opiekuńczej </a:t>
            </a:r>
            <a:r>
              <a:rPr lang="fr-FR" sz="1600" b="1" dirty="0" smtClean="0">
                <a:solidFill>
                  <a:srgbClr val="FF0000"/>
                </a:solidFill>
              </a:rPr>
              <a:t>i </a:t>
            </a:r>
            <a:r>
              <a:rPr lang="fr-FR" sz="1600" b="1" dirty="0">
                <a:solidFill>
                  <a:srgbClr val="FF0000"/>
                </a:solidFill>
              </a:rPr>
              <a:t>Profilaktyki Społecznej</a:t>
            </a:r>
            <a:r>
              <a:rPr lang="fr-FR" sz="1600" b="1" dirty="0">
                <a:solidFill>
                  <a:srgbClr val="002060"/>
                </a:solidFill>
              </a:rPr>
              <a:t> </a:t>
            </a:r>
            <a:r>
              <a:rPr lang="pl-PL" sz="1600" b="1" dirty="0" smtClean="0">
                <a:solidFill>
                  <a:srgbClr val="002060"/>
                </a:solidFill>
              </a:rPr>
              <a:t>(</a:t>
            </a:r>
            <a:r>
              <a:rPr lang="fr-FR" sz="1600" b="1" dirty="0" smtClean="0">
                <a:solidFill>
                  <a:srgbClr val="002060"/>
                </a:solidFill>
              </a:rPr>
              <a:t>kier</a:t>
            </a:r>
            <a:r>
              <a:rPr lang="pl-PL" sz="1600" b="1" dirty="0" smtClean="0">
                <a:solidFill>
                  <a:srgbClr val="002060"/>
                </a:solidFill>
              </a:rPr>
              <a:t>.</a:t>
            </a:r>
            <a:r>
              <a:rPr lang="fr-FR" sz="1600" b="1" dirty="0" smtClean="0">
                <a:solidFill>
                  <a:srgbClr val="002060"/>
                </a:solidFill>
              </a:rPr>
              <a:t>prof</a:t>
            </a:r>
            <a:r>
              <a:rPr lang="fr-FR" sz="1600" b="1" dirty="0">
                <a:solidFill>
                  <a:srgbClr val="002060"/>
                </a:solidFill>
              </a:rPr>
              <a:t>. zw. dr hab. </a:t>
            </a:r>
            <a:r>
              <a:rPr lang="fr-FR" sz="1600" b="1" dirty="0" smtClean="0">
                <a:solidFill>
                  <a:srgbClr val="002060"/>
                </a:solidFill>
              </a:rPr>
              <a:t>Mari</a:t>
            </a:r>
            <a:r>
              <a:rPr lang="pl-PL" sz="1600" b="1" dirty="0" smtClean="0">
                <a:solidFill>
                  <a:srgbClr val="002060"/>
                </a:solidFill>
              </a:rPr>
              <a:t>a</a:t>
            </a:r>
            <a:r>
              <a:rPr lang="fr-FR" sz="1600" b="1" dirty="0" smtClean="0">
                <a:solidFill>
                  <a:srgbClr val="002060"/>
                </a:solidFill>
              </a:rPr>
              <a:t> Deptu</a:t>
            </a:r>
            <a:r>
              <a:rPr lang="pl-PL" sz="1600" b="1" dirty="0" err="1" smtClean="0">
                <a:solidFill>
                  <a:srgbClr val="002060"/>
                </a:solidFill>
              </a:rPr>
              <a:t>ła</a:t>
            </a:r>
            <a:r>
              <a:rPr lang="pl-PL" sz="1600" b="1" dirty="0" smtClean="0">
                <a:solidFill>
                  <a:srgbClr val="002060"/>
                </a:solidFill>
              </a:rPr>
              <a:t>)</a:t>
            </a:r>
            <a:endParaRPr lang="pl-PL" sz="1600" b="1" dirty="0">
              <a:solidFill>
                <a:srgbClr val="002060"/>
              </a:solidFill>
            </a:endParaRPr>
          </a:p>
        </p:txBody>
      </p:sp>
      <p:pic>
        <p:nvPicPr>
          <p:cNvPr id="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57200"/>
            <a:ext cx="2831826" cy="811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2792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51091" y="1706324"/>
            <a:ext cx="8269381" cy="5078313"/>
          </a:xfrm>
          <a:prstGeom prst="rect">
            <a:avLst/>
          </a:prstGeom>
        </p:spPr>
        <p:txBody>
          <a:bodyPr wrap="square">
            <a:spAutoFit/>
          </a:bodyPr>
          <a:lstStyle/>
          <a:p>
            <a:pPr marL="285750" indent="-285750">
              <a:buFont typeface="Arial" panose="020B0604020202020204" pitchFamily="34" charset="0"/>
              <a:buChar char="•"/>
            </a:pPr>
            <a:r>
              <a:rPr lang="pl-PL" sz="1600" dirty="0" smtClean="0">
                <a:solidFill>
                  <a:srgbClr val="002060"/>
                </a:solidFill>
              </a:rPr>
              <a:t>Członkowie </a:t>
            </a:r>
            <a:r>
              <a:rPr lang="pl-PL" sz="1600" b="1" i="1" dirty="0" err="1" smtClean="0">
                <a:solidFill>
                  <a:srgbClr val="002060"/>
                </a:solidFill>
              </a:rPr>
              <a:t>Educ</a:t>
            </a:r>
            <a:r>
              <a:rPr lang="pl-PL" sz="1600" b="1" i="1" dirty="0" smtClean="0">
                <a:solidFill>
                  <a:srgbClr val="002060"/>
                </a:solidFill>
              </a:rPr>
              <a:t>–Europe</a:t>
            </a:r>
            <a:r>
              <a:rPr lang="pl-PL" sz="1600" dirty="0" smtClean="0">
                <a:solidFill>
                  <a:srgbClr val="002060"/>
                </a:solidFill>
              </a:rPr>
              <a:t> opracowali </a:t>
            </a:r>
            <a:r>
              <a:rPr lang="fr-FR" sz="1600" dirty="0" smtClean="0">
                <a:solidFill>
                  <a:srgbClr val="002060"/>
                </a:solidFill>
              </a:rPr>
              <a:t>projekt </a:t>
            </a:r>
            <a:r>
              <a:rPr lang="fr-FR" sz="1600" dirty="0">
                <a:solidFill>
                  <a:srgbClr val="002060"/>
                </a:solidFill>
              </a:rPr>
              <a:t>w logice transferu innowacji, w duchu współpracy i z potrzebą wprowadzania trwałych zmian dotyczących sposobów wspierania beneficjentów działań społecznych oraz innowacji w zakresie metodologii szkolenia i badań. </a:t>
            </a:r>
            <a:endParaRPr lang="pl-PL" sz="1600" dirty="0" smtClean="0">
              <a:solidFill>
                <a:srgbClr val="002060"/>
              </a:solidFill>
            </a:endParaRPr>
          </a:p>
          <a:p>
            <a:pPr marL="285750" indent="-285750">
              <a:buFont typeface="Arial" panose="020B0604020202020204" pitchFamily="34" charset="0"/>
              <a:buChar char="•"/>
            </a:pPr>
            <a:endParaRPr lang="pl-PL" dirty="0">
              <a:solidFill>
                <a:srgbClr val="002060"/>
              </a:solidFill>
            </a:endParaRPr>
          </a:p>
          <a:p>
            <a:pPr marL="285750" indent="-285750">
              <a:buFont typeface="Arial" panose="020B0604020202020204" pitchFamily="34" charset="0"/>
              <a:buChar char="•"/>
            </a:pPr>
            <a:r>
              <a:rPr lang="pl-PL" sz="1600" dirty="0" smtClean="0">
                <a:solidFill>
                  <a:srgbClr val="002060"/>
                </a:solidFill>
              </a:rPr>
              <a:t>Zadaniem partnerów jest </a:t>
            </a:r>
            <a:r>
              <a:rPr lang="fr-FR" sz="1600" dirty="0" smtClean="0">
                <a:solidFill>
                  <a:srgbClr val="002060"/>
                </a:solidFill>
              </a:rPr>
              <a:t>uruchomi</a:t>
            </a:r>
            <a:r>
              <a:rPr lang="pl-PL" sz="1600" dirty="0" err="1" smtClean="0">
                <a:solidFill>
                  <a:srgbClr val="002060"/>
                </a:solidFill>
              </a:rPr>
              <a:t>enie</a:t>
            </a:r>
            <a:r>
              <a:rPr lang="pl-PL" sz="1600" dirty="0" smtClean="0">
                <a:solidFill>
                  <a:srgbClr val="002060"/>
                </a:solidFill>
              </a:rPr>
              <a:t> </a:t>
            </a:r>
            <a:r>
              <a:rPr lang="fr-FR" sz="1600" dirty="0" smtClean="0">
                <a:solidFill>
                  <a:srgbClr val="002060"/>
                </a:solidFill>
              </a:rPr>
              <a:t>mobilnoś</a:t>
            </a:r>
            <a:r>
              <a:rPr lang="pl-PL" sz="1600" dirty="0" smtClean="0">
                <a:solidFill>
                  <a:srgbClr val="002060"/>
                </a:solidFill>
              </a:rPr>
              <a:t>ci</a:t>
            </a:r>
            <a:r>
              <a:rPr lang="fr-FR" sz="1600" dirty="0" smtClean="0">
                <a:solidFill>
                  <a:srgbClr val="002060"/>
                </a:solidFill>
              </a:rPr>
              <a:t> </a:t>
            </a:r>
            <a:r>
              <a:rPr lang="fr-FR" sz="1600" dirty="0">
                <a:solidFill>
                  <a:srgbClr val="002060"/>
                </a:solidFill>
              </a:rPr>
              <a:t>praktyków interwencji społecznej, trenerów i beneficjentów lub byłych beneficjentów. </a:t>
            </a:r>
            <a:endParaRPr lang="pl-PL" sz="1600" dirty="0" smtClean="0">
              <a:solidFill>
                <a:srgbClr val="002060"/>
              </a:solidFill>
            </a:endParaRPr>
          </a:p>
          <a:p>
            <a:pPr marL="285750" indent="-285750">
              <a:buFont typeface="Arial" panose="020B0604020202020204" pitchFamily="34" charset="0"/>
              <a:buChar char="•"/>
            </a:pPr>
            <a:endParaRPr lang="pl-PL" sz="1600" dirty="0">
              <a:solidFill>
                <a:srgbClr val="002060"/>
              </a:solidFill>
            </a:endParaRPr>
          </a:p>
          <a:p>
            <a:pPr marL="285750" lvl="0" indent="-285750">
              <a:buFont typeface="Arial" panose="020B0604020202020204" pitchFamily="34" charset="0"/>
              <a:buChar char="•"/>
            </a:pPr>
            <a:r>
              <a:rPr lang="pl-PL" sz="1600" dirty="0" smtClean="0">
                <a:solidFill>
                  <a:srgbClr val="002060"/>
                </a:solidFill>
              </a:rPr>
              <a:t>Realizacja celów projektu odbywa się w 2 grupach warsztatowych, tzw. </a:t>
            </a:r>
            <a:r>
              <a:rPr lang="pl-PL" sz="1600" b="1" i="1" dirty="0" err="1" smtClean="0">
                <a:solidFill>
                  <a:srgbClr val="002060"/>
                </a:solidFill>
              </a:rPr>
              <a:t>action-research</a:t>
            </a:r>
            <a:r>
              <a:rPr lang="pl-PL" sz="1600" b="1" i="1" dirty="0" smtClean="0">
                <a:solidFill>
                  <a:srgbClr val="002060"/>
                </a:solidFill>
              </a:rPr>
              <a:t> </a:t>
            </a:r>
            <a:r>
              <a:rPr lang="pl-PL" sz="1600" b="1" i="1" dirty="0" err="1" smtClean="0">
                <a:solidFill>
                  <a:srgbClr val="002060"/>
                </a:solidFill>
              </a:rPr>
              <a:t>groups</a:t>
            </a:r>
            <a:r>
              <a:rPr lang="pl-PL" sz="1600" b="1" i="1" dirty="0" smtClean="0">
                <a:solidFill>
                  <a:srgbClr val="002060"/>
                </a:solidFill>
              </a:rPr>
              <a:t>, </a:t>
            </a:r>
            <a:r>
              <a:rPr lang="pl-PL" sz="1600" dirty="0" smtClean="0">
                <a:solidFill>
                  <a:srgbClr val="002060"/>
                </a:solidFill>
              </a:rPr>
              <a:t>które </a:t>
            </a:r>
            <a:r>
              <a:rPr lang="pl-PL" sz="1600" dirty="0" smtClean="0">
                <a:solidFill>
                  <a:srgbClr val="002060"/>
                </a:solidFill>
                <a:ea typeface="Calibri" panose="020F0502020204030204" pitchFamily="34" charset="0"/>
                <a:cs typeface="Times New Roman" panose="02020603050405020304" pitchFamily="18" charset="0"/>
              </a:rPr>
              <a:t>charakteryzują </a:t>
            </a:r>
            <a:r>
              <a:rPr lang="pl-PL" sz="1600" dirty="0">
                <a:solidFill>
                  <a:srgbClr val="002060"/>
                </a:solidFill>
                <a:ea typeface="Calibri" panose="020F0502020204030204" pitchFamily="34" charset="0"/>
                <a:cs typeface="Times New Roman" panose="02020603050405020304" pitchFamily="18" charset="0"/>
              </a:rPr>
              <a:t>się różnorodnością kulturową i zawodową. Są to pracownicy socjalni, trenerzy, naukowcy, obecni i byli beneficjenci działań pomocowych. </a:t>
            </a:r>
            <a:endParaRPr lang="pl-PL" sz="1600" b="1" i="1" dirty="0" smtClean="0">
              <a:solidFill>
                <a:srgbClr val="002060"/>
              </a:solidFill>
            </a:endParaRPr>
          </a:p>
          <a:p>
            <a:endParaRPr lang="pl-PL" sz="1600" b="1" i="1" dirty="0" smtClean="0">
              <a:solidFill>
                <a:srgbClr val="002060"/>
              </a:solidFill>
            </a:endParaRPr>
          </a:p>
          <a:p>
            <a:pPr marL="285750" lvl="0" indent="-285750" algn="just" eaLnBrk="0" fontAlgn="base" hangingPunct="0">
              <a:spcBef>
                <a:spcPct val="0"/>
              </a:spcBef>
              <a:spcAft>
                <a:spcPct val="0"/>
              </a:spcAft>
              <a:buFont typeface="Arial" panose="020B0604020202020204" pitchFamily="34" charset="0"/>
              <a:buChar char="•"/>
            </a:pPr>
            <a:r>
              <a:rPr lang="pl-PL" sz="1600" dirty="0" smtClean="0">
                <a:solidFill>
                  <a:srgbClr val="002060"/>
                </a:solidFill>
                <a:ea typeface="Calibri" panose="020F0502020204030204" pitchFamily="34" charset="0"/>
                <a:cs typeface="Times New Roman" panose="02020603050405020304" pitchFamily="18" charset="0"/>
              </a:rPr>
              <a:t>Grupy w swojej pracy stosują indukcyjne </a:t>
            </a:r>
            <a:r>
              <a:rPr lang="pl-PL" sz="1600" dirty="0">
                <a:solidFill>
                  <a:srgbClr val="002060"/>
                </a:solidFill>
                <a:ea typeface="Calibri" panose="020F0502020204030204" pitchFamily="34" charset="0"/>
                <a:cs typeface="Times New Roman" panose="02020603050405020304" pitchFamily="18" charset="0"/>
              </a:rPr>
              <a:t>i refleksyjne </a:t>
            </a:r>
            <a:r>
              <a:rPr lang="pl-PL" sz="1600" dirty="0" smtClean="0">
                <a:solidFill>
                  <a:srgbClr val="002060"/>
                </a:solidFill>
                <a:ea typeface="Calibri" panose="020F0502020204030204" pitchFamily="34" charset="0"/>
                <a:cs typeface="Times New Roman" panose="02020603050405020304" pitchFamily="18" charset="0"/>
              </a:rPr>
              <a:t>podejście, które ma wspierać </a:t>
            </a:r>
            <a:r>
              <a:rPr lang="pl-PL" sz="1600" dirty="0">
                <a:solidFill>
                  <a:srgbClr val="002060"/>
                </a:solidFill>
                <a:ea typeface="Calibri" panose="020F0502020204030204" pitchFamily="34" charset="0"/>
                <a:cs typeface="Times New Roman" panose="02020603050405020304" pitchFamily="18" charset="0"/>
              </a:rPr>
              <a:t>wymianę myśli i wyobrażeń na temat działań społecznych i  nawyków zawodowych </a:t>
            </a:r>
            <a:r>
              <a:rPr lang="pl-PL" sz="1600" dirty="0" smtClean="0">
                <a:solidFill>
                  <a:srgbClr val="002060"/>
                </a:solidFill>
                <a:ea typeface="Calibri" panose="020F0502020204030204" pitchFamily="34" charset="0"/>
                <a:cs typeface="Times New Roman" panose="02020603050405020304" pitchFamily="18" charset="0"/>
              </a:rPr>
              <a:t>profesjonalistów.</a:t>
            </a:r>
          </a:p>
          <a:p>
            <a:pPr lvl="0" algn="just" eaLnBrk="0" fontAlgn="base" hangingPunct="0">
              <a:spcBef>
                <a:spcPct val="0"/>
              </a:spcBef>
              <a:spcAft>
                <a:spcPct val="0"/>
              </a:spcAft>
            </a:pPr>
            <a:r>
              <a:rPr lang="pl-PL" sz="1600" dirty="0" smtClean="0">
                <a:solidFill>
                  <a:srgbClr val="002060"/>
                </a:solidFill>
                <a:ea typeface="Calibri" panose="020F0502020204030204" pitchFamily="34" charset="0"/>
                <a:cs typeface="Times New Roman" panose="02020603050405020304" pitchFamily="18" charset="0"/>
              </a:rPr>
              <a:t> </a:t>
            </a:r>
          </a:p>
          <a:p>
            <a:pPr marL="285750" lvl="0" indent="-285750" algn="just" eaLnBrk="0" fontAlgn="base" hangingPunct="0">
              <a:spcBef>
                <a:spcPct val="0"/>
              </a:spcBef>
              <a:spcAft>
                <a:spcPct val="0"/>
              </a:spcAft>
              <a:buFont typeface="Arial" panose="020B0604020202020204" pitchFamily="34" charset="0"/>
              <a:buChar char="•"/>
            </a:pPr>
            <a:r>
              <a:rPr lang="pl-PL" sz="1600" dirty="0" smtClean="0">
                <a:solidFill>
                  <a:srgbClr val="002060"/>
                </a:solidFill>
                <a:ea typeface="Calibri" panose="020F0502020204030204" pitchFamily="34" charset="0"/>
                <a:cs typeface="Times New Roman" panose="02020603050405020304" pitchFamily="18" charset="0"/>
              </a:rPr>
              <a:t>Kompletny </a:t>
            </a:r>
            <a:r>
              <a:rPr lang="pl-PL" sz="1600" dirty="0">
                <a:solidFill>
                  <a:srgbClr val="002060"/>
                </a:solidFill>
                <a:ea typeface="Calibri" panose="020F0502020204030204" pitchFamily="34" charset="0"/>
                <a:cs typeface="Times New Roman" panose="02020603050405020304" pitchFamily="18" charset="0"/>
              </a:rPr>
              <a:t>opis projektu i partnerstwa </a:t>
            </a:r>
            <a:r>
              <a:rPr lang="pl-PL" sz="1600" dirty="0" err="1">
                <a:solidFill>
                  <a:srgbClr val="002060"/>
                </a:solidFill>
                <a:ea typeface="Calibri" panose="020F0502020204030204" pitchFamily="34" charset="0"/>
                <a:cs typeface="Times New Roman" panose="02020603050405020304" pitchFamily="18" charset="0"/>
              </a:rPr>
              <a:t>Educ</a:t>
            </a:r>
            <a:r>
              <a:rPr lang="pl-PL" sz="1600" dirty="0">
                <a:solidFill>
                  <a:srgbClr val="002060"/>
                </a:solidFill>
                <a:ea typeface="Calibri" panose="020F0502020204030204" pitchFamily="34" charset="0"/>
                <a:cs typeface="Times New Roman" panose="02020603050405020304" pitchFamily="18" charset="0"/>
              </a:rPr>
              <a:t>-Europa możesz znaleźć na:  </a:t>
            </a:r>
            <a:r>
              <a:rPr lang="en-US" sz="1600" dirty="0">
                <a:ea typeface="Calibri" panose="020F0502020204030204" pitchFamily="34" charset="0"/>
                <a:cs typeface="Times New Roman" panose="02020603050405020304" pitchFamily="18" charset="0"/>
                <a:hlinkClick r:id="rId2"/>
              </a:rPr>
              <a:t>www.educeurope.eu</a:t>
            </a:r>
            <a:r>
              <a:rPr lang="en-US" sz="1600" dirty="0" smtClean="0">
                <a:ea typeface="Calibri" panose="020F0502020204030204" pitchFamily="34" charset="0"/>
                <a:cs typeface="Times New Roman" panose="02020603050405020304" pitchFamily="18" charset="0"/>
              </a:rPr>
              <a:t>.</a:t>
            </a:r>
            <a:endParaRPr lang="pl-PL" sz="1600" dirty="0" smtClean="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pl-PL" dirty="0">
              <a:solidFill>
                <a:srgbClr val="002060"/>
              </a:solidFill>
            </a:endParaRPr>
          </a:p>
        </p:txBody>
      </p:sp>
      <p:pic>
        <p:nvPicPr>
          <p:cNvPr id="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457200"/>
            <a:ext cx="2831826" cy="811560"/>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p:cNvSpPr txBox="1"/>
          <p:nvPr/>
        </p:nvSpPr>
        <p:spPr>
          <a:xfrm>
            <a:off x="551091" y="1244659"/>
            <a:ext cx="5801117" cy="461665"/>
          </a:xfrm>
          <a:prstGeom prst="rect">
            <a:avLst/>
          </a:prstGeom>
          <a:noFill/>
        </p:spPr>
        <p:txBody>
          <a:bodyPr wrap="square" rtlCol="0">
            <a:spAutoFit/>
          </a:bodyPr>
          <a:lstStyle/>
          <a:p>
            <a:r>
              <a:rPr lang="pl-PL" sz="2400" b="1" dirty="0" smtClean="0">
                <a:solidFill>
                  <a:srgbClr val="FF0000"/>
                </a:solidFill>
              </a:rPr>
              <a:t>Charakterystyka projektu</a:t>
            </a:r>
            <a:endParaRPr lang="pl-PL" sz="2400" b="1" dirty="0">
              <a:solidFill>
                <a:srgbClr val="FF0000"/>
              </a:solidFill>
            </a:endParaRPr>
          </a:p>
        </p:txBody>
      </p:sp>
    </p:spTree>
    <p:extLst>
      <p:ext uri="{BB962C8B-B14F-4D97-AF65-F5344CB8AC3E}">
        <p14:creationId xmlns:p14="http://schemas.microsoft.com/office/powerpoint/2010/main" val="16257357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83567" y="1233506"/>
            <a:ext cx="82089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rgbClr val="FF0000"/>
                </a:solidFill>
                <a:effectLst/>
                <a:ea typeface="Calibri" panose="020F0502020204030204" pitchFamily="34" charset="0"/>
                <a:cs typeface="Times New Roman" panose="02020603050405020304" pitchFamily="18" charset="0"/>
              </a:rPr>
              <a:t>Educ</a:t>
            </a:r>
            <a:r>
              <a:rPr kumimoji="0" lang="en-US" sz="2000" b="1" i="0" u="none" strike="noStrike" cap="none" normalizeH="0" baseline="0" dirty="0" smtClean="0">
                <a:ln>
                  <a:noFill/>
                </a:ln>
                <a:solidFill>
                  <a:srgbClr val="FF0000"/>
                </a:solidFill>
                <a:effectLst/>
                <a:ea typeface="Calibri" panose="020F0502020204030204" pitchFamily="34" charset="0"/>
                <a:cs typeface="Times New Roman" panose="02020603050405020304" pitchFamily="18" charset="0"/>
              </a:rPr>
              <a:t>-Europe: research-action seminary in </a:t>
            </a:r>
            <a:r>
              <a:rPr kumimoji="0" lang="en-US" sz="2000" b="1" i="0" u="none" strike="noStrike" cap="none" normalizeH="0" baseline="0" dirty="0" err="1" smtClean="0">
                <a:ln>
                  <a:noFill/>
                </a:ln>
                <a:solidFill>
                  <a:srgbClr val="FF0000"/>
                </a:solidFill>
                <a:effectLst/>
                <a:ea typeface="Calibri" panose="020F0502020204030204" pitchFamily="34" charset="0"/>
                <a:cs typeface="Times New Roman" panose="02020603050405020304" pitchFamily="18" charset="0"/>
              </a:rPr>
              <a:t>Polan</a:t>
            </a:r>
            <a:r>
              <a:rPr kumimoji="0" lang="pl-PL" sz="2000" b="1" i="0" u="none" strike="noStrike" cap="none" normalizeH="0" baseline="0" dirty="0" smtClean="0">
                <a:ln>
                  <a:noFill/>
                </a:ln>
                <a:solidFill>
                  <a:srgbClr val="FF0000"/>
                </a:solidFill>
                <a:effectLst/>
                <a:ea typeface="Calibri" panose="020F0502020204030204" pitchFamily="34" charset="0"/>
                <a:cs typeface="Times New Roman" panose="02020603050405020304" pitchFamily="18" charset="0"/>
              </a:rPr>
              <a:t>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pl-PL" sz="2000" b="0" i="0" u="none" strike="noStrike" cap="none" normalizeH="0" baseline="0" dirty="0" smtClean="0">
              <a:ln>
                <a:noFill/>
              </a:ln>
              <a:solidFill>
                <a:srgbClr val="FF0000"/>
              </a:solidFill>
              <a:effectLst/>
            </a:endParaRPr>
          </a:p>
        </p:txBody>
      </p:sp>
      <p:pic>
        <p:nvPicPr>
          <p:cNvPr id="20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2708812" cy="776306"/>
          </a:xfrm>
          <a:prstGeom prst="rect">
            <a:avLst/>
          </a:prstGeom>
          <a:noFill/>
          <a:extLst>
            <a:ext uri="{909E8E84-426E-40DD-AFC4-6F175D3DCCD1}">
              <a14:hiddenFill xmlns:a14="http://schemas.microsoft.com/office/drawing/2010/main">
                <a:solidFill>
                  <a:srgbClr val="FFFFFF"/>
                </a:solidFill>
              </a14:hiddenFill>
            </a:ext>
          </a:extLst>
        </p:spPr>
      </p:pic>
      <p:sp>
        <p:nvSpPr>
          <p:cNvPr id="3" name="Prostokąt 2"/>
          <p:cNvSpPr/>
          <p:nvPr/>
        </p:nvSpPr>
        <p:spPr>
          <a:xfrm>
            <a:off x="395537" y="1700807"/>
            <a:ext cx="8248668" cy="5447645"/>
          </a:xfrm>
          <a:prstGeom prst="rect">
            <a:avLst/>
          </a:prstGeom>
        </p:spPr>
        <p:txBody>
          <a:bodyPr wrap="square">
            <a:spAutoFit/>
          </a:bodyPr>
          <a:lstStyle/>
          <a:p>
            <a:pPr marL="285750" lvl="0" indent="-285750">
              <a:buFont typeface="Arial" panose="020B0604020202020204" pitchFamily="34" charset="0"/>
              <a:buChar char="•"/>
            </a:pPr>
            <a:r>
              <a:rPr lang="pl-PL" b="1" dirty="0" smtClean="0">
                <a:solidFill>
                  <a:srgbClr val="002060"/>
                </a:solidFill>
              </a:rPr>
              <a:t>18-22 </a:t>
            </a:r>
            <a:r>
              <a:rPr lang="pl-PL" b="1" dirty="0">
                <a:solidFill>
                  <a:srgbClr val="002060"/>
                </a:solidFill>
              </a:rPr>
              <a:t>maja 2015 </a:t>
            </a:r>
            <a:r>
              <a:rPr lang="pl-PL" dirty="0">
                <a:solidFill>
                  <a:srgbClr val="002060"/>
                </a:solidFill>
              </a:rPr>
              <a:t>roku rozpocznie się </a:t>
            </a:r>
            <a:r>
              <a:rPr lang="pl-PL" dirty="0" smtClean="0">
                <a:solidFill>
                  <a:srgbClr val="002060"/>
                </a:solidFill>
              </a:rPr>
              <a:t>druga, ostatnia sesja naukowo-badawcza dwóch </a:t>
            </a:r>
            <a:r>
              <a:rPr lang="pl-PL" dirty="0">
                <a:solidFill>
                  <a:srgbClr val="002060"/>
                </a:solidFill>
              </a:rPr>
              <a:t>grup </a:t>
            </a:r>
            <a:r>
              <a:rPr lang="pl-PL" dirty="0" smtClean="0">
                <a:solidFill>
                  <a:srgbClr val="002060"/>
                </a:solidFill>
              </a:rPr>
              <a:t>warsztatowych - </a:t>
            </a:r>
            <a:r>
              <a:rPr lang="pl-PL" b="1" dirty="0" err="1" smtClean="0">
                <a:solidFill>
                  <a:srgbClr val="002060"/>
                </a:solidFill>
              </a:rPr>
              <a:t>action-research</a:t>
            </a:r>
            <a:r>
              <a:rPr lang="pl-PL" b="1" dirty="0" smtClean="0">
                <a:solidFill>
                  <a:srgbClr val="002060"/>
                </a:solidFill>
              </a:rPr>
              <a:t> </a:t>
            </a:r>
            <a:r>
              <a:rPr lang="pl-PL" b="1" dirty="0" err="1">
                <a:solidFill>
                  <a:srgbClr val="002060"/>
                </a:solidFill>
              </a:rPr>
              <a:t>groups</a:t>
            </a:r>
            <a:r>
              <a:rPr lang="pl-PL" b="1" dirty="0">
                <a:solidFill>
                  <a:srgbClr val="002060"/>
                </a:solidFill>
              </a:rPr>
              <a:t>,</a:t>
            </a:r>
            <a:r>
              <a:rPr lang="pl-PL" dirty="0">
                <a:solidFill>
                  <a:srgbClr val="002060"/>
                </a:solidFill>
              </a:rPr>
              <a:t> </a:t>
            </a:r>
            <a:r>
              <a:rPr lang="pl-PL" dirty="0" smtClean="0">
                <a:solidFill>
                  <a:srgbClr val="002060"/>
                </a:solidFill>
              </a:rPr>
              <a:t>powołanych w listopadzie 2014 na sesji w Paryżu do prac nad problematyką rozwoju upodmiotowienia </a:t>
            </a:r>
            <a:r>
              <a:rPr lang="pl-PL" dirty="0">
                <a:solidFill>
                  <a:srgbClr val="002060"/>
                </a:solidFill>
              </a:rPr>
              <a:t>wychowawców i beneficjentów w obszarze młodzieży zagrożonej  wykluczeniem </a:t>
            </a:r>
            <a:r>
              <a:rPr lang="pl-PL" dirty="0" smtClean="0">
                <a:solidFill>
                  <a:srgbClr val="002060"/>
                </a:solidFill>
              </a:rPr>
              <a:t>społecznym.</a:t>
            </a:r>
          </a:p>
          <a:p>
            <a:pPr marL="285750" lvl="0" indent="-285750">
              <a:buFont typeface="Arial" panose="020B0604020202020204" pitchFamily="34" charset="0"/>
              <a:buChar char="•"/>
            </a:pPr>
            <a:endParaRPr lang="pl-PL" dirty="0" smtClean="0">
              <a:solidFill>
                <a:srgbClr val="002060"/>
              </a:solidFill>
            </a:endParaRPr>
          </a:p>
          <a:p>
            <a:pPr marL="285750" lvl="0" indent="-285750">
              <a:buFont typeface="Arial" panose="020B0604020202020204" pitchFamily="34" charset="0"/>
              <a:buChar char="•"/>
            </a:pPr>
            <a:r>
              <a:rPr lang="pl-PL" dirty="0" smtClean="0">
                <a:solidFill>
                  <a:srgbClr val="002060"/>
                </a:solidFill>
                <a:ea typeface="Calibri" panose="020F0502020204030204" pitchFamily="34" charset="0"/>
                <a:cs typeface="Times New Roman" panose="02020603050405020304" pitchFamily="18" charset="0"/>
              </a:rPr>
              <a:t>Po </a:t>
            </a:r>
            <a:r>
              <a:rPr lang="pl-PL" dirty="0">
                <a:solidFill>
                  <a:srgbClr val="002060"/>
                </a:solidFill>
                <a:ea typeface="Calibri" panose="020F0502020204030204" pitchFamily="34" charset="0"/>
                <a:cs typeface="Times New Roman" panose="02020603050405020304" pitchFamily="18" charset="0"/>
              </a:rPr>
              <a:t>odbyciu drugiej sesji, uczestnicy obu grup warsztatowych będą pisać pamiętniki z badań w celu oceny podjętych przez nich działań, jak również formułowania zaleceń, po to by </a:t>
            </a:r>
            <a:r>
              <a:rPr lang="pl-PL" dirty="0" smtClean="0">
                <a:solidFill>
                  <a:srgbClr val="002060"/>
                </a:solidFill>
                <a:ea typeface="Calibri" panose="020F0502020204030204" pitchFamily="34" charset="0"/>
                <a:cs typeface="Times New Roman" panose="02020603050405020304" pitchFamily="18" charset="0"/>
              </a:rPr>
              <a:t>spopularyzować wyników swoich badań wśród środowisk zainteresowanych interwencją społeczną na rzecz młodzieży zagrożonej wykluczeniem społecznym.</a:t>
            </a:r>
          </a:p>
          <a:p>
            <a:pPr marL="285750" lvl="0" indent="-285750">
              <a:buFont typeface="Arial" panose="020B0604020202020204" pitchFamily="34" charset="0"/>
              <a:buChar char="•"/>
            </a:pPr>
            <a:endParaRPr lang="pl-PL" dirty="0" smtClean="0">
              <a:solidFill>
                <a:srgbClr val="002060"/>
              </a:solidFill>
              <a:ea typeface="Calibri" panose="020F0502020204030204" pitchFamily="34" charset="0"/>
              <a:cs typeface="Times New Roman" panose="02020603050405020304" pitchFamily="18" charset="0"/>
            </a:endParaRPr>
          </a:p>
          <a:p>
            <a:pPr marL="285750" indent="-285750" eaLnBrk="0" fontAlgn="base" hangingPunct="0">
              <a:spcBef>
                <a:spcPct val="0"/>
              </a:spcBef>
              <a:spcAft>
                <a:spcPct val="0"/>
              </a:spcAft>
              <a:buFont typeface="Arial" panose="020B0604020202020204" pitchFamily="34" charset="0"/>
              <a:buChar char="•"/>
            </a:pPr>
            <a:r>
              <a:rPr lang="pl-PL" dirty="0">
                <a:solidFill>
                  <a:srgbClr val="002060"/>
                </a:solidFill>
                <a:ea typeface="Calibri" panose="020F0502020204030204" pitchFamily="34" charset="0"/>
                <a:cs typeface="Times New Roman" panose="02020603050405020304" pitchFamily="18" charset="0"/>
              </a:rPr>
              <a:t>Strona polska stażyści-naukowcy podczas spotkania na UKW dokonają oceny podjętych eksperymentów w ramach pierwszych działań badawczych. </a:t>
            </a:r>
          </a:p>
          <a:p>
            <a:pPr marL="285750" lvl="0" indent="-285750" algn="just" eaLnBrk="0" fontAlgn="base" hangingPunct="0">
              <a:spcBef>
                <a:spcPct val="0"/>
              </a:spcBef>
              <a:spcAft>
                <a:spcPct val="0"/>
              </a:spcAft>
              <a:buFont typeface="Arial" panose="020B0604020202020204" pitchFamily="34" charset="0"/>
              <a:buChar char="•"/>
            </a:pPr>
            <a:endParaRPr lang="en-US" sz="1400" dirty="0"/>
          </a:p>
          <a:p>
            <a:pPr marL="285750" indent="-285750" algn="just" eaLnBrk="0" fontAlgn="base" hangingPunct="0">
              <a:spcBef>
                <a:spcPct val="0"/>
              </a:spcBef>
              <a:spcAft>
                <a:spcPct val="0"/>
              </a:spcAft>
              <a:buFont typeface="Arial" panose="020B0604020202020204" pitchFamily="34" charset="0"/>
              <a:buChar char="•"/>
            </a:pPr>
            <a:endParaRPr lang="pl-PL" sz="1400" dirty="0">
              <a:solidFill>
                <a:srgbClr val="002060"/>
              </a:solidFill>
              <a:ea typeface="Calibri" panose="020F0502020204030204" pitchFamily="34" charset="0"/>
              <a:cs typeface="Times New Roman" panose="02020603050405020304" pitchFamily="18" charset="0"/>
            </a:endParaRPr>
          </a:p>
          <a:p>
            <a:pPr marL="285750" lvl="0" indent="-285750" algn="just" eaLnBrk="0" fontAlgn="base" hangingPunct="0">
              <a:spcBef>
                <a:spcPct val="0"/>
              </a:spcBef>
              <a:spcAft>
                <a:spcPct val="0"/>
              </a:spcAft>
              <a:buFont typeface="Arial" panose="020B0604020202020204" pitchFamily="34" charset="0"/>
              <a:buChar char="•"/>
            </a:pPr>
            <a:endParaRPr lang="pl-PL" sz="1400" dirty="0" smtClean="0">
              <a:solidFill>
                <a:srgbClr val="002060"/>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19302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457200"/>
            <a:ext cx="2082800" cy="5969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467544" y="1340768"/>
            <a:ext cx="8171481"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From May 18th to 22th of 2015, 32 participants from the eight partners of the new </a:t>
            </a:r>
            <a:r>
              <a:rPr kumimoji="0" lang="en-US" sz="1400" b="0" i="0" u="none" strike="noStrike" cap="none" normalizeH="0" baseline="0" dirty="0" err="1"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Educ</a:t>
            </a:r>
            <a:r>
              <a:rPr kumimoji="0" lang="en-US"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-Europe project</a:t>
            </a:r>
            <a:r>
              <a:rPr kumimoji="0" lang="pl-PL"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will meet again for the second and last research action session in Bydgoszcz, Poland.</a:t>
            </a:r>
            <a:endParaRPr kumimoji="0" lang="pl-PL" sz="1400" b="0" i="0" u="none" strike="noStrike" cap="none" normalizeH="0" baseline="0" dirty="0" smtClean="0">
              <a:ln>
                <a:noFill/>
              </a:ln>
              <a:solidFill>
                <a:srgbClr val="00206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During the first meeting in Paris, from November 24th to 28th of 2014, two groups have been constituted in order to work on the “Development of the empowerment of educators and beneficiaries in the field of youth at risk and social exclusion”. </a:t>
            </a:r>
            <a:endParaRPr kumimoji="0" lang="pl-PL"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These groups are characterized by their cultural and professional diversity (social workers, trainers, researchers and beneficiaries</a:t>
            </a:r>
            <a:r>
              <a:rPr kumimoji="0" lang="pl-PL"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or former beneficiaries) that represent an asset for the training of social workers. </a:t>
            </a:r>
            <a:endParaRPr kumimoji="0" lang="pl-PL" sz="1400" b="0" i="0" u="none" strike="noStrike" cap="none" normalizeH="0" baseline="0" dirty="0" smtClean="0">
              <a:ln>
                <a:noFill/>
              </a:ln>
              <a:solidFill>
                <a:srgbClr val="00206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In Poland, the trainee-researchers will establish an assessment of the learnings and experimentations of their first research action. </a:t>
            </a:r>
            <a:endParaRPr kumimoji="0" lang="pl-PL"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In addition, this inductive and reflexive approach will support the changing in the way of conceive social action and professional habits. </a:t>
            </a:r>
            <a:endParaRPr kumimoji="0" lang="pl-PL"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It conveys the conviction that field workers, trainers and beneficiaries can look for the most fitted solutions together. </a:t>
            </a:r>
            <a:endParaRPr kumimoji="0" lang="pl-PL"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Then, after this second session, the participants will write the research diaries in order to assess of the evolution of their reflections </a:t>
            </a:r>
            <a:endParaRPr kumimoji="0" lang="pl-PL"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as well as their recommendations to ensure the dissemination of those results to a wide public.</a:t>
            </a:r>
            <a:endParaRPr kumimoji="0" lang="pl-PL" sz="1400" b="0" i="0" u="none" strike="noStrike" cap="none" normalizeH="0" baseline="0" dirty="0" smtClean="0">
              <a:ln>
                <a:noFill/>
              </a:ln>
              <a:solidFill>
                <a:srgbClr val="00206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You can find a complete description of the project and of the </a:t>
            </a:r>
            <a:r>
              <a:rPr kumimoji="0" lang="en-US" sz="1400" b="0" i="0" u="none" strike="noStrike" cap="none" normalizeH="0" baseline="0" dirty="0" err="1"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Educ</a:t>
            </a:r>
            <a:r>
              <a:rPr kumimoji="0" lang="en-US"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-Europe partnership on </a:t>
            </a:r>
            <a:r>
              <a:rPr kumimoji="0" lang="en-US"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hlinkClick r:id="rId3"/>
              </a:rPr>
              <a:t>www.educeurope.eu</a:t>
            </a:r>
            <a:r>
              <a:rPr kumimoji="0" lang="en-US" sz="1400" b="0"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1400" b="0" i="0" u="none" strike="noStrike" cap="none" normalizeH="0" baseline="0" dirty="0" smtClean="0">
              <a:ln>
                <a:noFill/>
              </a:ln>
              <a:solidFill>
                <a:srgbClr val="002060"/>
              </a:solidFill>
              <a:effectLst/>
              <a:latin typeface="Calibri" panose="020F0502020204030204" pitchFamily="34" charset="0"/>
            </a:endParaRPr>
          </a:p>
        </p:txBody>
      </p:sp>
      <p:sp>
        <p:nvSpPr>
          <p:cNvPr id="6" name="Rectangle 2"/>
          <p:cNvSpPr>
            <a:spLocks noChangeArrowheads="1"/>
          </p:cNvSpPr>
          <p:nvPr/>
        </p:nvSpPr>
        <p:spPr bwMode="auto">
          <a:xfrm>
            <a:off x="683430" y="879563"/>
            <a:ext cx="820891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rgbClr val="FF0000"/>
                </a:solidFill>
                <a:effectLst/>
                <a:ea typeface="Calibri" panose="020F0502020204030204" pitchFamily="34" charset="0"/>
                <a:cs typeface="Times New Roman" panose="02020603050405020304" pitchFamily="18" charset="0"/>
              </a:rPr>
              <a:t>Educ</a:t>
            </a:r>
            <a:r>
              <a:rPr kumimoji="0" lang="en-US" sz="2000" b="1" i="0" u="none" strike="noStrike" cap="none" normalizeH="0" baseline="0" dirty="0" smtClean="0">
                <a:ln>
                  <a:noFill/>
                </a:ln>
                <a:solidFill>
                  <a:srgbClr val="FF0000"/>
                </a:solidFill>
                <a:effectLst/>
                <a:ea typeface="Calibri" panose="020F0502020204030204" pitchFamily="34" charset="0"/>
                <a:cs typeface="Times New Roman" panose="02020603050405020304" pitchFamily="18" charset="0"/>
              </a:rPr>
              <a:t>-Europe: research-action seminary in </a:t>
            </a:r>
            <a:r>
              <a:rPr kumimoji="0" lang="en-US" sz="2000" b="1" i="0" u="none" strike="noStrike" cap="none" normalizeH="0" baseline="0" dirty="0" err="1" smtClean="0">
                <a:ln>
                  <a:noFill/>
                </a:ln>
                <a:solidFill>
                  <a:srgbClr val="FF0000"/>
                </a:solidFill>
                <a:effectLst/>
                <a:ea typeface="Calibri" panose="020F0502020204030204" pitchFamily="34" charset="0"/>
                <a:cs typeface="Times New Roman" panose="02020603050405020304" pitchFamily="18" charset="0"/>
              </a:rPr>
              <a:t>Polan</a:t>
            </a:r>
            <a:r>
              <a:rPr kumimoji="0" lang="pl-PL" sz="2000" b="1" i="0" u="none" strike="noStrike" cap="none" normalizeH="0" baseline="0" dirty="0" smtClean="0">
                <a:ln>
                  <a:noFill/>
                </a:ln>
                <a:solidFill>
                  <a:srgbClr val="FF0000"/>
                </a:solidFill>
                <a:effectLst/>
                <a:ea typeface="Calibri" panose="020F0502020204030204" pitchFamily="34" charset="0"/>
                <a:cs typeface="Times New Roman" panose="02020603050405020304" pitchFamily="18" charset="0"/>
              </a:rPr>
              <a:t>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pl-PL" sz="2000" b="0" i="0" u="none" strike="noStrike" cap="none" normalizeH="0" baseline="0" dirty="0" smtClean="0">
              <a:ln>
                <a:noFill/>
              </a:ln>
              <a:solidFill>
                <a:srgbClr val="FF0000"/>
              </a:solidFill>
              <a:effectLst/>
            </a:endParaRPr>
          </a:p>
        </p:txBody>
      </p:sp>
    </p:spTree>
    <p:extLst>
      <p:ext uri="{BB962C8B-B14F-4D97-AF65-F5344CB8AC3E}">
        <p14:creationId xmlns:p14="http://schemas.microsoft.com/office/powerpoint/2010/main" val="27690602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kt">
  <a:themeElements>
    <a:clrScheme name="Wierzchołek">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spek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k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180</TotalTime>
  <Words>677</Words>
  <Application>Microsoft Office PowerPoint</Application>
  <PresentationFormat>Pokaz na ekranie (4:3)</PresentationFormat>
  <Paragraphs>49</Paragraphs>
  <Slides>7</Slides>
  <Notes>0</Notes>
  <HiddenSlides>0</HiddenSlides>
  <MMClips>0</MMClips>
  <ScaleCrop>false</ScaleCrop>
  <HeadingPairs>
    <vt:vector size="4" baseType="variant">
      <vt:variant>
        <vt:lpstr>Motyw</vt:lpstr>
      </vt:variant>
      <vt:variant>
        <vt:i4>1</vt:i4>
      </vt:variant>
      <vt:variant>
        <vt:lpstr>Tytuły slajdów</vt:lpstr>
      </vt:variant>
      <vt:variant>
        <vt:i4>7</vt:i4>
      </vt:variant>
    </vt:vector>
  </HeadingPairs>
  <TitlesOfParts>
    <vt:vector size="8" baseType="lpstr">
      <vt:lpstr>Aspekt</vt:lpstr>
      <vt:lpstr>      Partnerstwo Strategiczne  Spotkanie dotyczące projektu:  Rozwój upodmiotowienia wychowawców i beneficjentów w obszarze młodzieży zagrożonej  wykluczeniem społecznym</vt:lpstr>
      <vt:lpstr>      Strategic Partnership Project Meeting  Development of the empowerment  of educators and beneficiaries  in the field of youth at risk and social exclusion</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the empowerment of educators and beneficiaries in the field of youth at risk and social exclusion Bydgoszcz 18-22 May 2015</dc:title>
  <dc:creator>oem</dc:creator>
  <cp:lastModifiedBy>oem</cp:lastModifiedBy>
  <cp:revision>25</cp:revision>
  <dcterms:created xsi:type="dcterms:W3CDTF">2015-05-11T13:00:37Z</dcterms:created>
  <dcterms:modified xsi:type="dcterms:W3CDTF">2015-05-18T07:17:19Z</dcterms:modified>
</cp:coreProperties>
</file>