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5"/>
  </p:notesMasterIdLst>
  <p:sldIdLst>
    <p:sldId id="256" r:id="rId2"/>
    <p:sldId id="274" r:id="rId3"/>
    <p:sldId id="297" r:id="rId4"/>
    <p:sldId id="257" r:id="rId5"/>
    <p:sldId id="258" r:id="rId6"/>
    <p:sldId id="259" r:id="rId7"/>
    <p:sldId id="260" r:id="rId8"/>
    <p:sldId id="261" r:id="rId9"/>
    <p:sldId id="262" r:id="rId10"/>
    <p:sldId id="323" r:id="rId11"/>
    <p:sldId id="263" r:id="rId12"/>
    <p:sldId id="264" r:id="rId13"/>
    <p:sldId id="265" r:id="rId14"/>
    <p:sldId id="267" r:id="rId15"/>
    <p:sldId id="268" r:id="rId16"/>
    <p:sldId id="324" r:id="rId17"/>
    <p:sldId id="325" r:id="rId18"/>
    <p:sldId id="269" r:id="rId19"/>
    <p:sldId id="270" r:id="rId20"/>
    <p:sldId id="271" r:id="rId21"/>
    <p:sldId id="272" r:id="rId22"/>
    <p:sldId id="273" r:id="rId23"/>
    <p:sldId id="282" r:id="rId24"/>
    <p:sldId id="283" r:id="rId25"/>
    <p:sldId id="284" r:id="rId26"/>
    <p:sldId id="287" r:id="rId27"/>
    <p:sldId id="276" r:id="rId28"/>
    <p:sldId id="277" r:id="rId29"/>
    <p:sldId id="278" r:id="rId30"/>
    <p:sldId id="289" r:id="rId31"/>
    <p:sldId id="288" r:id="rId32"/>
    <p:sldId id="290" r:id="rId33"/>
    <p:sldId id="291" r:id="rId34"/>
    <p:sldId id="326" r:id="rId35"/>
    <p:sldId id="292" r:id="rId36"/>
    <p:sldId id="293" r:id="rId37"/>
    <p:sldId id="294" r:id="rId38"/>
    <p:sldId id="295" r:id="rId39"/>
    <p:sldId id="279" r:id="rId40"/>
    <p:sldId id="280" r:id="rId41"/>
    <p:sldId id="296" r:id="rId42"/>
    <p:sldId id="298" r:id="rId43"/>
    <p:sldId id="327" r:id="rId44"/>
    <p:sldId id="328" r:id="rId45"/>
    <p:sldId id="299" r:id="rId46"/>
    <p:sldId id="300" r:id="rId47"/>
    <p:sldId id="301" r:id="rId48"/>
    <p:sldId id="302" r:id="rId49"/>
    <p:sldId id="303" r:id="rId50"/>
    <p:sldId id="304" r:id="rId51"/>
    <p:sldId id="329" r:id="rId52"/>
    <p:sldId id="330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32" r:id="rId70"/>
    <p:sldId id="334" r:id="rId71"/>
    <p:sldId id="333" r:id="rId72"/>
    <p:sldId id="285" r:id="rId73"/>
    <p:sldId id="313" r:id="rId74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18C23-2C6F-4DEE-B9F1-F2F989E96783}" type="datetimeFigureOut">
              <a:rPr lang="pl-PL" smtClean="0"/>
              <a:t>2015-05-19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9717E-A466-4EC1-9088-F3D3EE1FC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7549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9717E-A466-4EC1-9088-F3D3EE1FCAA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9961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9"/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11AEE-D3BA-4CEE-A972-26F4F57DB270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3D95E88-3381-499C-A593-951D9FA3222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00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19A7F-8730-4155-A865-243C850704C1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16B3C-E48C-491C-AE4F-C9A6A28D51A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490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5"/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4"/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0F53E-0CCB-4C89-B128-4B45534D0602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C353B-8803-4058-AB67-E4E2087F9D8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2966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2DEDA-98FD-47CC-8047-42E0E5671797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D0D4A-5929-46F0-BA58-B8B49F7CC1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0896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4CA19-840D-4F4C-9899-2E229523C409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E468C-DC53-401A-850F-26CF6D134A5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2379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AC26C-C5E0-4858-A9A1-F78C5B41CF15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15362-527C-4F2F-8F40-60202A07A21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626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A6305-0F19-4DD1-A4DC-1E5F347B4241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AA3C5-06F6-472D-A9F7-6ED5DE44D05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1498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9"/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EFE23-1AA1-45B8-A4EF-8DC4AED608D9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FF353-DA75-42F4-B022-E811A9CD8DE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318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F9DCC-C485-4E61-BD6D-CFEAE5843D44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9062F-BB3A-4346-9E92-6DC309AAB66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193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18F45-BE7F-4EB1-B776-C9C0E487605D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39FFC-710E-4EF3-B6C5-1A8CE0B2CF9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9209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AD8AC-A8BF-4EF6-906A-2683ECE7A54B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04E71-D246-4E13-9341-FF81161E1AE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0740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2FA0FFE5-B296-4AB9-8FE6-681A56850837}" type="datetimeFigureOut">
              <a:rPr lang="pl-PL"/>
              <a:pPr>
                <a:defRPr/>
              </a:pPr>
              <a:t>2015-05-19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6214D48-3850-48F3-A969-21520D7D64B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4" r:id="rId2"/>
    <p:sldLayoutId id="2147483720" r:id="rId3"/>
    <p:sldLayoutId id="2147483715" r:id="rId4"/>
    <p:sldLayoutId id="2147483716" r:id="rId5"/>
    <p:sldLayoutId id="2147483717" r:id="rId6"/>
    <p:sldLayoutId id="2147483721" r:id="rId7"/>
    <p:sldLayoutId id="2147483722" r:id="rId8"/>
    <p:sldLayoutId id="2147483723" r:id="rId9"/>
    <p:sldLayoutId id="2147483718" r:id="rId10"/>
    <p:sldLayoutId id="214748372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43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42938" y="4648200"/>
            <a:ext cx="6553200" cy="4572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b="1" dirty="0">
                <a:solidFill>
                  <a:srgbClr val="C00000"/>
                </a:solidFill>
              </a:rPr>
              <a:t>Bydgoszcz 11-12 maja 2015 r</a:t>
            </a:r>
            <a:r>
              <a:rPr lang="pl-PL" b="1" dirty="0" smtClean="0">
                <a:solidFill>
                  <a:srgbClr val="C00000"/>
                </a:solidFill>
              </a:rPr>
              <a:t>.</a:t>
            </a:r>
            <a:endParaRPr lang="pl-PL" b="1" dirty="0">
              <a:solidFill>
                <a:srgbClr val="C00000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04838" y="3227388"/>
            <a:ext cx="6629400" cy="1219200"/>
          </a:xfrm>
        </p:spPr>
        <p:txBody>
          <a:bodyPr/>
          <a:lstStyle/>
          <a:p>
            <a:pPr fontAlgn="auto">
              <a:spcAft>
                <a:spcPts val="1800"/>
              </a:spcAft>
              <a:defRPr/>
            </a:pPr>
            <a:r>
              <a:rPr lang="pl-PL" sz="1400" dirty="0" smtClean="0"/>
              <a:t>Międzynarodowa  Konferencja  Naukowa</a:t>
            </a:r>
            <a:br>
              <a:rPr lang="pl-PL" sz="1400" dirty="0" smtClean="0"/>
            </a:br>
            <a:r>
              <a:rPr lang="pl-PL" sz="1400" dirty="0" smtClean="0"/>
              <a:t/>
            </a:r>
            <a:br>
              <a:rPr lang="pl-PL" sz="1400" dirty="0" smtClean="0"/>
            </a:br>
            <a:r>
              <a:rPr lang="pl-PL" sz="16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Dobre  i  złe  </a:t>
            </a:r>
            <a:r>
              <a:rPr lang="pl-PL" sz="16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sąsiedztwa. </a:t>
            </a:r>
            <a:br>
              <a:rPr lang="pl-PL" sz="16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16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 </a:t>
            </a:r>
            <a:r>
              <a:rPr lang="pl-PL" sz="16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kluczem  do  zrozumienia </a:t>
            </a:r>
            <a:r>
              <a:rPr lang="pl-PL" sz="16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16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16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współczesnych </a:t>
            </a:r>
            <a:r>
              <a:rPr lang="pl-PL" sz="16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relacji  międzysąsiedzkich</a:t>
            </a:r>
            <a:endParaRPr lang="pl-PL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92150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825"/>
            <a:ext cx="91440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89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997200"/>
            <a:ext cx="8229600" cy="3128963"/>
          </a:xfrm>
        </p:spPr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11 maja 2015 r.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Początek obrad 9</a:t>
            </a:r>
            <a:r>
              <a:rPr lang="pl-PL" altLang="pl-PL" sz="20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22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2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Samanta Kowalska</a:t>
            </a:r>
            <a:r>
              <a:rPr lang="pl-PL" altLang="pl-PL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14300" indent="0"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im. Adama Mickiewicza, Poznań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Dziedzictwo kulturowe na początku XXI wieku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– narodowe czy wspólne?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24" y="3933056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267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hab. Danuta Konieczka-Śliwińska</a:t>
            </a:r>
            <a:endParaRPr lang="pl-PL" altLang="pl-PL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im. Adama Mickiewicza, Poznań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Edukacja regionalna jako forma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kształtowania wzajemnych relacji społeczności w regionie</a:t>
            </a: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763" y="4149080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29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lnSpc>
                <a:spcPct val="115000"/>
              </a:lnSpc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Iwona Maria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Strachanowska</a:t>
            </a:r>
            <a:endParaRPr lang="pl-PL" altLang="pl-PL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lnSpc>
                <a:spcPct val="115000"/>
              </a:lnSpc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lnSpc>
                <a:spcPct val="115000"/>
              </a:lnSpc>
              <a:buFont typeface="Arial" charset="0"/>
              <a:buNone/>
            </a:pPr>
            <a:r>
              <a:rPr lang="pl-PL" altLang="pl-PL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Interkulturowość europejska </a:t>
            </a:r>
            <a:br>
              <a:rPr lang="pl-PL" altLang="pl-PL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jedną z dróg do dobrego sąsiedztwa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Font typeface="Arial" charset="0"/>
              <a:buNone/>
            </a:pPr>
            <a:endParaRPr lang="pl-PL" altLang="pl-PL" dirty="0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8" t="-30388" r="-25677" b="31430"/>
          <a:stretch/>
        </p:blipFill>
        <p:spPr>
          <a:xfrm>
            <a:off x="3275856" y="3789040"/>
            <a:ext cx="3048150" cy="2304256"/>
          </a:xfrm>
          <a:prstGeom prst="rect">
            <a:avLst/>
          </a:prstGeom>
        </p:spPr>
      </p:pic>
      <p:sp>
        <p:nvSpPr>
          <p:cNvPr id="5" name="Strzałka w lewo 4"/>
          <p:cNvSpPr/>
          <p:nvPr/>
        </p:nvSpPr>
        <p:spPr>
          <a:xfrm>
            <a:off x="5364088" y="5206340"/>
            <a:ext cx="815902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31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003981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dirty="0" smtClean="0"/>
              <a:t>		obrady w sekcjach</a:t>
            </a:r>
          </a:p>
          <a:p>
            <a:pPr marL="114300" indent="0">
              <a:buFont typeface="Arial" charset="0"/>
              <a:buNone/>
            </a:pPr>
            <a:r>
              <a:rPr lang="pl-PL" altLang="pl-PL" dirty="0" smtClean="0"/>
              <a:t>		</a:t>
            </a:r>
            <a:r>
              <a:rPr lang="pl-PL" altLang="pl-PL" sz="2000" dirty="0" smtClean="0">
                <a:solidFill>
                  <a:srgbClr val="C00000"/>
                </a:solidFill>
              </a:rPr>
              <a:t>SALA </a:t>
            </a:r>
            <a:r>
              <a:rPr lang="pl-PL" altLang="pl-PL" sz="2000" b="1" dirty="0" smtClean="0">
                <a:solidFill>
                  <a:srgbClr val="C00000"/>
                </a:solidFill>
              </a:rPr>
              <a:t>A – Dom Polski, ul. Grodzka 1</a:t>
            </a:r>
          </a:p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solidFill>
                  <a:srgbClr val="C00000"/>
                </a:solidFill>
              </a:rPr>
              <a:t>		</a:t>
            </a:r>
            <a:r>
              <a:rPr lang="pl-PL" altLang="pl-PL" sz="2000" dirty="0" smtClean="0">
                <a:solidFill>
                  <a:srgbClr val="C00000"/>
                </a:solidFill>
              </a:rPr>
              <a:t>SALA </a:t>
            </a:r>
            <a:r>
              <a:rPr lang="pl-PL" altLang="pl-PL" sz="2000" b="1" dirty="0" smtClean="0">
                <a:solidFill>
                  <a:srgbClr val="C00000"/>
                </a:solidFill>
              </a:rPr>
              <a:t>B – Ratusz, sala nr 5, ul. Jezuicka 1</a:t>
            </a:r>
            <a:endParaRPr lang="pl-PL" altLang="pl-PL" sz="2000" dirty="0" smtClean="0">
              <a:solidFill>
                <a:srgbClr val="C00000"/>
              </a:solidFill>
            </a:endParaRPr>
          </a:p>
          <a:p>
            <a:pPr marL="114300" indent="0">
              <a:buFont typeface="Arial" charset="0"/>
              <a:buNone/>
            </a:pPr>
            <a:endParaRPr lang="pl-PL" altLang="pl-PL" dirty="0" smtClean="0">
              <a:solidFill>
                <a:srgbClr val="C00000"/>
              </a:solidFill>
            </a:endParaRP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96952"/>
            <a:ext cx="2612571" cy="1959429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64" y="4293096"/>
            <a:ext cx="2612571" cy="195942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212976"/>
            <a:ext cx="2612571" cy="195942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5034864"/>
            <a:ext cx="2612571" cy="195942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478" y="3020639"/>
            <a:ext cx="2612571" cy="195942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797152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33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3201988"/>
          </a:xfrm>
        </p:spPr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pl-PL" altLang="pl-PL" smtClean="0"/>
              <a:t>Sekcja: 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b="1" i="1" smtClean="0">
                <a:solidFill>
                  <a:srgbClr val="00B050"/>
                </a:solidFill>
              </a:rPr>
              <a:t>TOŻSAMOŚĆ REGIONALNA a SĄSIEDZTWO </a:t>
            </a:r>
            <a:r>
              <a:rPr lang="pl-PL" altLang="pl-PL" b="1" smtClean="0"/>
              <a:t/>
            </a:r>
            <a:br>
              <a:rPr lang="pl-PL" altLang="pl-PL" b="1" smtClean="0"/>
            </a:br>
            <a:r>
              <a:rPr lang="pl-PL" altLang="pl-PL" smtClean="0"/>
              <a:t>cz. 1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36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marL="114300" indent="0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doc. dr hab. Ludmiła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Borisowna</a:t>
            </a: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Sukina</a:t>
            </a:r>
            <a:r>
              <a:rPr lang="pl-PL" altLang="pl-PL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14300" indent="0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Państwowy Moskiewski Uniwersytet Humanistyczny, </a:t>
            </a:r>
            <a:b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filia w Siergijewie Posad (Rosja)</a:t>
            </a:r>
          </a:p>
          <a:p>
            <a:pPr marL="114300" indent="0" algn="ctr">
              <a:spcBef>
                <a:spcPct val="0"/>
              </a:spcBef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Przyjaciel, kolega i wróg.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Współzależności podmoskiewskich miast i przedmieść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 czasach Smuty początku XVII wieku</a:t>
            </a:r>
          </a:p>
          <a:p>
            <a:pPr marL="114300" indent="0" algn="ctr">
              <a:spcBef>
                <a:spcPct val="0"/>
              </a:spcBef>
              <a:buFont typeface="Arial" charset="0"/>
              <a:buNone/>
            </a:pP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365104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36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11430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pl-PL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Oleksandr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Kołybienko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Narodowa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Akademia Nauk Ukrainy, Kijów (Ukraina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sz="2000" dirty="0"/>
              <a:t/>
            </a:r>
            <a:br>
              <a:rPr lang="pl-PL" sz="2000" dirty="0"/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Perejasław Ruski i Perejasław Zaleski: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słowiańsko-ruskie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tureckie i ugrofińskie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wzajemne 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powiązania i podobieństwa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572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387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36504"/>
          </a:xfrm>
        </p:spPr>
        <p:txBody>
          <a:bodyPr/>
          <a:lstStyle/>
          <a:p>
            <a:pPr marL="114300" indent="0">
              <a:lnSpc>
                <a:spcPct val="115000"/>
              </a:lnSpc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prof. dr hab. Siergiej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Małowiczko</a:t>
            </a:r>
            <a:r>
              <a:rPr lang="pl-PL" alt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pl-PL" altLang="pl-PL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Państwowy Moskiewski Regionalny Instytut Humanistyczny, Moskwa (Rosja)</a:t>
            </a:r>
          </a:p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doc. dr Marina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Rumiancewa</a:t>
            </a:r>
            <a:endParaRPr lang="pl-PL" altLang="pl-PL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Państwowy Uniwersytet Badawczy „Wyższa Szkoła Ekonomii”, Moskwa (Rosja)</a:t>
            </a:r>
          </a:p>
          <a:p>
            <a:pPr marL="114300" indent="0" algn="ctr">
              <a:spcBef>
                <a:spcPct val="0"/>
              </a:spcBef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Problem pogranicza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 centrum zagadnienia najnowszej historii lokalnej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339" y="4293096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41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3849688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smtClean="0">
                <a:latin typeface="Times New Roman" pitchFamily="18" charset="0"/>
                <a:cs typeface="Times New Roman" pitchFamily="18" charset="0"/>
              </a:rPr>
              <a:t>mgr Nadieżda Niekrasowa</a:t>
            </a:r>
            <a:r>
              <a:rPr lang="pl-PL" altLang="pl-PL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14300" indent="0">
              <a:buFont typeface="Arial" charset="0"/>
              <a:buNone/>
            </a:pPr>
            <a:r>
              <a:rPr lang="pl-PL" altLang="pl-PL" sz="1800" smtClean="0">
                <a:latin typeface="Times New Roman" pitchFamily="18" charset="0"/>
                <a:cs typeface="Times New Roman" pitchFamily="18" charset="0"/>
              </a:rPr>
              <a:t>Państwowy Uniwersytet Badawczy „Wyższa Szkoła Ekonomii”, </a:t>
            </a:r>
            <a:br>
              <a:rPr lang="pl-PL" altLang="pl-PL" sz="180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1800" smtClean="0">
                <a:latin typeface="Times New Roman" pitchFamily="18" charset="0"/>
                <a:cs typeface="Times New Roman" pitchFamily="18" charset="0"/>
              </a:rPr>
              <a:t>Moskwa (Rosja)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mtClean="0"/>
              <a:t/>
            </a:r>
            <a:br>
              <a:rPr lang="pl-PL" altLang="pl-PL" smtClean="0"/>
            </a:br>
            <a:r>
              <a:rPr lang="pl-PL" altLang="pl-PL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Twerscy dziejopisarze </a:t>
            </a:r>
            <a:br>
              <a:rPr lang="pl-PL" altLang="pl-PL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końca XIX – początku XX wieku. </a:t>
            </a:r>
            <a:br>
              <a:rPr lang="pl-PL" altLang="pl-PL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Budowniczowie tożsamości regionalnej</a:t>
            </a:r>
            <a:endParaRPr lang="pl-PL" altLang="pl-PL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43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prof. dr </a:t>
            </a:r>
            <a:r>
              <a:rPr lang="cs-CZ" altLang="pl-PL" sz="2000" b="1" dirty="0" smtClean="0">
                <a:latin typeface="Times New Roman" pitchFamily="18" charset="0"/>
                <a:cs typeface="Times New Roman" pitchFamily="18" charset="0"/>
              </a:rPr>
              <a:t>Vladimír Goněc</a:t>
            </a:r>
            <a:r>
              <a:rPr lang="cs-CZ" alt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cs-CZ" altLang="pl-PL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altLang="pl-PL" sz="1800" dirty="0" smtClean="0">
                <a:latin typeface="Times New Roman" pitchFamily="18" charset="0"/>
                <a:cs typeface="Times New Roman" pitchFamily="18" charset="0"/>
              </a:rPr>
              <a:t>Wydział Nauk Politycznych Słowackiej Akademii Nauk, </a:t>
            </a:r>
            <a:br>
              <a:rPr lang="cs-CZ" altLang="pl-PL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altLang="pl-PL" sz="1800" dirty="0" smtClean="0">
                <a:latin typeface="Times New Roman" pitchFamily="18" charset="0"/>
                <a:cs typeface="Times New Roman" pitchFamily="18" charset="0"/>
              </a:rPr>
              <a:t>Bratysława (Słowacja)</a:t>
            </a:r>
          </a:p>
          <a:p>
            <a:pPr marL="114300" indent="0" algn="ctr">
              <a:buFont typeface="Arial" charset="0"/>
              <a:buNone/>
            </a:pPr>
            <a:r>
              <a:rPr lang="cs-CZ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Obcy są</a:t>
            </a: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siad w moim mieście?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Obcy sąsiad w mojej rodzinie?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Nabyte i utracone doświadczenie w wielkim regionie przemysłowym</a:t>
            </a: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920" y="4293096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48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3201988"/>
          </a:xfrm>
        </p:spPr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pl-PL" altLang="pl-PL" smtClean="0"/>
              <a:t>Sekcja: 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b="1" i="1" smtClean="0">
                <a:solidFill>
                  <a:srgbClr val="00B050"/>
                </a:solidFill>
              </a:rPr>
              <a:t>TOŻSAMOŚĆ REGIONALNA a SĄSIEDZTWO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mtClean="0"/>
              <a:t>cz. 2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507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Katarzyna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Grysińska-Jarmuła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Polsko-niemieckie relacje w Bydgoszczy w XIX wieku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3506"/>
          <a:stretch/>
        </p:blipFill>
        <p:spPr>
          <a:xfrm>
            <a:off x="3491880" y="3861048"/>
            <a:ext cx="1908048" cy="2532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507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mgr Eliza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Stehr</a:t>
            </a:r>
            <a:endParaRPr lang="pl-PL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Uniwersytet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Kolonii (Niemcy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" indent="0" algn="ctr">
              <a:buNone/>
            </a:pPr>
            <a:r>
              <a:rPr lang="pl-PL" sz="2000" dirty="0"/>
              <a:t/>
            </a:r>
            <a:br>
              <a:rPr lang="pl-PL" sz="2000" dirty="0"/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Razem czy przeciwko sobie.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Wielokulturowość 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nauczycieli i uczniów pruskiego szkolnictwa ogólnokształcącego w Prowincji Poznańskiej</a:t>
            </a:r>
            <a:endParaRPr lang="pl-PL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3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507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mgr </a:t>
            </a:r>
            <a:r>
              <a:rPr lang="pl-PL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Friederike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Partzsch-Szankowski</a:t>
            </a:r>
            <a:endParaRPr lang="pl-PL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Reński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Uniwersytet Fryderyka Wilhelma w Bonn, (Niemcy)</a:t>
            </a:r>
            <a:b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pl-PL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 </a:t>
            </a:r>
            <a:r>
              <a:rPr lang="pl-PL" sz="20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Brombergu</a:t>
            </a:r>
            <a:r>
              <a:rPr lang="pl-PL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Bydgoszczy: </a:t>
            </a:r>
            <a:r>
              <a:rPr lang="pl-PL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zmiany </a:t>
            </a:r>
            <a:r>
              <a:rPr lang="pl-PL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stałość postrzegania niemieckich mieszkańców Bydgoszczy </a:t>
            </a:r>
            <a:r>
              <a:rPr lang="pl-PL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 </a:t>
            </a:r>
            <a:r>
              <a:rPr lang="pl-PL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1900 roku do okresu międzywojennego</a:t>
            </a:r>
            <a:endParaRPr lang="pl-PL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1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53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smtClean="0">
                <a:latin typeface="Times New Roman" pitchFamily="18" charset="0"/>
                <a:cs typeface="Times New Roman" pitchFamily="18" charset="0"/>
              </a:rPr>
              <a:t>dr Monika Opioła-Cegiełka</a:t>
            </a:r>
          </a:p>
          <a:p>
            <a:pPr marL="114300" indent="0">
              <a:buFont typeface="Arial" charset="0"/>
              <a:buNone/>
            </a:pPr>
            <a:r>
              <a:rPr lang="pl-PL" altLang="pl-PL" sz="180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z="18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80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Dobre i złe sąsiedztwo </a:t>
            </a:r>
            <a:br>
              <a:rPr lang="pl-PL" altLang="pl-PL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relacje polsko-niemieckie w Bydgoszczy w latach 1920-1939</a:t>
            </a:r>
            <a:endParaRPr lang="pl-PL" altLang="pl-PL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Font typeface="Arial" charset="0"/>
              <a:buNone/>
            </a:pPr>
            <a:endParaRPr lang="pl-PL" altLang="pl-PL" smtClean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293096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55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hab. Zdzisław Biegański, prof. UKW</a:t>
            </a:r>
          </a:p>
          <a:p>
            <a:pPr marL="114300" indent="0"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Rywalizacja i trudna współpraca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pomiędzy Bydgoszczą i Toruniem na przestrzeni dziejów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Font typeface="Arial" charset="0"/>
              <a:buNone/>
            </a:pPr>
            <a:endParaRPr lang="pl-PL" altLang="pl-PL" dirty="0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221088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57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114300" indent="0">
              <a:lnSpc>
                <a:spcPct val="50000"/>
              </a:lnSpc>
              <a:spcBef>
                <a:spcPct val="0"/>
              </a:spcBef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hab. Dariusz Bugajski, prof.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nadz</a:t>
            </a: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. AMW</a:t>
            </a:r>
          </a:p>
          <a:p>
            <a:pPr marL="114300" indent="0">
              <a:spcBef>
                <a:spcPct val="0"/>
              </a:spcBef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prof. dr hab. Antoni F. Komorowski</a:t>
            </a:r>
            <a:r>
              <a:rPr lang="pl-PL" altLang="pl-PL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14300" indent="0">
              <a:spcBef>
                <a:spcPct val="0"/>
              </a:spcBef>
              <a:spcAft>
                <a:spcPts val="600"/>
              </a:spcAft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Akademia Marynarki Wojennej im. Bohaterów Westerplatte, Gdynia</a:t>
            </a:r>
          </a:p>
          <a:p>
            <a:pPr marL="114300" indent="0">
              <a:spcBef>
                <a:spcPct val="0"/>
              </a:spcBef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Tomasz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Neubauer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spcBef>
                <a:spcPct val="0"/>
              </a:spcBef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Muzeum Marynarki Wojennej, Gdynia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Zalew Wiślany: Problemy wolności żeglugi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Font typeface="Arial" charset="0"/>
              <a:buNone/>
            </a:pPr>
            <a:endParaRPr lang="pl-PL" altLang="pl-PL" dirty="0" smtClean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089444"/>
            <a:ext cx="2843808" cy="213285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849586"/>
            <a:ext cx="1959429" cy="2612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60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pl-PL" altLang="pl-PL" b="1" dirty="0" smtClean="0"/>
              <a:t>14</a:t>
            </a:r>
            <a:r>
              <a:rPr lang="pl-PL" altLang="pl-PL" b="1" baseline="30000" dirty="0" smtClean="0"/>
              <a:t>00 </a:t>
            </a:r>
            <a:r>
              <a:rPr lang="pl-PL" altLang="pl-PL" b="1" dirty="0" smtClean="0"/>
              <a:t>– 15</a:t>
            </a:r>
            <a:r>
              <a:rPr lang="pl-PL" altLang="pl-PL" b="1" baseline="30000" dirty="0" smtClean="0"/>
              <a:t>30</a:t>
            </a:r>
            <a:r>
              <a:rPr lang="pl-PL" altLang="pl-PL" b="1" dirty="0" smtClean="0"/>
              <a:t> OBIAD</a:t>
            </a:r>
            <a:br>
              <a:rPr lang="pl-PL" altLang="pl-PL" b="1" dirty="0" smtClean="0"/>
            </a:br>
            <a:r>
              <a:rPr lang="pl-PL" altLang="pl-PL" b="1" dirty="0" smtClean="0">
                <a:solidFill>
                  <a:srgbClr val="C00000"/>
                </a:solidFill>
              </a:rPr>
              <a:t>– restauracja </a:t>
            </a:r>
            <a:r>
              <a:rPr lang="pl-PL" altLang="pl-PL" b="1" i="1" dirty="0" smtClean="0">
                <a:solidFill>
                  <a:srgbClr val="C00000"/>
                </a:solidFill>
              </a:rPr>
              <a:t>Ratuszowa</a:t>
            </a:r>
            <a:r>
              <a:rPr lang="pl-PL" altLang="pl-PL" b="1" dirty="0" smtClean="0">
                <a:solidFill>
                  <a:srgbClr val="C00000"/>
                </a:solidFill>
              </a:rPr>
              <a:t>, ul. Długa 37</a:t>
            </a:r>
          </a:p>
          <a:p>
            <a:pPr marL="114300" indent="0" algn="ctr">
              <a:buFont typeface="Arial" charset="0"/>
              <a:buNone/>
            </a:pPr>
            <a:endParaRPr lang="pl-PL" altLang="pl-PL" dirty="0" smtClean="0">
              <a:solidFill>
                <a:srgbClr val="C00000"/>
              </a:solidFill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848" y="2564904"/>
            <a:ext cx="2804715" cy="3726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627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3201988"/>
          </a:xfrm>
        </p:spPr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pl-PL" altLang="pl-PL" smtClean="0"/>
              <a:t>Sekcja: 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b="1" i="1" smtClean="0">
                <a:solidFill>
                  <a:srgbClr val="00B050"/>
                </a:solidFill>
              </a:rPr>
              <a:t>TOŻSAMOŚĆ REGIONALNA a SĄSIEDZTWO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mtClean="0"/>
              <a:t>cz. 3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65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114300" indent="0">
              <a:lnSpc>
                <a:spcPct val="115000"/>
              </a:lnSpc>
              <a:spcBef>
                <a:spcPct val="0"/>
              </a:spcBef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Mikołaj Tomaszewski</a:t>
            </a:r>
          </a:p>
          <a:p>
            <a:pPr marL="114300" indent="0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Mikołaja Kopernika, Toruń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Magnackie sąsiedztwo w czasach nowożytnych.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Kilka słów o sąsiedzkim konflikcie </a:t>
            </a:r>
            <a:b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Tomasza Czapskiego i Jana Klemensa Branickiego</a:t>
            </a: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920" y="4365104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67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17099"/>
          </a:xfrm>
        </p:spPr>
        <p:txBody>
          <a:bodyPr/>
          <a:lstStyle/>
          <a:p>
            <a:pPr marL="114300" indent="0">
              <a:lnSpc>
                <a:spcPct val="115000"/>
              </a:lnSpc>
              <a:spcBef>
                <a:spcPct val="0"/>
              </a:spcBef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Marek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Sass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Zespół Szkół im. Jana Pawła II, Gostycyn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Bysławek – pomorska wieś z klasztorem w tle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429000"/>
            <a:ext cx="2211710" cy="29489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69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lnSpc>
                <a:spcPct val="115000"/>
              </a:lnSpc>
              <a:spcBef>
                <a:spcPct val="0"/>
              </a:spcBef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Barbara Techmańska</a:t>
            </a:r>
          </a:p>
          <a:p>
            <a:pPr marL="114300" indent="0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Wrocławski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Trudne sąsiedztwo na powojennej dolnośląskiej wsi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28" y="3861048"/>
            <a:ext cx="1959429" cy="2612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77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068638"/>
            <a:ext cx="8229600" cy="3057525"/>
          </a:xfrm>
        </p:spPr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pl-PL" altLang="pl-PL" smtClean="0"/>
              <a:t>Sekcja: 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b="1" i="1" smtClean="0">
                <a:solidFill>
                  <a:srgbClr val="00B050"/>
                </a:solidFill>
              </a:rPr>
              <a:t>SĄSIEDZTWO a WYZNANIE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mtClean="0"/>
              <a:t>– cz. 1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79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Dmitrij Dobrowolski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Państwowy Uniwersytet Badawczy „Wyższa Szkoła Ekonomii”, Moskwa (Rosja)</a:t>
            </a:r>
            <a:r>
              <a:rPr lang="pl-PL" altLang="pl-P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Wizerunek chrześcijaństwa zachodniego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 piśmiennictwie ruskim końca XI – początku XII w.</a:t>
            </a:r>
          </a:p>
          <a:p>
            <a:pPr marL="114300" indent="0" algn="ctr">
              <a:buFont typeface="Arial" charset="0"/>
              <a:buNone/>
            </a:pP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294" y="4005064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81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4268135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Jerzy Janiec</a:t>
            </a:r>
          </a:p>
          <a:p>
            <a:pPr marL="114300" indent="0"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Gościnność i sąsiedztwo dawnych Inflant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oczyma Hermanna z </a:t>
            </a:r>
            <a:r>
              <a:rPr lang="pl-PL" altLang="pl-PL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Wartberge</a:t>
            </a: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w dobie krucjaty północnej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945760"/>
            <a:ext cx="1959429" cy="2612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Piotr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Zubowski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Font typeface="Arial" charset="0"/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Wrocławski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Relacje sąsiedzkie w Wieluniu w okresie międzywojennym (1918-1939) w świetle sporu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 cerkiew prawosławną Przenajświętszej Bogarodzicy Maryi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944" y="4365104"/>
            <a:ext cx="2612571" cy="1959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77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068638"/>
            <a:ext cx="8229600" cy="3057525"/>
          </a:xfrm>
        </p:spPr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pl-PL" altLang="pl-PL" dirty="0" smtClean="0"/>
              <a:t>Sekcja: </a:t>
            </a:r>
          </a:p>
          <a:p>
            <a:pPr marL="114300" indent="0" algn="ctr">
              <a:buNone/>
            </a:pPr>
            <a:r>
              <a:rPr lang="pl-PL" altLang="pl-PL" b="1" i="1" dirty="0" smtClean="0">
                <a:solidFill>
                  <a:srgbClr val="00B050"/>
                </a:solidFill>
              </a:rPr>
              <a:t>WSPÓLNE DZIEDZICTWO KULTUROWE </a:t>
            </a:r>
            <a:br>
              <a:rPr lang="pl-PL" altLang="pl-PL" b="1" i="1" dirty="0" smtClean="0">
                <a:solidFill>
                  <a:srgbClr val="00B050"/>
                </a:solidFill>
              </a:rPr>
            </a:br>
            <a:r>
              <a:rPr lang="pl-PL" altLang="pl-PL" dirty="0" smtClean="0"/>
              <a:t>cz. 1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2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prof. dr hab. Olga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Juriewna</a:t>
            </a: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Strełowa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2000" dirty="0" err="1" smtClean="0">
                <a:latin typeface="Times New Roman" pitchFamily="18" charset="0"/>
                <a:cs typeface="Times New Roman" pitchFamily="18" charset="0"/>
              </a:rPr>
              <a:t>Chabarowskij</a:t>
            </a:r>
            <a:r>
              <a:rPr lang="pl-PL" altLang="pl-PL" sz="2000" dirty="0" smtClean="0">
                <a:latin typeface="Times New Roman" pitchFamily="18" charset="0"/>
                <a:cs typeface="Times New Roman" pitchFamily="18" charset="0"/>
              </a:rPr>
              <a:t> Krajowy Instytut Rozwoju Kształcenia, Chabarowsk (Rosja)</a:t>
            </a:r>
          </a:p>
          <a:p>
            <a:pPr marL="114300" indent="0" algn="ctr">
              <a:buNone/>
            </a:pPr>
            <a:r>
              <a:rPr lang="pl-PL" altLang="pl-PL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Cudze pomniki – swoja historia</a:t>
            </a: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12" t="-31234" r="57042" b="37533"/>
          <a:stretch/>
        </p:blipFill>
        <p:spPr>
          <a:xfrm>
            <a:off x="3347864" y="3068960"/>
            <a:ext cx="1947039" cy="3103094"/>
          </a:xfrm>
          <a:prstGeom prst="rect">
            <a:avLst/>
          </a:prstGeom>
        </p:spPr>
      </p:pic>
      <p:sp>
        <p:nvSpPr>
          <p:cNvPr id="4" name="Strzałka w lewo 3"/>
          <p:cNvSpPr/>
          <p:nvPr/>
        </p:nvSpPr>
        <p:spPr>
          <a:xfrm>
            <a:off x="5294903" y="4869160"/>
            <a:ext cx="429225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297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prof. dr hab. Arkadiusz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Stempin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Alberta Ludwika we Fryburgu (Niemcy)</a:t>
            </a:r>
          </a:p>
          <a:p>
            <a:pPr marL="114300" indent="0" algn="ctr"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Niemiecko-francuskie pojednanie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na ile mit, na ile rzeczywistość?</a:t>
            </a:r>
          </a:p>
          <a:p>
            <a:pPr marL="114300" indent="0" algn="ctr">
              <a:buNone/>
            </a:pP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286" y="3933056"/>
            <a:ext cx="313184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7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mgr Jekaterina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Płaskaja</a:t>
            </a:r>
            <a:endParaRPr lang="pl-PL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Państwowy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Rosyjski Uniwersytet Humanistyczny, Moskwa (Rosja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" indent="0" algn="ctr">
              <a:buNone/>
            </a:pPr>
            <a:r>
              <a:rPr lang="pl-PL" sz="1600" dirty="0"/>
              <a:t/>
            </a:r>
            <a:br>
              <a:rPr lang="pl-PL" sz="1600" dirty="0"/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Francja i Francuzi w notatkach rosyjskich podróżników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połowie XIX wieku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podstawie materiałów publicystycznych)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20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Kamila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Kłudkiewicz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im. Adama Mickiewicza, Poznań</a:t>
            </a:r>
          </a:p>
          <a:p>
            <a:pPr marL="114300" indent="0" algn="ctr">
              <a:buNone/>
            </a:pPr>
            <a:r>
              <a:rPr lang="pl-PL" altLang="pl-PL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Pokojowe współistnienie czy konkurencja?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Działalność polskich i niemieckich Towarzystw Sztuk Pięknych w XIX-wiecznym Poznaniu</a:t>
            </a:r>
            <a:endParaRPr lang="pl-PL" altLang="pl-PL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algn="ctr">
              <a:buNone/>
            </a:pP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594" y="4581128"/>
            <a:ext cx="2612571" cy="195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0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/>
          <a:lstStyle/>
          <a:p>
            <a:pPr marL="114300" indent="0" algn="ctr">
              <a:buNone/>
            </a:pPr>
            <a:r>
              <a:rPr lang="pl-PL" altLang="pl-PL" sz="2000" dirty="0" smtClean="0"/>
              <a:t>Sekcja: </a:t>
            </a:r>
          </a:p>
          <a:p>
            <a:pPr marL="114300" indent="0" algn="ctr">
              <a:buNone/>
            </a:pPr>
            <a:r>
              <a:rPr lang="pl-PL" altLang="pl-PL" sz="2000" b="1" i="1" dirty="0" smtClean="0">
                <a:solidFill>
                  <a:srgbClr val="00B050"/>
                </a:solidFill>
              </a:rPr>
              <a:t>WSPÓLNE DZIEDZICTWO KULTUROWE</a:t>
            </a:r>
          </a:p>
          <a:p>
            <a:pPr marL="114300" indent="0" algn="ctr">
              <a:buNone/>
            </a:pPr>
            <a:r>
              <a:rPr lang="pl-PL" altLang="pl-PL" sz="2000" dirty="0" smtClean="0"/>
              <a:t>cz. 2</a:t>
            </a:r>
          </a:p>
          <a:p>
            <a:pPr marL="114300" indent="0" algn="ctr">
              <a:buNone/>
            </a:pP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299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Joanna Szczutkowska</a:t>
            </a: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buNone/>
            </a:pPr>
            <a:r>
              <a:rPr lang="pl-PL" altLang="pl-PL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„Żywotność i znaczenie”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współpraca kulturalna Polski z Węgrami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 latach 70. XX wieku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algn="ctr">
              <a:buNone/>
            </a:pP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30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Jacek Wojsław</a:t>
            </a: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Gdański</a:t>
            </a:r>
          </a:p>
          <a:p>
            <a:pPr marL="114300" indent="0" algn="ctr"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Plakat jako narzędzie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budowy wizualnego stereotypu „sąsiada” w okresie PRL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algn="ctr">
              <a:buNone/>
            </a:pP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57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Joanna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Trajman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Wrocławski</a:t>
            </a:r>
          </a:p>
          <a:p>
            <a:pPr marL="114300" indent="0" algn="ctr"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Filmowe obrazy polsko-niemieckiego sąsiedztwa po 1990 r.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12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marL="114300" indent="0" algn="ctr">
              <a:buFont typeface="Arial" charset="0"/>
              <a:buNone/>
            </a:pPr>
            <a:r>
              <a:rPr lang="pl-PL" altLang="pl-PL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pl-PL" altLang="pl-PL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00 </a:t>
            </a:r>
            <a:r>
              <a:rPr lang="pl-PL" altLang="pl-PL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21</a:t>
            </a:r>
            <a:r>
              <a:rPr lang="pl-PL" altLang="pl-PL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pl-PL" altLang="pl-PL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altLang="pl-PL" sz="28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UROCZYSTA KOLACJA</a:t>
            </a:r>
            <a:r>
              <a:rPr lang="pl-PL" altLang="pl-PL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altLang="pl-PL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restauracja </a:t>
            </a:r>
            <a:r>
              <a:rPr lang="pl-PL" altLang="pl-PL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Ratuszowa</a:t>
            </a:r>
            <a:r>
              <a:rPr lang="pl-PL" altLang="pl-PL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ul. Długa 37</a:t>
            </a:r>
          </a:p>
          <a:p>
            <a:pPr marL="114300" indent="0" algn="ctr">
              <a:buFont typeface="Arial" charset="0"/>
              <a:buNone/>
            </a:pP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74" y="2852936"/>
            <a:ext cx="2444675" cy="3247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89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997200"/>
            <a:ext cx="8229600" cy="3128963"/>
          </a:xfrm>
        </p:spPr>
        <p:txBody>
          <a:bodyPr/>
          <a:lstStyle/>
          <a:p>
            <a:pPr marL="114300" indent="0" algn="ctr">
              <a:buFont typeface="Arial" charset="0"/>
              <a:buNone/>
            </a:pPr>
            <a:r>
              <a:rPr lang="pl-PL" altLang="pl-PL" sz="2000" b="1" smtClean="0">
                <a:latin typeface="Times New Roman" pitchFamily="18" charset="0"/>
                <a:cs typeface="Times New Roman" pitchFamily="18" charset="0"/>
              </a:rPr>
              <a:t>12 maja 2015 r.</a:t>
            </a:r>
          </a:p>
          <a:p>
            <a:pPr marL="114300" indent="0" algn="ctr">
              <a:buFont typeface="Arial" charset="0"/>
              <a:buNone/>
            </a:pPr>
            <a:r>
              <a:rPr lang="pl-PL" altLang="pl-PL" sz="20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Początek obrad 9</a:t>
            </a:r>
            <a:r>
              <a:rPr lang="pl-PL" altLang="pl-PL" sz="2000" b="1" baseline="300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pl-PL" altLang="pl-PL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/>
          <a:lstStyle/>
          <a:p>
            <a:pPr marL="114300" indent="0" algn="ctr">
              <a:buNone/>
            </a:pPr>
            <a:r>
              <a:rPr lang="pl-PL" altLang="pl-PL" sz="2000" dirty="0" smtClean="0"/>
              <a:t>Sekcja: </a:t>
            </a:r>
          </a:p>
          <a:p>
            <a:pPr marL="114300" indent="0" algn="ctr">
              <a:buNone/>
            </a:pPr>
            <a:r>
              <a:rPr lang="pl-PL" altLang="pl-PL" sz="2000" b="1" i="1" dirty="0" smtClean="0">
                <a:solidFill>
                  <a:srgbClr val="00B050"/>
                </a:solidFill>
              </a:rPr>
              <a:t>POLSKA i SĄSIEDZI</a:t>
            </a:r>
            <a:endParaRPr lang="pl-PL" altLang="pl-PL" sz="2000" dirty="0" smtClean="0"/>
          </a:p>
          <a:p>
            <a:pPr marL="114300" indent="0" algn="ctr">
              <a:buNone/>
            </a:pPr>
            <a:r>
              <a:rPr lang="pl-PL" altLang="pl-PL" sz="2000" dirty="0" smtClean="0"/>
              <a:t>cz. 1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858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Roman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Kazakow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Państwowy Uniwersytet Badawczy „Wyższa Szkoła Ekonomii”, Moskwa (Rosja)</a:t>
            </a:r>
          </a:p>
          <a:p>
            <a:pPr marL="114300" indent="0" algn="ctr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Spory z „Rosyjskim Plutarchem”: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Nikołaj </a:t>
            </a:r>
            <a:r>
              <a:rPr lang="pl-PL" altLang="pl-PL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Michajłowicz</a:t>
            </a: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Karamzin i Zorian Dołęga-Chodakowski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293096"/>
            <a:ext cx="2612571" cy="195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9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pl-PL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Gienadij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Kowalienko</a:t>
            </a:r>
            <a:endParaRPr lang="pl-PL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Sankt</a:t>
            </a:r>
            <a:r>
              <a:rPr lang="pl-PL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Petersburski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Instytut Historii Rosyjskiej Akademii Nauk (Rosja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" indent="0" algn="ctr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Stanisław Żółkiewski i ruska smuta</a:t>
            </a:r>
            <a:endParaRPr lang="pl-PL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81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 hab. Dmitrij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Kariew</a:t>
            </a:r>
            <a:endParaRPr lang="pl-PL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UO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Grodnieński Państwowy Uniwersytet im. J. Kupały, Grodno (Białoruś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" indent="0" algn="ctr">
              <a:buNone/>
            </a:pPr>
            <a:r>
              <a:rPr lang="pl-PL" sz="2000" dirty="0"/>
              <a:t/>
            </a:r>
            <a:br>
              <a:rPr lang="pl-PL" sz="2000" dirty="0"/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Białoruś-Polska: Problemu współzależności </a:t>
            </a:r>
            <a:b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(koniec XVIII – pocz. </a:t>
            </a:r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w.)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białoruskiej historiografii i historycznej pamięci Białorusinów czasów najnowszych</a:t>
            </a:r>
            <a:endParaRPr lang="pl-PL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24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Ar</a:t>
            </a:r>
            <a:r>
              <a:rPr lang="lt-LT" altLang="pl-PL" sz="2000" b="1" dirty="0" smtClean="0">
                <a:latin typeface="Times New Roman" pitchFamily="18" charset="0"/>
                <a:cs typeface="Times New Roman" pitchFamily="18" charset="0"/>
              </a:rPr>
              <a:t>ūnas Vyšniauskas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Wileński (Litwa)</a:t>
            </a:r>
          </a:p>
          <a:p>
            <a:pPr marL="114300" indent="0" algn="ctr">
              <a:buNone/>
            </a:pPr>
            <a:r>
              <a:rPr lang="pl-PL" altLang="pl-PL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Praca J. </a:t>
            </a:r>
            <a:r>
              <a:rPr lang="pl-PL" altLang="pl-PL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Szlupasa</a:t>
            </a: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„Litwini i Polacy” (1887)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z punktu widzenia historycznego i perspektywy współczesnej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19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Ewa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Dyngosz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Pedagogiczny im. KEN, Kraków</a:t>
            </a:r>
          </a:p>
          <a:p>
            <a:pPr marL="114300" indent="0" algn="ctr"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Stosunki narodowościowe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na Kresach Wschodnich II Rzeczypospolitej.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Przykład zmiennych relacji sąsiedzkich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18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hab. Joanna Sadowska</a:t>
            </a:r>
          </a:p>
          <a:p>
            <a:pPr marL="114300" indent="0">
              <a:buNone/>
            </a:pPr>
            <a:r>
              <a:rPr lang="pl-PL" altLang="pl-PL" sz="2000" dirty="0" smtClean="0">
                <a:latin typeface="Times New Roman" pitchFamily="18" charset="0"/>
                <a:cs typeface="Times New Roman" pitchFamily="18" charset="0"/>
              </a:rPr>
              <a:t>Uniwersytet w Białymstoku</a:t>
            </a:r>
          </a:p>
          <a:p>
            <a:pPr marL="114300" indent="0" algn="ctr"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Nieoficjalna strona wizyt obywateli PRL w ZSRR.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Zarys problematyki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6" t="-21461" r="2189" b="21461"/>
          <a:stretch/>
        </p:blipFill>
        <p:spPr>
          <a:xfrm>
            <a:off x="3509531" y="3140968"/>
            <a:ext cx="2123350" cy="3349881"/>
          </a:xfrm>
          <a:prstGeom prst="rect">
            <a:avLst/>
          </a:prstGeom>
        </p:spPr>
      </p:pic>
      <p:sp>
        <p:nvSpPr>
          <p:cNvPr id="6" name="Strzałka w prawo 5"/>
          <p:cNvSpPr/>
          <p:nvPr/>
        </p:nvSpPr>
        <p:spPr>
          <a:xfrm>
            <a:off x="3255109" y="4815966"/>
            <a:ext cx="64807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490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 algn="ctr">
              <a:buNone/>
            </a:pPr>
            <a:r>
              <a:rPr lang="pl-PL" altLang="pl-PL" dirty="0" smtClean="0"/>
              <a:t>Sekcja: </a:t>
            </a:r>
          </a:p>
          <a:p>
            <a:pPr marL="114300" indent="0" algn="ctr">
              <a:buNone/>
            </a:pPr>
            <a:r>
              <a:rPr lang="pl-PL" altLang="pl-PL" b="1" i="1" dirty="0" smtClean="0">
                <a:solidFill>
                  <a:srgbClr val="00B050"/>
                </a:solidFill>
              </a:rPr>
              <a:t>POLSKA i SĄSIEDZI</a:t>
            </a:r>
            <a:endParaRPr lang="pl-PL" altLang="pl-PL" dirty="0" smtClean="0"/>
          </a:p>
          <a:p>
            <a:pPr marL="114300" indent="0" algn="ctr">
              <a:buNone/>
            </a:pPr>
            <a:r>
              <a:rPr lang="pl-PL" altLang="pl-PL" dirty="0" smtClean="0"/>
              <a:t>cz. 2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93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hab. Grażyna Pańko, prof.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UWr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Wrocławski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Polacy i Czesi w okresie międzywojennym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 współczesny obraz naszego południowego sąsiada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378219"/>
            <a:ext cx="2612571" cy="195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6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Elwira Piotrowska</a:t>
            </a:r>
          </a:p>
          <a:p>
            <a:pPr marL="11430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pl-PL" altLang="pl-PL" sz="2000" dirty="0" smtClean="0">
                <a:latin typeface="Times New Roman" pitchFamily="18" charset="0"/>
                <a:cs typeface="Times New Roman" pitchFamily="18" charset="0"/>
              </a:rPr>
              <a:t>Uniwersytet Przyrodniczo–Humanistyczny, Siedlce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Trudne sąsiedztwo.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Stosunki polsko–czeskie w XX – XXI w.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221088"/>
            <a:ext cx="2612571" cy="195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9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 hab. Aleksander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Wabiszczewicz</a:t>
            </a:r>
            <a:endParaRPr lang="pl-PL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Uniwersytet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Państwowy im. A.S. Puszkina, Brześć (Białoruś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" indent="0">
              <a:buNone/>
            </a:pPr>
            <a:endParaRPr lang="pl-PL" sz="2000" b="1" i="1" dirty="0" smtClean="0"/>
          </a:p>
          <a:p>
            <a:pPr marL="114300" indent="0" algn="ctr">
              <a:buNone/>
            </a:pP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Stosunki 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między grupami etnicznymi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dziedzinie kultury i edukacji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zachodnich regionach Białoruskiej SRR w latach 1939–1941</a:t>
            </a:r>
            <a:endParaRPr lang="pl-PL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mgr </a:t>
            </a:r>
            <a:r>
              <a:rPr lang="pl-PL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Dzianis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Bukonkin</a:t>
            </a:r>
            <a:endParaRPr lang="pl-PL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Zakład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Historii Narodowej Akademii Narodowej Białorusi, Mińsk (Białoruś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" indent="0" algn="ctr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Koncepcja stworzenia „pasa dobrosąsiedztwa”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jako 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 realizacji białoruskich interesów narodowych</a:t>
            </a:r>
            <a:endParaRPr lang="pl-PL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47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4166462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Kamila Pytlik</a:t>
            </a: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Akademia Pomorska, Słupsk</a:t>
            </a:r>
          </a:p>
          <a:p>
            <a:pPr marL="114300" indent="0" algn="ctr"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Polacy i Ukraińcy w objęciach historii. </a:t>
            </a:r>
          </a:p>
          <a:p>
            <a:pPr marL="114300" indent="0" algn="ctr">
              <a:buNone/>
            </a:pPr>
            <a: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Siła stereotypowego myślenia</a:t>
            </a:r>
            <a:endParaRPr lang="pl-PL" altLang="pl-PL" sz="2000" dirty="0" smtClean="0">
              <a:solidFill>
                <a:srgbClr val="00B050"/>
              </a:solidFill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05064"/>
            <a:ext cx="3347864" cy="251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4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879050"/>
          </a:xfrm>
        </p:spPr>
        <p:txBody>
          <a:bodyPr/>
          <a:lstStyle/>
          <a:p>
            <a:pPr marL="114300" indent="0" algn="ctr">
              <a:buNone/>
            </a:pPr>
            <a:r>
              <a:rPr lang="pl-PL" altLang="pl-PL" sz="2000" dirty="0" smtClean="0"/>
              <a:t>Sekcja: </a:t>
            </a:r>
          </a:p>
          <a:p>
            <a:pPr marL="114300" indent="0" algn="ctr">
              <a:buNone/>
            </a:pPr>
            <a:r>
              <a:rPr lang="pl-PL" altLang="pl-PL" sz="2000" b="1" i="1" dirty="0" smtClean="0">
                <a:solidFill>
                  <a:srgbClr val="00B050"/>
                </a:solidFill>
              </a:rPr>
              <a:t>SĄSIEDZTWO a WYZNANIE</a:t>
            </a:r>
          </a:p>
          <a:p>
            <a:pPr marL="114300" indent="0" algn="ctr">
              <a:buNone/>
            </a:pPr>
            <a:r>
              <a:rPr lang="pl-PL" altLang="pl-PL" sz="2000" dirty="0" smtClean="0"/>
              <a:t>cz. 2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57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Barbara Hołub</a:t>
            </a:r>
          </a:p>
          <a:p>
            <a:pPr marL="11430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Marii Curie-Skłodowskiej, Lublin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„Żyd był i jest na wszystko cierpliwy, a katolicy szli i idą zawsze do żydów”.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 wzajemnych kontaktach polsko-żydowskich </a:t>
            </a:r>
            <a:b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 relacjach pamiętnikarzy ludowych</a:t>
            </a:r>
            <a:endParaRPr lang="pl-PL" altLang="pl-PL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 t="-33418" r="-8184" b="33418"/>
          <a:stretch/>
        </p:blipFill>
        <p:spPr>
          <a:xfrm>
            <a:off x="3563206" y="3645024"/>
            <a:ext cx="2016000" cy="2612571"/>
          </a:xfrm>
          <a:prstGeom prst="rect">
            <a:avLst/>
          </a:prstGeom>
        </p:spPr>
      </p:pic>
      <p:sp>
        <p:nvSpPr>
          <p:cNvPr id="5" name="Strzałka w lewo 4"/>
          <p:cNvSpPr/>
          <p:nvPr/>
        </p:nvSpPr>
        <p:spPr>
          <a:xfrm>
            <a:off x="4932040" y="5373216"/>
            <a:ext cx="864096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189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4018643"/>
          </a:xfrm>
        </p:spPr>
        <p:txBody>
          <a:bodyPr/>
          <a:lstStyle/>
          <a:p>
            <a:pPr marL="11430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Izabella Kopczyńska</a:t>
            </a:r>
          </a:p>
          <a:p>
            <a:pPr marL="11430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im. Adama Mickiewicza, Poznań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Aspekt oświatowo-wychowawczy mniejszości żydowskiej w dwudziestoleciu międzywojennym w Poznaniu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33094"/>
            <a:ext cx="2609850" cy="196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trzałka w prawo 2"/>
          <p:cNvSpPr/>
          <p:nvPr/>
        </p:nvSpPr>
        <p:spPr>
          <a:xfrm>
            <a:off x="2639634" y="4895449"/>
            <a:ext cx="64807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127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Marta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Muzioł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Żydowskie cmentarze na polskim obszarze.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Sąsiedztwo tradycji sepulkralnych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None/>
            </a:pP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17" t="-24345" r="11017" b="24345"/>
          <a:stretch/>
        </p:blipFill>
        <p:spPr>
          <a:xfrm>
            <a:off x="2699792" y="3765817"/>
            <a:ext cx="3132393" cy="2349296"/>
          </a:xfrm>
          <a:prstGeom prst="rect">
            <a:avLst/>
          </a:prstGeom>
        </p:spPr>
      </p:pic>
      <p:sp>
        <p:nvSpPr>
          <p:cNvPr id="4" name="Strzałka w lewo 3"/>
          <p:cNvSpPr/>
          <p:nvPr/>
        </p:nvSpPr>
        <p:spPr>
          <a:xfrm>
            <a:off x="5832184" y="4653136"/>
            <a:ext cx="684031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490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Soraya</a:t>
            </a: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 Kuklińska</a:t>
            </a:r>
          </a:p>
          <a:p>
            <a:pPr marL="114300" indent="0">
              <a:buNone/>
            </a:pPr>
            <a:r>
              <a:rPr lang="pl-PL" altLang="pl-PL" sz="20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Trudne sąsiedztwo: relacje polsko–żydowskie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 latach 1939–1943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17" t="-24345" r="11017" b="24345"/>
          <a:stretch/>
        </p:blipFill>
        <p:spPr>
          <a:xfrm>
            <a:off x="2699792" y="3765817"/>
            <a:ext cx="3132393" cy="2349296"/>
          </a:xfrm>
          <a:prstGeom prst="rect">
            <a:avLst/>
          </a:prstGeom>
        </p:spPr>
      </p:pic>
      <p:sp>
        <p:nvSpPr>
          <p:cNvPr id="4" name="Strzałka w lewo 3"/>
          <p:cNvSpPr/>
          <p:nvPr/>
        </p:nvSpPr>
        <p:spPr>
          <a:xfrm>
            <a:off x="4824073" y="5436212"/>
            <a:ext cx="900055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05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/>
          <a:lstStyle/>
          <a:p>
            <a:pPr marL="114300" indent="0" algn="ctr">
              <a:buNone/>
            </a:pPr>
            <a:r>
              <a:rPr lang="pl-PL" altLang="pl-PL" sz="2000" dirty="0" smtClean="0"/>
              <a:t>Sekcja: </a:t>
            </a:r>
          </a:p>
          <a:p>
            <a:pPr marL="114300" indent="0" algn="ctr">
              <a:buNone/>
            </a:pPr>
            <a:r>
              <a:rPr lang="pl-PL" altLang="pl-PL" sz="2000" b="1" i="1" dirty="0" smtClean="0">
                <a:solidFill>
                  <a:srgbClr val="00B050"/>
                </a:solidFill>
              </a:rPr>
              <a:t>OBSZARY KONFLIKTÓW i PRÓBY POJEDNANIA</a:t>
            </a:r>
            <a:r>
              <a:rPr lang="pl-PL" altLang="pl-PL" sz="2000" i="1" dirty="0" smtClean="0">
                <a:solidFill>
                  <a:srgbClr val="00B050"/>
                </a:solidFill>
              </a:rPr>
              <a:t> </a:t>
            </a:r>
          </a:p>
          <a:p>
            <a:pPr marL="114300" indent="0" algn="ctr">
              <a:buNone/>
            </a:pPr>
            <a:r>
              <a:rPr lang="pl-PL" altLang="pl-PL" sz="2000" dirty="0" smtClean="0"/>
              <a:t>cz. 1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00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dr hab. Andrzej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Topij</a:t>
            </a: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, prof. UKW</a:t>
            </a: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Niemiecko-estoński i niemiecko-łotewski układ o nieagresji 7.06.1939 r.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149080"/>
            <a:ext cx="2612571" cy="195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9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Michał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Alagierski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Łódzki</a:t>
            </a:r>
          </a:p>
          <a:p>
            <a:pPr marL="114300" indent="0">
              <a:buNone/>
            </a:pPr>
            <a:endParaRPr lang="pl-PL" altLang="pl-PL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 algn="ctr">
              <a:buNone/>
            </a:pP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Stosunek Turcji do Europy: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Specyfika relacji pomiędzy Brukselą i Ankarą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365308"/>
            <a:ext cx="2612571" cy="1959429"/>
          </a:xfrm>
          <a:prstGeom prst="rect">
            <a:avLst/>
          </a:prstGeom>
        </p:spPr>
      </p:pic>
      <p:sp>
        <p:nvSpPr>
          <p:cNvPr id="4" name="Strzałka w prawo 3"/>
          <p:cNvSpPr/>
          <p:nvPr/>
        </p:nvSpPr>
        <p:spPr>
          <a:xfrm>
            <a:off x="3131840" y="5345022"/>
            <a:ext cx="79208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676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Joanna </a:t>
            </a:r>
            <a:r>
              <a:rPr lang="pl-PL" altLang="pl-PL" sz="2000" b="1" dirty="0" err="1" smtClean="0">
                <a:latin typeface="Times New Roman" pitchFamily="18" charset="0"/>
                <a:cs typeface="Times New Roman" pitchFamily="18" charset="0"/>
              </a:rPr>
              <a:t>Skrzydelska</a:t>
            </a:r>
            <a:endParaRPr lang="pl-PL" altLang="pl-P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Warszawski</a:t>
            </a:r>
          </a:p>
          <a:p>
            <a:pPr marL="114300" indent="0" algn="ctr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Wieloetniczny Dystrykt </a:t>
            </a:r>
            <a:r>
              <a:rPr lang="pl-PL" altLang="pl-PL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Brczko</a:t>
            </a: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(Bośnia i Hercegowina)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konsekwencje pokojowego traktatu w Dayton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408714"/>
            <a:ext cx="2612571" cy="1959429"/>
          </a:xfrm>
          <a:prstGeom prst="rect">
            <a:avLst/>
          </a:prstGeom>
        </p:spPr>
      </p:pic>
      <p:sp>
        <p:nvSpPr>
          <p:cNvPr id="5" name="Strzałka w prawo 4"/>
          <p:cNvSpPr/>
          <p:nvPr/>
        </p:nvSpPr>
        <p:spPr>
          <a:xfrm>
            <a:off x="3059832" y="5589240"/>
            <a:ext cx="100811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4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lnSpc>
                <a:spcPct val="115000"/>
              </a:lnSpc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Maciej Górecki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Kazimierza Wielkiego, Bydgoszcz</a:t>
            </a:r>
          </a:p>
          <a:p>
            <a:pPr marL="114300" indent="0" algn="ctr">
              <a:lnSpc>
                <a:spcPct val="115000"/>
              </a:lnSpc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Proces akcesyjny Chorwacji do Unii Europejskiej: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implikacje dla dalszych rozszerzeń Wspólnoty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408714"/>
            <a:ext cx="2612571" cy="1959429"/>
          </a:xfrm>
          <a:prstGeom prst="rect">
            <a:avLst/>
          </a:prstGeom>
        </p:spPr>
      </p:pic>
      <p:sp>
        <p:nvSpPr>
          <p:cNvPr id="4" name="Strzałka w lewo 3"/>
          <p:cNvSpPr/>
          <p:nvPr/>
        </p:nvSpPr>
        <p:spPr>
          <a:xfrm>
            <a:off x="4788024" y="5058895"/>
            <a:ext cx="864096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969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 algn="ctr">
              <a:buNone/>
            </a:pPr>
            <a:r>
              <a:rPr lang="pl-PL" altLang="pl-PL" sz="2000" dirty="0" smtClean="0"/>
              <a:t>Sekcja: </a:t>
            </a:r>
          </a:p>
          <a:p>
            <a:pPr marL="114300" indent="0" algn="ctr">
              <a:buNone/>
            </a:pPr>
            <a:r>
              <a:rPr lang="pl-PL" altLang="pl-PL" sz="2000" b="1" i="1" dirty="0" smtClean="0">
                <a:solidFill>
                  <a:srgbClr val="00B050"/>
                </a:solidFill>
              </a:rPr>
              <a:t>OBSZARY KONFLIKTÓW i PRÓBY POJEDNANIA</a:t>
            </a:r>
            <a:r>
              <a:rPr lang="pl-PL" altLang="pl-PL" sz="2000" i="1" dirty="0" smtClean="0">
                <a:solidFill>
                  <a:srgbClr val="00B050"/>
                </a:solidFill>
              </a:rPr>
              <a:t> </a:t>
            </a:r>
          </a:p>
          <a:p>
            <a:pPr marL="114300" indent="0" algn="ctr">
              <a:buNone/>
            </a:pPr>
            <a:r>
              <a:rPr lang="pl-PL" altLang="pl-PL" sz="2000" dirty="0" smtClean="0"/>
              <a:t>cz. 2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0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Katarzyna Niemiec</a:t>
            </a: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Jilin, Changchun, Chiny</a:t>
            </a:r>
          </a:p>
          <a:p>
            <a:pPr marL="114300" indent="0" algn="ctr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Polityka malowana historią,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czyli Chińska Republika Ludowa jako sąsiad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460" y="4293096"/>
            <a:ext cx="2612571" cy="1959429"/>
          </a:xfrm>
          <a:prstGeom prst="rect">
            <a:avLst/>
          </a:prstGeom>
        </p:spPr>
      </p:pic>
      <p:sp>
        <p:nvSpPr>
          <p:cNvPr id="6" name="Strzałka w lewo 5"/>
          <p:cNvSpPr/>
          <p:nvPr/>
        </p:nvSpPr>
        <p:spPr>
          <a:xfrm>
            <a:off x="4850919" y="4880793"/>
            <a:ext cx="1008112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298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Sylwia Szyc</a:t>
            </a: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Marii Curie-Skłodowskiej, Lublin</a:t>
            </a:r>
          </a:p>
          <a:p>
            <a:pPr marL="114300" indent="0" algn="ctr"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Główne problemy w relacjach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Chińskiej Republiki Ludowej oraz Japonii po 1945 r.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94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mgr Piotr Kaczmarek</a:t>
            </a:r>
          </a:p>
          <a:p>
            <a:pPr marL="114300" indent="0">
              <a:buNone/>
            </a:pPr>
            <a:r>
              <a:rPr lang="pl-PL" altLang="pl-PL" sz="1800" dirty="0" smtClean="0">
                <a:latin typeface="Times New Roman" pitchFamily="18" charset="0"/>
                <a:cs typeface="Times New Roman" pitchFamily="18" charset="0"/>
              </a:rPr>
              <a:t>Uniwersytet im. Adama Mickiewicza, Poznań</a:t>
            </a:r>
          </a:p>
          <a:p>
            <a:pPr marL="114300" indent="0" algn="ctr">
              <a:buNone/>
            </a:pPr>
            <a: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pl-PL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Wpływ uwarunkowań historycznych </a:t>
            </a:r>
            <a:b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altLang="pl-PL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na stan obecny stosunków chińsko-japońskich</a:t>
            </a:r>
            <a:endParaRPr lang="pl-PL" altLang="pl-PL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8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endParaRPr lang="pl-PL" sz="2000" dirty="0" smtClean="0"/>
          </a:p>
          <a:p>
            <a:pPr marL="114300" indent="0" algn="ctr">
              <a:buNone/>
            </a:pPr>
            <a:r>
              <a:rPr lang="pl-PL" sz="2000" dirty="0" smtClean="0"/>
              <a:t>Sekcja</a:t>
            </a:r>
            <a:r>
              <a:rPr lang="pl-PL" sz="2000" dirty="0"/>
              <a:t>: </a:t>
            </a:r>
            <a:endParaRPr lang="pl-PL" sz="2000" dirty="0" smtClean="0"/>
          </a:p>
          <a:p>
            <a:pPr marL="114300" indent="0" algn="ctr">
              <a:buNone/>
            </a:pPr>
            <a:r>
              <a:rPr lang="pl-PL" sz="2000" b="1" i="1" dirty="0" smtClean="0">
                <a:solidFill>
                  <a:srgbClr val="00B050"/>
                </a:solidFill>
              </a:rPr>
              <a:t>SĄSIEDZTWO </a:t>
            </a:r>
            <a:r>
              <a:rPr lang="pl-PL" sz="2000" b="1" i="1" dirty="0">
                <a:solidFill>
                  <a:srgbClr val="00B050"/>
                </a:solidFill>
              </a:rPr>
              <a:t>NA KARTACH PODRĘCZNIKÓW SZKOLNYCH</a:t>
            </a:r>
            <a:endParaRPr lang="pl-PL" sz="2000" i="1" dirty="0">
              <a:solidFill>
                <a:srgbClr val="00B050"/>
              </a:solidFill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546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Natalia </a:t>
            </a:r>
            <a:r>
              <a:rPr lang="pl-PL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Marczenko</a:t>
            </a:r>
            <a:endParaRPr lang="pl-PL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Biblioteka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Narodowa Ukrainy im. W.I. Wiernadskiego, Kijów (Ukraina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14300" indent="0" algn="ctr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Książka dla dzieci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jako 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przejaw transgranicznych stosunków kultur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przykładzie najnowszej literatury dziecięcej w Ukrainie)</a:t>
            </a:r>
            <a:endParaRPr lang="pl-PL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284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pl-P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Jasmina </a:t>
            </a:r>
            <a:r>
              <a:rPr lang="pl-PL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Milanović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Instytut Historii Współczesnej, Belgrad 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(Serbia)</a:t>
            </a:r>
          </a:p>
          <a:p>
            <a:pPr marL="114300" indent="0">
              <a:buNone/>
            </a:pP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Rozpad Jugosławii w podręcznikach do historii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Serbii</a:t>
            </a:r>
            <a:endParaRPr lang="pl-PL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9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marL="114300" indent="0">
              <a:buNone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Teresa </a:t>
            </a:r>
            <a:r>
              <a:rPr lang="pl-P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Maresz</a:t>
            </a:r>
          </a:p>
          <a:p>
            <a:pPr marL="114300" indent="0">
              <a:buNone/>
            </a:pP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Uniwersytet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Kazimierza Wielkiego, 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Bydgoszcz</a:t>
            </a:r>
          </a:p>
          <a:p>
            <a:pPr marL="114300" indent="0" algn="ctr">
              <a:buNone/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Wspólne dzieje a odmienna ich prezentacja i ocena. </a:t>
            </a:r>
            <a: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</a:t>
            </a:r>
            <a:r>
              <a:rPr lang="pl-PL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przykładzie polskiej i rosyjskiej narracji podręcznikowej</a:t>
            </a:r>
            <a:endParaRPr lang="pl-PL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149080"/>
            <a:ext cx="2612571" cy="195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2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72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114300" indent="0" algn="ctr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r>
              <a:rPr lang="pl-PL" altLang="pl-PL" sz="2000" b="1" dirty="0" smtClean="0">
                <a:latin typeface="Times New Roman" pitchFamily="18" charset="0"/>
                <a:cs typeface="Times New Roman" pitchFamily="18" charset="0"/>
              </a:rPr>
              <a:t>DYSKUSJA</a:t>
            </a:r>
          </a:p>
          <a:p>
            <a:pPr marL="114300" indent="0" algn="ctr">
              <a:lnSpc>
                <a:spcPct val="115000"/>
              </a:lnSpc>
              <a:spcAft>
                <a:spcPts val="600"/>
              </a:spcAft>
              <a:buFont typeface="Arial" charset="0"/>
              <a:buNone/>
            </a:pPr>
            <a:endParaRPr lang="pl-PL" altLang="pl-PL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852936"/>
            <a:ext cx="1959429" cy="261257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852935"/>
            <a:ext cx="1959429" cy="261257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52936"/>
            <a:ext cx="1959429" cy="2612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72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000" dirty="0">
                <a:solidFill>
                  <a:srgbClr val="C00000"/>
                </a:solidFill>
              </a:rPr>
              <a:t>14</a:t>
            </a:r>
            <a:r>
              <a:rPr lang="pl-PL" sz="2000" b="1" baseline="30000" dirty="0">
                <a:solidFill>
                  <a:srgbClr val="C00000"/>
                </a:solidFill>
              </a:rPr>
              <a:t>00 </a:t>
            </a:r>
            <a:r>
              <a:rPr lang="pl-PL" sz="2000" b="1" dirty="0">
                <a:solidFill>
                  <a:srgbClr val="C00000"/>
                </a:solidFill>
              </a:rPr>
              <a:t>DOM POLSKI</a:t>
            </a:r>
            <a:endParaRPr lang="pl-PL" sz="2000" dirty="0">
              <a:solidFill>
                <a:srgbClr val="C00000"/>
              </a:solidFill>
            </a:endParaRPr>
          </a:p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000" b="1" i="1" dirty="0">
                <a:solidFill>
                  <a:srgbClr val="00B050"/>
                </a:solidFill>
              </a:rPr>
              <a:t>UROCZYSTE ZAKOŃCZENIE OBRAD</a:t>
            </a:r>
          </a:p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Do zobaczenia za rok</a:t>
            </a:r>
          </a:p>
          <a:p>
            <a:pPr marL="11430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3600" b="1" i="1" dirty="0">
                <a:solidFill>
                  <a:srgbClr val="FFC000"/>
                </a:solidFill>
                <a:latin typeface="Monotype Corsiva" panose="03010101010201010101" pitchFamily="66" charset="0"/>
                <a:sym typeface="Wingdings" panose="05000000000000000000" pitchFamily="2" charset="2"/>
              </a:rPr>
              <a:t></a:t>
            </a:r>
            <a:endParaRPr lang="pl-PL" sz="2000" i="1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2057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26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teka">
  <a:themeElements>
    <a:clrScheme name="Apteka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teka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tek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308</TotalTime>
  <Words>827</Words>
  <Application>Microsoft Office PowerPoint</Application>
  <PresentationFormat>Pokaz na ekranie (4:3)</PresentationFormat>
  <Paragraphs>214</Paragraphs>
  <Slides>73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73</vt:i4>
      </vt:variant>
    </vt:vector>
  </HeadingPairs>
  <TitlesOfParts>
    <vt:vector size="74" baseType="lpstr">
      <vt:lpstr>Apteka</vt:lpstr>
      <vt:lpstr>Międzynarodowa  Konferencja  Naukowa  Dobre  i  złe  sąsiedztwa.  Historia  kluczem  do  zrozumienia  współczesnych  relacji  międzysąsiedzkich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Metorex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Międzynarodowa  Konferencja  Naukowa  Dobre  i  złe  sąsiedztwa.  Historia  kluczem  do  zrozumienia  współczesnych  relacji  międzysąsiedzkich</dc:title>
  <dc:creator>User</dc:creator>
  <cp:lastModifiedBy>User</cp:lastModifiedBy>
  <cp:revision>38</cp:revision>
  <dcterms:created xsi:type="dcterms:W3CDTF">2015-05-02T07:16:26Z</dcterms:created>
  <dcterms:modified xsi:type="dcterms:W3CDTF">2015-05-19T17:17:15Z</dcterms:modified>
</cp:coreProperties>
</file>