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2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8" r:id="rId7"/>
    <p:sldId id="269" r:id="rId8"/>
    <p:sldId id="271" r:id="rId9"/>
    <p:sldId id="273" r:id="rId10"/>
    <p:sldId id="272" r:id="rId11"/>
    <p:sldId id="270" r:id="rId12"/>
    <p:sldId id="274" r:id="rId13"/>
    <p:sldId id="281" r:id="rId14"/>
    <p:sldId id="290" r:id="rId15"/>
    <p:sldId id="292" r:id="rId16"/>
    <p:sldId id="284" r:id="rId17"/>
    <p:sldId id="285" r:id="rId18"/>
    <p:sldId id="287" r:id="rId19"/>
    <p:sldId id="288" r:id="rId20"/>
    <p:sldId id="283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75" r:id="rId29"/>
    <p:sldId id="276" r:id="rId30"/>
    <p:sldId id="277" r:id="rId31"/>
    <p:sldId id="278" r:id="rId32"/>
    <p:sldId id="279" r:id="rId33"/>
    <p:sldId id="280" r:id="rId34"/>
    <p:sldId id="289" r:id="rId35"/>
  </p:sldIdLst>
  <p:sldSz cx="12192000" cy="6858000"/>
  <p:notesSz cx="6769100" cy="9906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AF00"/>
    <a:srgbClr val="FF5050"/>
    <a:srgbClr val="FFCCCC"/>
    <a:srgbClr val="FF9999"/>
    <a:srgbClr val="FFCCFF"/>
    <a:srgbClr val="EAF076"/>
    <a:srgbClr val="FDF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62" y="5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kumenty\wykresy%20sprawozdanie%202012-2016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kumenty\wykresy%20sprawozdanie%202012-2016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wykresy%20sprawozdanie%202012-2016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kumenty\wykresy%20sprawozdanie%202012-2016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kumenty\Sprawozdanie%202012-2016\wykresy%20sprawozdanie%202012-2016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wykresy%20sprawozdanie%202012-2016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wykresy%20sprawozdanie%202012-2016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sprawozdanie%20Karola%202012-2016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wykresy%20sprawozdanie%202012-2016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wykresy%20sprawozdanie%202012-2016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sprawozdanie%20po&#347;rednie%202012-2016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sprawozdanie%20Karola%202012-2016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wykresy%20sprawozdanie%202012-2016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wykresy%20sprawozdanie%202012-2016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wykresy%20sprawozdanie%202012-2016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wykresy%20sprawozdanie%202012-2016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wykresy%20sprawozdanie%202012-2016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wykresy%20sprawozdanie%202012-2016.xls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Sprawozdanie%202012-2016\wykresy%20sprawozdanie%202012-2016.xls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251193229165763"/>
          <c:y val="4.3392930564313814E-2"/>
          <c:w val="0.8578942120791877"/>
          <c:h val="0.783810925664538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'potencjał 2012-16'!$B$83</c:f>
              <c:strCache>
                <c:ptCount val="1"/>
                <c:pt idx="0">
                  <c:v>dotacja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653895098794258E-3"/>
                  <c:y val="-4.09011836321935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4961685296381064E-3"/>
                  <c:y val="-3.14624489478412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3.7754938737409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5460910139428166E-17"/>
                  <c:y val="-2.5169959158272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2.2023714263488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'potencjał 2012-16'!$A$84:$A$88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2012-16'!$B$84:$B$88</c:f>
              <c:numCache>
                <c:formatCode>#,##0</c:formatCode>
                <c:ptCount val="5"/>
                <c:pt idx="0">
                  <c:v>1357850</c:v>
                </c:pt>
                <c:pt idx="1">
                  <c:v>1665180</c:v>
                </c:pt>
                <c:pt idx="2">
                  <c:v>1655330</c:v>
                </c:pt>
                <c:pt idx="3">
                  <c:v>2287510</c:v>
                </c:pt>
                <c:pt idx="4">
                  <c:v>2476640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5425840"/>
        <c:axId val="165426400"/>
        <c:axId val="0"/>
      </c:bar3DChart>
      <c:catAx>
        <c:axId val="16542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5426400"/>
        <c:crosses val="autoZero"/>
        <c:auto val="1"/>
        <c:lblAlgn val="ctr"/>
        <c:lblOffset val="100"/>
        <c:noMultiLvlLbl val="0"/>
      </c:catAx>
      <c:valAx>
        <c:axId val="16542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542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78216553370779"/>
          <c:y val="4.6359175888523424E-2"/>
          <c:w val="0.76780918029058454"/>
          <c:h val="0.83888032560185244"/>
        </c:manualLayout>
      </c:layout>
      <c:lineChart>
        <c:grouping val="standard"/>
        <c:varyColors val="0"/>
        <c:ser>
          <c:idx val="7"/>
          <c:order val="0"/>
          <c:tx>
            <c:strRef>
              <c:f>'potencjał 2012-16'!$A$44</c:f>
              <c:strCache>
                <c:ptCount val="1"/>
                <c:pt idx="0">
                  <c:v>WAiNS</c:v>
                </c:pt>
              </c:strCache>
            </c:strRef>
          </c:tx>
          <c:spPr>
            <a:ln w="34925" cap="rnd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2012-16'!$E$44:$I$44</c:f>
              <c:numCache>
                <c:formatCode>#,##0</c:formatCode>
                <c:ptCount val="5"/>
                <c:pt idx="0">
                  <c:v>168250</c:v>
                </c:pt>
                <c:pt idx="1">
                  <c:v>154080</c:v>
                </c:pt>
                <c:pt idx="2">
                  <c:v>149400</c:v>
                </c:pt>
                <c:pt idx="3">
                  <c:v>199030</c:v>
                </c:pt>
                <c:pt idx="4">
                  <c:v>209300</c:v>
                </c:pt>
              </c:numCache>
            </c:numRef>
          </c:val>
          <c:smooth val="0"/>
        </c:ser>
        <c:ser>
          <c:idx val="8"/>
          <c:order val="1"/>
          <c:tx>
            <c:strRef>
              <c:f>'potencjał 2012-16'!$A$45</c:f>
              <c:strCache>
                <c:ptCount val="1"/>
                <c:pt idx="0">
                  <c:v>WH</c:v>
                </c:pt>
              </c:strCache>
            </c:strRef>
          </c:tx>
          <c:spPr>
            <a:ln w="34925" cap="rnd">
              <a:solidFill>
                <a:schemeClr val="accent3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2012-16'!$E$45:$I$45</c:f>
              <c:numCache>
                <c:formatCode>#,##0</c:formatCode>
                <c:ptCount val="5"/>
                <c:pt idx="0">
                  <c:v>451760</c:v>
                </c:pt>
                <c:pt idx="1">
                  <c:v>435090</c:v>
                </c:pt>
                <c:pt idx="2">
                  <c:v>409910</c:v>
                </c:pt>
                <c:pt idx="3">
                  <c:v>562320</c:v>
                </c:pt>
                <c:pt idx="4">
                  <c:v>678470</c:v>
                </c:pt>
              </c:numCache>
            </c:numRef>
          </c:val>
          <c:smooth val="0"/>
        </c:ser>
        <c:ser>
          <c:idx val="9"/>
          <c:order val="2"/>
          <c:tx>
            <c:strRef>
              <c:f>'potencjał 2012-16'!$A$46</c:f>
              <c:strCache>
                <c:ptCount val="1"/>
                <c:pt idx="0">
                  <c:v>WKFZiT</c:v>
                </c:pt>
              </c:strCache>
            </c:strRef>
          </c:tx>
          <c:spPr>
            <a:ln w="34925" cap="rnd">
              <a:solidFill>
                <a:schemeClr val="accent4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2012-16'!$E$46:$I$46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13850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</c:ser>
        <c:ser>
          <c:idx val="10"/>
          <c:order val="3"/>
          <c:tx>
            <c:strRef>
              <c:f>'potencjał 2012-16'!$A$47</c:f>
              <c:strCache>
                <c:ptCount val="1"/>
                <c:pt idx="0">
                  <c:v>WMFiT</c:v>
                </c:pt>
              </c:strCache>
            </c:strRef>
          </c:tx>
          <c:spPr>
            <a:ln w="34925" cap="rnd">
              <a:solidFill>
                <a:schemeClr val="accent5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2012-16'!$E$47:$I$47</c:f>
              <c:numCache>
                <c:formatCode>#,##0</c:formatCode>
                <c:ptCount val="5"/>
                <c:pt idx="0">
                  <c:v>429270</c:v>
                </c:pt>
                <c:pt idx="1">
                  <c:v>419370</c:v>
                </c:pt>
                <c:pt idx="2">
                  <c:v>428340</c:v>
                </c:pt>
                <c:pt idx="3">
                  <c:v>645230</c:v>
                </c:pt>
                <c:pt idx="4">
                  <c:v>697930</c:v>
                </c:pt>
              </c:numCache>
            </c:numRef>
          </c:val>
          <c:smooth val="0"/>
        </c:ser>
        <c:ser>
          <c:idx val="11"/>
          <c:order val="4"/>
          <c:tx>
            <c:strRef>
              <c:f>'potencjał 2012-16'!$A$48</c:f>
              <c:strCache>
                <c:ptCount val="1"/>
                <c:pt idx="0">
                  <c:v>WNP</c:v>
                </c:pt>
              </c:strCache>
            </c:strRef>
          </c:tx>
          <c:spPr>
            <a:ln w="34925" cap="rnd">
              <a:solidFill>
                <a:schemeClr val="accent6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2012-16'!$E$48:$I$48</c:f>
              <c:numCache>
                <c:formatCode>#,##0</c:formatCode>
                <c:ptCount val="5"/>
                <c:pt idx="0">
                  <c:v>0</c:v>
                </c:pt>
                <c:pt idx="1">
                  <c:v>357550</c:v>
                </c:pt>
                <c:pt idx="2">
                  <c:v>344630</c:v>
                </c:pt>
                <c:pt idx="3">
                  <c:v>401580</c:v>
                </c:pt>
                <c:pt idx="4">
                  <c:v>403200</c:v>
                </c:pt>
              </c:numCache>
            </c:numRef>
          </c:val>
          <c:smooth val="0"/>
        </c:ser>
        <c:ser>
          <c:idx val="12"/>
          <c:order val="5"/>
          <c:tx>
            <c:strRef>
              <c:f>'potencjał 2012-16'!$A$49</c:f>
              <c:strCache>
                <c:ptCount val="1"/>
                <c:pt idx="0">
                  <c:v>WPiP</c:v>
                </c:pt>
              </c:strCache>
            </c:strRef>
          </c:tx>
          <c:spPr>
            <a:ln w="3492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2012-16'!$E$49:$I$49</c:f>
              <c:numCache>
                <c:formatCode>#,##0</c:formatCode>
                <c:ptCount val="5"/>
                <c:pt idx="0">
                  <c:v>286814</c:v>
                </c:pt>
                <c:pt idx="1">
                  <c:v>255490</c:v>
                </c:pt>
                <c:pt idx="2">
                  <c:v>258690</c:v>
                </c:pt>
                <c:pt idx="3">
                  <c:v>393620</c:v>
                </c:pt>
                <c:pt idx="4">
                  <c:v>404000</c:v>
                </c:pt>
              </c:numCache>
            </c:numRef>
          </c:val>
          <c:smooth val="0"/>
        </c:ser>
        <c:ser>
          <c:idx val="13"/>
          <c:order val="6"/>
          <c:tx>
            <c:strRef>
              <c:f>'potencjał 2012-16'!$A$50</c:f>
              <c:strCache>
                <c:ptCount val="1"/>
                <c:pt idx="0">
                  <c:v>WEM</c:v>
                </c:pt>
              </c:strCache>
            </c:strRef>
          </c:tx>
          <c:spPr>
            <a:ln w="3492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2012-16'!$E$50:$I$50</c:f>
              <c:numCache>
                <c:formatCode>General</c:formatCode>
                <c:ptCount val="5"/>
                <c:pt idx="0">
                  <c:v>21756</c:v>
                </c:pt>
                <c:pt idx="1">
                  <c:v>43600</c:v>
                </c:pt>
                <c:pt idx="2">
                  <c:v>50510</c:v>
                </c:pt>
                <c:pt idx="3" formatCode="#,##0">
                  <c:v>85730</c:v>
                </c:pt>
                <c:pt idx="4" formatCode="#,##0">
                  <c:v>83740</c:v>
                </c:pt>
              </c:numCache>
            </c:numRef>
          </c:val>
          <c:smooth val="0"/>
        </c:ser>
        <c:ser>
          <c:idx val="0"/>
          <c:order val="7"/>
          <c:tx>
            <c:strRef>
              <c:f>'potencjał 2012-16'!$A$44</c:f>
              <c:strCache>
                <c:ptCount val="1"/>
                <c:pt idx="0">
                  <c:v>WAiNS</c:v>
                </c:pt>
              </c:strCache>
            </c:strRef>
          </c:tx>
          <c:spPr>
            <a:ln w="34925" cap="rnd">
              <a:solidFill>
                <a:srgbClr val="FFFF00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2012-16'!$E$44:$I$44</c:f>
              <c:numCache>
                <c:formatCode>#,##0</c:formatCode>
                <c:ptCount val="5"/>
                <c:pt idx="0">
                  <c:v>168250</c:v>
                </c:pt>
                <c:pt idx="1">
                  <c:v>154080</c:v>
                </c:pt>
                <c:pt idx="2">
                  <c:v>149400</c:v>
                </c:pt>
                <c:pt idx="3">
                  <c:v>199030</c:v>
                </c:pt>
                <c:pt idx="4">
                  <c:v>209300</c:v>
                </c:pt>
              </c:numCache>
            </c:numRef>
          </c:val>
          <c:smooth val="0"/>
        </c:ser>
        <c:ser>
          <c:idx val="1"/>
          <c:order val="8"/>
          <c:tx>
            <c:strRef>
              <c:f>'potencjał 2012-16'!$A$45</c:f>
              <c:strCache>
                <c:ptCount val="1"/>
                <c:pt idx="0">
                  <c:v>WH</c:v>
                </c:pt>
              </c:strCache>
            </c:strRef>
          </c:tx>
          <c:spPr>
            <a:ln w="34925" cap="rnd">
              <a:solidFill>
                <a:srgbClr val="7030A0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.53762539014004607"/>
                  <c:y val="0.21577375974948271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/>
                      <a:t>WAiNS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3856097620367907"/>
                  <c:y val="8.639926789656021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/>
                      <a:t>WPiP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3203926818384649"/>
                  <c:y val="-4.4642857142857144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/>
                      <a:t>WNP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958530105089809E-2"/>
                  <c:y val="7.49636495164090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2012-16'!$E$45:$I$45</c:f>
              <c:numCache>
                <c:formatCode>#,##0</c:formatCode>
                <c:ptCount val="5"/>
                <c:pt idx="0">
                  <c:v>451760</c:v>
                </c:pt>
                <c:pt idx="1">
                  <c:v>435090</c:v>
                </c:pt>
                <c:pt idx="2">
                  <c:v>409910</c:v>
                </c:pt>
                <c:pt idx="3">
                  <c:v>562320</c:v>
                </c:pt>
                <c:pt idx="4">
                  <c:v>678470</c:v>
                </c:pt>
              </c:numCache>
            </c:numRef>
          </c:val>
          <c:smooth val="0"/>
        </c:ser>
        <c:ser>
          <c:idx val="2"/>
          <c:order val="9"/>
          <c:tx>
            <c:strRef>
              <c:f>'potencjał 2012-16'!$A$46</c:f>
              <c:strCache>
                <c:ptCount val="1"/>
                <c:pt idx="0">
                  <c:v>WKFZiT</c:v>
                </c:pt>
              </c:strCache>
            </c:strRef>
          </c:tx>
          <c:spPr>
            <a:ln w="34925" cap="rnd">
              <a:solidFill>
                <a:srgbClr val="C00000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2012-16'!$E$46:$I$46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13850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</c:ser>
        <c:ser>
          <c:idx val="3"/>
          <c:order val="10"/>
          <c:tx>
            <c:strRef>
              <c:f>'potencjał 2012-16'!$A$47</c:f>
              <c:strCache>
                <c:ptCount val="1"/>
                <c:pt idx="0">
                  <c:v>WMFiT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0160642570281124E-2"/>
                  <c:y val="-5.2083333333333336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2012-16'!$E$47:$I$47</c:f>
              <c:numCache>
                <c:formatCode>#,##0</c:formatCode>
                <c:ptCount val="5"/>
                <c:pt idx="0">
                  <c:v>429270</c:v>
                </c:pt>
                <c:pt idx="1">
                  <c:v>419370</c:v>
                </c:pt>
                <c:pt idx="2">
                  <c:v>428340</c:v>
                </c:pt>
                <c:pt idx="3">
                  <c:v>645230</c:v>
                </c:pt>
                <c:pt idx="4">
                  <c:v>697930</c:v>
                </c:pt>
              </c:numCache>
            </c:numRef>
          </c:val>
          <c:smooth val="0"/>
        </c:ser>
        <c:ser>
          <c:idx val="4"/>
          <c:order val="11"/>
          <c:tx>
            <c:strRef>
              <c:f>'potencjał 2012-16'!$A$48</c:f>
              <c:strCache>
                <c:ptCount val="1"/>
                <c:pt idx="0">
                  <c:v>WNP</c:v>
                </c:pt>
              </c:strCache>
            </c:strRef>
          </c:tx>
          <c:spPr>
            <a:ln w="34925" cap="rnd">
              <a:solidFill>
                <a:schemeClr val="accent6">
                  <a:lumMod val="7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2012-16'!$E$48:$I$48</c:f>
              <c:numCache>
                <c:formatCode>#,##0</c:formatCode>
                <c:ptCount val="5"/>
                <c:pt idx="0">
                  <c:v>0</c:v>
                </c:pt>
                <c:pt idx="1">
                  <c:v>357550</c:v>
                </c:pt>
                <c:pt idx="2">
                  <c:v>344630</c:v>
                </c:pt>
                <c:pt idx="3">
                  <c:v>401580</c:v>
                </c:pt>
                <c:pt idx="4">
                  <c:v>403200</c:v>
                </c:pt>
              </c:numCache>
            </c:numRef>
          </c:val>
          <c:smooth val="0"/>
        </c:ser>
        <c:ser>
          <c:idx val="5"/>
          <c:order val="12"/>
          <c:tx>
            <c:strRef>
              <c:f>'potencjał 2012-16'!$A$49</c:f>
              <c:strCache>
                <c:ptCount val="1"/>
                <c:pt idx="0">
                  <c:v>WPiP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2012-16'!$E$49:$I$49</c:f>
              <c:numCache>
                <c:formatCode>#,##0</c:formatCode>
                <c:ptCount val="5"/>
                <c:pt idx="0">
                  <c:v>286814</c:v>
                </c:pt>
                <c:pt idx="1">
                  <c:v>255490</c:v>
                </c:pt>
                <c:pt idx="2">
                  <c:v>258690</c:v>
                </c:pt>
                <c:pt idx="3">
                  <c:v>393620</c:v>
                </c:pt>
                <c:pt idx="4">
                  <c:v>404000</c:v>
                </c:pt>
              </c:numCache>
            </c:numRef>
          </c:val>
          <c:smooth val="0"/>
        </c:ser>
        <c:ser>
          <c:idx val="6"/>
          <c:order val="13"/>
          <c:tx>
            <c:strRef>
              <c:f>'potencjał 2012-16'!$A$50</c:f>
              <c:strCache>
                <c:ptCount val="1"/>
                <c:pt idx="0">
                  <c:v>WEM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5033653993851363E-2"/>
                  <c:y val="4.930679939320752E-2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WKFZiT</a:t>
                    </a:r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5589044299318902E-2"/>
                  <c:y val="-5.3861021460066279E-2"/>
                </c:manualLayout>
              </c:layout>
              <c:tx>
                <c:rich>
                  <a:bodyPr/>
                  <a:lstStyle/>
                  <a:p>
                    <a:fld id="{82D5307F-9E52-4EA1-8D79-06405C9D068D}" type="SERIESNAME">
                      <a:rPr lang="en-US" b="1"/>
                      <a:pPr/>
                      <a:t>[NAZWA SERII]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'potencjał 2012-16'!$E$43:$I$43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'potencjał 2012-16'!$E$50:$I$50</c:f>
              <c:numCache>
                <c:formatCode>General</c:formatCode>
                <c:ptCount val="5"/>
                <c:pt idx="0">
                  <c:v>21756</c:v>
                </c:pt>
                <c:pt idx="1">
                  <c:v>43600</c:v>
                </c:pt>
                <c:pt idx="2">
                  <c:v>50510</c:v>
                </c:pt>
                <c:pt idx="3" formatCode="#,##0">
                  <c:v>85730</c:v>
                </c:pt>
                <c:pt idx="4" formatCode="#,##0">
                  <c:v>83740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728064"/>
        <c:axId val="168728624"/>
      </c:lineChart>
      <c:catAx>
        <c:axId val="16872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728624"/>
        <c:crosses val="autoZero"/>
        <c:auto val="1"/>
        <c:lblAlgn val="ctr"/>
        <c:lblOffset val="100"/>
        <c:noMultiLvlLbl val="0"/>
      </c:catAx>
      <c:valAx>
        <c:axId val="16872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728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'potencjał 2012-16'!$J$43</c:f>
              <c:strCache>
                <c:ptCount val="1"/>
                <c:pt idx="0">
                  <c:v>razem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 w="25400"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ln w="25400"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 w="25400"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'potencjał 2012-16'!$A$44:$A$50</c:f>
              <c:strCache>
                <c:ptCount val="7"/>
                <c:pt idx="0">
                  <c:v>WAiNS</c:v>
                </c:pt>
                <c:pt idx="1">
                  <c:v>WEM</c:v>
                </c:pt>
                <c:pt idx="2">
                  <c:v>WH</c:v>
                </c:pt>
                <c:pt idx="3">
                  <c:v>WKFZiT</c:v>
                </c:pt>
                <c:pt idx="4">
                  <c:v>WMFiT</c:v>
                </c:pt>
                <c:pt idx="5">
                  <c:v>WNP</c:v>
                </c:pt>
                <c:pt idx="6">
                  <c:v>WPiP</c:v>
                </c:pt>
              </c:strCache>
            </c:strRef>
          </c:cat>
          <c:val>
            <c:numRef>
              <c:f>'potencjał 2012-16'!$J$44:$J$50</c:f>
              <c:numCache>
                <c:formatCode>#,##0</c:formatCode>
                <c:ptCount val="7"/>
                <c:pt idx="0">
                  <c:v>880060</c:v>
                </c:pt>
                <c:pt idx="1">
                  <c:v>285336</c:v>
                </c:pt>
                <c:pt idx="2">
                  <c:v>2537550</c:v>
                </c:pt>
                <c:pt idx="3">
                  <c:v>13850</c:v>
                </c:pt>
                <c:pt idx="4">
                  <c:v>2620140</c:v>
                </c:pt>
                <c:pt idx="5">
                  <c:v>1506960</c:v>
                </c:pt>
                <c:pt idx="6">
                  <c:v>1598614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540080"/>
        <c:axId val="168540640"/>
        <c:axId val="0"/>
      </c:bar3DChart>
      <c:catAx>
        <c:axId val="16854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68540640"/>
        <c:crosses val="autoZero"/>
        <c:auto val="1"/>
        <c:lblAlgn val="ctr"/>
        <c:lblOffset val="100"/>
        <c:noMultiLvlLbl val="0"/>
      </c:catAx>
      <c:valAx>
        <c:axId val="16854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685400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1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9286256989091631E-3"/>
                  <c:y val="-3.87665976099958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234111236519088E-17"/>
                  <c:y val="-2.9820459699996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2381675985456074E-3"/>
                  <c:y val="-2.68384137299971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3095418996363169E-3"/>
                  <c:y val="-2.0874321789997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2381675985456074E-3"/>
                  <c:y val="-1.49102298499983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2012-16'!$K$138:$K$142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'młodzi 2012-16'!$L$138:$L$142</c:f>
              <c:numCache>
                <c:formatCode>#,##0</c:formatCode>
                <c:ptCount val="5"/>
                <c:pt idx="0">
                  <c:v>197690</c:v>
                </c:pt>
                <c:pt idx="1">
                  <c:v>244300</c:v>
                </c:pt>
                <c:pt idx="2">
                  <c:v>210010</c:v>
                </c:pt>
                <c:pt idx="3">
                  <c:v>201770</c:v>
                </c:pt>
                <c:pt idx="4">
                  <c:v>270090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542880"/>
        <c:axId val="168543440"/>
        <c:axId val="0"/>
      </c:bar3DChart>
      <c:catAx>
        <c:axId val="16854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543440"/>
        <c:crosses val="autoZero"/>
        <c:auto val="1"/>
        <c:lblAlgn val="ctr"/>
        <c:lblOffset val="100"/>
        <c:noMultiLvlLbl val="0"/>
      </c:catAx>
      <c:valAx>
        <c:axId val="16854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54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78216553370779"/>
          <c:y val="4.6359175888523424E-2"/>
          <c:w val="0.76780918029058454"/>
          <c:h val="0.83888032560185244"/>
        </c:manualLayout>
      </c:layout>
      <c:lineChart>
        <c:grouping val="standard"/>
        <c:varyColors val="0"/>
        <c:ser>
          <c:idx val="7"/>
          <c:order val="0"/>
          <c:tx>
            <c:strRef>
              <c:f>'młodzi 2012-16'!$A$171</c:f>
              <c:strCache>
                <c:ptCount val="1"/>
                <c:pt idx="0">
                  <c:v>WAiNS</c:v>
                </c:pt>
              </c:strCache>
            </c:strRef>
          </c:tx>
          <c:spPr>
            <a:ln w="34925" cap="rnd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34925" cap="rnd">
                <a:solidFill>
                  <a:schemeClr val="accent2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cat>
            <c:numRef>
              <c:f>'młodzi 2012-16'!$B$170:$F$170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'młodzi 2012-16'!$B$171:$F$171</c:f>
              <c:numCache>
                <c:formatCode>#,##0\ "zł"</c:formatCode>
                <c:ptCount val="5"/>
                <c:pt idx="0">
                  <c:v>3000</c:v>
                </c:pt>
                <c:pt idx="1">
                  <c:v>0</c:v>
                </c:pt>
                <c:pt idx="2">
                  <c:v>0</c:v>
                </c:pt>
                <c:pt idx="3">
                  <c:v>3000</c:v>
                </c:pt>
                <c:pt idx="4">
                  <c:v>0</c:v>
                </c:pt>
              </c:numCache>
            </c:numRef>
          </c:val>
          <c:smooth val="0"/>
        </c:ser>
        <c:ser>
          <c:idx val="8"/>
          <c:order val="1"/>
          <c:tx>
            <c:strRef>
              <c:f>'młodzi 2012-16'!$A$172</c:f>
              <c:strCache>
                <c:ptCount val="1"/>
                <c:pt idx="0">
                  <c:v>WH</c:v>
                </c:pt>
              </c:strCache>
            </c:strRef>
          </c:tx>
          <c:spPr>
            <a:ln w="34925" cap="rnd">
              <a:solidFill>
                <a:srgbClr val="7030A0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.59794734493529689"/>
                  <c:y val="0.3188405797101449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WEM</a:t>
                    </a:r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43730477465417222"/>
                  <c:y val="0.38043478260869568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WMFiT</a:t>
                    </a:r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788933511825078"/>
                  <c:y val="0.22826086956521738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WNP</a:t>
                    </a:r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2048192771084337"/>
                  <c:y val="-7.6086956521739135E-2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WPiP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3467202141900937E-2"/>
                  <c:y val="-5.434782608695654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'młodzi 2012-16'!$B$170:$F$170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'młodzi 2012-16'!$B$172:$F$172</c:f>
              <c:numCache>
                <c:formatCode>#,##0\ "zł"</c:formatCode>
                <c:ptCount val="5"/>
                <c:pt idx="0">
                  <c:v>64960</c:v>
                </c:pt>
                <c:pt idx="1">
                  <c:v>88850</c:v>
                </c:pt>
                <c:pt idx="2">
                  <c:v>84530</c:v>
                </c:pt>
                <c:pt idx="3">
                  <c:v>82540</c:v>
                </c:pt>
                <c:pt idx="4">
                  <c:v>115720</c:v>
                </c:pt>
              </c:numCache>
            </c:numRef>
          </c:val>
          <c:smooth val="0"/>
        </c:ser>
        <c:ser>
          <c:idx val="9"/>
          <c:order val="2"/>
          <c:tx>
            <c:strRef>
              <c:f>'młodzi 2012-16'!$A$173</c:f>
              <c:strCache>
                <c:ptCount val="1"/>
                <c:pt idx="0">
                  <c:v>WKFZiT</c:v>
                </c:pt>
              </c:strCache>
            </c:strRef>
          </c:tx>
          <c:spPr>
            <a:ln w="34925" cap="rnd">
              <a:solidFill>
                <a:schemeClr val="accent4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.68671240182346849"/>
                  <c:y val="3.8842732551563544E-4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WAiNS</a:t>
                    </a:r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2311468094600623E-2"/>
                  <c:y val="-2.1739130434782608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'młodzi 2012-16'!$B$170:$F$170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'młodzi 2012-16'!$B$173:$F$173</c:f>
              <c:numCache>
                <c:formatCode>#,##0\ "zł"</c:formatCode>
                <c:ptCount val="5"/>
                <c:pt idx="0">
                  <c:v>3970.92</c:v>
                </c:pt>
                <c:pt idx="1">
                  <c:v>23020</c:v>
                </c:pt>
                <c:pt idx="2">
                  <c:v>6010</c:v>
                </c:pt>
                <c:pt idx="3">
                  <c:v>3000</c:v>
                </c:pt>
                <c:pt idx="4">
                  <c:v>0</c:v>
                </c:pt>
              </c:numCache>
            </c:numRef>
          </c:val>
          <c:smooth val="0"/>
        </c:ser>
        <c:ser>
          <c:idx val="10"/>
          <c:order val="3"/>
          <c:tx>
            <c:strRef>
              <c:f>'młodzi 2012-16'!$A$174</c:f>
              <c:strCache>
                <c:ptCount val="1"/>
                <c:pt idx="0">
                  <c:v>WNP</c:v>
                </c:pt>
              </c:strCache>
            </c:strRef>
          </c:tx>
          <c:spPr>
            <a:ln w="34925" cap="rnd">
              <a:solidFill>
                <a:schemeClr val="accent5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'młodzi 2012-16'!$B$170:$F$170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'młodzi 2012-16'!$B$174:$F$174</c:f>
              <c:numCache>
                <c:formatCode>#,##0\ "zł"</c:formatCode>
                <c:ptCount val="5"/>
                <c:pt idx="0">
                  <c:v>4749.08</c:v>
                </c:pt>
                <c:pt idx="1">
                  <c:v>6350</c:v>
                </c:pt>
                <c:pt idx="2">
                  <c:v>5640</c:v>
                </c:pt>
                <c:pt idx="3">
                  <c:v>20110</c:v>
                </c:pt>
                <c:pt idx="4">
                  <c:v>39980</c:v>
                </c:pt>
              </c:numCache>
            </c:numRef>
          </c:val>
          <c:smooth val="0"/>
        </c:ser>
        <c:ser>
          <c:idx val="11"/>
          <c:order val="4"/>
          <c:tx>
            <c:strRef>
              <c:f>'młodzi 2012-16'!$A$175</c:f>
              <c:strCache>
                <c:ptCount val="1"/>
                <c:pt idx="0">
                  <c:v>WMFiT</c:v>
                </c:pt>
              </c:strCache>
            </c:strRef>
          </c:tx>
          <c:spPr>
            <a:ln w="34925" cap="rnd">
              <a:solidFill>
                <a:schemeClr val="accent6">
                  <a:lumMod val="7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'młodzi 2012-16'!$B$170:$F$170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'młodzi 2012-16'!$B$175:$F$175</c:f>
              <c:numCache>
                <c:formatCode>#,##0\ "zł"</c:formatCode>
                <c:ptCount val="5"/>
                <c:pt idx="0">
                  <c:v>50950</c:v>
                </c:pt>
                <c:pt idx="1">
                  <c:v>36170</c:v>
                </c:pt>
                <c:pt idx="2">
                  <c:v>20100</c:v>
                </c:pt>
                <c:pt idx="3">
                  <c:v>17810</c:v>
                </c:pt>
                <c:pt idx="4">
                  <c:v>19100</c:v>
                </c:pt>
              </c:numCache>
            </c:numRef>
          </c:val>
          <c:smooth val="0"/>
        </c:ser>
        <c:ser>
          <c:idx val="12"/>
          <c:order val="5"/>
          <c:tx>
            <c:strRef>
              <c:f>'młodzi 2012-16'!$A$176</c:f>
              <c:strCache>
                <c:ptCount val="1"/>
                <c:pt idx="0">
                  <c:v>WPiP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'młodzi 2012-16'!$B$170:$F$170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'młodzi 2012-16'!$B$176:$F$176</c:f>
              <c:numCache>
                <c:formatCode>#,##0\ "zł"</c:formatCode>
                <c:ptCount val="5"/>
                <c:pt idx="0">
                  <c:v>69174.5</c:v>
                </c:pt>
                <c:pt idx="1">
                  <c:v>69810</c:v>
                </c:pt>
                <c:pt idx="2">
                  <c:v>84530</c:v>
                </c:pt>
                <c:pt idx="3">
                  <c:v>69310</c:v>
                </c:pt>
                <c:pt idx="4">
                  <c:v>89290</c:v>
                </c:pt>
              </c:numCache>
            </c:numRef>
          </c:val>
          <c:smooth val="0"/>
        </c:ser>
        <c:ser>
          <c:idx val="13"/>
          <c:order val="6"/>
          <c:tx>
            <c:strRef>
              <c:f>'młodzi 2012-16'!$A$177</c:f>
              <c:strCache>
                <c:ptCount val="1"/>
                <c:pt idx="0">
                  <c:v>WEM</c:v>
                </c:pt>
              </c:strCache>
            </c:strRef>
          </c:tx>
          <c:spPr>
            <a:ln w="3492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'młodzi 2012-16'!$B$170:$F$170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'młodzi 2012-16'!$B$177:$F$177</c:f>
              <c:numCache>
                <c:formatCode>#,##0\ "zł"</c:formatCode>
                <c:ptCount val="5"/>
                <c:pt idx="0">
                  <c:v>885.5</c:v>
                </c:pt>
                <c:pt idx="1">
                  <c:v>20100</c:v>
                </c:pt>
                <c:pt idx="2">
                  <c:v>9200</c:v>
                </c:pt>
                <c:pt idx="3">
                  <c:v>6000</c:v>
                </c:pt>
                <c:pt idx="4">
                  <c:v>6000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990896"/>
        <c:axId val="168991456"/>
      </c:lineChart>
      <c:catAx>
        <c:axId val="16899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991456"/>
        <c:crosses val="autoZero"/>
        <c:auto val="1"/>
        <c:lblAlgn val="ctr"/>
        <c:lblOffset val="100"/>
        <c:noMultiLvlLbl val="0"/>
      </c:catAx>
      <c:valAx>
        <c:axId val="16899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zł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99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993136"/>
        <c:axId val="168993696"/>
        <c:axId val="0"/>
      </c:bar3DChart>
      <c:catAx>
        <c:axId val="16899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993696"/>
        <c:crosses val="autoZero"/>
        <c:auto val="1"/>
        <c:lblAlgn val="ctr"/>
        <c:lblOffset val="100"/>
        <c:noMultiLvlLbl val="0"/>
      </c:catAx>
      <c:valAx>
        <c:axId val="16899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zł&quot;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9931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'młodzi i Karola i inne 2012-16'!$G$170</c:f>
              <c:strCache>
                <c:ptCount val="1"/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 w="25400"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ln w="25400"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 w="25400"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2012-16'!$A$171:$A$177</c:f>
              <c:strCache>
                <c:ptCount val="7"/>
                <c:pt idx="0">
                  <c:v>WAiNS</c:v>
                </c:pt>
                <c:pt idx="1">
                  <c:v>WEM</c:v>
                </c:pt>
                <c:pt idx="2">
                  <c:v>WH</c:v>
                </c:pt>
                <c:pt idx="3">
                  <c:v>WKFZiT</c:v>
                </c:pt>
                <c:pt idx="4">
                  <c:v>WMFiT</c:v>
                </c:pt>
                <c:pt idx="5">
                  <c:v>WNP</c:v>
                </c:pt>
                <c:pt idx="6">
                  <c:v>WPiP</c:v>
                </c:pt>
              </c:strCache>
            </c:strRef>
          </c:cat>
          <c:val>
            <c:numRef>
              <c:f>'młodzi i Karola i inne 2012-16'!$G$171:$G$177</c:f>
              <c:numCache>
                <c:formatCode>#,##0\ "zł"</c:formatCode>
                <c:ptCount val="7"/>
                <c:pt idx="0">
                  <c:v>6000</c:v>
                </c:pt>
                <c:pt idx="1">
                  <c:v>42185.5</c:v>
                </c:pt>
                <c:pt idx="2">
                  <c:v>436600</c:v>
                </c:pt>
                <c:pt idx="3">
                  <c:v>36000</c:v>
                </c:pt>
                <c:pt idx="4">
                  <c:v>144130</c:v>
                </c:pt>
                <c:pt idx="5">
                  <c:v>76829.08</c:v>
                </c:pt>
                <c:pt idx="6">
                  <c:v>382114.5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995936"/>
        <c:axId val="169077584"/>
        <c:axId val="0"/>
      </c:bar3DChart>
      <c:catAx>
        <c:axId val="16899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69077584"/>
        <c:crosses val="autoZero"/>
        <c:auto val="1"/>
        <c:lblAlgn val="ctr"/>
        <c:lblOffset val="100"/>
        <c:noMultiLvlLbl val="0"/>
      </c:catAx>
      <c:valAx>
        <c:axId val="16907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zł&quot;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689959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884463496035623E-3"/>
                  <c:y val="-2.6838413729997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7689269920711932E-3"/>
                  <c:y val="-3.2802505669996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6533904881068695E-3"/>
                  <c:y val="-1.7892275819998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0576243974457718E-16"/>
                  <c:y val="-3.5784551639996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2.0874321789997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SUMA!$C$1:$G$1</c:f>
              <c:strCache>
                <c:ptCount val="5"/>
                <c:pt idx="0">
                  <c:v>NCN</c:v>
                </c:pt>
                <c:pt idx="1">
                  <c:v>MNiSW</c:v>
                </c:pt>
                <c:pt idx="2">
                  <c:v>NCBiR</c:v>
                </c:pt>
                <c:pt idx="3">
                  <c:v>POZOSTAŁE</c:v>
                </c:pt>
                <c:pt idx="4">
                  <c:v>ZLECONE</c:v>
                </c:pt>
              </c:strCache>
            </c:strRef>
          </c:cat>
          <c:val>
            <c:numRef>
              <c:f>SUMA!$C$18:$G$18</c:f>
              <c:numCache>
                <c:formatCode>#,##0.00</c:formatCode>
                <c:ptCount val="5"/>
                <c:pt idx="0">
                  <c:v>11366156</c:v>
                </c:pt>
                <c:pt idx="1">
                  <c:v>3298955</c:v>
                </c:pt>
                <c:pt idx="2">
                  <c:v>1166999</c:v>
                </c:pt>
                <c:pt idx="3">
                  <c:v>418748.63000000006</c:v>
                </c:pt>
                <c:pt idx="4">
                  <c:v>857942.2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9079824"/>
        <c:axId val="169080384"/>
        <c:axId val="0"/>
      </c:bar3DChart>
      <c:catAx>
        <c:axId val="16907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 sz="1800" b="0"/>
            </a:pPr>
            <a:endParaRPr lang="pl-PL"/>
          </a:p>
        </c:txPr>
        <c:crossAx val="169080384"/>
        <c:crosses val="autoZero"/>
        <c:auto val="1"/>
        <c:lblAlgn val="ctr"/>
        <c:lblOffset val="100"/>
        <c:noMultiLvlLbl val="0"/>
      </c:catAx>
      <c:valAx>
        <c:axId val="16908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 sz="1600"/>
            </a:pPr>
            <a:endParaRPr lang="pl-PL"/>
          </a:p>
        </c:txPr>
        <c:crossAx val="169079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 w="25400"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ln w="25400"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 w="25400"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 w="25400">
                <a:noFill/>
              </a:ln>
            </c:spPr>
          </c:dPt>
          <c:dLbls>
            <c:numFmt formatCode="#,##0" sourceLinked="0"/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2012-16'!$A$203:$A$209</c:f>
              <c:strCache>
                <c:ptCount val="7"/>
                <c:pt idx="0">
                  <c:v>WAiNS</c:v>
                </c:pt>
                <c:pt idx="1">
                  <c:v>WEM</c:v>
                </c:pt>
                <c:pt idx="2">
                  <c:v>WH</c:v>
                </c:pt>
                <c:pt idx="3">
                  <c:v>WKFZiT</c:v>
                </c:pt>
                <c:pt idx="4">
                  <c:v>WMFiT</c:v>
                </c:pt>
                <c:pt idx="5">
                  <c:v>WNP</c:v>
                </c:pt>
                <c:pt idx="6">
                  <c:v>WPiP</c:v>
                </c:pt>
              </c:strCache>
            </c:strRef>
          </c:cat>
          <c:val>
            <c:numRef>
              <c:f>'młodzi i Karola i inne 2012-16'!$G$203:$G$209</c:f>
              <c:numCache>
                <c:formatCode>#,##0\ "zł"</c:formatCode>
                <c:ptCount val="7"/>
                <c:pt idx="0">
                  <c:v>560220</c:v>
                </c:pt>
                <c:pt idx="1">
                  <c:v>0</c:v>
                </c:pt>
                <c:pt idx="2">
                  <c:v>2504939</c:v>
                </c:pt>
                <c:pt idx="3">
                  <c:v>273983.83999999997</c:v>
                </c:pt>
                <c:pt idx="4">
                  <c:v>3686457.59</c:v>
                </c:pt>
                <c:pt idx="5">
                  <c:v>7580097.3899999997</c:v>
                </c:pt>
                <c:pt idx="6">
                  <c:v>2503102.54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9082624"/>
        <c:axId val="169083184"/>
        <c:axId val="0"/>
      </c:bar3DChart>
      <c:catAx>
        <c:axId val="16908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69083184"/>
        <c:crosses val="autoZero"/>
        <c:auto val="1"/>
        <c:lblAlgn val="ctr"/>
        <c:lblOffset val="100"/>
        <c:noMultiLvlLbl val="0"/>
      </c:catAx>
      <c:valAx>
        <c:axId val="16908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zł&quot;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1690826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2.7255075855489902E-3"/>
                  <c:y val="-3.1609717510493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7255075855490154E-3"/>
                  <c:y val="-2.5862496144949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627537927745077E-2"/>
                  <c:y val="-2.586249614494944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2 375 004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9.9934123689272662E-17"/>
                  <c:y val="-3.7356938876038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0882613783236234E-3"/>
                  <c:y val="-1.4368053413860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'młodzi i Karola 2012-16'!$B$202:$F$202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'młodzi i Karola 2012-16'!$B$210:$F$210</c:f>
              <c:numCache>
                <c:formatCode>#,##0\ "zł"</c:formatCode>
                <c:ptCount val="5"/>
                <c:pt idx="0">
                  <c:v>4516162.8599999994</c:v>
                </c:pt>
                <c:pt idx="1">
                  <c:v>2047530.0499999998</c:v>
                </c:pt>
                <c:pt idx="2">
                  <c:v>2375004.65</c:v>
                </c:pt>
                <c:pt idx="3">
                  <c:v>5369104.5599999996</c:v>
                </c:pt>
                <c:pt idx="4">
                  <c:v>2800998.71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5180816"/>
        <c:axId val="205181376"/>
        <c:axId val="0"/>
      </c:bar3DChart>
      <c:catAx>
        <c:axId val="20518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181376"/>
        <c:crosses val="autoZero"/>
        <c:auto val="1"/>
        <c:lblAlgn val="ctr"/>
        <c:lblOffset val="100"/>
        <c:noMultiLvlLbl val="0"/>
      </c:catAx>
      <c:valAx>
        <c:axId val="20518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zł&quot;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 sz="1800"/>
            </a:pPr>
            <a:endParaRPr lang="pl-PL"/>
          </a:p>
        </c:txPr>
        <c:crossAx val="2051808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1"/>
          <c:order val="0"/>
          <c:invertIfNegative val="0"/>
          <c:dLbls>
            <c:dLbl>
              <c:idx val="0"/>
              <c:layout>
                <c:manualLayout>
                  <c:x val="5.1795092496552553E-3"/>
                  <c:y val="-2.38563733616353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897546248276515E-3"/>
                  <c:y val="-1.7892280021226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948773124138258E-3"/>
                  <c:y val="-2.38563733616353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948773124138258E-3"/>
                  <c:y val="-1.1928186680817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9.4956572630583887E-17"/>
                  <c:y val="-2.3856373361635382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1 221 663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Arkusz1!$C$2:$G$2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Arkusz1!$C$3:$G$3</c:f>
              <c:numCache>
                <c:formatCode>#,##0.00</c:formatCode>
                <c:ptCount val="5"/>
                <c:pt idx="0">
                  <c:v>762360.36</c:v>
                </c:pt>
                <c:pt idx="1">
                  <c:v>891910.48</c:v>
                </c:pt>
                <c:pt idx="2">
                  <c:v>918781.88</c:v>
                </c:pt>
                <c:pt idx="3">
                  <c:v>993081.44000000006</c:v>
                </c:pt>
                <c:pt idx="4">
                  <c:v>1221661.73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5183616"/>
        <c:axId val="205184176"/>
        <c:axId val="0"/>
      </c:bar3DChart>
      <c:catAx>
        <c:axId val="20518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184176"/>
        <c:crosses val="autoZero"/>
        <c:auto val="1"/>
        <c:lblAlgn val="ctr"/>
        <c:lblOffset val="100"/>
        <c:noMultiLvlLbl val="0"/>
      </c:catAx>
      <c:valAx>
        <c:axId val="20518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 sz="1800"/>
            </a:pPr>
            <a:endParaRPr lang="pl-PL"/>
          </a:p>
        </c:txPr>
        <c:crossAx val="2051836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 w="2540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E6AF00"/>
              </a:solidFill>
              <a:ln w="25400">
                <a:noFill/>
              </a:ln>
            </c:spPr>
          </c:dPt>
          <c:dLbls>
            <c:dLbl>
              <c:idx val="0"/>
              <c:layout>
                <c:manualLayout>
                  <c:x val="5.4510157560107931E-3"/>
                  <c:y val="-1.1842601567792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0882618170080638E-3"/>
                  <c:y val="-8.88195117584444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8.88195117584444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1.77639023516888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9934134412549877E-17"/>
                  <c:y val="-5.92130078389640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SUMA!$C$1:$G$1</c:f>
              <c:strCache>
                <c:ptCount val="5"/>
                <c:pt idx="0">
                  <c:v>NCN</c:v>
                </c:pt>
                <c:pt idx="1">
                  <c:v>MNiSW</c:v>
                </c:pt>
                <c:pt idx="2">
                  <c:v>NCBiR</c:v>
                </c:pt>
                <c:pt idx="3">
                  <c:v>POZOSTAŁE</c:v>
                </c:pt>
                <c:pt idx="4">
                  <c:v>ZLECONE</c:v>
                </c:pt>
              </c:strCache>
            </c:strRef>
          </c:cat>
          <c:val>
            <c:numRef>
              <c:f>SUMA!$C$19:$G$19</c:f>
              <c:numCache>
                <c:formatCode>#,##0.00</c:formatCode>
                <c:ptCount val="5"/>
                <c:pt idx="0">
                  <c:v>1946072</c:v>
                </c:pt>
                <c:pt idx="1">
                  <c:v>331496</c:v>
                </c:pt>
                <c:pt idx="2">
                  <c:v>224329</c:v>
                </c:pt>
                <c:pt idx="3">
                  <c:v>0</c:v>
                </c:pt>
                <c:pt idx="4">
                  <c:v>160444.15000000002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5186416"/>
        <c:axId val="205186976"/>
        <c:axId val="0"/>
      </c:bar3DChart>
      <c:catAx>
        <c:axId val="20518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 sz="2000"/>
            </a:pPr>
            <a:endParaRPr lang="pl-PL"/>
          </a:p>
        </c:txPr>
        <c:crossAx val="205186976"/>
        <c:crosses val="autoZero"/>
        <c:auto val="1"/>
        <c:lblAlgn val="ctr"/>
        <c:lblOffset val="100"/>
        <c:noMultiLvlLbl val="0"/>
      </c:catAx>
      <c:valAx>
        <c:axId val="20518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 sz="1800"/>
            </a:pPr>
            <a:endParaRPr lang="pl-PL"/>
          </a:p>
        </c:txPr>
        <c:crossAx val="205186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'młodzi i Karola i inne 2012-16'!$B$235</c:f>
              <c:strCache>
                <c:ptCount val="1"/>
                <c:pt idx="0">
                  <c:v>WAiNS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-2.9587279202075823E-17"/>
                  <c:y val="-4.2782045689203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2012-16'!$G$233</c:f>
              <c:strCache>
                <c:ptCount val="1"/>
                <c:pt idx="0">
                  <c:v>2012-2016</c:v>
                </c:pt>
              </c:strCache>
            </c:strRef>
          </c:cat>
          <c:val>
            <c:numRef>
              <c:f>'młodzi i Karola i inne 2012-16'!$G$235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</c:ser>
        <c:ser>
          <c:idx val="1"/>
          <c:order val="1"/>
          <c:tx>
            <c:strRef>
              <c:f>'młodzi i Karola i inne 2012-16'!$B$236</c:f>
              <c:strCache>
                <c:ptCount val="1"/>
                <c:pt idx="0">
                  <c:v>WEM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6.8660862038554876E-3"/>
                  <c:y val="-2.7502743657345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2012-16'!$G$233</c:f>
              <c:strCache>
                <c:ptCount val="1"/>
                <c:pt idx="0">
                  <c:v>2012-2016</c:v>
                </c:pt>
              </c:strCache>
            </c:strRef>
          </c:cat>
          <c:val>
            <c:numRef>
              <c:f>'młodzi i Karola i inne 2012-16'!$G$236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</c:ser>
        <c:ser>
          <c:idx val="2"/>
          <c:order val="2"/>
          <c:tx>
            <c:strRef>
              <c:f>'młodzi i Karola i inne 2012-16'!$B$237</c:f>
              <c:strCache>
                <c:ptCount val="1"/>
                <c:pt idx="0">
                  <c:v>WH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4.8416107085754454E-3"/>
                  <c:y val="-3.0558604063716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2012-16'!$G$233</c:f>
              <c:strCache>
                <c:ptCount val="1"/>
                <c:pt idx="0">
                  <c:v>2012-2016</c:v>
                </c:pt>
              </c:strCache>
            </c:strRef>
          </c:cat>
          <c:val>
            <c:numRef>
              <c:f>'młodzi i Karola i inne 2012-16'!$G$237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</c:ser>
        <c:ser>
          <c:idx val="3"/>
          <c:order val="3"/>
          <c:tx>
            <c:strRef>
              <c:f>'młodzi i Karola i inne 2012-16'!$B$238</c:f>
              <c:strCache>
                <c:ptCount val="1"/>
                <c:pt idx="0">
                  <c:v>WKFZiT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1.9385472870412698E-2"/>
                  <c:y val="-3.6670324876460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2012-16'!$G$233</c:f>
              <c:strCache>
                <c:ptCount val="1"/>
                <c:pt idx="0">
                  <c:v>2012-2016</c:v>
                </c:pt>
              </c:strCache>
            </c:strRef>
          </c:cat>
          <c:val>
            <c:numRef>
              <c:f>'młodzi i Karola i inne 2012-16'!$G$238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4"/>
          <c:order val="4"/>
          <c:tx>
            <c:strRef>
              <c:f>'młodzi i Karola i inne 2012-16'!$B$239</c:f>
              <c:strCache>
                <c:ptCount val="1"/>
                <c:pt idx="0">
                  <c:v>WMFiT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1297051431378434E-2"/>
                  <c:y val="-4.58379060955752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2012-16'!$G$233</c:f>
              <c:strCache>
                <c:ptCount val="1"/>
                <c:pt idx="0">
                  <c:v>2012-2016</c:v>
                </c:pt>
              </c:strCache>
            </c:strRef>
          </c:cat>
          <c:val>
            <c:numRef>
              <c:f>'młodzi i Karola i inne 2012-16'!$G$239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5"/>
          <c:order val="5"/>
          <c:tx>
            <c:strRef>
              <c:f>'młodzi i Karola i inne 2012-16'!$B$240</c:f>
              <c:strCache>
                <c:ptCount val="1"/>
                <c:pt idx="0">
                  <c:v>WNP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655882263906179E-2"/>
                  <c:y val="-3.9726185282832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2012-16'!$G$233</c:f>
              <c:strCache>
                <c:ptCount val="1"/>
                <c:pt idx="0">
                  <c:v>2012-2016</c:v>
                </c:pt>
              </c:strCache>
            </c:strRef>
          </c:cat>
          <c:val>
            <c:numRef>
              <c:f>'młodzi i Karola i inne 2012-16'!$G$240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ser>
          <c:idx val="6"/>
          <c:order val="6"/>
          <c:tx>
            <c:strRef>
              <c:f>'młodzi i Karola i inne 2012-16'!$B$241</c:f>
              <c:strCache>
                <c:ptCount val="1"/>
                <c:pt idx="0">
                  <c:v>WPiP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9.6832214171508908E-3"/>
                  <c:y val="-4.2782045689203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2012-16'!$G$233</c:f>
              <c:strCache>
                <c:ptCount val="1"/>
                <c:pt idx="0">
                  <c:v>2012-2016</c:v>
                </c:pt>
              </c:strCache>
            </c:strRef>
          </c:cat>
          <c:val>
            <c:numRef>
              <c:f>'młodzi i Karola i inne 2012-16'!$G$241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204996640"/>
        <c:axId val="204997200"/>
        <c:axId val="0"/>
      </c:bar3DChart>
      <c:catAx>
        <c:axId val="20499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pl-PL"/>
          </a:p>
        </c:txPr>
        <c:crossAx val="204997200"/>
        <c:crosses val="autoZero"/>
        <c:auto val="1"/>
        <c:lblAlgn val="ctr"/>
        <c:lblOffset val="100"/>
        <c:noMultiLvlLbl val="0"/>
      </c:catAx>
      <c:valAx>
        <c:axId val="20499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49966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2.9246859199965784E-2"/>
                  <c:y val="-3.8247198757556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280849963556646E-2"/>
                      <c:h val="9.5014983820809445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8.124109786277001E-3"/>
                  <c:y val="-4.11892909696765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7621973273342006E-2"/>
                  <c:y val="-4.7073475393916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2012-16'!$B$372:$D$372</c:f>
              <c:strCache>
                <c:ptCount val="3"/>
                <c:pt idx="0">
                  <c:v>doktoraty</c:v>
                </c:pt>
                <c:pt idx="1">
                  <c:v>habilitacje</c:v>
                </c:pt>
                <c:pt idx="2">
                  <c:v>profesury</c:v>
                </c:pt>
              </c:strCache>
            </c:strRef>
          </c:cat>
          <c:val>
            <c:numRef>
              <c:f>'młodzi i Karola i inne 2012-16'!$B$380:$D$380</c:f>
              <c:numCache>
                <c:formatCode>#,##0</c:formatCode>
                <c:ptCount val="3"/>
                <c:pt idx="0">
                  <c:v>41</c:v>
                </c:pt>
                <c:pt idx="1">
                  <c:v>42</c:v>
                </c:pt>
                <c:pt idx="2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4999440"/>
        <c:axId val="205000000"/>
        <c:axId val="0"/>
      </c:bar3DChart>
      <c:catAx>
        <c:axId val="20499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000000"/>
        <c:crosses val="autoZero"/>
        <c:auto val="1"/>
        <c:lblAlgn val="ctr"/>
        <c:lblOffset val="100"/>
        <c:noMultiLvlLbl val="0"/>
      </c:catAx>
      <c:valAx>
        <c:axId val="20500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49994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DEA9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'młodzi i Karola i inne 2012-16'!$A$373:$A$379</c:f>
              <c:strCache>
                <c:ptCount val="7"/>
                <c:pt idx="0">
                  <c:v>WAiNS</c:v>
                </c:pt>
                <c:pt idx="1">
                  <c:v>WEM</c:v>
                </c:pt>
                <c:pt idx="2">
                  <c:v>WH</c:v>
                </c:pt>
                <c:pt idx="3">
                  <c:v>WKFZiT</c:v>
                </c:pt>
                <c:pt idx="4">
                  <c:v>WMFiT</c:v>
                </c:pt>
                <c:pt idx="5">
                  <c:v>WNP</c:v>
                </c:pt>
                <c:pt idx="6">
                  <c:v>WPiP</c:v>
                </c:pt>
              </c:strCache>
            </c:strRef>
          </c:cat>
          <c:val>
            <c:numRef>
              <c:f>'młodzi i Karola i inne 2012-16'!$B$373:$B$379</c:f>
              <c:numCache>
                <c:formatCode>#,##0</c:formatCode>
                <c:ptCount val="7"/>
                <c:pt idx="0">
                  <c:v>2</c:v>
                </c:pt>
                <c:pt idx="1">
                  <c:v>1</c:v>
                </c:pt>
                <c:pt idx="2">
                  <c:v>8</c:v>
                </c:pt>
                <c:pt idx="3">
                  <c:v>3</c:v>
                </c:pt>
                <c:pt idx="4">
                  <c:v>8</c:v>
                </c:pt>
                <c:pt idx="5">
                  <c:v>10</c:v>
                </c:pt>
                <c:pt idx="6">
                  <c:v>9</c:v>
                </c:pt>
              </c:numCache>
            </c:numRef>
          </c:val>
        </c:ser>
        <c:ser>
          <c:idx val="1"/>
          <c:order val="1"/>
          <c:spPr>
            <a:solidFill>
              <a:srgbClr val="FFFF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FF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9900FF"/>
              </a:solidFill>
            </c:spPr>
          </c:dPt>
          <c:dPt>
            <c:idx val="3"/>
            <c:invertIfNegative val="0"/>
            <c:bubble3D val="0"/>
            <c:spPr>
              <a:solidFill>
                <a:srgbClr val="996600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6"/>
            <c:invertIfNegative val="0"/>
            <c:bubble3D val="0"/>
            <c:spPr>
              <a:solidFill>
                <a:srgbClr val="FF6600"/>
              </a:solidFill>
            </c:spPr>
          </c:dPt>
          <c:dLbls>
            <c:dLbl>
              <c:idx val="3"/>
              <c:layout>
                <c:manualLayout>
                  <c:x val="5.2669553193190159E-3"/>
                  <c:y val="5.96669924077275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266955319319015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9502164894893582E-3"/>
                  <c:y val="-5.469411120937702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9.217171808808277E-3"/>
                  <c:y val="8.95004886115902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'młodzi i Karola i inne 2012-16'!$A$373:$A$379</c:f>
              <c:strCache>
                <c:ptCount val="7"/>
                <c:pt idx="0">
                  <c:v>WAiNS</c:v>
                </c:pt>
                <c:pt idx="1">
                  <c:v>WEM</c:v>
                </c:pt>
                <c:pt idx="2">
                  <c:v>WH</c:v>
                </c:pt>
                <c:pt idx="3">
                  <c:v>WKFZiT</c:v>
                </c:pt>
                <c:pt idx="4">
                  <c:v>WMFiT</c:v>
                </c:pt>
                <c:pt idx="5">
                  <c:v>WNP</c:v>
                </c:pt>
                <c:pt idx="6">
                  <c:v>WPiP</c:v>
                </c:pt>
              </c:strCache>
            </c:strRef>
          </c:cat>
          <c:val>
            <c:numRef>
              <c:f>'młodzi i Karola i inne 2012-16'!$C$373:$C$379</c:f>
              <c:numCache>
                <c:formatCode>#,##0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19</c:v>
                </c:pt>
                <c:pt idx="3">
                  <c:v>0</c:v>
                </c:pt>
                <c:pt idx="4">
                  <c:v>5</c:v>
                </c:pt>
                <c:pt idx="5">
                  <c:v>8</c:v>
                </c:pt>
                <c:pt idx="6">
                  <c:v>6</c:v>
                </c:pt>
              </c:numCache>
            </c:numRef>
          </c:val>
        </c:ser>
        <c:ser>
          <c:idx val="2"/>
          <c:order val="2"/>
          <c:invertIfNegative val="0"/>
          <c:dPt>
            <c:idx val="0"/>
            <c:invertIfNegative val="0"/>
            <c:bubble3D val="0"/>
            <c:spPr>
              <a:solidFill>
                <a:srgbClr val="FFFF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C66"/>
              </a:solidFill>
            </c:spPr>
          </c:dPt>
          <c:dPt>
            <c:idx val="2"/>
            <c:invertIfNegative val="0"/>
            <c:bubble3D val="0"/>
            <c:spPr>
              <a:solidFill>
                <a:srgbClr val="CC99FF"/>
              </a:solidFill>
            </c:spPr>
          </c:dPt>
          <c:dPt>
            <c:idx val="3"/>
            <c:invertIfNegative val="0"/>
            <c:bubble3D val="0"/>
            <c:spPr>
              <a:solidFill>
                <a:srgbClr val="CC9900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rgbClr val="FF9966"/>
              </a:solidFill>
            </c:spPr>
          </c:dPt>
          <c:dLbls>
            <c:dLbl>
              <c:idx val="2"/>
              <c:layout>
                <c:manualLayout>
                  <c:x val="6.583694149148673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5.96669924077275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900432978978426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316738829829754E-2"/>
                  <c:y val="8.95004886115902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5.9253247342338925E-3"/>
                  <c:y val="8.95004886115913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235351513798646E-2"/>
                      <c:h val="9.6347393445087567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'młodzi i Karola i inne 2012-16'!$A$373:$A$379</c:f>
              <c:strCache>
                <c:ptCount val="7"/>
                <c:pt idx="0">
                  <c:v>WAiNS</c:v>
                </c:pt>
                <c:pt idx="1">
                  <c:v>WEM</c:v>
                </c:pt>
                <c:pt idx="2">
                  <c:v>WH</c:v>
                </c:pt>
                <c:pt idx="3">
                  <c:v>WKFZiT</c:v>
                </c:pt>
                <c:pt idx="4">
                  <c:v>WMFiT</c:v>
                </c:pt>
                <c:pt idx="5">
                  <c:v>WNP</c:v>
                </c:pt>
                <c:pt idx="6">
                  <c:v>WPiP</c:v>
                </c:pt>
              </c:strCache>
            </c:strRef>
          </c:cat>
          <c:val>
            <c:numRef>
              <c:f>'młodzi i Karola i inne 2012-16'!$D$373:$D$379</c:f>
              <c:numCache>
                <c:formatCode>#,##0</c:formatCode>
                <c:ptCount val="7"/>
                <c:pt idx="0">
                  <c:v>0</c:v>
                </c:pt>
                <c:pt idx="1">
                  <c:v>3</c:v>
                </c:pt>
                <c:pt idx="2">
                  <c:v>5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5492944"/>
        <c:axId val="205493504"/>
        <c:axId val="0"/>
      </c:bar3DChart>
      <c:catAx>
        <c:axId val="20549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493504"/>
        <c:crosses val="autoZero"/>
        <c:auto val="1"/>
        <c:lblAlgn val="ctr"/>
        <c:lblOffset val="100"/>
        <c:noMultiLvlLbl val="0"/>
      </c:catAx>
      <c:valAx>
        <c:axId val="20549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4929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1.7709849221086201E-2"/>
                  <c:y val="-4.813616850312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564773831629196E-2"/>
                  <c:y val="-3.9110636908786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185669989510053E-2"/>
                  <c:y val="-5.1144679034566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2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2012-16'!$B$282:$D$282</c:f>
              <c:strCache>
                <c:ptCount val="3"/>
                <c:pt idx="0">
                  <c:v>doktorskie</c:v>
                </c:pt>
                <c:pt idx="1">
                  <c:v>habilitacyjne</c:v>
                </c:pt>
                <c:pt idx="2">
                  <c:v>profesorskie</c:v>
                </c:pt>
              </c:strCache>
            </c:strRef>
          </c:cat>
          <c:val>
            <c:numRef>
              <c:f>'młodzi i Karola i inne 2012-16'!$B$290:$D$290</c:f>
              <c:numCache>
                <c:formatCode>#,##0.00</c:formatCode>
                <c:ptCount val="3"/>
                <c:pt idx="0">
                  <c:v>152404.83999999997</c:v>
                </c:pt>
                <c:pt idx="1">
                  <c:v>576822</c:v>
                </c:pt>
                <c:pt idx="2">
                  <c:v>80878.7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5495744"/>
        <c:axId val="205496304"/>
        <c:axId val="0"/>
      </c:bar3DChart>
      <c:catAx>
        <c:axId val="20549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496304"/>
        <c:crosses val="autoZero"/>
        <c:auto val="1"/>
        <c:lblAlgn val="ctr"/>
        <c:lblOffset val="100"/>
        <c:noMultiLvlLbl val="0"/>
      </c:catAx>
      <c:valAx>
        <c:axId val="20549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4957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rgbClr val="FF5050"/>
              </a:solidFill>
            </c:spPr>
          </c:dPt>
          <c:dLbls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2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2012-16'!$A$283:$A$289</c:f>
              <c:strCache>
                <c:ptCount val="7"/>
                <c:pt idx="0">
                  <c:v>WAiNS</c:v>
                </c:pt>
                <c:pt idx="1">
                  <c:v>WEM</c:v>
                </c:pt>
                <c:pt idx="2">
                  <c:v>WH</c:v>
                </c:pt>
                <c:pt idx="3">
                  <c:v>WKFZiT</c:v>
                </c:pt>
                <c:pt idx="4">
                  <c:v>WMFiT</c:v>
                </c:pt>
                <c:pt idx="5">
                  <c:v>WNP</c:v>
                </c:pt>
                <c:pt idx="6">
                  <c:v>WPiP</c:v>
                </c:pt>
              </c:strCache>
            </c:strRef>
          </c:cat>
          <c:val>
            <c:numRef>
              <c:f>'młodzi i Karola i inne 2012-16'!$E$283:$E$289</c:f>
              <c:numCache>
                <c:formatCode>#,##0.00</c:formatCode>
                <c:ptCount val="7"/>
                <c:pt idx="0">
                  <c:v>102090.68000000001</c:v>
                </c:pt>
                <c:pt idx="1">
                  <c:v>16850.46</c:v>
                </c:pt>
                <c:pt idx="2">
                  <c:v>349858.36</c:v>
                </c:pt>
                <c:pt idx="3">
                  <c:v>28281.75</c:v>
                </c:pt>
                <c:pt idx="4">
                  <c:v>122704.66999999998</c:v>
                </c:pt>
                <c:pt idx="5">
                  <c:v>151248.10000000003</c:v>
                </c:pt>
                <c:pt idx="6">
                  <c:v>39071.519999999997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5735712"/>
        <c:axId val="205736272"/>
        <c:axId val="0"/>
      </c:bar3DChart>
      <c:catAx>
        <c:axId val="20573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736272"/>
        <c:crosses val="autoZero"/>
        <c:auto val="1"/>
        <c:lblAlgn val="ctr"/>
        <c:lblOffset val="100"/>
        <c:noMultiLvlLbl val="0"/>
      </c:catAx>
      <c:valAx>
        <c:axId val="20573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7357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5.7936509113196196E-3"/>
                  <c:y val="-3.5261387762354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380952733958857E-2"/>
                  <c:y val="-2.938448980196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623016373108274E-2"/>
                  <c:y val="-2.35075918415699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2012-16'!$B$282:$D$282</c:f>
              <c:strCache>
                <c:ptCount val="3"/>
                <c:pt idx="0">
                  <c:v>doktorskie</c:v>
                </c:pt>
                <c:pt idx="1">
                  <c:v>habilitacyjne</c:v>
                </c:pt>
                <c:pt idx="2">
                  <c:v>profesorskie</c:v>
                </c:pt>
              </c:strCache>
            </c:strRef>
          </c:cat>
          <c:val>
            <c:numRef>
              <c:f>'młodzi i Karola i inne 2012-16'!$B$318:$D$318</c:f>
              <c:numCache>
                <c:formatCode>#,##0.00</c:formatCode>
                <c:ptCount val="3"/>
                <c:pt idx="0">
                  <c:v>480921.72451999993</c:v>
                </c:pt>
                <c:pt idx="1">
                  <c:v>59205.68</c:v>
                </c:pt>
                <c:pt idx="2">
                  <c:v>64453.93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5738512"/>
        <c:axId val="205739072"/>
        <c:axId val="0"/>
      </c:bar3DChart>
      <c:catAx>
        <c:axId val="20573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739072"/>
        <c:crosses val="autoZero"/>
        <c:auto val="1"/>
        <c:lblAlgn val="ctr"/>
        <c:lblOffset val="100"/>
        <c:noMultiLvlLbl val="0"/>
      </c:catAx>
      <c:valAx>
        <c:axId val="20573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7385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CFF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CCC"/>
              </a:solidFill>
            </c:spPr>
          </c:dPt>
          <c:dLbls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'młodzi i Karola i inne 2012-16'!$A$313:$A$317</c:f>
              <c:strCache>
                <c:ptCount val="5"/>
                <c:pt idx="0">
                  <c:v>WH</c:v>
                </c:pt>
                <c:pt idx="1">
                  <c:v>doktoranci WH</c:v>
                </c:pt>
                <c:pt idx="2">
                  <c:v>WNP</c:v>
                </c:pt>
                <c:pt idx="3">
                  <c:v>WPiP</c:v>
                </c:pt>
                <c:pt idx="4">
                  <c:v>doktoranci WPiP</c:v>
                </c:pt>
              </c:strCache>
            </c:strRef>
          </c:cat>
          <c:val>
            <c:numRef>
              <c:f>'młodzi i Karola i inne 2012-16'!$E$313:$E$317</c:f>
              <c:numCache>
                <c:formatCode>#,##0.00</c:formatCode>
                <c:ptCount val="5"/>
                <c:pt idx="0">
                  <c:v>125385.49452000001</c:v>
                </c:pt>
                <c:pt idx="1">
                  <c:v>149152.21</c:v>
                </c:pt>
                <c:pt idx="2">
                  <c:v>58809.2</c:v>
                </c:pt>
                <c:pt idx="3">
                  <c:v>114078.06</c:v>
                </c:pt>
                <c:pt idx="4">
                  <c:v>157156.36999999997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5741312"/>
        <c:axId val="205741872"/>
        <c:axId val="0"/>
      </c:bar3DChart>
      <c:catAx>
        <c:axId val="20574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741872"/>
        <c:crosses val="autoZero"/>
        <c:auto val="1"/>
        <c:lblAlgn val="ctr"/>
        <c:lblOffset val="100"/>
        <c:noMultiLvlLbl val="0"/>
      </c:catAx>
      <c:valAx>
        <c:axId val="20574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2057413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pl-PL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pl-PL" b="1">
                <a:effectLst/>
              </a:rPr>
              <a:t>Liczba propozycji programowych</a:t>
            </a:r>
          </a:p>
        </c:rich>
      </c:tx>
      <c:layout>
        <c:manualLayout>
          <c:xMode val="edge"/>
          <c:yMode val="edge"/>
          <c:x val="0.23225236188853379"/>
          <c:y val="2.00983666968481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OGÓŁEM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663</c:v>
                </c:pt>
                <c:pt idx="1">
                  <c:v>627</c:v>
                </c:pt>
                <c:pt idx="2">
                  <c:v>810</c:v>
                </c:pt>
                <c:pt idx="3">
                  <c:v>936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UKW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772286504524584E-2"/>
                  <c:y val="-2.87119524240682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54096168552009E-2"/>
                  <c:y val="-5.74239048481375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54096168552009E-2"/>
                  <c:y val="2.87119524240682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1003611323529018E-2"/>
                  <c:y val="-1.4355976212034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Arkusz1!$C$2:$C$5</c:f>
              <c:numCache>
                <c:formatCode>General</c:formatCode>
                <c:ptCount val="4"/>
                <c:pt idx="0">
                  <c:v>386</c:v>
                </c:pt>
                <c:pt idx="1">
                  <c:v>312</c:v>
                </c:pt>
                <c:pt idx="2">
                  <c:v>399</c:v>
                </c:pt>
                <c:pt idx="3">
                  <c:v>426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3342192"/>
        <c:axId val="163342752"/>
        <c:axId val="0"/>
      </c:bar3DChart>
      <c:catAx>
        <c:axId val="16334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3342752"/>
        <c:crosses val="autoZero"/>
        <c:auto val="1"/>
        <c:lblAlgn val="ctr"/>
        <c:lblOffset val="100"/>
        <c:noMultiLvlLbl val="0"/>
      </c:catAx>
      <c:valAx>
        <c:axId val="16334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334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pl-PL" b="1" dirty="0">
                <a:effectLst/>
              </a:rPr>
              <a:t>Liczba </a:t>
            </a:r>
            <a:r>
              <a:rPr lang="pl-PL" b="1" dirty="0" smtClean="0">
                <a:effectLst/>
              </a:rPr>
              <a:t>osób zarejestrowanych na wydarzenia</a:t>
            </a:r>
            <a:endParaRPr lang="pl-PL" b="1" dirty="0">
              <a:effectLst/>
            </a:endParaRPr>
          </a:p>
        </c:rich>
      </c:tx>
      <c:layout>
        <c:manualLayout>
          <c:xMode val="edge"/>
          <c:yMode val="edge"/>
          <c:x val="0.23225236188853379"/>
          <c:y val="2.00983666968481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OGÓŁEM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7467</c:v>
                </c:pt>
                <c:pt idx="1">
                  <c:v>10774</c:v>
                </c:pt>
                <c:pt idx="2">
                  <c:v>13041</c:v>
                </c:pt>
                <c:pt idx="3">
                  <c:v>14833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UKW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2007222647058008E-2"/>
                  <c:y val="-1.1484780969627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0697585780542352E-2"/>
                  <c:y val="-1.7227171454441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7160235418551339E-2"/>
                  <c:y val="-1.722717145444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2313248190044525E-2"/>
                  <c:y val="-1.4355976212034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Arkusz1!$C$2:$C$5</c:f>
              <c:numCache>
                <c:formatCode>General</c:formatCode>
                <c:ptCount val="4"/>
                <c:pt idx="0">
                  <c:v>4043</c:v>
                </c:pt>
                <c:pt idx="1">
                  <c:v>4691</c:v>
                </c:pt>
                <c:pt idx="2">
                  <c:v>5711</c:v>
                </c:pt>
                <c:pt idx="3">
                  <c:v>7708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3345552"/>
        <c:axId val="163346112"/>
        <c:axId val="0"/>
      </c:bar3DChart>
      <c:catAx>
        <c:axId val="16334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3346112"/>
        <c:crosses val="autoZero"/>
        <c:auto val="1"/>
        <c:lblAlgn val="ctr"/>
        <c:lblOffset val="100"/>
        <c:noMultiLvlLbl val="0"/>
      </c:catAx>
      <c:valAx>
        <c:axId val="16334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334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7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33813" y="0"/>
            <a:ext cx="29337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BBC62-741E-4809-A004-D55A577003FA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127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6275" y="4767263"/>
            <a:ext cx="5416550" cy="39004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337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33813" y="9409113"/>
            <a:ext cx="29337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2AA0A-79C0-48C6-A352-431D3490B5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1225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mtClean="0"/>
          </a:p>
        </p:txBody>
      </p:sp>
      <p:sp>
        <p:nvSpPr>
          <p:cNvPr id="614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8903EA-C84A-4489-91FF-82C5B33411EC}" type="slidenum">
              <a:rPr lang="pl-PL" altLang="pl-PL"/>
              <a:pPr>
                <a:spcBef>
                  <a:spcPct val="0"/>
                </a:spcBef>
              </a:pPr>
              <a:t>21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66863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mtClean="0"/>
          </a:p>
        </p:txBody>
      </p:sp>
      <p:sp>
        <p:nvSpPr>
          <p:cNvPr id="1126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31996AA-F6B5-41FE-BC2A-17DA5AE0247B}" type="slidenum">
              <a:rPr lang="pl-PL" altLang="pl-PL">
                <a:latin typeface="Calibri" panose="020F0502020204030204" pitchFamily="34" charset="0"/>
              </a:rPr>
              <a:pPr/>
              <a:t>25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96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mtClean="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07EFD89-DCA0-49E9-910B-692E1D145A8B}" type="slidenum">
              <a:rPr lang="pl-PL" altLang="pl-PL">
                <a:latin typeface="Calibri" panose="020F0502020204030204" pitchFamily="34" charset="0"/>
              </a:rPr>
              <a:pPr/>
              <a:t>26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013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mtClean="0"/>
          </a:p>
        </p:txBody>
      </p:sp>
      <p:sp>
        <p:nvSpPr>
          <p:cNvPr id="1536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B742B2F-BBA1-43F8-85A9-9EC7CC28139D}" type="slidenum">
              <a:rPr lang="pl-PL" altLang="pl-PL">
                <a:latin typeface="Calibri" panose="020F0502020204030204" pitchFamily="34" charset="0"/>
              </a:rPr>
              <a:pPr/>
              <a:t>27</a:t>
            </a:fld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5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190-D740-4A8B-BE85-8BFCBA58456C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F07-1566-4167-9A55-C075E8C23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9730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190-D740-4A8B-BE85-8BFCBA58456C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F07-1566-4167-9A55-C075E8C23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9915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190-D740-4A8B-BE85-8BFCBA58456C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F07-1566-4167-9A55-C075E8C23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35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190-D740-4A8B-BE85-8BFCBA58456C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F07-1566-4167-9A55-C075E8C23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5958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190-D740-4A8B-BE85-8BFCBA58456C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F07-1566-4167-9A55-C075E8C23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7424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190-D740-4A8B-BE85-8BFCBA58456C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F07-1566-4167-9A55-C075E8C23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5484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190-D740-4A8B-BE85-8BFCBA58456C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F07-1566-4167-9A55-C075E8C23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007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190-D740-4A8B-BE85-8BFCBA58456C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F07-1566-4167-9A55-C075E8C23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3431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190-D740-4A8B-BE85-8BFCBA58456C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F07-1566-4167-9A55-C075E8C23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2628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190-D740-4A8B-BE85-8BFCBA58456C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F07-1566-4167-9A55-C075E8C23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903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190-D740-4A8B-BE85-8BFCBA58456C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F07-1566-4167-9A55-C075E8C23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6889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96190-D740-4A8B-BE85-8BFCBA58456C}" type="datetimeFigureOut">
              <a:rPr lang="pl-PL" smtClean="0"/>
              <a:t>2016-06-21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32F07-1566-4167-9A55-C075E8C23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228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emf"/><Relationship Id="rId5" Type="http://schemas.openxmlformats.org/officeDocument/2006/relationships/oleObject" Target="../embeddings/Arkusz_programu_Microsoft_Excel_97_20031.xls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png"/><Relationship Id="rId5" Type="http://schemas.openxmlformats.org/officeDocument/2006/relationships/oleObject" Target="../embeddings/Arkusz_programu_Microsoft_Excel_97_20032.xls"/><Relationship Id="rId4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02" y="0"/>
            <a:ext cx="95307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2" name="Picture 7" descr="logo-p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1703" y="5922963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6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r>
              <a:rPr lang="pl-PL" dirty="0" smtClean="0">
                <a:solidFill>
                  <a:schemeClr val="bg1"/>
                </a:solidFill>
              </a:rPr>
              <a:t>Dział Nauki                                                    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2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r>
              <a:rPr lang="pl-PL" dirty="0" smtClean="0">
                <a:latin typeface="Arial" charset="0"/>
                <a:cs typeface="Arial" charset="0"/>
              </a:rPr>
              <a:t> 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68394" y="908050"/>
            <a:ext cx="1350777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400" b="1" dirty="0">
                <a:solidFill>
                  <a:srgbClr val="C00000"/>
                </a:solidFill>
              </a:rPr>
              <a:t>Środki na utrzymanie potencjału badawczego łącznie w latach </a:t>
            </a:r>
            <a:r>
              <a:rPr lang="pl-PL" sz="2400" b="1" dirty="0" smtClean="0">
                <a:solidFill>
                  <a:srgbClr val="C00000"/>
                </a:solidFill>
              </a:rPr>
              <a:t>2012-2016</a:t>
            </a:r>
          </a:p>
          <a:p>
            <a:pPr algn="ctr"/>
            <a:endParaRPr lang="pl-PL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4521831"/>
              </p:ext>
            </p:extLst>
          </p:nvPr>
        </p:nvGraphicFramePr>
        <p:xfrm>
          <a:off x="129208" y="1952739"/>
          <a:ext cx="11284998" cy="3870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pole tekstowe 10"/>
          <p:cNvSpPr txBox="1"/>
          <p:nvPr/>
        </p:nvSpPr>
        <p:spPr>
          <a:xfrm>
            <a:off x="2415210" y="1323548"/>
            <a:ext cx="5126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rgbClr val="C00000"/>
                </a:solidFill>
              </a:rPr>
              <a:t>łącznie:  </a:t>
            </a:r>
            <a:r>
              <a:rPr lang="pl-PL" sz="2400" b="1" dirty="0" smtClean="0">
                <a:solidFill>
                  <a:srgbClr val="C00000"/>
                </a:solidFill>
              </a:rPr>
              <a:t>          </a:t>
            </a:r>
            <a:r>
              <a:rPr lang="pl-PL" sz="4000" b="1" dirty="0" smtClean="0">
                <a:solidFill>
                  <a:srgbClr val="C00000"/>
                </a:solidFill>
              </a:rPr>
              <a:t>9 </a:t>
            </a:r>
            <a:r>
              <a:rPr lang="pl-PL" sz="4000" b="1" dirty="0">
                <a:solidFill>
                  <a:srgbClr val="C00000"/>
                </a:solidFill>
              </a:rPr>
              <a:t>442 510 zł</a:t>
            </a:r>
          </a:p>
        </p:txBody>
      </p:sp>
    </p:spTree>
    <p:extLst>
      <p:ext uri="{BB962C8B-B14F-4D97-AF65-F5344CB8AC3E}">
        <p14:creationId xmlns:p14="http://schemas.microsoft.com/office/powerpoint/2010/main" val="372717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3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r>
              <a:rPr lang="pl-PL" dirty="0" smtClean="0">
                <a:latin typeface="Arial" charset="0"/>
                <a:cs typeface="Arial" charset="0"/>
              </a:rPr>
              <a:t> 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5123454"/>
              </p:ext>
            </p:extLst>
          </p:nvPr>
        </p:nvGraphicFramePr>
        <p:xfrm>
          <a:off x="566531" y="1609874"/>
          <a:ext cx="9339785" cy="4295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Prostokąt 7"/>
          <p:cNvSpPr/>
          <p:nvPr/>
        </p:nvSpPr>
        <p:spPr>
          <a:xfrm>
            <a:off x="-710082" y="873061"/>
            <a:ext cx="1350777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400" b="1" dirty="0">
                <a:solidFill>
                  <a:srgbClr val="C00000"/>
                </a:solidFill>
              </a:rPr>
              <a:t>Dotacje na utrzymanie potencjału badawczego dla wydziałów w latach 2012-2016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8825949" y="2623930"/>
            <a:ext cx="33660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C00000"/>
                </a:solidFill>
              </a:rPr>
              <a:t>łącznie: </a:t>
            </a:r>
            <a:r>
              <a:rPr lang="pl-PL" sz="2400" b="1" dirty="0" smtClean="0">
                <a:solidFill>
                  <a:srgbClr val="C00000"/>
                </a:solidFill>
              </a:rPr>
              <a:t/>
            </a:r>
            <a:br>
              <a:rPr lang="pl-PL" sz="2400" b="1" dirty="0" smtClean="0">
                <a:solidFill>
                  <a:srgbClr val="C00000"/>
                </a:solidFill>
              </a:rPr>
            </a:br>
            <a:r>
              <a:rPr lang="pl-PL" sz="4000" b="1" dirty="0" smtClean="0">
                <a:solidFill>
                  <a:srgbClr val="C00000"/>
                </a:solidFill>
              </a:rPr>
              <a:t>9 </a:t>
            </a:r>
            <a:r>
              <a:rPr lang="pl-PL" sz="4000" b="1" dirty="0">
                <a:solidFill>
                  <a:srgbClr val="C00000"/>
                </a:solidFill>
              </a:rPr>
              <a:t>442 510 zł</a:t>
            </a:r>
          </a:p>
        </p:txBody>
      </p:sp>
    </p:spTree>
    <p:extLst>
      <p:ext uri="{BB962C8B-B14F-4D97-AF65-F5344CB8AC3E}">
        <p14:creationId xmlns:p14="http://schemas.microsoft.com/office/powerpoint/2010/main" val="366495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4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r>
              <a:rPr lang="pl-PL" dirty="0" smtClean="0">
                <a:latin typeface="Arial" charset="0"/>
                <a:cs typeface="Arial" charset="0"/>
              </a:rPr>
              <a:t> 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657890" y="908050"/>
            <a:ext cx="1350777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400" b="1" dirty="0">
                <a:solidFill>
                  <a:srgbClr val="C00000"/>
                </a:solidFill>
              </a:rPr>
              <a:t>Środki na utrzymanie potencjału badawczego dla wydziałów łącznie w latach 2012-2016</a:t>
            </a:r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4257778"/>
              </p:ext>
            </p:extLst>
          </p:nvPr>
        </p:nvGraphicFramePr>
        <p:xfrm>
          <a:off x="134110" y="1530422"/>
          <a:ext cx="10121029" cy="4419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pole tekstowe 8"/>
          <p:cNvSpPr txBox="1"/>
          <p:nvPr/>
        </p:nvSpPr>
        <p:spPr>
          <a:xfrm>
            <a:off x="8047969" y="1674946"/>
            <a:ext cx="4565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C00000"/>
                </a:solidFill>
              </a:rPr>
              <a:t>łącznie: </a:t>
            </a:r>
            <a:r>
              <a:rPr lang="pl-PL" sz="2400" b="1" dirty="0" smtClean="0">
                <a:solidFill>
                  <a:srgbClr val="C00000"/>
                </a:solidFill>
              </a:rPr>
              <a:t>     </a:t>
            </a:r>
            <a:r>
              <a:rPr lang="pl-PL" sz="4000" b="1" dirty="0" smtClean="0">
                <a:solidFill>
                  <a:srgbClr val="C00000"/>
                </a:solidFill>
              </a:rPr>
              <a:t>9 </a:t>
            </a:r>
            <a:r>
              <a:rPr lang="pl-PL" sz="4000" b="1" dirty="0">
                <a:solidFill>
                  <a:srgbClr val="C00000"/>
                </a:solidFill>
              </a:rPr>
              <a:t>442 510 zł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369316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5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r>
              <a:rPr lang="pl-PL" dirty="0" smtClean="0">
                <a:latin typeface="Arial" charset="0"/>
                <a:cs typeface="Arial" charset="0"/>
              </a:rPr>
              <a:t> 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68394" y="908050"/>
            <a:ext cx="1350777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400" b="1" dirty="0">
                <a:solidFill>
                  <a:srgbClr val="C00000"/>
                </a:solidFill>
              </a:rPr>
              <a:t>Środki na badania młodych naukowców i doktorantów łącznie w latach 2012-2016</a:t>
            </a:r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173561"/>
              </p:ext>
            </p:extLst>
          </p:nvPr>
        </p:nvGraphicFramePr>
        <p:xfrm>
          <a:off x="596347" y="1649896"/>
          <a:ext cx="9825804" cy="3803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9392479" y="2902226"/>
            <a:ext cx="288897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C00000"/>
                </a:solidFill>
              </a:rPr>
              <a:t>łącznie</a:t>
            </a:r>
            <a:r>
              <a:rPr lang="pl-PL" sz="2800" b="1" dirty="0" smtClean="0">
                <a:solidFill>
                  <a:srgbClr val="C00000"/>
                </a:solidFill>
              </a:rPr>
              <a:t>:</a:t>
            </a:r>
            <a:br>
              <a:rPr lang="pl-PL" sz="2800" b="1" dirty="0" smtClean="0">
                <a:solidFill>
                  <a:srgbClr val="C00000"/>
                </a:solidFill>
              </a:rPr>
            </a:br>
            <a:r>
              <a:rPr lang="pl-PL" sz="4000" b="1" dirty="0" smtClean="0">
                <a:solidFill>
                  <a:srgbClr val="C00000"/>
                </a:solidFill>
              </a:rPr>
              <a:t>1 </a:t>
            </a:r>
            <a:r>
              <a:rPr lang="pl-PL" sz="4000" b="1" dirty="0">
                <a:solidFill>
                  <a:srgbClr val="C00000"/>
                </a:solidFill>
              </a:rPr>
              <a:t>123 860 zł</a:t>
            </a:r>
          </a:p>
        </p:txBody>
      </p:sp>
    </p:spTree>
    <p:extLst>
      <p:ext uri="{BB962C8B-B14F-4D97-AF65-F5344CB8AC3E}">
        <p14:creationId xmlns:p14="http://schemas.microsoft.com/office/powerpoint/2010/main" val="285500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6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r>
              <a:rPr lang="pl-PL" dirty="0" smtClean="0">
                <a:latin typeface="Arial" charset="0"/>
                <a:cs typeface="Arial" charset="0"/>
              </a:rPr>
              <a:t> 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710082" y="873061"/>
            <a:ext cx="1350777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400" b="1" dirty="0">
                <a:solidFill>
                  <a:srgbClr val="C00000"/>
                </a:solidFill>
              </a:rPr>
              <a:t>Dotacje na badania młodych naukowców i doktorantów dla wydziałów w latach 2012-2016</a:t>
            </a:r>
          </a:p>
        </p:txBody>
      </p:sp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1749759"/>
              </p:ext>
            </p:extLst>
          </p:nvPr>
        </p:nvGraphicFramePr>
        <p:xfrm>
          <a:off x="1515649" y="1495433"/>
          <a:ext cx="9206630" cy="447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9392479" y="2902226"/>
            <a:ext cx="288897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C00000"/>
                </a:solidFill>
              </a:rPr>
              <a:t>łącznie</a:t>
            </a:r>
            <a:r>
              <a:rPr lang="pl-PL" sz="2800" b="1" dirty="0" smtClean="0">
                <a:solidFill>
                  <a:srgbClr val="C00000"/>
                </a:solidFill>
              </a:rPr>
              <a:t>:</a:t>
            </a:r>
            <a:br>
              <a:rPr lang="pl-PL" sz="2800" b="1" dirty="0" smtClean="0">
                <a:solidFill>
                  <a:srgbClr val="C00000"/>
                </a:solidFill>
              </a:rPr>
            </a:br>
            <a:r>
              <a:rPr lang="pl-PL" sz="4000" b="1" dirty="0" smtClean="0">
                <a:solidFill>
                  <a:srgbClr val="C00000"/>
                </a:solidFill>
              </a:rPr>
              <a:t>1 </a:t>
            </a:r>
            <a:r>
              <a:rPr lang="pl-PL" sz="4000" b="1" dirty="0">
                <a:solidFill>
                  <a:srgbClr val="C00000"/>
                </a:solidFill>
              </a:rPr>
              <a:t>123 860 zł</a:t>
            </a:r>
          </a:p>
        </p:txBody>
      </p:sp>
    </p:spTree>
    <p:extLst>
      <p:ext uri="{BB962C8B-B14F-4D97-AF65-F5344CB8AC3E}">
        <p14:creationId xmlns:p14="http://schemas.microsoft.com/office/powerpoint/2010/main" val="48488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7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6"/>
          <p:cNvSpPr/>
          <p:nvPr/>
        </p:nvSpPr>
        <p:spPr>
          <a:xfrm>
            <a:off x="-710082" y="873061"/>
            <a:ext cx="1350777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400" b="1" dirty="0">
                <a:solidFill>
                  <a:srgbClr val="C00000"/>
                </a:solidFill>
              </a:rPr>
              <a:t>Środki na badania młodych naukowców i doktorantów dla wydziałów łącznie w latach 2012-2016</a:t>
            </a:r>
          </a:p>
        </p:txBody>
      </p:sp>
      <p:graphicFrame>
        <p:nvGraphicFramePr>
          <p:cNvPr id="8" name="Wykres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0478932"/>
              </p:ext>
            </p:extLst>
          </p:nvPr>
        </p:nvGraphicFramePr>
        <p:xfrm>
          <a:off x="1302707" y="1495433"/>
          <a:ext cx="9369468" cy="4293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Wykres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5043844"/>
              </p:ext>
            </p:extLst>
          </p:nvPr>
        </p:nvGraphicFramePr>
        <p:xfrm>
          <a:off x="100131" y="1334726"/>
          <a:ext cx="10164480" cy="4615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pole tekstowe 10"/>
          <p:cNvSpPr txBox="1"/>
          <p:nvPr/>
        </p:nvSpPr>
        <p:spPr>
          <a:xfrm>
            <a:off x="9332843" y="1252330"/>
            <a:ext cx="280946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C00000"/>
                </a:solidFill>
              </a:rPr>
              <a:t>łącznie</a:t>
            </a:r>
            <a:r>
              <a:rPr lang="pl-PL" sz="2800" b="1" dirty="0" smtClean="0">
                <a:solidFill>
                  <a:srgbClr val="C00000"/>
                </a:solidFill>
              </a:rPr>
              <a:t>:</a:t>
            </a:r>
            <a:br>
              <a:rPr lang="pl-PL" sz="2800" b="1" dirty="0" smtClean="0">
                <a:solidFill>
                  <a:srgbClr val="C00000"/>
                </a:solidFill>
              </a:rPr>
            </a:br>
            <a:r>
              <a:rPr lang="pl-PL" sz="2800" b="1" dirty="0" smtClean="0">
                <a:solidFill>
                  <a:srgbClr val="C00000"/>
                </a:solidFill>
              </a:rPr>
              <a:t> </a:t>
            </a:r>
            <a:r>
              <a:rPr lang="pl-PL" sz="4000" b="1" dirty="0">
                <a:solidFill>
                  <a:srgbClr val="C00000"/>
                </a:solidFill>
              </a:rPr>
              <a:t>1 123 860 zł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2085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8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68394" y="908050"/>
            <a:ext cx="1350777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400" b="1" dirty="0">
                <a:solidFill>
                  <a:srgbClr val="C00000"/>
                </a:solidFill>
              </a:rPr>
              <a:t>Granty </a:t>
            </a:r>
            <a:r>
              <a:rPr lang="pl-PL" sz="2400" b="1" dirty="0" err="1">
                <a:solidFill>
                  <a:srgbClr val="C00000"/>
                </a:solidFill>
              </a:rPr>
              <a:t>MNiSW</a:t>
            </a:r>
            <a:r>
              <a:rPr lang="pl-PL" sz="2400" b="1" dirty="0">
                <a:solidFill>
                  <a:srgbClr val="C00000"/>
                </a:solidFill>
              </a:rPr>
              <a:t>, NCN, </a:t>
            </a:r>
            <a:r>
              <a:rPr lang="pl-PL" sz="2400" b="1" dirty="0" err="1">
                <a:solidFill>
                  <a:srgbClr val="C00000"/>
                </a:solidFill>
              </a:rPr>
              <a:t>NCBiR</a:t>
            </a:r>
            <a:r>
              <a:rPr lang="pl-PL" sz="2400" b="1" dirty="0">
                <a:solidFill>
                  <a:srgbClr val="C00000"/>
                </a:solidFill>
              </a:rPr>
              <a:t> oraz inne środki pozyskane łącznie w latach 2012-2016</a:t>
            </a:r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5111162"/>
              </p:ext>
            </p:extLst>
          </p:nvPr>
        </p:nvGraphicFramePr>
        <p:xfrm>
          <a:off x="1816273" y="1530421"/>
          <a:ext cx="8805797" cy="4258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8893380" y="2107094"/>
            <a:ext cx="30797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C00000"/>
                </a:solidFill>
              </a:rPr>
              <a:t>łącznie: </a:t>
            </a:r>
            <a:endParaRPr lang="pl-PL" sz="2800" b="1" dirty="0" smtClean="0">
              <a:solidFill>
                <a:srgbClr val="C00000"/>
              </a:solidFill>
            </a:endParaRPr>
          </a:p>
          <a:p>
            <a:r>
              <a:rPr lang="pl-PL" sz="4000" b="1" dirty="0" smtClean="0">
                <a:solidFill>
                  <a:srgbClr val="C00000"/>
                </a:solidFill>
              </a:rPr>
              <a:t>17 </a:t>
            </a:r>
            <a:r>
              <a:rPr lang="pl-PL" sz="4000" b="1" dirty="0">
                <a:solidFill>
                  <a:srgbClr val="C00000"/>
                </a:solidFill>
              </a:rPr>
              <a:t>108 801 zł</a:t>
            </a:r>
          </a:p>
        </p:txBody>
      </p:sp>
    </p:spTree>
    <p:extLst>
      <p:ext uri="{BB962C8B-B14F-4D97-AF65-F5344CB8AC3E}">
        <p14:creationId xmlns:p14="http://schemas.microsoft.com/office/powerpoint/2010/main" val="422344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9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68394" y="908050"/>
            <a:ext cx="1350777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400" b="1" dirty="0">
                <a:solidFill>
                  <a:srgbClr val="C00000"/>
                </a:solidFill>
              </a:rPr>
              <a:t>Granty </a:t>
            </a:r>
            <a:r>
              <a:rPr lang="pl-PL" sz="2400" b="1" dirty="0" err="1">
                <a:solidFill>
                  <a:srgbClr val="C00000"/>
                </a:solidFill>
              </a:rPr>
              <a:t>MNiSW</a:t>
            </a:r>
            <a:r>
              <a:rPr lang="pl-PL" sz="2400" b="1" dirty="0">
                <a:solidFill>
                  <a:srgbClr val="C00000"/>
                </a:solidFill>
              </a:rPr>
              <a:t>, NCN, </a:t>
            </a:r>
            <a:r>
              <a:rPr lang="pl-PL" sz="2400" b="1" dirty="0" err="1">
                <a:solidFill>
                  <a:srgbClr val="C00000"/>
                </a:solidFill>
              </a:rPr>
              <a:t>NCBiR</a:t>
            </a:r>
            <a:r>
              <a:rPr lang="pl-PL" sz="2400" b="1" dirty="0">
                <a:solidFill>
                  <a:srgbClr val="C00000"/>
                </a:solidFill>
              </a:rPr>
              <a:t> oraz inne środki pozyskane przez wydziały łącznie w latach 2012-2016</a:t>
            </a:r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8421275"/>
              </p:ext>
            </p:extLst>
          </p:nvPr>
        </p:nvGraphicFramePr>
        <p:xfrm>
          <a:off x="0" y="1379994"/>
          <a:ext cx="10493484" cy="4409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9112232" y="2266121"/>
            <a:ext cx="30797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C00000"/>
                </a:solidFill>
              </a:rPr>
              <a:t>łącznie: </a:t>
            </a:r>
            <a:endParaRPr lang="pl-PL" sz="2800" b="1" dirty="0" smtClean="0">
              <a:solidFill>
                <a:srgbClr val="C00000"/>
              </a:solidFill>
            </a:endParaRPr>
          </a:p>
          <a:p>
            <a:r>
              <a:rPr lang="pl-PL" sz="4000" b="1" dirty="0" smtClean="0">
                <a:solidFill>
                  <a:srgbClr val="C00000"/>
                </a:solidFill>
              </a:rPr>
              <a:t>17 </a:t>
            </a:r>
            <a:r>
              <a:rPr lang="pl-PL" sz="4000" b="1" dirty="0">
                <a:solidFill>
                  <a:srgbClr val="C00000"/>
                </a:solidFill>
              </a:rPr>
              <a:t>108 801 zł</a:t>
            </a:r>
          </a:p>
        </p:txBody>
      </p:sp>
    </p:spTree>
    <p:extLst>
      <p:ext uri="{BB962C8B-B14F-4D97-AF65-F5344CB8AC3E}">
        <p14:creationId xmlns:p14="http://schemas.microsoft.com/office/powerpoint/2010/main" val="360296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10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68394" y="908050"/>
            <a:ext cx="135077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</a:rPr>
              <a:t>Granty </a:t>
            </a:r>
            <a:r>
              <a:rPr lang="pl-PL" sz="2800" b="1" dirty="0" err="1">
                <a:solidFill>
                  <a:srgbClr val="C00000"/>
                </a:solidFill>
              </a:rPr>
              <a:t>MNiSW</a:t>
            </a:r>
            <a:r>
              <a:rPr lang="pl-PL" sz="2800" b="1" dirty="0">
                <a:solidFill>
                  <a:srgbClr val="C00000"/>
                </a:solidFill>
              </a:rPr>
              <a:t>, NCN, </a:t>
            </a:r>
            <a:r>
              <a:rPr lang="pl-PL" sz="2800" b="1" dirty="0" err="1">
                <a:solidFill>
                  <a:srgbClr val="C00000"/>
                </a:solidFill>
              </a:rPr>
              <a:t>NCBiR</a:t>
            </a:r>
            <a:r>
              <a:rPr lang="pl-PL" sz="2800" b="1" dirty="0">
                <a:solidFill>
                  <a:srgbClr val="C00000"/>
                </a:solidFill>
              </a:rPr>
              <a:t> oraz inne środki pozyskane w latach 2012-2016</a:t>
            </a:r>
          </a:p>
        </p:txBody>
      </p:sp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7012759"/>
              </p:ext>
            </p:extLst>
          </p:nvPr>
        </p:nvGraphicFramePr>
        <p:xfrm>
          <a:off x="96259" y="1431270"/>
          <a:ext cx="9319365" cy="4419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8904390" y="1987825"/>
            <a:ext cx="30797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C00000"/>
                </a:solidFill>
              </a:rPr>
              <a:t>łącznie: </a:t>
            </a:r>
            <a:endParaRPr lang="pl-PL" sz="2800" b="1" dirty="0" smtClean="0">
              <a:solidFill>
                <a:srgbClr val="C00000"/>
              </a:solidFill>
            </a:endParaRPr>
          </a:p>
          <a:p>
            <a:r>
              <a:rPr lang="pl-PL" sz="4000" b="1" dirty="0" smtClean="0">
                <a:solidFill>
                  <a:srgbClr val="C00000"/>
                </a:solidFill>
              </a:rPr>
              <a:t>17 </a:t>
            </a:r>
            <a:r>
              <a:rPr lang="pl-PL" sz="4000" b="1" dirty="0">
                <a:solidFill>
                  <a:srgbClr val="C00000"/>
                </a:solidFill>
              </a:rPr>
              <a:t>108 801 zł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241856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11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68394" y="908050"/>
            <a:ext cx="135077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</a:rPr>
              <a:t>Koszty pośrednie </a:t>
            </a:r>
            <a:r>
              <a:rPr lang="pl-PL" sz="2800" b="1" dirty="0" smtClean="0">
                <a:solidFill>
                  <a:srgbClr val="C00000"/>
                </a:solidFill>
              </a:rPr>
              <a:t>naliczone ogółem w </a:t>
            </a:r>
            <a:r>
              <a:rPr lang="pl-PL" sz="2800" b="1" dirty="0">
                <a:solidFill>
                  <a:srgbClr val="C00000"/>
                </a:solidFill>
              </a:rPr>
              <a:t>latach 2012-2016</a:t>
            </a:r>
          </a:p>
        </p:txBody>
      </p:sp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6837977"/>
              </p:ext>
            </p:extLst>
          </p:nvPr>
        </p:nvGraphicFramePr>
        <p:xfrm>
          <a:off x="0" y="1691130"/>
          <a:ext cx="9807879" cy="4258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9014791" y="2842593"/>
            <a:ext cx="287240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C00000"/>
                </a:solidFill>
              </a:rPr>
              <a:t>łącznie: </a:t>
            </a:r>
            <a:r>
              <a:rPr lang="pl-PL" sz="2800" b="1" dirty="0" smtClean="0">
                <a:solidFill>
                  <a:srgbClr val="C00000"/>
                </a:solidFill>
              </a:rPr>
              <a:t/>
            </a:r>
            <a:br>
              <a:rPr lang="pl-PL" sz="2800" b="1" dirty="0" smtClean="0">
                <a:solidFill>
                  <a:srgbClr val="C00000"/>
                </a:solidFill>
              </a:rPr>
            </a:br>
            <a:r>
              <a:rPr lang="pl-PL" sz="4000" b="1" dirty="0" smtClean="0">
                <a:solidFill>
                  <a:srgbClr val="C00000"/>
                </a:solidFill>
              </a:rPr>
              <a:t>4 </a:t>
            </a:r>
            <a:r>
              <a:rPr lang="pl-PL" sz="4000" b="1" dirty="0">
                <a:solidFill>
                  <a:srgbClr val="C00000"/>
                </a:solidFill>
              </a:rPr>
              <a:t>787 796 zł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4552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12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168965" y="908051"/>
            <a:ext cx="12770420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 Koszty pośrednie       </a:t>
            </a:r>
            <a:r>
              <a:rPr lang="pl-PL" sz="2400" b="1" dirty="0" smtClean="0">
                <a:solidFill>
                  <a:srgbClr val="C00000"/>
                </a:solidFill>
              </a:rPr>
              <a:t>od </a:t>
            </a:r>
            <a:r>
              <a:rPr lang="pl-PL" sz="2400" b="1" dirty="0">
                <a:solidFill>
                  <a:srgbClr val="C00000"/>
                </a:solidFill>
              </a:rPr>
              <a:t>grantów </a:t>
            </a:r>
            <a:r>
              <a:rPr lang="pl-PL" sz="2400" b="1" dirty="0" err="1">
                <a:solidFill>
                  <a:srgbClr val="C00000"/>
                </a:solidFill>
              </a:rPr>
              <a:t>MNiSW</a:t>
            </a:r>
            <a:r>
              <a:rPr lang="pl-PL" sz="2400" b="1" dirty="0">
                <a:solidFill>
                  <a:srgbClr val="C00000"/>
                </a:solidFill>
              </a:rPr>
              <a:t>, NCN i </a:t>
            </a:r>
            <a:r>
              <a:rPr lang="pl-PL" sz="2400" b="1" dirty="0" err="1">
                <a:solidFill>
                  <a:srgbClr val="C00000"/>
                </a:solidFill>
              </a:rPr>
              <a:t>NCBiR</a:t>
            </a:r>
            <a:r>
              <a:rPr lang="pl-PL" sz="2400" b="1" dirty="0">
                <a:solidFill>
                  <a:srgbClr val="C00000"/>
                </a:solidFill>
              </a:rPr>
              <a:t> i zleceń na badania uzyskanych </a:t>
            </a:r>
            <a:r>
              <a:rPr lang="pl-PL" sz="2400" b="1" dirty="0" smtClean="0">
                <a:solidFill>
                  <a:srgbClr val="C00000"/>
                </a:solidFill>
              </a:rPr>
              <a:t/>
            </a:r>
            <a:br>
              <a:rPr lang="pl-PL" sz="2400" b="1" dirty="0" smtClean="0">
                <a:solidFill>
                  <a:srgbClr val="C00000"/>
                </a:solidFill>
              </a:rPr>
            </a:br>
            <a:r>
              <a:rPr lang="pl-PL" sz="2400" b="1" dirty="0" smtClean="0">
                <a:solidFill>
                  <a:srgbClr val="C00000"/>
                </a:solidFill>
              </a:rPr>
              <a:t>                                               w </a:t>
            </a:r>
            <a:r>
              <a:rPr lang="pl-PL" sz="2400" b="1" dirty="0">
                <a:solidFill>
                  <a:srgbClr val="C00000"/>
                </a:solidFill>
              </a:rPr>
              <a:t>latach 2012-2016</a:t>
            </a:r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2040455"/>
              </p:ext>
            </p:extLst>
          </p:nvPr>
        </p:nvGraphicFramePr>
        <p:xfrm>
          <a:off x="438410" y="1681851"/>
          <a:ext cx="9319364" cy="4289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7404652" y="2594213"/>
            <a:ext cx="47873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          łącznie:  </a:t>
            </a:r>
            <a:r>
              <a:rPr lang="pl-PL" sz="4000" b="1" dirty="0" smtClean="0">
                <a:solidFill>
                  <a:srgbClr val="C00000"/>
                </a:solidFill>
              </a:rPr>
              <a:t>2 </a:t>
            </a:r>
            <a:r>
              <a:rPr lang="pl-PL" sz="4000" b="1" dirty="0">
                <a:solidFill>
                  <a:srgbClr val="C00000"/>
                </a:solidFill>
              </a:rPr>
              <a:t>662 341 zł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44680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Wykres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8202831"/>
              </p:ext>
            </p:extLst>
          </p:nvPr>
        </p:nvGraphicFramePr>
        <p:xfrm>
          <a:off x="1002082" y="1633294"/>
          <a:ext cx="10471759" cy="4155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13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55868" y="1009062"/>
            <a:ext cx="135077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</a:rPr>
              <a:t>Konferencje zorganizowane przez jednostki Uniwersytetu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8393911" y="1692989"/>
            <a:ext cx="3143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C00000"/>
                </a:solidFill>
              </a:rPr>
              <a:t>łącznie: </a:t>
            </a:r>
            <a:r>
              <a:rPr lang="pl-PL" sz="2800" b="1" dirty="0" smtClean="0">
                <a:solidFill>
                  <a:srgbClr val="C00000"/>
                </a:solidFill>
              </a:rPr>
              <a:t>     </a:t>
            </a:r>
            <a:r>
              <a:rPr lang="pl-PL" sz="4000" b="1" dirty="0" smtClean="0">
                <a:solidFill>
                  <a:srgbClr val="C00000"/>
                </a:solidFill>
              </a:rPr>
              <a:t>142</a:t>
            </a:r>
            <a:endParaRPr lang="pl-PL" sz="4000" b="1" dirty="0">
              <a:solidFill>
                <a:srgbClr val="C00000"/>
              </a:solidFill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384078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14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55868" y="1009062"/>
            <a:ext cx="135077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</a:rPr>
              <a:t>Stopnie i tytuły uzyskane przez pracowników UKW w okresie 2012-2015</a:t>
            </a:r>
          </a:p>
        </p:txBody>
      </p:sp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4487420"/>
              </p:ext>
            </p:extLst>
          </p:nvPr>
        </p:nvGraphicFramePr>
        <p:xfrm>
          <a:off x="2289900" y="1582788"/>
          <a:ext cx="7816241" cy="4316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9543350" y="2548115"/>
            <a:ext cx="2461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łącznie:</a:t>
            </a:r>
            <a:r>
              <a:rPr lang="pl-PL" sz="4000" b="1" dirty="0" smtClean="0">
                <a:solidFill>
                  <a:srgbClr val="C00000"/>
                </a:solidFill>
              </a:rPr>
              <a:t>  </a:t>
            </a:r>
            <a:r>
              <a:rPr lang="pl-PL" sz="4000" b="1" dirty="0">
                <a:solidFill>
                  <a:srgbClr val="C00000"/>
                </a:solidFill>
              </a:rPr>
              <a:t>99</a:t>
            </a:r>
          </a:p>
        </p:txBody>
      </p:sp>
    </p:spTree>
    <p:extLst>
      <p:ext uri="{BB962C8B-B14F-4D97-AF65-F5344CB8AC3E}">
        <p14:creationId xmlns:p14="http://schemas.microsoft.com/office/powerpoint/2010/main" val="46108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Wykres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169727"/>
              </p:ext>
            </p:extLst>
          </p:nvPr>
        </p:nvGraphicFramePr>
        <p:xfrm>
          <a:off x="726509" y="1532283"/>
          <a:ext cx="9645041" cy="425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15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55868" y="1009062"/>
            <a:ext cx="135077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</a:rPr>
              <a:t>Doktoraty – habilitacje – profesury pracowników UKW w okresie 2012-2015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9543350" y="2548115"/>
            <a:ext cx="2461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łącznie:</a:t>
            </a:r>
            <a:r>
              <a:rPr lang="pl-PL" sz="4000" b="1" dirty="0" smtClean="0">
                <a:solidFill>
                  <a:srgbClr val="C00000"/>
                </a:solidFill>
              </a:rPr>
              <a:t>  </a:t>
            </a:r>
            <a:r>
              <a:rPr lang="pl-PL" sz="4000" b="1" dirty="0">
                <a:solidFill>
                  <a:srgbClr val="C00000"/>
                </a:solidFill>
              </a:rPr>
              <a:t>99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287970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16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55868" y="1009062"/>
            <a:ext cx="135077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</a:rPr>
              <a:t>Koszty przewodów zrealizowanych poza UKW w latach 2012-2015</a:t>
            </a:r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403742"/>
              </p:ext>
            </p:extLst>
          </p:nvPr>
        </p:nvGraphicFramePr>
        <p:xfrm>
          <a:off x="1315232" y="1648239"/>
          <a:ext cx="8605381" cy="4221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9481929" y="2484782"/>
            <a:ext cx="26023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łącznie</a:t>
            </a:r>
            <a:r>
              <a:rPr lang="pl-PL" sz="2800" b="1" dirty="0">
                <a:solidFill>
                  <a:srgbClr val="C00000"/>
                </a:solidFill>
              </a:rPr>
              <a:t>: </a:t>
            </a:r>
            <a:endParaRPr lang="pl-PL" sz="2800" b="1" dirty="0" smtClean="0">
              <a:solidFill>
                <a:srgbClr val="C00000"/>
              </a:solidFill>
            </a:endParaRPr>
          </a:p>
          <a:p>
            <a:r>
              <a:rPr lang="pl-PL" sz="4000" b="1" dirty="0" smtClean="0">
                <a:solidFill>
                  <a:srgbClr val="C00000"/>
                </a:solidFill>
              </a:rPr>
              <a:t>810 106 zł</a:t>
            </a:r>
            <a:endParaRPr lang="pl-PL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9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17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55868" y="1009062"/>
            <a:ext cx="135077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</a:rPr>
              <a:t>Koszty przewodów zrealizowanych poza UKW w latach 2012-2015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9481929" y="2484782"/>
            <a:ext cx="26023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</a:rPr>
              <a:t>łącznie</a:t>
            </a:r>
            <a:r>
              <a:rPr lang="pl-PL" sz="2800" b="1" dirty="0">
                <a:solidFill>
                  <a:srgbClr val="C00000"/>
                </a:solidFill>
              </a:rPr>
              <a:t>: </a:t>
            </a:r>
            <a:endParaRPr lang="pl-PL" sz="2800" b="1" dirty="0" smtClean="0">
              <a:solidFill>
                <a:srgbClr val="C00000"/>
              </a:solidFill>
            </a:endParaRPr>
          </a:p>
          <a:p>
            <a:r>
              <a:rPr lang="pl-PL" sz="4000" b="1" dirty="0" smtClean="0">
                <a:solidFill>
                  <a:srgbClr val="C00000"/>
                </a:solidFill>
              </a:rPr>
              <a:t>810 106 zł</a:t>
            </a:r>
            <a:endParaRPr lang="pl-PL" sz="4000" b="1" dirty="0">
              <a:solidFill>
                <a:srgbClr val="C00000"/>
              </a:solidFill>
            </a:endParaRPr>
          </a:p>
        </p:txBody>
      </p:sp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243763"/>
              </p:ext>
            </p:extLst>
          </p:nvPr>
        </p:nvGraphicFramePr>
        <p:xfrm>
          <a:off x="600568" y="1532283"/>
          <a:ext cx="8956110" cy="425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208815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0010901"/>
              </p:ext>
            </p:extLst>
          </p:nvPr>
        </p:nvGraphicFramePr>
        <p:xfrm>
          <a:off x="914399" y="1627942"/>
          <a:ext cx="8768219" cy="4322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18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55868" y="1009062"/>
            <a:ext cx="135077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</a:rPr>
              <a:t>Koszty przewodów zrealizowanych na UKW w latach 2012-2015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9153940" y="2375452"/>
            <a:ext cx="2743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C00000"/>
                </a:solidFill>
              </a:rPr>
              <a:t>łącznie</a:t>
            </a:r>
            <a:r>
              <a:rPr lang="pl-PL" sz="2800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pl-PL" sz="4000" b="1" dirty="0" smtClean="0">
                <a:solidFill>
                  <a:srgbClr val="C00000"/>
                </a:solidFill>
              </a:rPr>
              <a:t>604 582 zł</a:t>
            </a:r>
            <a:endParaRPr lang="pl-PL" sz="4000" b="1" dirty="0">
              <a:solidFill>
                <a:srgbClr val="C00000"/>
              </a:solidFill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109849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Wykres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0779995"/>
              </p:ext>
            </p:extLst>
          </p:nvPr>
        </p:nvGraphicFramePr>
        <p:xfrm>
          <a:off x="1628383" y="1532282"/>
          <a:ext cx="8624785" cy="4417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</a:t>
            </a:r>
            <a:r>
              <a:rPr lang="pl-PL" sz="1600" dirty="0">
                <a:solidFill>
                  <a:schemeClr val="bg1"/>
                </a:solidFill>
              </a:rPr>
              <a:t>Dział Nauki </a:t>
            </a:r>
            <a:r>
              <a:rPr lang="pl-PL" sz="1600" dirty="0" smtClean="0">
                <a:solidFill>
                  <a:schemeClr val="bg1"/>
                </a:solidFill>
              </a:rPr>
              <a:t>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19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-555868" y="1009062"/>
            <a:ext cx="135077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</a:rPr>
              <a:t>Koszty przewodów zrealizowanych na UKW w latach 2012-2015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9560642" y="2365512"/>
            <a:ext cx="235306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C00000"/>
                </a:solidFill>
              </a:rPr>
              <a:t>łącznie: </a:t>
            </a:r>
          </a:p>
          <a:p>
            <a:r>
              <a:rPr lang="pl-PL" sz="4000" b="1" dirty="0">
                <a:solidFill>
                  <a:srgbClr val="C00000"/>
                </a:solidFill>
              </a:rPr>
              <a:t>604 </a:t>
            </a:r>
            <a:r>
              <a:rPr lang="pl-PL" sz="4000" b="1" dirty="0" smtClean="0">
                <a:solidFill>
                  <a:srgbClr val="C00000"/>
                </a:solidFill>
              </a:rPr>
              <a:t>582 zł</a:t>
            </a:r>
            <a:endParaRPr lang="pl-PL" sz="4000" b="1" dirty="0">
              <a:solidFill>
                <a:srgbClr val="C00000"/>
              </a:solidFill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35613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r>
              <a:rPr lang="pl-PL" sz="1600" dirty="0">
                <a:solidFill>
                  <a:schemeClr val="bg1"/>
                </a:solidFill>
              </a:rPr>
              <a:t>Uniwersytet Kazimierza Wielkiego 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20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/>
          <p:nvPr/>
        </p:nvSpPr>
        <p:spPr>
          <a:xfrm>
            <a:off x="471266" y="1025695"/>
            <a:ext cx="135077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l-PL" sz="2800" b="1" dirty="0">
                <a:solidFill>
                  <a:srgbClr val="C00000"/>
                </a:solidFill>
              </a:rPr>
              <a:t>Przykłady przedsięwzięć, które uzyskały wsparcie z funduszu Prorektora:</a:t>
            </a:r>
          </a:p>
        </p:txBody>
      </p:sp>
      <p:pic>
        <p:nvPicPr>
          <p:cNvPr id="3074" name="Picture 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066" y="1709622"/>
            <a:ext cx="4476515" cy="179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692" y="1709622"/>
            <a:ext cx="3152775" cy="933450"/>
          </a:xfrm>
          <a:prstGeom prst="rect">
            <a:avLst/>
          </a:prstGeom>
        </p:spPr>
      </p:pic>
      <p:pic>
        <p:nvPicPr>
          <p:cNvPr id="3" name="Picture 2" descr="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429" y="2880201"/>
            <a:ext cx="3802650" cy="152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543" y="4650397"/>
            <a:ext cx="10925175" cy="12192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7268" y="3601842"/>
            <a:ext cx="4972050" cy="838200"/>
          </a:xfrm>
          <a:prstGeom prst="rect">
            <a:avLst/>
          </a:prstGeom>
        </p:spPr>
      </p:pic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84522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endParaRPr lang="pl-PL" dirty="0">
              <a:latin typeface="Arial" charset="0"/>
              <a:cs typeface="Arial" charset="0"/>
            </a:endParaRPr>
          </a:p>
        </p:txBody>
      </p:sp>
      <p:sp>
        <p:nvSpPr>
          <p:cNvPr id="14338" name="Symbol zastępczy zawartości 2"/>
          <p:cNvSpPr>
            <a:spLocks noGrp="1"/>
          </p:cNvSpPr>
          <p:nvPr>
            <p:ph idx="1"/>
          </p:nvPr>
        </p:nvSpPr>
        <p:spPr>
          <a:xfrm>
            <a:off x="2135188" y="1135064"/>
            <a:ext cx="7777162" cy="5030787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pl-PL" altLang="pl-PL" b="1" dirty="0" smtClean="0">
                <a:solidFill>
                  <a:schemeClr val="accent2"/>
                </a:solidFill>
              </a:rPr>
              <a:t>PROJEKTY</a:t>
            </a:r>
            <a:endParaRPr lang="pl-PL" altLang="pl-PL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  <a:defRPr/>
            </a:pPr>
            <a:endParaRPr lang="pl-PL" altLang="pl-PL" sz="1000" b="1" dirty="0">
              <a:solidFill>
                <a:schemeClr val="accent2"/>
              </a:solidFill>
            </a:endParaRPr>
          </a:p>
          <a:p>
            <a:pPr marL="0" indent="0" algn="just">
              <a:buNone/>
              <a:defRPr/>
            </a:pPr>
            <a:r>
              <a:rPr lang="pl-PL" altLang="pl-PL" sz="2000" dirty="0"/>
              <a:t>W latach 2012-2015 (dane bilansowe) przy pomocy </a:t>
            </a:r>
            <a:r>
              <a:rPr lang="pl-PL" altLang="pl-PL" sz="2000" dirty="0" smtClean="0"/>
              <a:t>Biura Współpracy Międzynarodowej </a:t>
            </a:r>
            <a:r>
              <a:rPr lang="pl-PL" altLang="pl-PL" sz="2000" dirty="0"/>
              <a:t>zrealizowano projekty międzynarodowe i krajowe na kwotę:</a:t>
            </a:r>
          </a:p>
          <a:p>
            <a:pPr marL="0" indent="0" algn="just">
              <a:buNone/>
              <a:defRPr/>
            </a:pPr>
            <a:endParaRPr lang="pl-PL" altLang="pl-PL" sz="2000" dirty="0"/>
          </a:p>
          <a:p>
            <a:pPr marL="0" indent="0" algn="just">
              <a:buNone/>
              <a:defRPr/>
            </a:pPr>
            <a:r>
              <a:rPr lang="pl-PL" altLang="pl-PL" sz="4400" b="1" dirty="0">
                <a:solidFill>
                  <a:srgbClr val="FF0000"/>
                </a:solidFill>
              </a:rPr>
              <a:t>        1 mln 749 </a:t>
            </a:r>
            <a:r>
              <a:rPr lang="pl-PL" altLang="pl-PL" sz="4400" b="1" dirty="0" smtClean="0">
                <a:solidFill>
                  <a:srgbClr val="FF0000"/>
                </a:solidFill>
              </a:rPr>
              <a:t>733 </a:t>
            </a:r>
            <a:r>
              <a:rPr lang="pl-PL" altLang="pl-PL" sz="4400" b="1" dirty="0">
                <a:solidFill>
                  <a:srgbClr val="FF0000"/>
                </a:solidFill>
              </a:rPr>
              <a:t>PLN</a:t>
            </a:r>
          </a:p>
          <a:p>
            <a:pPr marL="0" indent="0">
              <a:buNone/>
              <a:defRPr/>
            </a:pPr>
            <a:endParaRPr lang="pl-PL" altLang="pl-PL" sz="2000" dirty="0"/>
          </a:p>
          <a:p>
            <a:pPr marL="0" indent="0">
              <a:buNone/>
              <a:defRPr/>
            </a:pPr>
            <a:r>
              <a:rPr lang="pl-PL" altLang="pl-PL" sz="2000" dirty="0"/>
              <a:t>w tym koszty pośrednie:</a:t>
            </a:r>
          </a:p>
          <a:p>
            <a:pPr marL="0" indent="0" algn="r">
              <a:buNone/>
              <a:defRPr/>
            </a:pPr>
            <a:r>
              <a:rPr lang="pl-PL" altLang="pl-PL" sz="3600" b="1" dirty="0">
                <a:solidFill>
                  <a:srgbClr val="FF0000"/>
                </a:solidFill>
              </a:rPr>
              <a:t>445 </a:t>
            </a:r>
            <a:r>
              <a:rPr lang="pl-PL" altLang="pl-PL" sz="3600" b="1" dirty="0" smtClean="0">
                <a:solidFill>
                  <a:srgbClr val="FF0000"/>
                </a:solidFill>
              </a:rPr>
              <a:t>042 </a:t>
            </a:r>
            <a:r>
              <a:rPr lang="pl-PL" altLang="pl-PL" sz="3600" b="1" dirty="0">
                <a:solidFill>
                  <a:srgbClr val="FF0000"/>
                </a:solidFill>
              </a:rPr>
              <a:t>PLN</a:t>
            </a:r>
          </a:p>
          <a:p>
            <a:pPr marL="0" indent="0">
              <a:buNone/>
              <a:defRPr/>
            </a:pPr>
            <a:endParaRPr lang="pl-PL" altLang="pl-PL" sz="2000" dirty="0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464" y="6018213"/>
            <a:ext cx="833437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64" y="5976938"/>
            <a:ext cx="1673225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6018214"/>
            <a:ext cx="13620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3" y="6043614"/>
            <a:ext cx="6477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413" y="6210300"/>
            <a:ext cx="10414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389" y="6034089"/>
            <a:ext cx="17240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11040517" y="6210300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21 </a:t>
            </a:r>
            <a:r>
              <a:rPr lang="pl-PL" dirty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34</a:t>
            </a:r>
            <a:endParaRPr lang="pl-PL" dirty="0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4" y="6063420"/>
            <a:ext cx="2330793" cy="61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549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6083300"/>
            <a:ext cx="12192000" cy="774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endParaRPr lang="pl-PL" dirty="0">
              <a:latin typeface="Arial" charset="0"/>
              <a:cs typeface="Arial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35188" y="1125538"/>
            <a:ext cx="7777162" cy="495776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pl-PL" altLang="pl-PL" b="1" dirty="0">
                <a:solidFill>
                  <a:schemeClr val="accent2"/>
                </a:solidFill>
              </a:rPr>
              <a:t>MOBILNOŚĆ</a:t>
            </a:r>
          </a:p>
          <a:p>
            <a:pPr marL="0" indent="0">
              <a:buNone/>
              <a:defRPr/>
            </a:pPr>
            <a:endParaRPr lang="pl-PL" sz="800" dirty="0"/>
          </a:p>
          <a:p>
            <a:pPr marL="0" indent="0">
              <a:buNone/>
              <a:defRPr/>
            </a:pPr>
            <a:r>
              <a:rPr lang="pl-PL" sz="2000" dirty="0"/>
              <a:t>W trakcie kadencji 2012-2016 z mobilności w ramach programów </a:t>
            </a:r>
            <a:r>
              <a:rPr lang="pl-PL" sz="2000" b="1" cap="small" dirty="0">
                <a:solidFill>
                  <a:srgbClr val="FF0000"/>
                </a:solidFill>
              </a:rPr>
              <a:t>Erasmus+ </a:t>
            </a:r>
            <a:r>
              <a:rPr lang="pl-PL" sz="2000" b="1" cap="small" dirty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pl-PL" sz="2000" b="1" cap="small" dirty="0">
                <a:solidFill>
                  <a:srgbClr val="FF0000"/>
                </a:solidFill>
              </a:rPr>
              <a:t> PO WER i FSS</a:t>
            </a:r>
            <a:r>
              <a:rPr lang="pl-PL" sz="2000" dirty="0"/>
              <a:t>  </a:t>
            </a:r>
          </a:p>
          <a:p>
            <a:pPr marL="0" indent="0">
              <a:buNone/>
              <a:defRPr/>
            </a:pPr>
            <a:r>
              <a:rPr lang="pl-PL" dirty="0"/>
              <a:t>skorzystało</a:t>
            </a:r>
            <a:r>
              <a:rPr lang="pl-PL" dirty="0" smtClean="0"/>
              <a:t> </a:t>
            </a:r>
          </a:p>
          <a:p>
            <a:pPr marL="0" indent="0" algn="ctr">
              <a:buNone/>
              <a:defRPr/>
            </a:pPr>
            <a:r>
              <a:rPr lang="pl-PL" sz="4000" b="1" dirty="0">
                <a:solidFill>
                  <a:srgbClr val="FF0000"/>
                </a:solidFill>
              </a:rPr>
              <a:t>       410</a:t>
            </a:r>
            <a:r>
              <a:rPr lang="pl-PL" dirty="0" smtClean="0"/>
              <a:t> studentów i pracowników UKW</a:t>
            </a:r>
          </a:p>
          <a:p>
            <a:pPr marL="0" indent="0">
              <a:buNone/>
              <a:defRPr/>
            </a:pPr>
            <a:endParaRPr lang="pl-PL" sz="1400" dirty="0"/>
          </a:p>
          <a:p>
            <a:pPr marL="0" indent="0">
              <a:buNone/>
              <a:defRPr/>
            </a:pPr>
            <a:r>
              <a:rPr lang="pl-PL" dirty="0"/>
              <a:t>UKW gościło w tym okresie</a:t>
            </a:r>
          </a:p>
          <a:p>
            <a:pPr marL="0" indent="0" algn="ctr">
              <a:buNone/>
              <a:defRPr/>
            </a:pPr>
            <a:r>
              <a:rPr lang="pl-PL" sz="4000" b="1" dirty="0">
                <a:solidFill>
                  <a:srgbClr val="FF0000"/>
                </a:solidFill>
              </a:rPr>
              <a:t>   202 </a:t>
            </a:r>
            <a:r>
              <a:rPr lang="pl-PL" dirty="0"/>
              <a:t>studentów i pracowników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 uczelni partnerskich</a:t>
            </a:r>
            <a:endParaRPr lang="pl-PL" dirty="0"/>
          </a:p>
        </p:txBody>
      </p:sp>
      <p:pic>
        <p:nvPicPr>
          <p:cNvPr id="7172" name="Obraz 5" descr="http://wup.gdansk.pl/g2/2014_12/cb70924bf8ab6c1f0ea292ec778867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1" y="6264276"/>
            <a:ext cx="1222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Obraz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888" y="6316664"/>
            <a:ext cx="1428750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6" y="6278564"/>
            <a:ext cx="936625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Obraz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64" y="6289676"/>
            <a:ext cx="14954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Obraz 8" descr="Logo FS_poleczn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326" y="6294439"/>
            <a:ext cx="1317625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11040517" y="6210300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22 </a:t>
            </a:r>
            <a:r>
              <a:rPr lang="pl-PL" dirty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34</a:t>
            </a:r>
            <a:endParaRPr lang="pl-PL" dirty="0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8" y="6153528"/>
            <a:ext cx="2330793" cy="61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66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6154738"/>
            <a:ext cx="12192000" cy="7032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endParaRPr lang="pl-PL" dirty="0">
              <a:latin typeface="Arial" charset="0"/>
              <a:cs typeface="Arial" charset="0"/>
            </a:endParaRPr>
          </a:p>
        </p:txBody>
      </p:sp>
      <p:sp>
        <p:nvSpPr>
          <p:cNvPr id="8194" name="Symbol zastępczy zawartości 2"/>
          <p:cNvSpPr>
            <a:spLocks noGrp="1"/>
          </p:cNvSpPr>
          <p:nvPr>
            <p:ph idx="1"/>
          </p:nvPr>
        </p:nvSpPr>
        <p:spPr>
          <a:xfrm>
            <a:off x="2170113" y="1484314"/>
            <a:ext cx="7777162" cy="4670425"/>
          </a:xfrm>
        </p:spPr>
        <p:txBody>
          <a:bodyPr/>
          <a:lstStyle/>
          <a:p>
            <a:pPr marL="0" indent="0" algn="ctr">
              <a:buNone/>
            </a:pPr>
            <a:r>
              <a:rPr lang="pl-PL" altLang="pl-PL" b="1" dirty="0" smtClean="0">
                <a:solidFill>
                  <a:schemeClr val="accent2"/>
                </a:solidFill>
              </a:rPr>
              <a:t>MOBILNOŚĆ</a:t>
            </a:r>
          </a:p>
          <a:p>
            <a:pPr marL="0" indent="0" algn="ctr">
              <a:buNone/>
            </a:pPr>
            <a:endParaRPr lang="pl-PL" altLang="pl-PL" sz="900" b="1" dirty="0">
              <a:solidFill>
                <a:schemeClr val="accent2"/>
              </a:solidFill>
            </a:endParaRPr>
          </a:p>
          <a:p>
            <a:pPr marL="0" indent="0" algn="just">
              <a:buNone/>
            </a:pPr>
            <a:r>
              <a:rPr lang="pl-PL" altLang="pl-PL" sz="2000" dirty="0"/>
              <a:t>W ramach programów wymiany w tym okresie rozdysponowano stypendia na kwotę około:</a:t>
            </a:r>
          </a:p>
          <a:p>
            <a:pPr marL="0" indent="0">
              <a:buNone/>
            </a:pPr>
            <a:endParaRPr lang="pl-PL" altLang="pl-PL" sz="2000" dirty="0"/>
          </a:p>
          <a:p>
            <a:pPr marL="0" indent="0">
              <a:buNone/>
            </a:pPr>
            <a:r>
              <a:rPr lang="pl-PL" altLang="pl-PL" sz="3600" b="1" dirty="0">
                <a:solidFill>
                  <a:srgbClr val="FF0000"/>
                </a:solidFill>
              </a:rPr>
              <a:t>737. </a:t>
            </a:r>
            <a:r>
              <a:rPr lang="pl-PL" altLang="pl-PL" sz="3600" b="1" dirty="0" smtClean="0">
                <a:solidFill>
                  <a:srgbClr val="FF0000"/>
                </a:solidFill>
              </a:rPr>
              <a:t>798 </a:t>
            </a:r>
            <a:r>
              <a:rPr lang="pl-PL" altLang="pl-PL" sz="3600" b="1" dirty="0">
                <a:solidFill>
                  <a:srgbClr val="FF0000"/>
                </a:solidFill>
              </a:rPr>
              <a:t>EURO </a:t>
            </a:r>
            <a:br>
              <a:rPr lang="pl-PL" altLang="pl-PL" sz="3600" b="1" dirty="0">
                <a:solidFill>
                  <a:srgbClr val="FF0000"/>
                </a:solidFill>
              </a:rPr>
            </a:br>
            <a:endParaRPr lang="pl-PL" altLang="pl-PL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altLang="pl-PL" sz="3600" b="1" dirty="0">
                <a:solidFill>
                  <a:srgbClr val="FF0000"/>
                </a:solidFill>
              </a:rPr>
              <a:t>           </a:t>
            </a:r>
            <a:r>
              <a:rPr lang="pl-PL" altLang="pl-PL" sz="2000" dirty="0"/>
              <a:t>– tj. </a:t>
            </a:r>
            <a:r>
              <a:rPr lang="pl-PL" altLang="pl-PL" sz="4400" b="1" dirty="0">
                <a:solidFill>
                  <a:srgbClr val="FF0000"/>
                </a:solidFill>
              </a:rPr>
              <a:t>3 </a:t>
            </a:r>
            <a:r>
              <a:rPr lang="pl-PL" altLang="pl-PL" sz="4000" b="1" dirty="0">
                <a:solidFill>
                  <a:srgbClr val="FF0000"/>
                </a:solidFill>
              </a:rPr>
              <a:t>mln</a:t>
            </a:r>
            <a:r>
              <a:rPr lang="pl-PL" altLang="pl-PL" sz="4400" b="1" dirty="0">
                <a:solidFill>
                  <a:srgbClr val="FF0000"/>
                </a:solidFill>
              </a:rPr>
              <a:t> 095 </a:t>
            </a:r>
            <a:r>
              <a:rPr lang="pl-PL" altLang="pl-PL" sz="4400" b="1" dirty="0" smtClean="0">
                <a:solidFill>
                  <a:srgbClr val="FF0000"/>
                </a:solidFill>
              </a:rPr>
              <a:t>526 </a:t>
            </a:r>
            <a:r>
              <a:rPr lang="pl-PL" altLang="pl-PL" sz="4400" b="1" dirty="0">
                <a:solidFill>
                  <a:srgbClr val="FF0000"/>
                </a:solidFill>
              </a:rPr>
              <a:t>PLN</a:t>
            </a:r>
          </a:p>
        </p:txBody>
      </p:sp>
      <p:pic>
        <p:nvPicPr>
          <p:cNvPr id="8196" name="Obraz 5" descr="http://wup.gdansk.pl/g2/2014_12/cb70924bf8ab6c1f0ea292ec778867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1" y="6264276"/>
            <a:ext cx="1222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Obraz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888" y="6316664"/>
            <a:ext cx="1428750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6" y="6278564"/>
            <a:ext cx="936625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Obraz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64" y="6289676"/>
            <a:ext cx="14954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Obraz 8" descr="Logo FS_poleczn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326" y="6294439"/>
            <a:ext cx="1317625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11040517" y="6210300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23 </a:t>
            </a:r>
            <a:r>
              <a:rPr lang="pl-PL" dirty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34</a:t>
            </a:r>
            <a:endParaRPr lang="pl-PL" dirty="0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4" y="6210299"/>
            <a:ext cx="2330793" cy="61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43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endParaRPr lang="pl-PL" dirty="0">
              <a:latin typeface="Arial" charset="0"/>
              <a:cs typeface="Arial" charset="0"/>
            </a:endParaRPr>
          </a:p>
        </p:txBody>
      </p:sp>
      <p:sp>
        <p:nvSpPr>
          <p:cNvPr id="9218" name="Symbol zastępczy zawartości 2"/>
          <p:cNvSpPr>
            <a:spLocks noGrp="1"/>
          </p:cNvSpPr>
          <p:nvPr>
            <p:ph idx="1"/>
          </p:nvPr>
        </p:nvSpPr>
        <p:spPr>
          <a:xfrm>
            <a:off x="2135188" y="1412876"/>
            <a:ext cx="7777162" cy="4670425"/>
          </a:xfrm>
        </p:spPr>
        <p:txBody>
          <a:bodyPr/>
          <a:lstStyle/>
          <a:p>
            <a:pPr marL="0" indent="0" algn="ctr">
              <a:buNone/>
            </a:pPr>
            <a:r>
              <a:rPr lang="pl-PL" altLang="pl-PL" b="1" dirty="0" smtClean="0">
                <a:solidFill>
                  <a:schemeClr val="accent2"/>
                </a:solidFill>
              </a:rPr>
              <a:t>WYJAZDY ZAGRANICZNE</a:t>
            </a:r>
          </a:p>
          <a:p>
            <a:pPr marL="0" indent="0" algn="ctr">
              <a:buNone/>
            </a:pPr>
            <a:endParaRPr lang="pl-PL" altLang="pl-PL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pl-PL" altLang="pl-PL" sz="2000" dirty="0"/>
              <a:t>W latach 2012-2016 pracownicy UKW zrealizowali:</a:t>
            </a:r>
          </a:p>
          <a:p>
            <a:pPr marL="0" indent="0">
              <a:buNone/>
            </a:pPr>
            <a:r>
              <a:rPr lang="pl-PL" altLang="pl-PL" sz="3600" b="1" dirty="0">
                <a:solidFill>
                  <a:srgbClr val="FF0000"/>
                </a:solidFill>
              </a:rPr>
              <a:t>				</a:t>
            </a:r>
          </a:p>
          <a:p>
            <a:pPr marL="0" indent="0" algn="r">
              <a:buNone/>
            </a:pPr>
            <a:r>
              <a:rPr lang="pl-PL" altLang="pl-PL" sz="3600" b="1" dirty="0">
                <a:solidFill>
                  <a:srgbClr val="FF0000"/>
                </a:solidFill>
              </a:rPr>
              <a:t>1025 wyjazdów</a:t>
            </a:r>
          </a:p>
          <a:p>
            <a:pPr marL="0" indent="0" algn="r">
              <a:buNone/>
            </a:pPr>
            <a:endParaRPr lang="pl-PL" altLang="pl-PL" sz="1000" b="1" dirty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pl-PL" altLang="pl-PL" sz="2000" dirty="0"/>
              <a:t>na konferencje, kwerendy, sympozja, staże, stypendia, badania naukowe, wyjazdy w ramach projektów międzynarodowych</a:t>
            </a:r>
          </a:p>
          <a:p>
            <a:pPr marL="0" indent="0">
              <a:buNone/>
            </a:pPr>
            <a:endParaRPr lang="pl-PL" altLang="pl-PL" sz="2000" dirty="0"/>
          </a:p>
        </p:txBody>
      </p:sp>
      <p:pic>
        <p:nvPicPr>
          <p:cNvPr id="9220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88" y="6031706"/>
            <a:ext cx="2824162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6"/>
          <p:cNvSpPr/>
          <p:nvPr/>
        </p:nvSpPr>
        <p:spPr>
          <a:xfrm>
            <a:off x="11040517" y="6210300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24 </a:t>
            </a:r>
            <a:r>
              <a:rPr lang="pl-PL" dirty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34</a:t>
            </a:r>
            <a:endParaRPr lang="pl-PL" dirty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64542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zawartości 2"/>
          <p:cNvSpPr>
            <a:spLocks noGrp="1"/>
          </p:cNvSpPr>
          <p:nvPr>
            <p:ph idx="1"/>
          </p:nvPr>
        </p:nvSpPr>
        <p:spPr>
          <a:xfrm>
            <a:off x="2128401" y="1135368"/>
            <a:ext cx="7777163" cy="4670425"/>
          </a:xfrm>
        </p:spPr>
        <p:txBody>
          <a:bodyPr/>
          <a:lstStyle/>
          <a:p>
            <a:pPr marL="0" indent="0" algn="ctr">
              <a:buNone/>
            </a:pPr>
            <a:r>
              <a:rPr lang="pl-PL" altLang="pl-PL" b="1" dirty="0" smtClean="0">
                <a:solidFill>
                  <a:schemeClr val="accent2"/>
                </a:solidFill>
              </a:rPr>
              <a:t>INICJATYWY PROREKTORA I BWM</a:t>
            </a:r>
          </a:p>
          <a:p>
            <a:pPr marL="0" indent="0" algn="ctr">
              <a:buNone/>
            </a:pPr>
            <a:r>
              <a:rPr lang="pl-PL" altLang="pl-PL" sz="2000" dirty="0"/>
              <a:t>       2014/15 - kampania promocyjna na Ukrainie </a:t>
            </a:r>
            <a:r>
              <a:rPr lang="pl-PL" altLang="pl-PL" sz="3600" b="1" dirty="0">
                <a:solidFill>
                  <a:srgbClr val="FF0000"/>
                </a:solidFill>
              </a:rPr>
              <a:t>	</a:t>
            </a:r>
          </a:p>
          <a:p>
            <a:pPr marL="0" indent="0" algn="ctr">
              <a:buNone/>
            </a:pPr>
            <a:endParaRPr lang="pl-PL" altLang="pl-PL" sz="2000" dirty="0"/>
          </a:p>
        </p:txBody>
      </p:sp>
      <p:pic>
        <p:nvPicPr>
          <p:cNvPr id="10244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1" t="11752" r="-2" b="-2"/>
          <a:stretch>
            <a:fillRect/>
          </a:stretch>
        </p:blipFill>
        <p:spPr bwMode="auto">
          <a:xfrm>
            <a:off x="4163840" y="2362503"/>
            <a:ext cx="32226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45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576249"/>
              </p:ext>
            </p:extLst>
          </p:nvPr>
        </p:nvGraphicFramePr>
        <p:xfrm>
          <a:off x="3102908" y="2852868"/>
          <a:ext cx="6254034" cy="3710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" name="Wykres" r:id="rId5" imgW="5592999" imgH="3307038" progId="Excel.Chart.8">
                  <p:embed/>
                </p:oleObj>
              </mc:Choice>
              <mc:Fallback>
                <p:oleObj name="Wykres" r:id="rId5" imgW="5592999" imgH="3307038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2908" y="2852868"/>
                        <a:ext cx="6254034" cy="37107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rostokąt 6"/>
          <p:cNvSpPr/>
          <p:nvPr/>
        </p:nvSpPr>
        <p:spPr>
          <a:xfrm>
            <a:off x="11040517" y="6210300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25 </a:t>
            </a:r>
            <a:r>
              <a:rPr lang="pl-PL" dirty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34</a:t>
            </a:r>
            <a:endParaRPr lang="pl-PL" dirty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pic>
        <p:nvPicPr>
          <p:cNvPr id="1232" name="Picture 20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2050"/>
            <a:ext cx="2335212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408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zawartości 2"/>
          <p:cNvSpPr>
            <a:spLocks noGrp="1"/>
          </p:cNvSpPr>
          <p:nvPr>
            <p:ph idx="1"/>
          </p:nvPr>
        </p:nvSpPr>
        <p:spPr>
          <a:xfrm>
            <a:off x="2070101" y="1341439"/>
            <a:ext cx="7777163" cy="4670425"/>
          </a:xfrm>
        </p:spPr>
        <p:txBody>
          <a:bodyPr/>
          <a:lstStyle/>
          <a:p>
            <a:pPr marL="0" indent="0" algn="ctr">
              <a:buNone/>
            </a:pPr>
            <a:r>
              <a:rPr lang="pl-PL" altLang="pl-PL" b="1" smtClean="0">
                <a:solidFill>
                  <a:schemeClr val="accent2"/>
                </a:solidFill>
              </a:rPr>
              <a:t>INICJATYWY PROREKTORA I BWM</a:t>
            </a:r>
          </a:p>
          <a:p>
            <a:pPr marL="0" indent="0">
              <a:buNone/>
            </a:pPr>
            <a:r>
              <a:rPr lang="pl-PL" altLang="pl-PL" sz="2000"/>
              <a:t>       Kampania promocyjna na Ukrainie </a:t>
            </a:r>
            <a:r>
              <a:rPr lang="pl-PL" altLang="pl-PL" sz="3600" b="1">
                <a:solidFill>
                  <a:srgbClr val="FF0000"/>
                </a:solidFill>
              </a:rPr>
              <a:t>	</a:t>
            </a:r>
          </a:p>
        </p:txBody>
      </p:sp>
      <p:pic>
        <p:nvPicPr>
          <p:cNvPr id="1229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1" t="11752" r="-2" b="-2"/>
          <a:stretch>
            <a:fillRect/>
          </a:stretch>
        </p:blipFill>
        <p:spPr bwMode="auto">
          <a:xfrm>
            <a:off x="6624639" y="2181225"/>
            <a:ext cx="3222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293" name="Wykres 5"/>
          <p:cNvGraphicFramePr>
            <a:graphicFrameLocks/>
          </p:cNvGraphicFramePr>
          <p:nvPr/>
        </p:nvGraphicFramePr>
        <p:xfrm>
          <a:off x="2857500" y="2705100"/>
          <a:ext cx="6299200" cy="382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" name="Wykres" r:id="rId5" imgW="6309907" imgH="3828620" progId="Excel.Chart.8">
                  <p:embed/>
                </p:oleObj>
              </mc:Choice>
              <mc:Fallback>
                <p:oleObj name="Wykres" r:id="rId5" imgW="6309907" imgH="382862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2705100"/>
                        <a:ext cx="6299200" cy="3822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rostokąt 6"/>
          <p:cNvSpPr/>
          <p:nvPr/>
        </p:nvSpPr>
        <p:spPr>
          <a:xfrm>
            <a:off x="11040517" y="6210300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26 </a:t>
            </a:r>
            <a:r>
              <a:rPr lang="pl-PL" dirty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34</a:t>
            </a:r>
            <a:endParaRPr lang="pl-PL" dirty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pic>
        <p:nvPicPr>
          <p:cNvPr id="2256" name="Picture 20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0300"/>
            <a:ext cx="2335212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93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5664201"/>
            <a:ext cx="12192000" cy="11937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endParaRPr lang="pl-PL" dirty="0">
              <a:latin typeface="Arial" charset="0"/>
              <a:cs typeface="Arial" charset="0"/>
            </a:endParaRPr>
          </a:p>
        </p:txBody>
      </p:sp>
      <p:sp>
        <p:nvSpPr>
          <p:cNvPr id="10242" name="Symbol zastępczy zawartości 2"/>
          <p:cNvSpPr>
            <a:spLocks noGrp="1"/>
          </p:cNvSpPr>
          <p:nvPr>
            <p:ph idx="1"/>
          </p:nvPr>
        </p:nvSpPr>
        <p:spPr>
          <a:xfrm>
            <a:off x="1992313" y="1228725"/>
            <a:ext cx="7777163" cy="4670425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pl-PL" altLang="pl-PL" b="1" dirty="0" smtClean="0">
                <a:solidFill>
                  <a:schemeClr val="accent2"/>
                </a:solidFill>
              </a:rPr>
              <a:t>INICJATYWY PROREKTORA I BWM</a:t>
            </a:r>
          </a:p>
          <a:p>
            <a:pPr marL="0" indent="0">
              <a:buNone/>
              <a:defRPr/>
            </a:pPr>
            <a:endParaRPr lang="pl-PL" altLang="pl-PL" sz="2000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pl-PL" altLang="pl-PL" sz="2400" dirty="0" smtClean="0"/>
              <a:t> </a:t>
            </a:r>
            <a:r>
              <a:rPr lang="pl-PL" altLang="pl-PL" sz="2400" b="1" dirty="0"/>
              <a:t>Integracyjne Dni Studentów Europy </a:t>
            </a:r>
          </a:p>
          <a:p>
            <a:pPr marL="0" indent="0">
              <a:buNone/>
              <a:defRPr/>
            </a:pPr>
            <a:r>
              <a:rPr lang="pl-PL" altLang="pl-PL" sz="1800" b="1" dirty="0"/>
              <a:t>       </a:t>
            </a:r>
            <a:r>
              <a:rPr lang="pl-PL" altLang="pl-PL" sz="2000" dirty="0"/>
              <a:t>2012-2015</a:t>
            </a:r>
            <a:r>
              <a:rPr lang="pl-PL" altLang="pl-PL" sz="2000" b="1" dirty="0"/>
              <a:t> </a:t>
            </a:r>
            <a:r>
              <a:rPr lang="pl-PL" altLang="pl-PL" sz="2000" dirty="0"/>
              <a:t>–</a:t>
            </a:r>
            <a:r>
              <a:rPr lang="pl-PL" altLang="pl-PL" sz="2000" b="1" dirty="0"/>
              <a:t> </a:t>
            </a:r>
            <a:r>
              <a:rPr lang="pl-PL" altLang="pl-PL" sz="2000" dirty="0"/>
              <a:t>łączna kwota dotacji </a:t>
            </a:r>
            <a:r>
              <a:rPr lang="pl-PL" altLang="pl-PL" sz="1800" dirty="0"/>
              <a:t>– </a:t>
            </a:r>
            <a:r>
              <a:rPr lang="pl-PL" altLang="pl-PL" sz="2000" b="1" dirty="0">
                <a:solidFill>
                  <a:srgbClr val="FF0000"/>
                </a:solidFill>
              </a:rPr>
              <a:t>12 600 PLN</a:t>
            </a:r>
          </a:p>
          <a:p>
            <a:pPr marL="0" indent="0">
              <a:buNone/>
              <a:defRPr/>
            </a:pPr>
            <a:endParaRPr lang="pl-PL" altLang="pl-PL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pl-PL" altLang="pl-PL" sz="2000" b="1" dirty="0"/>
              <a:t> </a:t>
            </a:r>
            <a:r>
              <a:rPr lang="pl-PL" altLang="pl-PL" sz="2400" b="1" dirty="0"/>
              <a:t>Letni Uniwersytet Dyplomacji </a:t>
            </a:r>
            <a:r>
              <a:rPr lang="pl-PL" altLang="pl-PL" sz="2400" dirty="0"/>
              <a:t/>
            </a:r>
            <a:br>
              <a:rPr lang="pl-PL" altLang="pl-PL" sz="2400" dirty="0"/>
            </a:br>
            <a:r>
              <a:rPr lang="pl-PL" altLang="pl-PL" sz="2400" dirty="0"/>
              <a:t> </a:t>
            </a:r>
            <a:r>
              <a:rPr lang="pl-PL" altLang="pl-PL" sz="2000" dirty="0"/>
              <a:t>2014 – dotacje od sponsorów na łączną sumę – </a:t>
            </a:r>
            <a:r>
              <a:rPr lang="pl-PL" altLang="pl-PL" sz="2000" b="1" dirty="0">
                <a:solidFill>
                  <a:srgbClr val="FF0000"/>
                </a:solidFill>
              </a:rPr>
              <a:t>23 000 PLN</a:t>
            </a:r>
          </a:p>
          <a:p>
            <a:pPr marL="0" indent="0">
              <a:buNone/>
              <a:defRPr/>
            </a:pPr>
            <a:r>
              <a:rPr lang="pl-PL" altLang="pl-PL" sz="2000" dirty="0"/>
              <a:t>    </a:t>
            </a:r>
            <a:r>
              <a:rPr lang="pl-PL" altLang="pl-PL" sz="2000" dirty="0" smtClean="0"/>
              <a:t> </a:t>
            </a:r>
            <a:r>
              <a:rPr lang="pl-PL" altLang="pl-PL" sz="2000" dirty="0"/>
              <a:t>2015 – dotacje od sponsorów na łączną sumę – </a:t>
            </a:r>
            <a:r>
              <a:rPr lang="pl-PL" altLang="pl-PL" sz="2000" b="1" dirty="0">
                <a:solidFill>
                  <a:srgbClr val="FF0000"/>
                </a:solidFill>
              </a:rPr>
              <a:t>30 500 PLN</a:t>
            </a:r>
          </a:p>
          <a:p>
            <a:pPr marL="0" indent="0">
              <a:buNone/>
              <a:defRPr/>
            </a:pPr>
            <a:r>
              <a:rPr lang="pl-PL" altLang="pl-PL" sz="2000" dirty="0"/>
              <a:t>                                                       </a:t>
            </a:r>
          </a:p>
          <a:p>
            <a:pPr marL="0" indent="0" algn="ctr">
              <a:buNone/>
              <a:defRPr/>
            </a:pPr>
            <a:endParaRPr lang="pl-PL" altLang="pl-PL" sz="2000" dirty="0"/>
          </a:p>
          <a:p>
            <a:pPr marL="0" indent="0" algn="ctr">
              <a:buNone/>
              <a:defRPr/>
            </a:pPr>
            <a:endParaRPr lang="pl-PL" altLang="pl-PL" sz="2000" dirty="0"/>
          </a:p>
          <a:p>
            <a:pPr marL="0" indent="0" algn="ctr">
              <a:buNone/>
              <a:defRPr/>
            </a:pPr>
            <a:endParaRPr lang="pl-PL" altLang="pl-PL" sz="2000" dirty="0"/>
          </a:p>
          <a:p>
            <a:pPr marL="0" indent="0" algn="ctr">
              <a:buNone/>
              <a:defRPr/>
            </a:pPr>
            <a:endParaRPr lang="pl-PL" altLang="pl-PL" sz="2000" dirty="0"/>
          </a:p>
          <a:p>
            <a:pPr marL="0" indent="0" algn="ctr">
              <a:buNone/>
              <a:defRPr/>
            </a:pPr>
            <a:endParaRPr lang="pl-PL" altLang="pl-PL" sz="2000" dirty="0"/>
          </a:p>
        </p:txBody>
      </p:sp>
      <p:pic>
        <p:nvPicPr>
          <p:cNvPr id="14340" name="Obraz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69" y="6049618"/>
            <a:ext cx="123825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Obraz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553" y="5909016"/>
            <a:ext cx="1201737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Obraz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499" y="6002337"/>
            <a:ext cx="166528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Obraz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8044" y="5664201"/>
            <a:ext cx="1033462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2" descr="http://www.ukw.edu.pl/zdj/ftp/1075/polski_instytut_dyplomacji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732" y="5949497"/>
            <a:ext cx="2627312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rostokąt 10"/>
          <p:cNvSpPr/>
          <p:nvPr/>
        </p:nvSpPr>
        <p:spPr>
          <a:xfrm>
            <a:off x="11040517" y="6210300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27 </a:t>
            </a:r>
            <a:r>
              <a:rPr lang="pl-PL" dirty="0"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34</a:t>
            </a:r>
            <a:endParaRPr lang="pl-PL" dirty="0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3" y="6015446"/>
            <a:ext cx="2335212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544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r>
              <a:rPr lang="pl-PL" sz="1600" dirty="0" smtClean="0">
                <a:solidFill>
                  <a:schemeClr val="bg1"/>
                </a:solidFill>
              </a:rPr>
              <a:t>Biuro Upowszechniania Nauki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</a:t>
            </a:r>
            <a:r>
              <a:rPr lang="pl-P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28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8884" y="1127578"/>
            <a:ext cx="2905125" cy="962025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229521" y="1474911"/>
            <a:ext cx="9543209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2400" b="1" dirty="0">
                <a:solidFill>
                  <a:srgbClr val="C00000"/>
                </a:solidFill>
                <a:ea typeface="Times New Roman" panose="02020603050405020304" pitchFamily="18" charset="0"/>
              </a:rPr>
              <a:t>VOUCHER BADAWCZY (2014-2015)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Koordynacja działań jednostek naukowych związanych ze składaniem wniosków oraz przystąpieniem do ich realizacji.</a:t>
            </a:r>
          </a:p>
        </p:txBody>
      </p:sp>
      <p:sp>
        <p:nvSpPr>
          <p:cNvPr id="10" name="Prostokąt 9"/>
          <p:cNvSpPr/>
          <p:nvPr/>
        </p:nvSpPr>
        <p:spPr>
          <a:xfrm>
            <a:off x="229521" y="3050032"/>
            <a:ext cx="107845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pl-PL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4 vouchery badawcze </a:t>
            </a:r>
            <a:r>
              <a:rPr lang="pl-PL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indywidualne na zainicjowanie współpracy, objęte wsparciem </a:t>
            </a:r>
            <a:r>
              <a:rPr lang="pl-PL" sz="24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do </a:t>
            </a:r>
            <a:r>
              <a:rPr lang="pl-PL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40 000 zł, </a:t>
            </a:r>
            <a:endParaRPr lang="pl-PL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pl-PL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2 vouchery badawcze </a:t>
            </a:r>
            <a:r>
              <a:rPr lang="pl-PL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indywidualne na kontynuację współpracy</a:t>
            </a:r>
            <a:r>
              <a:rPr lang="pl-PL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r>
              <a:rPr lang="pl-PL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 objęte wsparciem </a:t>
            </a:r>
            <a:br>
              <a:rPr lang="pl-PL" sz="24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do 80 000 zł, </a:t>
            </a:r>
            <a:endParaRPr lang="pl-PL" sz="2400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/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pl-PL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ł</a:t>
            </a:r>
            <a:r>
              <a:rPr lang="pl-PL" sz="24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ączna kwota wsparcia:          </a:t>
            </a:r>
            <a:r>
              <a:rPr lang="pl-PL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320.000 zł</a:t>
            </a:r>
          </a:p>
          <a:p>
            <a:pPr lvl="0"/>
            <a:r>
              <a:rPr lang="pl-PL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k</a:t>
            </a:r>
            <a:r>
              <a:rPr lang="pl-PL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oszty pośrednie:                        </a:t>
            </a:r>
            <a:r>
              <a:rPr lang="pl-PL" sz="32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63 432 zł</a:t>
            </a:r>
            <a:endParaRPr lang="pl-PL" sz="3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 descr="http://www.ukw.edu.pl/zdj/rekordy/15106/foto/d-151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643" y="4363082"/>
            <a:ext cx="2347510" cy="146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108135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r>
              <a:rPr lang="pl-PL" sz="1600" dirty="0">
                <a:solidFill>
                  <a:schemeClr val="bg1"/>
                </a:solidFill>
              </a:rPr>
              <a:t>Biuro Upowszechniania Nauki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29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403412" y="2426003"/>
            <a:ext cx="1066626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000" b="1" dirty="0" smtClean="0">
              <a:ea typeface="Times New Roman" panose="02020603050405020304" pitchFamily="18" charset="0"/>
            </a:endParaRPr>
          </a:p>
          <a:p>
            <a:r>
              <a:rPr lang="pl-PL" sz="2000" dirty="0" smtClean="0">
                <a:ea typeface="Times New Roman" panose="02020603050405020304" pitchFamily="18" charset="0"/>
              </a:rPr>
              <a:t>Koordynacja </a:t>
            </a:r>
            <a:r>
              <a:rPr lang="pl-PL" sz="2000" dirty="0">
                <a:ea typeface="Times New Roman" panose="02020603050405020304" pitchFamily="18" charset="0"/>
              </a:rPr>
              <a:t>działań jednostek naukowych związanych ze składaniem wniosków oraz przystąpieniem do ich realizacji</a:t>
            </a:r>
            <a:r>
              <a:rPr lang="pl-PL" sz="2000" dirty="0" smtClean="0">
                <a:ea typeface="Times New Roman" panose="02020603050405020304" pitchFamily="18" charset="0"/>
              </a:rPr>
              <a:t>.</a:t>
            </a:r>
          </a:p>
          <a:p>
            <a:endParaRPr lang="pl-PL" sz="1000" dirty="0">
              <a:ea typeface="Times New Roman" panose="02020603050405020304" pitchFamily="18" charset="0"/>
            </a:endParaRPr>
          </a:p>
          <a:p>
            <a:r>
              <a:rPr lang="pl-PL" sz="2800" b="1" dirty="0">
                <a:solidFill>
                  <a:srgbClr val="C00000"/>
                </a:solidFill>
                <a:ea typeface="Times New Roman" panose="02020603050405020304" pitchFamily="18" charset="0"/>
              </a:rPr>
              <a:t>6</a:t>
            </a:r>
            <a:r>
              <a:rPr lang="pl-PL" sz="2800" b="1" dirty="0">
                <a:ea typeface="Times New Roman" panose="02020603050405020304" pitchFamily="18" charset="0"/>
              </a:rPr>
              <a:t> </a:t>
            </a:r>
            <a:r>
              <a:rPr lang="pl-PL" sz="2800" b="1" dirty="0">
                <a:solidFill>
                  <a:srgbClr val="C00000"/>
                </a:solidFill>
                <a:ea typeface="Times New Roman" panose="02020603050405020304" pitchFamily="18" charset="0"/>
              </a:rPr>
              <a:t>Bonów na Innowacje </a:t>
            </a:r>
            <a:endParaRPr lang="pl-PL" sz="2800" b="1" dirty="0" smtClean="0">
              <a:solidFill>
                <a:srgbClr val="C00000"/>
              </a:solidFill>
              <a:ea typeface="Times New Roman" panose="02020603050405020304" pitchFamily="18" charset="0"/>
            </a:endParaRPr>
          </a:p>
          <a:p>
            <a:r>
              <a:rPr lang="pl-PL" sz="2400" dirty="0" smtClean="0">
                <a:ea typeface="Times New Roman" panose="02020603050405020304" pitchFamily="18" charset="0"/>
              </a:rPr>
              <a:t>(</a:t>
            </a:r>
            <a:r>
              <a:rPr lang="pl-PL" sz="2400" dirty="0">
                <a:ea typeface="Times New Roman" panose="02020603050405020304" pitchFamily="18" charset="0"/>
              </a:rPr>
              <a:t>6 x 15 000 zł netto = </a:t>
            </a:r>
            <a:r>
              <a:rPr lang="pl-PL" sz="2400" b="1" dirty="0">
                <a:ea typeface="Times New Roman" panose="02020603050405020304" pitchFamily="18" charset="0"/>
              </a:rPr>
              <a:t>90 000 zł</a:t>
            </a:r>
            <a:r>
              <a:rPr lang="pl-PL" sz="2400" dirty="0">
                <a:ea typeface="Times New Roman" panose="02020603050405020304" pitchFamily="18" charset="0"/>
              </a:rPr>
              <a:t>, w tym koszty pośrednie to </a:t>
            </a:r>
            <a:r>
              <a:rPr lang="pl-PL" sz="2400" b="1" dirty="0">
                <a:ea typeface="Times New Roman" panose="02020603050405020304" pitchFamily="18" charset="0"/>
              </a:rPr>
              <a:t>13 500 zł</a:t>
            </a:r>
            <a:r>
              <a:rPr lang="pl-PL" sz="2400" dirty="0" smtClean="0">
                <a:ea typeface="Times New Roman" panose="02020603050405020304" pitchFamily="18" charset="0"/>
              </a:rPr>
              <a:t>)</a:t>
            </a:r>
          </a:p>
          <a:p>
            <a:endParaRPr lang="pl-PL" sz="2400" dirty="0">
              <a:ea typeface="Times New Roman" panose="02020603050405020304" pitchFamily="18" charset="0"/>
            </a:endParaRPr>
          </a:p>
          <a:p>
            <a:r>
              <a:rPr lang="pl-PL" sz="2800" b="1" dirty="0">
                <a:solidFill>
                  <a:srgbClr val="C00000"/>
                </a:solidFill>
                <a:ea typeface="Times New Roman" panose="02020603050405020304" pitchFamily="18" charset="0"/>
              </a:rPr>
              <a:t>Duży Bon </a:t>
            </a:r>
            <a:endParaRPr lang="pl-PL" sz="2800" b="1" dirty="0" smtClean="0">
              <a:solidFill>
                <a:srgbClr val="C00000"/>
              </a:solidFill>
              <a:ea typeface="Times New Roman" panose="02020603050405020304" pitchFamily="18" charset="0"/>
            </a:endParaRPr>
          </a:p>
          <a:p>
            <a:r>
              <a:rPr lang="pl-PL" sz="2400" dirty="0" smtClean="0">
                <a:ea typeface="Times New Roman" panose="02020603050405020304" pitchFamily="18" charset="0"/>
              </a:rPr>
              <a:t>(</a:t>
            </a:r>
            <a:r>
              <a:rPr lang="pl-PL" sz="2400" b="1" dirty="0" smtClean="0">
                <a:ea typeface="Times New Roman" panose="02020603050405020304" pitchFamily="18" charset="0"/>
              </a:rPr>
              <a:t>50</a:t>
            </a:r>
            <a:r>
              <a:rPr lang="pl-PL" sz="2400" b="1" dirty="0">
                <a:ea typeface="Times New Roman" panose="02020603050405020304" pitchFamily="18" charset="0"/>
              </a:rPr>
              <a:t> 000 zł netto</a:t>
            </a:r>
            <a:r>
              <a:rPr lang="pl-PL" sz="2400" dirty="0">
                <a:ea typeface="Times New Roman" panose="02020603050405020304" pitchFamily="18" charset="0"/>
              </a:rPr>
              <a:t>, w tym koszty pośrednie to ok. </a:t>
            </a:r>
            <a:r>
              <a:rPr lang="pl-PL" sz="2400" b="1" dirty="0">
                <a:ea typeface="Times New Roman" panose="02020603050405020304" pitchFamily="18" charset="0"/>
              </a:rPr>
              <a:t>6 523 zł</a:t>
            </a:r>
            <a:r>
              <a:rPr lang="pl-PL" sz="2400" dirty="0">
                <a:ea typeface="Times New Roman" panose="02020603050405020304" pitchFamily="18" charset="0"/>
              </a:rPr>
              <a:t>)</a:t>
            </a:r>
            <a:endParaRPr lang="pl-PL" sz="2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1552" y="908050"/>
            <a:ext cx="1956257" cy="898634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403412" y="1225674"/>
            <a:ext cx="1143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>
                <a:ea typeface="Times New Roman" panose="02020603050405020304" pitchFamily="18" charset="0"/>
              </a:rPr>
              <a:t>GRANTY </a:t>
            </a:r>
            <a:r>
              <a:rPr lang="pl-PL" sz="2400" b="1" dirty="0">
                <a:ea typeface="Times New Roman" panose="02020603050405020304" pitchFamily="18" charset="0"/>
              </a:rPr>
              <a:t>ZE ŚRODKÓW POLSKIEJ AGENCJI ROZWOJU PRZEDSIĘBIORCZOŚCI</a:t>
            </a:r>
            <a:br>
              <a:rPr lang="pl-PL" sz="2400" b="1" dirty="0">
                <a:ea typeface="Times New Roman" panose="02020603050405020304" pitchFamily="18" charset="0"/>
              </a:rPr>
            </a:br>
            <a:r>
              <a:rPr lang="pl-PL" sz="2400" b="1" dirty="0">
                <a:ea typeface="Times New Roman" panose="02020603050405020304" pitchFamily="18" charset="0"/>
              </a:rPr>
              <a:t>2013-2014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321838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r>
              <a:rPr lang="pl-PL" sz="1600" dirty="0">
                <a:solidFill>
                  <a:schemeClr val="bg1"/>
                </a:solidFill>
              </a:rPr>
              <a:t>Biuro Upowszechniania Nauki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30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Wykres 17"/>
          <p:cNvGraphicFramePr/>
          <p:nvPr>
            <p:extLst/>
          </p:nvPr>
        </p:nvGraphicFramePr>
        <p:xfrm>
          <a:off x="1744382" y="1526705"/>
          <a:ext cx="7860553" cy="4423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9" name="Obraz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32" y="928027"/>
            <a:ext cx="7457818" cy="598678"/>
          </a:xfrm>
          <a:prstGeom prst="rect">
            <a:avLst/>
          </a:prstGeom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194339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r>
              <a:rPr lang="pl-PL" sz="1600" dirty="0">
                <a:solidFill>
                  <a:schemeClr val="bg1"/>
                </a:solidFill>
              </a:rPr>
              <a:t>Biuro Upowszechniania Nauki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31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Wykres 17"/>
          <p:cNvGraphicFramePr/>
          <p:nvPr>
            <p:extLst/>
          </p:nvPr>
        </p:nvGraphicFramePr>
        <p:xfrm>
          <a:off x="1744382" y="1526705"/>
          <a:ext cx="7860553" cy="4423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9" name="Obraz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140" y="908050"/>
            <a:ext cx="7457818" cy="598678"/>
          </a:xfrm>
          <a:prstGeom prst="rect">
            <a:avLst/>
          </a:prstGeom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181053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r>
              <a:rPr lang="pl-PL" sz="1600" dirty="0">
                <a:solidFill>
                  <a:schemeClr val="bg1"/>
                </a:solidFill>
              </a:rPr>
              <a:t>Biuro Upowszechniania Nauki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32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50" y="913063"/>
            <a:ext cx="7457818" cy="598678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5102" y="2345340"/>
            <a:ext cx="4438209" cy="909292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5143174" y="3198001"/>
            <a:ext cx="2232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350 000 zł</a:t>
            </a:r>
            <a:endParaRPr lang="pl-PL" sz="28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430616" y="1673644"/>
            <a:ext cx="719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Wysokość pozyskanych dotacji, </a:t>
            </a:r>
            <a:r>
              <a:rPr lang="pl-PL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wsparcie </a:t>
            </a:r>
            <a:r>
              <a:rPr lang="pl-PL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od sponsorów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835" y="3651933"/>
            <a:ext cx="1483543" cy="18268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"/>
          <a:stretch/>
        </p:blipFill>
        <p:spPr>
          <a:xfrm>
            <a:off x="3568348" y="3863336"/>
            <a:ext cx="1611822" cy="1691173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>
            <a:off x="8822378" y="3937784"/>
            <a:ext cx="1680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94 000 zł</a:t>
            </a:r>
            <a:endParaRPr lang="pl-PL" sz="28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5181600" y="5016772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105 000 zł</a:t>
            </a:r>
            <a:endParaRPr lang="pl-PL" sz="28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 rotWithShape="1">
          <a:blip r:embed="rId7"/>
          <a:srcRect t="28645"/>
          <a:stretch/>
        </p:blipFill>
        <p:spPr>
          <a:xfrm>
            <a:off x="567474" y="2422198"/>
            <a:ext cx="2379182" cy="2247112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711358" y="4819191"/>
            <a:ext cx="2091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SPONSORZY:</a:t>
            </a:r>
            <a:br>
              <a:rPr lang="pl-PL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pl-PL" sz="28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129 049 zł</a:t>
            </a:r>
            <a:endParaRPr lang="pl-PL" sz="28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8640559" y="1248510"/>
            <a:ext cx="31328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ł</a:t>
            </a:r>
            <a:r>
              <a:rPr lang="pl-PL" sz="24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ącznie</a:t>
            </a:r>
          </a:p>
          <a:p>
            <a:r>
              <a:rPr lang="pl-PL" sz="40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678 049 zł</a:t>
            </a:r>
            <a:endParaRPr lang="pl-PL" sz="40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287868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327" y="908050"/>
            <a:ext cx="8119345" cy="519698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r>
              <a:rPr lang="pl-PL" sz="1600" dirty="0" smtClean="0">
                <a:solidFill>
                  <a:schemeClr val="bg1"/>
                </a:solidFill>
              </a:rPr>
              <a:t>Wydawnictwo </a:t>
            </a:r>
            <a:r>
              <a:rPr lang="pl-PL" sz="1600" dirty="0" smtClean="0">
                <a:solidFill>
                  <a:schemeClr val="bg1"/>
                </a:solidFill>
              </a:rPr>
              <a:t>i Poligrafia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33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2036327" y="4096472"/>
            <a:ext cx="8119345" cy="169277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cs typeface="Arial" charset="0"/>
              </a:rPr>
              <a:t>w okresie 2012-2016</a:t>
            </a:r>
          </a:p>
          <a:p>
            <a:pPr algn="ctr"/>
            <a:r>
              <a:rPr lang="pl-PL" sz="3200" dirty="0" smtClean="0">
                <a:cs typeface="Arial" charset="0"/>
              </a:rPr>
              <a:t>łącznie</a:t>
            </a:r>
            <a:r>
              <a:rPr lang="pl-PL" sz="3600" dirty="0">
                <a:cs typeface="Arial" charset="0"/>
              </a:rPr>
              <a:t>: </a:t>
            </a:r>
            <a:r>
              <a:rPr lang="pl-PL" sz="3600" dirty="0" smtClean="0">
                <a:cs typeface="Arial" charset="0"/>
              </a:rPr>
              <a:t>                            </a:t>
            </a:r>
            <a:r>
              <a:rPr lang="pl-PL" sz="3600" b="1" dirty="0" smtClean="0">
                <a:solidFill>
                  <a:srgbClr val="FF0000"/>
                </a:solidFill>
                <a:cs typeface="Arial" charset="0"/>
              </a:rPr>
              <a:t> 263 tytuły</a:t>
            </a:r>
          </a:p>
          <a:p>
            <a:pPr algn="ctr"/>
            <a:r>
              <a:rPr lang="pl-PL" sz="3200" dirty="0">
                <a:cs typeface="Arial" charset="0"/>
              </a:rPr>
              <a:t>o łącznej </a:t>
            </a:r>
            <a:r>
              <a:rPr lang="pl-PL" sz="3200" dirty="0" smtClean="0">
                <a:cs typeface="Arial" charset="0"/>
              </a:rPr>
              <a:t>objętości            </a:t>
            </a:r>
            <a:r>
              <a:rPr lang="pl-PL" sz="3600" dirty="0" smtClean="0">
                <a:cs typeface="Arial" charset="0"/>
              </a:rPr>
              <a:t>ok. </a:t>
            </a:r>
            <a:r>
              <a:rPr lang="pl-PL" sz="3600" b="1" dirty="0" smtClean="0">
                <a:solidFill>
                  <a:srgbClr val="FF0000"/>
                </a:solidFill>
                <a:cs typeface="Arial" charset="0"/>
              </a:rPr>
              <a:t>4 tys. ark. wyd.</a:t>
            </a:r>
            <a:endParaRPr lang="pl-PL" sz="3600" b="1" dirty="0">
              <a:solidFill>
                <a:srgbClr val="FF0000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920646" y="1313912"/>
            <a:ext cx="6112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</a:rPr>
              <a:t>WYDAWNICTWO i </a:t>
            </a:r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</a:rPr>
              <a:t>POLIGRAFIA </a:t>
            </a:r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</a:rPr>
              <a:t>UKW</a:t>
            </a:r>
            <a:endParaRPr lang="pl-PL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2642992" y="2302206"/>
            <a:ext cx="7665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Szeroki zakres i wysoki poziom usług wydawniczo-poligraficznych</a:t>
            </a:r>
            <a:endParaRPr lang="pl-PL" sz="2000" b="1" dirty="0"/>
          </a:p>
        </p:txBody>
      </p:sp>
    </p:spTree>
    <p:extLst>
      <p:ext uri="{BB962C8B-B14F-4D97-AF65-F5344CB8AC3E}">
        <p14:creationId xmlns:p14="http://schemas.microsoft.com/office/powerpoint/2010/main" val="721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94995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pl-PL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</a:t>
            </a:r>
            <a:r>
              <a:rPr lang="pl-PL" sz="1600" dirty="0" smtClean="0">
                <a:solidFill>
                  <a:schemeClr val="bg1"/>
                </a:solidFill>
              </a:rPr>
              <a:t>Biblioteka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		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	    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                                                     34 </a:t>
            </a:r>
            <a:r>
              <a:rPr lang="pl-P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/ </a:t>
            </a:r>
            <a:r>
              <a:rPr lang="pl-PL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right" pitchFamily="18" charset="0"/>
                <a:cs typeface="Arial" charset="0"/>
              </a:rPr>
              <a:t>34</a:t>
            </a:r>
            <a:endParaRPr lang="pl-PL" dirty="0">
              <a:latin typeface="Arial" charset="0"/>
              <a:cs typeface="Arial" charset="0"/>
            </a:endParaRPr>
          </a:p>
        </p:txBody>
      </p:sp>
      <p:pic>
        <p:nvPicPr>
          <p:cNvPr id="6" name="Picture 7" descr="logo-p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81" y="4854206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://biblioteka.ukw.edu.pl/templates/bibliotekaukw/images/biblioteka_ukw_header_righ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557" y="932061"/>
            <a:ext cx="3256484" cy="162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027" y="908050"/>
            <a:ext cx="3949352" cy="771792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>
            <a:off x="311539" y="1948855"/>
            <a:ext cx="1066278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l-PL" sz="2400" b="1" dirty="0" smtClean="0"/>
              <a:t>Księgozbiór</a:t>
            </a:r>
            <a:r>
              <a:rPr lang="pl-PL" sz="2400" b="1" dirty="0"/>
              <a:t>: </a:t>
            </a:r>
            <a:r>
              <a:rPr lang="pl-PL" sz="2400" b="1" dirty="0">
                <a:solidFill>
                  <a:srgbClr val="C00000"/>
                </a:solidFill>
              </a:rPr>
              <a:t>                            </a:t>
            </a:r>
            <a:r>
              <a:rPr lang="pl-PL" sz="2800" b="1" dirty="0">
                <a:solidFill>
                  <a:srgbClr val="C00000"/>
                </a:solidFill>
              </a:rPr>
              <a:t>783 319 pozycji</a:t>
            </a:r>
          </a:p>
          <a:p>
            <a:pPr>
              <a:spcAft>
                <a:spcPts val="1200"/>
              </a:spcAft>
            </a:pPr>
            <a:r>
              <a:rPr lang="pl-PL" sz="2400" b="1" dirty="0" smtClean="0"/>
              <a:t>Liczba odwiedzin w 2015 r.:   139 553</a:t>
            </a:r>
          </a:p>
          <a:p>
            <a:pPr>
              <a:spcAft>
                <a:spcPts val="1200"/>
              </a:spcAft>
            </a:pPr>
            <a:r>
              <a:rPr lang="pl-PL" sz="2400" b="1" dirty="0" smtClean="0"/>
              <a:t>Liczba </a:t>
            </a:r>
            <a:r>
              <a:rPr lang="pl-PL" sz="2400" b="1" dirty="0" err="1" smtClean="0"/>
              <a:t>wypożyczeń</a:t>
            </a:r>
            <a:r>
              <a:rPr lang="pl-PL" sz="2400" b="1" dirty="0" smtClean="0"/>
              <a:t> w 2015 r.:   84 532</a:t>
            </a:r>
          </a:p>
          <a:p>
            <a:pPr algn="ctr"/>
            <a:r>
              <a:rPr lang="pl-PL" sz="2800" dirty="0">
                <a:cs typeface="Arial" charset="0"/>
              </a:rPr>
              <a:t>w latach 2012-2015 Biblioteka pozyskała       </a:t>
            </a:r>
            <a:endParaRPr lang="pl-PL" sz="2800" dirty="0" smtClean="0">
              <a:cs typeface="Arial" charset="0"/>
            </a:endParaRPr>
          </a:p>
          <a:p>
            <a:pPr algn="ctr"/>
            <a:r>
              <a:rPr lang="pl-PL" sz="4000" b="1" dirty="0" smtClean="0">
                <a:solidFill>
                  <a:srgbClr val="FF0000"/>
                </a:solidFill>
              </a:rPr>
              <a:t>709 800 zł </a:t>
            </a:r>
            <a:br>
              <a:rPr lang="pl-PL" sz="4000" b="1" dirty="0" smtClean="0">
                <a:solidFill>
                  <a:srgbClr val="FF0000"/>
                </a:solidFill>
              </a:rPr>
            </a:br>
            <a:r>
              <a:rPr lang="pl-PL" sz="2800" dirty="0" smtClean="0"/>
              <a:t>(z </a:t>
            </a:r>
            <a:r>
              <a:rPr lang="pl-PL" sz="2800" dirty="0" err="1" smtClean="0"/>
              <a:t>MNiSW</a:t>
            </a:r>
            <a:r>
              <a:rPr lang="pl-PL" sz="2800" dirty="0" smtClean="0"/>
              <a:t>, Urzędu Miasta, Urzędu Wojewódzkiego)</a:t>
            </a:r>
          </a:p>
          <a:p>
            <a:pPr algn="ctr"/>
            <a:endParaRPr lang="pl-PL" sz="2800" dirty="0" smtClean="0"/>
          </a:p>
          <a:p>
            <a:pPr algn="ctr"/>
            <a:r>
              <a:rPr lang="pl-PL" sz="2800" b="1" dirty="0" smtClean="0"/>
              <a:t>dary: książki, sprzęt nagłośnieniowy, system wystawienniczy</a:t>
            </a:r>
            <a:endParaRPr lang="pl-PL" sz="2800" b="1" dirty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12192000" cy="90805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pl-PL" sz="2800" dirty="0">
                <a:solidFill>
                  <a:schemeClr val="bg1"/>
                </a:solidFill>
              </a:rPr>
              <a:t>Działalność Prorektora ds. Nauki i Współpracy z Zagranicą w latach 2012-2016</a:t>
            </a:r>
          </a:p>
        </p:txBody>
      </p:sp>
    </p:spTree>
    <p:extLst>
      <p:ext uri="{BB962C8B-B14F-4D97-AF65-F5344CB8AC3E}">
        <p14:creationId xmlns:p14="http://schemas.microsoft.com/office/powerpoint/2010/main" val="331473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</TotalTime>
  <Words>1101</Words>
  <Application>Microsoft Office PowerPoint</Application>
  <PresentationFormat>Panoramiczny</PresentationFormat>
  <Paragraphs>213</Paragraphs>
  <Slides>34</Slides>
  <Notes>4</Notes>
  <HiddenSlides>0</HiddenSlides>
  <MMClips>0</MMClips>
  <ScaleCrop>false</ScaleCrop>
  <HeadingPairs>
    <vt:vector size="8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43" baseType="lpstr">
      <vt:lpstr>Arial</vt:lpstr>
      <vt:lpstr>Calibri</vt:lpstr>
      <vt:lpstr>Calibri Light</vt:lpstr>
      <vt:lpstr>Lucida Bright</vt:lpstr>
      <vt:lpstr>Symbol</vt:lpstr>
      <vt:lpstr>Times New Roman</vt:lpstr>
      <vt:lpstr>Wingdings</vt:lpstr>
      <vt:lpstr>Motyw pakietu Office</vt:lpstr>
      <vt:lpstr>Wykres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oem</dc:creator>
  <cp:lastModifiedBy>oem</cp:lastModifiedBy>
  <cp:revision>248</cp:revision>
  <cp:lastPrinted>2016-06-17T09:11:29Z</cp:lastPrinted>
  <dcterms:created xsi:type="dcterms:W3CDTF">2016-04-29T09:43:08Z</dcterms:created>
  <dcterms:modified xsi:type="dcterms:W3CDTF">2016-06-21T09:21:25Z</dcterms:modified>
</cp:coreProperties>
</file>