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5DB6C1-0C7F-43AF-A72A-BB1627D3C9FC}" v="9" dt="2024-09-04T08:29:38.3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8" autoAdjust="0"/>
    <p:restoredTop sz="93939" autoAdjust="0"/>
  </p:normalViewPr>
  <p:slideViewPr>
    <p:cSldViewPr snapToGrid="0">
      <p:cViewPr varScale="1">
        <p:scale>
          <a:sx n="76" d="100"/>
          <a:sy n="76" d="100"/>
        </p:scale>
        <p:origin x="75" y="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19.01.2026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19.01.2026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19.01.2026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pPr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2895561"/>
            <a:ext cx="9144000" cy="272886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70000"/>
              </a:lnSpc>
            </a:pPr>
            <a:r>
              <a:rPr lang="pl-PL" sz="1800" dirty="0"/>
              <a:t>Tytuł wykładu: Bezpieczeństwo informacji a wyłaniające się technologie</a:t>
            </a:r>
          </a:p>
          <a:p>
            <a:pPr algn="l">
              <a:lnSpc>
                <a:spcPct val="170000"/>
              </a:lnSpc>
            </a:pPr>
            <a:r>
              <a:rPr lang="pl-PL" sz="1800" dirty="0"/>
              <a:t>Przedmiot: Bezpieczeństwo Informacji</a:t>
            </a:r>
          </a:p>
          <a:p>
            <a:pPr algn="l">
              <a:lnSpc>
                <a:spcPct val="170000"/>
              </a:lnSpc>
            </a:pPr>
            <a:r>
              <a:rPr lang="pl-PL" sz="1800" dirty="0"/>
              <a:t>Kierunek: Kognitywistyka</a:t>
            </a:r>
          </a:p>
          <a:p>
            <a:pPr algn="l">
              <a:lnSpc>
                <a:spcPct val="170000"/>
              </a:lnSpc>
            </a:pPr>
            <a:r>
              <a:rPr lang="pl-PL" sz="1800" dirty="0"/>
              <a:t>Autor modyfikacji: dr inż. Dariusz Mikołajewski, prof. uczelni</a:t>
            </a:r>
            <a:endParaRPr lang="pl-PL" sz="1800" dirty="0">
              <a:ea typeface="Calibri"/>
              <a:cs typeface="Calibri"/>
            </a:endParaRP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Bezpieczeństwo przemysłowych systemów sterowania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dirty="0"/>
              <a:t>Przemysłowe systemy sterowania (ICS – Industrial Control Systems) to kluczowe elementy infrastruktury krytycznej.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Zarządzają one procesami produkcyjnymi, energetycznymi, wodociągowymi i transportowymi.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SCADA (</a:t>
            </a:r>
            <a:r>
              <a:rPr lang="pl-PL" dirty="0" err="1"/>
              <a:t>Supervisory</a:t>
            </a:r>
            <a:r>
              <a:rPr lang="pl-PL" dirty="0"/>
              <a:t> Control and Data </a:t>
            </a:r>
            <a:r>
              <a:rPr lang="pl-PL" dirty="0" err="1"/>
              <a:t>Acquisition</a:t>
            </a:r>
            <a:r>
              <a:rPr lang="pl-PL" dirty="0"/>
              <a:t>) to typ ICS służący do nadzoru i kontroli rozproszonych instalacji.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ICS/SCADA były pierwotnie projektowane jako systemy odizolowane od Internetu.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Ich priorytetem była niezawodność i ciągłość </a:t>
            </a:r>
            <a:r>
              <a:rPr lang="pl-PL" dirty="0" err="1"/>
              <a:t>działania,a</a:t>
            </a:r>
            <a:r>
              <a:rPr lang="pl-PL" dirty="0"/>
              <a:t> nie bezpieczeństwo.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Bezpieczeństwo przemysłowych systemów sterowania część 2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Wraz z cyfryzacją przemysłu systemy te zostały połączone z sieciami IT.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To połączenie przyniosło wiele korzyści, ale także zwiększyło ryzyko </a:t>
            </a:r>
            <a:r>
              <a:rPr lang="pl-PL" dirty="0" err="1"/>
              <a:t>cyberataków</a:t>
            </a:r>
            <a:r>
              <a:rPr lang="pl-PL" dirty="0"/>
              <a:t>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Wiele starszych systemów ICS nie posiada podstawowych mechanizmów uwierzytelniania i szyfrowania.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Bezpieczeństwo przemysłowych systemów sterowania część 3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dirty="0"/>
              <a:t>Obecnie ICS są celem grup państwowych, </a:t>
            </a:r>
            <a:r>
              <a:rPr lang="pl-PL" dirty="0" err="1"/>
              <a:t>cyberterrorystów</a:t>
            </a:r>
            <a:r>
              <a:rPr lang="pl-PL" dirty="0"/>
              <a:t> i </a:t>
            </a:r>
            <a:r>
              <a:rPr lang="pl-PL" dirty="0" err="1"/>
              <a:t>cyberprzestępców</a:t>
            </a:r>
            <a:r>
              <a:rPr lang="pl-PL" dirty="0"/>
              <a:t>. Ataki na ICS mogą prowadzić do przerw w dostawach energii, skażenia środowiska czy uszkodzeń fizycznych.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Ochrona ICS wymaga specjalnych procedur i dedykowanych technologii.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Tradycyjne narzędzia IT, takie jak antywirusy, nie zawsze są kompatybilne z ICS, stąd rozwijane są wyspecjalizowane systemy monitorowania sieci IIoT.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Segmentacja sieci i izolacja stref produkcyjnych to w IIoT podstawowe środki ochrony.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IEC 62443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dirty="0"/>
              <a:t>W modelu IEC 62443 strefy ICS są oddzielone od sieci korporacyjnej za pomocą firewalla.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Wprowadza się zasadę „</a:t>
            </a:r>
            <a:r>
              <a:rPr lang="pl-PL" dirty="0" err="1"/>
              <a:t>least</a:t>
            </a:r>
            <a:r>
              <a:rPr lang="pl-PL" dirty="0"/>
              <a:t> </a:t>
            </a:r>
            <a:r>
              <a:rPr lang="pl-PL" dirty="0" err="1"/>
              <a:t>privilege</a:t>
            </a:r>
            <a:r>
              <a:rPr lang="pl-PL" dirty="0"/>
              <a:t>” oraz kontrolę dostępu dla operatorów i serwisantów.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Regularne audyty i testy penetracyjne pomagają identyfikować podatności.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Ważne jest utrzymanie aktualnych kopii konfiguracji urządzeń sterujących.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Wykrywanie anomalii w oparciu o ML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dirty="0"/>
              <a:t>ICS wymaga również ciągłości działania, więc procedury bezpieczeństwa muszą być dostosowane do dostępności systemu.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 praktyce oznacza to równowagę między ochroną a niezakłócaniem procesów technologicznych.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Coraz częściej wykorzystuje się detekcję anomalii opartą na uczeniu maszynowym (ML). Pozwala to wykrywać nieautoryzowane zmiany </a:t>
            </a:r>
            <a:br>
              <a:rPr lang="pl-PL" dirty="0"/>
            </a:br>
            <a:r>
              <a:rPr lang="pl-PL" dirty="0"/>
              <a:t>w komunikacji przemysłowej.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Przemysłowe SOC (Security Operations </a:t>
            </a:r>
            <a:r>
              <a:rPr lang="pl-PL" dirty="0" err="1"/>
              <a:t>Centers</a:t>
            </a:r>
            <a:r>
              <a:rPr lang="pl-PL" dirty="0"/>
              <a:t> for OT) monitorują sieci ICS </a:t>
            </a:r>
            <a:br>
              <a:rPr lang="pl-PL" dirty="0"/>
            </a:br>
            <a:r>
              <a:rPr lang="pl-PL" dirty="0"/>
              <a:t>w czasie rzeczywistym.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Konwergencja, standaryzacja i współpraca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Kluczowa jest także współpraca między zespołami IT i OT.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Ich integracja tworzy model IT/OT </a:t>
            </a:r>
            <a:r>
              <a:rPr lang="pl-PL" dirty="0" err="1"/>
              <a:t>Convergence</a:t>
            </a:r>
            <a:r>
              <a:rPr lang="pl-PL" dirty="0"/>
              <a:t>, który wymaga nowych kompetencji.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Wdrażane są także normy i regulacje, takie jak NIS2 oraz DORA, obejmujące sektory infrastruktury krytycznej.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Ostatecznym celem jest stworzenie środowiska ICS, które będzie zarówno bezpieczne, jak i operacyjnie stabilne.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Kryptografia </a:t>
            </a:r>
            <a:r>
              <a:rPr lang="pl-PL" dirty="0" err="1">
                <a:solidFill>
                  <a:srgbClr val="000000"/>
                </a:solidFill>
                <a:latin typeface="+mn-lt"/>
              </a:rPr>
              <a:t>postkwantowa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dirty="0"/>
              <a:t>Komputery kwantowe reprezentują jedno z najbardziej przełomowych wyzwań dla bezpieczeństwa cyfrowego. Wykorzystują one zasady mechaniki kwantowej, takie jak superpozycja i splątanie.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Dzięki temu potrafią wykonywać obliczenia równoległe w ogromnej skali.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 praktyce oznacza to możliwość rozwiązywania problemów, które dla klasycznych komputerów są niewykonalne.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Jednym z takich problemów jest faktoryzacja dużych liczb – podstawa bezpieczeństwa RSA.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Kryptografia </a:t>
            </a:r>
            <a:r>
              <a:rPr lang="pl-PL" dirty="0" err="1">
                <a:solidFill>
                  <a:srgbClr val="000000"/>
                </a:solidFill>
                <a:latin typeface="+mn-lt"/>
              </a:rPr>
              <a:t>postkwantowa</a:t>
            </a:r>
            <a:r>
              <a:rPr lang="pl-PL" dirty="0">
                <a:solidFill>
                  <a:srgbClr val="000000"/>
                </a:solidFill>
                <a:latin typeface="+mn-lt"/>
              </a:rPr>
              <a:t> część 2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Algorytm </a:t>
            </a:r>
            <a:r>
              <a:rPr lang="pl-PL" dirty="0" err="1"/>
              <a:t>Shora</a:t>
            </a:r>
            <a:r>
              <a:rPr lang="pl-PL" dirty="0"/>
              <a:t>, działający na komputerze kwantowym, mógłby w przyszłości złamać wiele obecnych systemów kryptograficznych.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Podobnie algorytm Grovera skraca efektywną długość kluczy w szyfrach symetrycznych.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Choć w pełni skalowalne komputery kwantowe jeszcze nie istnieją, zagrożenie jest realne.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Kryptografia </a:t>
            </a:r>
            <a:r>
              <a:rPr lang="pl-PL" dirty="0" err="1">
                <a:solidFill>
                  <a:srgbClr val="000000"/>
                </a:solidFill>
                <a:latin typeface="+mn-lt"/>
              </a:rPr>
              <a:t>postkwantowa</a:t>
            </a:r>
            <a:r>
              <a:rPr lang="pl-PL" dirty="0">
                <a:solidFill>
                  <a:srgbClr val="000000"/>
                </a:solidFill>
                <a:latin typeface="+mn-lt"/>
              </a:rPr>
              <a:t> część 3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Rozwija się dziedzina kryptografii </a:t>
            </a:r>
            <a:r>
              <a:rPr lang="pl-PL" dirty="0" err="1"/>
              <a:t>postkwantowej</a:t>
            </a:r>
            <a:r>
              <a:rPr lang="pl-PL" dirty="0"/>
              <a:t> (PQC – Post-Quantum </a:t>
            </a:r>
            <a:r>
              <a:rPr lang="pl-PL" dirty="0" err="1"/>
              <a:t>Cryptography</a:t>
            </a:r>
            <a:r>
              <a:rPr lang="pl-PL" dirty="0"/>
              <a:t>).  Celem PQC jest stworzenie algorytmów odpornych na ataki kwantowe. Takie algorytmy oparte są nie na faktoryzacji, lecz na problemach matematycznych trudnych również dla komputerów kwantowych.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Do najważniejszych należą systemy </a:t>
            </a:r>
            <a:r>
              <a:rPr lang="pl-PL" dirty="0" err="1"/>
              <a:t>lattice-based</a:t>
            </a:r>
            <a:r>
              <a:rPr lang="pl-PL" dirty="0"/>
              <a:t>, </a:t>
            </a:r>
            <a:r>
              <a:rPr lang="pl-PL" dirty="0" err="1"/>
              <a:t>code-based</a:t>
            </a:r>
            <a:r>
              <a:rPr lang="pl-PL" dirty="0"/>
              <a:t>, </a:t>
            </a:r>
            <a:r>
              <a:rPr lang="pl-PL" dirty="0" err="1"/>
              <a:t>hash-based</a:t>
            </a:r>
            <a:r>
              <a:rPr lang="pl-PL" dirty="0"/>
              <a:t> i </a:t>
            </a:r>
            <a:r>
              <a:rPr lang="pl-PL" dirty="0" err="1"/>
              <a:t>multivariate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Kryptografia </a:t>
            </a:r>
            <a:r>
              <a:rPr lang="pl-PL" dirty="0" err="1">
                <a:solidFill>
                  <a:srgbClr val="000000"/>
                </a:solidFill>
                <a:latin typeface="+mn-lt"/>
              </a:rPr>
              <a:t>postkwantowa</a:t>
            </a:r>
            <a:r>
              <a:rPr lang="pl-PL" dirty="0">
                <a:solidFill>
                  <a:srgbClr val="000000"/>
                </a:solidFill>
                <a:latin typeface="+mn-lt"/>
              </a:rPr>
              <a:t> część 4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Przejście na kryptografię </a:t>
            </a:r>
            <a:r>
              <a:rPr lang="pl-PL" dirty="0" err="1"/>
              <a:t>postkwantową</a:t>
            </a:r>
            <a:r>
              <a:rPr lang="pl-PL" dirty="0"/>
              <a:t> będzie procesem długotrwałym i kosztownym. Wymaga aktualizacji protokołów, certyfikatów i urządzeń sprzętowych.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Kluczową zasadą jest koncepcja „</a:t>
            </a:r>
            <a:r>
              <a:rPr lang="pl-PL" dirty="0" err="1"/>
              <a:t>crypto</a:t>
            </a:r>
            <a:r>
              <a:rPr lang="pl-PL" dirty="0"/>
              <a:t> </a:t>
            </a:r>
            <a:r>
              <a:rPr lang="pl-PL" dirty="0" err="1"/>
              <a:t>agility</a:t>
            </a:r>
            <a:r>
              <a:rPr lang="pl-PL" dirty="0"/>
              <a:t>”, czyli zdolności do szybkiej zmiany algorytmów.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Organizacje już dziś powinny inwentaryzować swoje zasoby kryptograficzne. Identyfikacja miejsc użycia RSA, ECC czy </a:t>
            </a:r>
            <a:r>
              <a:rPr lang="pl-PL" dirty="0" err="1"/>
              <a:t>Diffie-Hellmana</a:t>
            </a:r>
            <a:r>
              <a:rPr lang="pl-PL" dirty="0"/>
              <a:t> jest pierwszym krokiem do migracji.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D3832C0-9852-4292-881E-7A48FF5D9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>
                <a:latin typeface="+mn-lt"/>
              </a:rPr>
              <a:t>Plan</a:t>
            </a:r>
            <a:r>
              <a:rPr lang="pl-PL" sz="4400" dirty="0">
                <a:latin typeface="+mn-lt"/>
              </a:rPr>
              <a:t> wykładu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22C5A4C-EEC5-403C-A076-43933FF76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1800" dirty="0"/>
              <a:t>Bezpieczeństwo Internetu Rzeczy i systemów wbudowanych</a:t>
            </a:r>
            <a:br>
              <a:rPr lang="pl-PL" sz="1800" dirty="0"/>
            </a:br>
            <a:endParaRPr lang="pl-PL" sz="1800" dirty="0"/>
          </a:p>
          <a:p>
            <a:r>
              <a:rPr lang="pl-PL" sz="1800" dirty="0"/>
              <a:t>Bezpieczeństwo przemysłowych systemów sterowania (ICS/SCADA)</a:t>
            </a:r>
            <a:br>
              <a:rPr lang="pl-PL" sz="1800" dirty="0"/>
            </a:br>
            <a:endParaRPr lang="pl-PL" sz="1800" dirty="0"/>
          </a:p>
          <a:p>
            <a:r>
              <a:rPr lang="pl-PL" sz="1800" dirty="0"/>
              <a:t>Komputery kwantowe i kryptografia </a:t>
            </a:r>
            <a:r>
              <a:rPr lang="pl-PL" sz="1800"/>
              <a:t>postkwantowa</a:t>
            </a:r>
          </a:p>
        </p:txBody>
      </p:sp>
    </p:spTree>
    <p:extLst>
      <p:ext uri="{BB962C8B-B14F-4D97-AF65-F5344CB8AC3E}">
        <p14:creationId xmlns:p14="http://schemas.microsoft.com/office/powerpoint/2010/main" val="423488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QKD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Równolegle rozwijane są technologie Quantum </a:t>
            </a:r>
            <a:r>
              <a:rPr lang="pl-PL" dirty="0" err="1"/>
              <a:t>Key</a:t>
            </a:r>
            <a:r>
              <a:rPr lang="pl-PL" dirty="0"/>
              <a:t> </a:t>
            </a:r>
            <a:r>
              <a:rPr lang="pl-PL" dirty="0" err="1"/>
              <a:t>Distribution</a:t>
            </a:r>
            <a:r>
              <a:rPr lang="pl-PL" dirty="0"/>
              <a:t> (QKD).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QKD wykorzystuje prawa fizyki kwantowej do bezpiecznej wymiany kluczy.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 przypadku próby podsłuchu stan kwantowy cząstek ulega zmianie, co natychmiast ujawnia atak.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Choć QKD ma ograniczenia praktyczne, stanowi obiecujący kierunek dla sieci o najwyższym poziomie bezpieczeństwa.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Kwestie organizacyjne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dirty="0"/>
              <a:t>Wprowadzenie kryptografii </a:t>
            </a:r>
            <a:r>
              <a:rPr lang="pl-PL" dirty="0" err="1"/>
              <a:t>postkwantowej</a:t>
            </a:r>
            <a:r>
              <a:rPr lang="pl-PL" dirty="0"/>
              <a:t> wymaga współpracy nauki, przemysłu i rządów.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Nowe algorytmy muszą być nie tylko odporne, ale też wydajne </a:t>
            </a:r>
            <a:br>
              <a:rPr lang="pl-PL" dirty="0"/>
            </a:br>
            <a:r>
              <a:rPr lang="pl-PL" dirty="0"/>
              <a:t>i </a:t>
            </a:r>
            <a:r>
              <a:rPr lang="pl-PL" dirty="0" err="1"/>
              <a:t>interoperacyjne</a:t>
            </a:r>
            <a:r>
              <a:rPr lang="pl-PL" dirty="0"/>
              <a:t>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Bezpieczeństwo w erze kwantowej stanie się jednym z największych wyzwań XXI wieku.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Organizacje, które rozpoczną przygotowania wcześniej, będą lepiej chronione przed „kwantowym </a:t>
            </a:r>
            <a:r>
              <a:rPr lang="pl-PL" dirty="0" err="1"/>
              <a:t>zerodniem</a:t>
            </a:r>
            <a:r>
              <a:rPr lang="pl-PL" dirty="0"/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Kwestie </a:t>
            </a:r>
            <a:r>
              <a:rPr lang="pl-PL">
                <a:solidFill>
                  <a:srgbClr val="000000"/>
                </a:solidFill>
                <a:latin typeface="+mn-lt"/>
              </a:rPr>
              <a:t>organizacyjne część 2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W przyszłości </a:t>
            </a:r>
            <a:r>
              <a:rPr lang="pl-PL" dirty="0" err="1"/>
              <a:t>IoT</a:t>
            </a:r>
            <a:r>
              <a:rPr lang="pl-PL" dirty="0"/>
              <a:t>, ICS i PKI będą musiały zostać całkowicie przystosowane do nowych realiów kryptograficznych.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Połączenie tradycyjnych i </a:t>
            </a:r>
            <a:r>
              <a:rPr lang="pl-PL" dirty="0" err="1"/>
              <a:t>postkwantowych</a:t>
            </a:r>
            <a:r>
              <a:rPr lang="pl-PL" dirty="0"/>
              <a:t> metod może stać się standardem przejściowym.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 rezultacie bezpieczeństwo w erze wyłaniających się technologii stanie się połączeniem elastyczności, innowacji i odporności na zagrożenia przyszłości.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Bezpieczeństwo </a:t>
            </a:r>
            <a:r>
              <a:rPr lang="pl-PL" dirty="0" err="1">
                <a:solidFill>
                  <a:srgbClr val="000000"/>
                </a:solidFill>
                <a:latin typeface="+mn-lt"/>
              </a:rPr>
              <a:t>IoT</a:t>
            </a:r>
            <a:r>
              <a:rPr lang="pl-PL" dirty="0">
                <a:solidFill>
                  <a:srgbClr val="000000"/>
                </a:solidFill>
                <a:latin typeface="+mn-lt"/>
              </a:rPr>
              <a:t> i systemów wbudowanych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pl-PL" dirty="0"/>
              <a:t>Internet Rzeczy (</a:t>
            </a:r>
            <a:r>
              <a:rPr lang="pl-PL" dirty="0" err="1"/>
              <a:t>IoT</a:t>
            </a:r>
            <a:r>
              <a:rPr lang="pl-PL" dirty="0"/>
              <a:t>) to sieć urządzeń zdolnych do komunikacji i wymiany danych bez udziału człowieka. Obejmuje on inteligentne czujniki, kamery, urządzenia AGD, systemy medyczne i przemysłowe.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Każde takie urządzenie jest miniaturowym komputerem połączonym z Internetem.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Z punktu widzenia bezpieczeństwa, </a:t>
            </a:r>
            <a:r>
              <a:rPr lang="pl-PL" dirty="0" err="1"/>
              <a:t>IoT</a:t>
            </a:r>
            <a:r>
              <a:rPr lang="pl-PL" dirty="0"/>
              <a:t> znacząco poszerza powierzchnię ataku organizacji.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Urządzenia te często działają w sposób autonomiczny i są trudne do centralnego zarządzania.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Ich ogromna liczba powoduje, że nawet niewielka luka może prowadzić do masowych incydentów.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Bezpieczeństwo </a:t>
            </a:r>
            <a:r>
              <a:rPr lang="pl-PL" dirty="0" err="1">
                <a:solidFill>
                  <a:srgbClr val="000000"/>
                </a:solidFill>
                <a:latin typeface="+mn-lt"/>
              </a:rPr>
              <a:t>IoT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Jednym z największych zagrożeń jest przejęcie kontroli nad urządzeniem </a:t>
            </a:r>
            <a:r>
              <a:rPr lang="pl-PL" dirty="0" err="1"/>
              <a:t>IoT</a:t>
            </a:r>
            <a:r>
              <a:rPr lang="pl-PL" dirty="0"/>
              <a:t>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Przykładem może być </a:t>
            </a:r>
            <a:r>
              <a:rPr lang="pl-PL" dirty="0" err="1"/>
              <a:t>botnet</a:t>
            </a:r>
            <a:r>
              <a:rPr lang="pl-PL" dirty="0"/>
              <a:t> </a:t>
            </a:r>
            <a:r>
              <a:rPr lang="pl-PL" dirty="0" err="1"/>
              <a:t>Mirai</a:t>
            </a:r>
            <a:r>
              <a:rPr lang="pl-PL" dirty="0"/>
              <a:t>, który wykorzystał słabe hasła w kamerach IP do przeprowadzenia ataków </a:t>
            </a:r>
            <a:r>
              <a:rPr lang="pl-PL" dirty="0" err="1"/>
              <a:t>DDoS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Bezpieczeństwo </a:t>
            </a:r>
            <a:r>
              <a:rPr lang="pl-PL" dirty="0" err="1">
                <a:solidFill>
                  <a:srgbClr val="000000"/>
                </a:solidFill>
                <a:latin typeface="+mn-lt"/>
              </a:rPr>
              <a:t>IoT</a:t>
            </a:r>
            <a:r>
              <a:rPr lang="pl-PL" dirty="0">
                <a:solidFill>
                  <a:srgbClr val="000000"/>
                </a:solidFill>
                <a:latin typeface="+mn-lt"/>
              </a:rPr>
              <a:t> część 2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pl-PL" dirty="0"/>
              <a:t>Problemem w </a:t>
            </a:r>
            <a:r>
              <a:rPr lang="pl-PL" dirty="0" err="1"/>
              <a:t>IoT</a:t>
            </a:r>
            <a:r>
              <a:rPr lang="pl-PL" dirty="0"/>
              <a:t> jest brak jednolitych standardów bezpieczeństwa.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Wielu producentów skupia się na funkcjonalności, a nie na ochronie danych.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Urządzenia często posiadają fabryczne konta administracyjne lub przestarzałe oprogramowanie.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Aktualizacje bezpieczeństwa bywają niemożliwe lub rzadko wdrażane.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 rezultacie </a:t>
            </a:r>
            <a:r>
              <a:rPr lang="pl-PL" dirty="0" err="1"/>
              <a:t>IoT</a:t>
            </a:r>
            <a:r>
              <a:rPr lang="pl-PL" dirty="0"/>
              <a:t> staje się atrakcyjnym celem dla </a:t>
            </a:r>
            <a:r>
              <a:rPr lang="pl-PL" dirty="0" err="1"/>
              <a:t>cyberprzestępców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Bezpieczeństwo systemów wbudowanych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dirty="0"/>
              <a:t>Systemy wbudowane (</a:t>
            </a:r>
            <a:r>
              <a:rPr lang="pl-PL" dirty="0" err="1"/>
              <a:t>embedded</a:t>
            </a:r>
            <a:r>
              <a:rPr lang="pl-PL" dirty="0"/>
              <a:t> systems) działają w podobny sposób, lecz często mają jeszcze bardziej ograniczone zasoby.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Ich oprogramowanie jest osadzone bezpośrednio w urządzeniu </a:t>
            </a:r>
            <a:br>
              <a:rPr lang="pl-PL" dirty="0"/>
            </a:br>
            <a:r>
              <a:rPr lang="pl-PL" dirty="0"/>
              <a:t>i nieprzystosowane do częstych aktualizacji.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 wielu przypadkach systemy te odpowiadają za funkcje krytyczne — np. </a:t>
            </a:r>
            <a:br>
              <a:rPr lang="pl-PL" dirty="0"/>
            </a:br>
            <a:r>
              <a:rPr lang="pl-PL" dirty="0"/>
              <a:t>w medycynie lub transporcie.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Każde naruszenie bezpieczeństwa może więc zagrażać nie tylko danym, ale </a:t>
            </a:r>
            <a:br>
              <a:rPr lang="pl-PL" dirty="0"/>
            </a:br>
            <a:r>
              <a:rPr lang="pl-PL" dirty="0"/>
              <a:t>i życiu.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Security by design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dirty="0"/>
              <a:t>Zabezpieczenie </a:t>
            </a:r>
            <a:r>
              <a:rPr lang="pl-PL" dirty="0" err="1"/>
              <a:t>IoT</a:t>
            </a:r>
            <a:r>
              <a:rPr lang="pl-PL" dirty="0"/>
              <a:t> wymaga podejścia opartego na „security by design”.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Oznacza to wbudowanie mechanizmów bezpieczeństwa już na etapie projektowania.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Kluczowe elementy to uwierzytelnianie, szyfrowanie, bezpieczna komunikacja i aktualizacje OTA (</a:t>
            </a:r>
            <a:r>
              <a:rPr lang="pl-PL" dirty="0" err="1"/>
              <a:t>over-the-air</a:t>
            </a:r>
            <a:r>
              <a:rPr lang="pl-PL" dirty="0"/>
              <a:t>).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Dane przesyłane między urządzeniami </a:t>
            </a:r>
            <a:r>
              <a:rPr lang="pl-PL" dirty="0" err="1"/>
              <a:t>IoT</a:t>
            </a:r>
            <a:r>
              <a:rPr lang="pl-PL" dirty="0"/>
              <a:t> powinny być chronione protokołami TLS lub DTLS.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Urządzenia muszą weryfikować tożsamość serwera, aby uniknąć ataków typu </a:t>
            </a:r>
            <a:r>
              <a:rPr lang="pl-PL" dirty="0" err="1"/>
              <a:t>man-in-the-middle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Security by design część 2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pl-PL" dirty="0"/>
              <a:t>Równie ważna jest segmentacja sieci, która ogranicza skutki potencjalnych włamań.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Urządzenia </a:t>
            </a:r>
            <a:r>
              <a:rPr lang="pl-PL" dirty="0" err="1"/>
              <a:t>IoT</a:t>
            </a:r>
            <a:r>
              <a:rPr lang="pl-PL" dirty="0"/>
              <a:t> nie powinny mieć bezpośredniego dostępu do krytycznych zasobów IT.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Stosuje się również mechanizmy zaufanego rozruchu (</a:t>
            </a:r>
            <a:r>
              <a:rPr lang="pl-PL" dirty="0" err="1"/>
              <a:t>Secure</a:t>
            </a:r>
            <a:r>
              <a:rPr lang="pl-PL" dirty="0"/>
              <a:t> </a:t>
            </a:r>
            <a:r>
              <a:rPr lang="pl-PL" dirty="0" err="1"/>
              <a:t>Boot</a:t>
            </a:r>
            <a:r>
              <a:rPr lang="pl-PL" dirty="0"/>
              <a:t>) i szyfrowania </a:t>
            </a:r>
            <a:r>
              <a:rPr lang="pl-PL" dirty="0" err="1"/>
              <a:t>firmware’u</a:t>
            </a:r>
            <a:r>
              <a:rPr lang="pl-PL" dirty="0"/>
              <a:t>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 kontekście prywatności użytkowników </a:t>
            </a:r>
            <a:r>
              <a:rPr lang="pl-PL" dirty="0" err="1"/>
              <a:t>IoT</a:t>
            </a:r>
            <a:r>
              <a:rPr lang="pl-PL" dirty="0"/>
              <a:t> generuje ogromne ilości danych osobowych.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Należy więc uwzględnić zgodność z przepisami RODO i zasadami ochrony danych.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775" y="365125"/>
            <a:ext cx="11695042" cy="1325563"/>
          </a:xfrm>
        </p:spPr>
        <p:txBody>
          <a:bodyPr/>
          <a:lstStyle/>
          <a:p>
            <a:r>
              <a:rPr lang="pl-PL" dirty="0">
                <a:solidFill>
                  <a:srgbClr val="000000"/>
                </a:solidFill>
                <a:latin typeface="+mn-lt"/>
              </a:rPr>
              <a:t>IIoT</a:t>
            </a:r>
            <a:endParaRPr lang="pl-PL" dirty="0"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W środowiskach przemysłowych </a:t>
            </a:r>
            <a:r>
              <a:rPr lang="pl-PL" dirty="0" err="1"/>
              <a:t>IoT</a:t>
            </a:r>
            <a:r>
              <a:rPr lang="pl-PL" dirty="0"/>
              <a:t> łączy się z systemami OT (</a:t>
            </a:r>
            <a:r>
              <a:rPr lang="pl-PL" dirty="0" err="1"/>
              <a:t>Operational</a:t>
            </a:r>
            <a:r>
              <a:rPr lang="pl-PL" dirty="0"/>
              <a:t> Technology). Tworzy to nowy obszar znany jako IIoT (Industrial Internet of </a:t>
            </a:r>
            <a:r>
              <a:rPr lang="pl-PL" dirty="0" err="1"/>
              <a:t>Things</a:t>
            </a:r>
            <a:r>
              <a:rPr lang="pl-PL" dirty="0"/>
              <a:t>).</a:t>
            </a:r>
            <a:br>
              <a:rPr lang="pl-PL" dirty="0"/>
            </a:br>
            <a:endParaRPr lang="pl-PL" dirty="0"/>
          </a:p>
          <a:p>
            <a:pPr marL="0" indent="0">
              <a:buNone/>
            </a:pPr>
            <a:r>
              <a:rPr lang="pl-PL" dirty="0"/>
              <a:t>W IIoT bezpieczeństwo urządzeń staje się częścią szerszego ekosystemu ochrony infrastruktury krytycznej.</a:t>
            </a:r>
          </a:p>
        </p:txBody>
      </p:sp>
    </p:spTree>
    <p:extLst>
      <p:ext uri="{BB962C8B-B14F-4D97-AF65-F5344CB8AC3E}">
        <p14:creationId xmlns:p14="http://schemas.microsoft.com/office/powerpoint/2010/main" val="302650884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6BBCA11-DAA8-42E6-815E-44C7929CB49A}">
  <ds:schemaRefs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853e06b7-a411-4003-87a8-8e7988b9a28c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63B8169-43BD-44C8-B993-26075113FE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BA8FE2-6812-477C-BBA5-00F3E9C40EC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1298</Words>
  <Application>Microsoft Office PowerPoint</Application>
  <PresentationFormat>Panoramiczny</PresentationFormat>
  <Paragraphs>104</Paragraphs>
  <Slides>22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Motyw pakietu Office</vt:lpstr>
      <vt:lpstr>Projekt „Kierunki – drogi dla gospodarki”</vt:lpstr>
      <vt:lpstr>Plan wykładu</vt:lpstr>
      <vt:lpstr>Bezpieczeństwo IoT i systemów wbudowanych</vt:lpstr>
      <vt:lpstr>Bezpieczeństwo IoT</vt:lpstr>
      <vt:lpstr>Bezpieczeństwo IoT część 2</vt:lpstr>
      <vt:lpstr>Bezpieczeństwo systemów wbudowanych</vt:lpstr>
      <vt:lpstr>Security by design</vt:lpstr>
      <vt:lpstr>Security by design część 2</vt:lpstr>
      <vt:lpstr>IIoT</vt:lpstr>
      <vt:lpstr>Bezpieczeństwo przemysłowych systemów sterowania</vt:lpstr>
      <vt:lpstr>Bezpieczeństwo przemysłowych systemów sterowania część 2</vt:lpstr>
      <vt:lpstr>Bezpieczeństwo przemysłowych systemów sterowania część 3</vt:lpstr>
      <vt:lpstr>IEC 62443</vt:lpstr>
      <vt:lpstr>Wykrywanie anomalii w oparciu o ML</vt:lpstr>
      <vt:lpstr>Konwergencja, standaryzacja i współpraca</vt:lpstr>
      <vt:lpstr>Kryptografia postkwantowa</vt:lpstr>
      <vt:lpstr>Kryptografia postkwantowa część 2</vt:lpstr>
      <vt:lpstr>Kryptografia postkwantowa część 3</vt:lpstr>
      <vt:lpstr>Kryptografia postkwantowa część 4</vt:lpstr>
      <vt:lpstr>QKD</vt:lpstr>
      <vt:lpstr>Kwestie organizacyjne</vt:lpstr>
      <vt:lpstr>Kwestie organizacyjne część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Bezpieczeństwo informacji a wyłaniające się technologie</dc:title>
  <dc:creator>Karolina Goede</dc:creator>
  <cp:lastModifiedBy>Karolina Goede</cp:lastModifiedBy>
  <cp:revision>163</cp:revision>
  <dcterms:created xsi:type="dcterms:W3CDTF">2024-06-08T14:40:10Z</dcterms:created>
  <dcterms:modified xsi:type="dcterms:W3CDTF">2026-01-19T13:54:29Z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