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56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66" y="49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08D522C-5B1C-4A95-91A6-6CD3E46B08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010BC7E2-EFE2-428F-AFE8-4FDC80901C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399F8AF-9245-48DE-89D8-832BC6F4E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6AFD-3EBF-43A7-A0E0-BE5DEE3215E9}" type="datetimeFigureOut">
              <a:rPr lang="pl-PL" smtClean="0"/>
              <a:t>7.05.2026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4F2A58F-B8FA-40CF-9F73-0822BE9E6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7A1E276-E0BE-48FB-941F-45B79A6C1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8CBCE-01BF-446D-AF9C-58763DBE53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76275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F3F55BA-75A5-485E-8876-6E8655F2E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FE26C69-B470-4CE5-9A45-B49486914E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F5D4D29-21A4-4786-80A4-32A4C2096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6AFD-3EBF-43A7-A0E0-BE5DEE3215E9}" type="datetimeFigureOut">
              <a:rPr lang="pl-PL" smtClean="0"/>
              <a:t>7.05.2026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2328AAB-4150-4609-BDC8-B64F7DAE5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4B4A0BB-C646-49D3-AD4E-75494B935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8CBCE-01BF-446D-AF9C-58763DBE53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01448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CD07E368-A0C9-4020-9697-9F2F20D60E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E3C72E07-457E-4655-BD1C-21D0EFFD9C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39D80B5-1509-4B7D-B4FA-474382F74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6AFD-3EBF-43A7-A0E0-BE5DEE3215E9}" type="datetimeFigureOut">
              <a:rPr lang="pl-PL" smtClean="0"/>
              <a:t>7.05.2026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E9A0FE8-04B1-4E02-8A96-85B967EFF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64DCA60-847A-4C2D-A30C-DED78D40F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8CBCE-01BF-446D-AF9C-58763DBE53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30575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8AE2FCB-E9E4-45E9-8799-86593B4D7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E8D94D7-14A0-4CE3-815A-8FA31E5807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F5E087B-D0DA-40DF-94F7-DD96B4C79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6AFD-3EBF-43A7-A0E0-BE5DEE3215E9}" type="datetimeFigureOut">
              <a:rPr lang="pl-PL" smtClean="0"/>
              <a:t>7.05.2026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2AFC544-2AF7-48B0-BC99-3DD221BCA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457FFE7-CCE3-4B7D-9387-82FC91F56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8CBCE-01BF-446D-AF9C-58763DBE53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55678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FC739A0-D087-4581-A000-50BED178B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289014-BE78-4078-8415-E2AF7404F3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7A8AC1C-F47B-4D9A-A913-770D9CDA2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6AFD-3EBF-43A7-A0E0-BE5DEE3215E9}" type="datetimeFigureOut">
              <a:rPr lang="pl-PL" smtClean="0"/>
              <a:t>7.05.2026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C7C3945-5D51-4DD0-A6F3-6A5F6E64D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0789390-7EF5-4A21-A9F9-27FDAF64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8CBCE-01BF-446D-AF9C-58763DBE53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37953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3B21BB6-2E3A-421C-A448-A4E1A0E81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5A1497E-5900-44F9-9908-E931B3C410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3BCE4D4C-B902-4506-BC00-D08A24AC29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0F03E19E-549F-43C5-B15F-D54A7F3CC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6AFD-3EBF-43A7-A0E0-BE5DEE3215E9}" type="datetimeFigureOut">
              <a:rPr lang="pl-PL" smtClean="0"/>
              <a:t>7.05.2026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28403C1-1326-4218-9E02-CAFD5980E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712D1630-A66D-427F-A85E-62DE2B443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8CBCE-01BF-446D-AF9C-58763DBE53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2812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AD8F90B-F000-4887-99E4-723926E78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671F54C-C30F-4C61-B198-5E9995E286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D3DFC4B-56D2-4895-A188-2E07D5CFF8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7B472E9-8F3A-48FE-9E84-F3058BDC9D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C2D256A3-65E8-4585-9034-3E282DA168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1D50AF7D-7264-4E31-9A97-BA6188639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6AFD-3EBF-43A7-A0E0-BE5DEE3215E9}" type="datetimeFigureOut">
              <a:rPr lang="pl-PL" smtClean="0"/>
              <a:t>7.05.2026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E1435EA3-EBE1-4241-9865-B036851F2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55C863B8-E987-4580-8516-4856E57AA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8CBCE-01BF-446D-AF9C-58763DBE53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0687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4495586-54A5-4E9D-A738-DC2A8E79F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67CF70B5-D237-4B01-87A9-7E32A4094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6AFD-3EBF-43A7-A0E0-BE5DEE3215E9}" type="datetimeFigureOut">
              <a:rPr lang="pl-PL" smtClean="0"/>
              <a:t>7.05.2026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34B7368E-0836-480F-A90E-C867E65A1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E17A0364-A7CB-40B3-BFCF-C47795721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8CBCE-01BF-446D-AF9C-58763DBE53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88960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C92C9A40-371A-48AB-96C4-24AAF4533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6AFD-3EBF-43A7-A0E0-BE5DEE3215E9}" type="datetimeFigureOut">
              <a:rPr lang="pl-PL" smtClean="0"/>
              <a:t>7.05.2026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16A0708E-D748-4A1A-8850-E481F9585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30B69BC-0FF0-4FD4-8AD7-604A4646C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8CBCE-01BF-446D-AF9C-58763DBE53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95999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D7D91E-1EB4-4844-8717-B7CAFADDB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BD6F741-B453-4980-9AF9-E9CE636C0E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721C4E24-F445-4D15-999B-570953FCE6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6CCC9788-154F-4A8B-8A26-A3732F0921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6AFD-3EBF-43A7-A0E0-BE5DEE3215E9}" type="datetimeFigureOut">
              <a:rPr lang="pl-PL" smtClean="0"/>
              <a:t>7.05.2026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C2F87ADB-1753-4E5A-810C-62E685CC2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55664DF6-F7E2-48A0-9816-E845F29CB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8CBCE-01BF-446D-AF9C-58763DBE53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13718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8BDA1FB-894D-4EB9-8EEC-A47925E95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C4DEC068-EADB-4662-8CAB-6489666B72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CBB2F87B-DDAD-4D09-97EB-FFD7AD6688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D1E35C4-0C14-4642-9114-BA9CFAF9F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6AFD-3EBF-43A7-A0E0-BE5DEE3215E9}" type="datetimeFigureOut">
              <a:rPr lang="pl-PL" smtClean="0"/>
              <a:t>7.05.2026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FCCF098-6B01-4BE4-8280-8AED38439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6AF8F5D8-D3D0-4410-B5B2-9F8551E18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8CBCE-01BF-446D-AF9C-58763DBE53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27336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2CAA9BA2-FCF1-4242-8F09-EE1ED5594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DA36C15B-C729-4906-831E-FF0204907D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2A359CD-8A92-4716-89F3-29E42B05EF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46AFD-3EBF-43A7-A0E0-BE5DEE3215E9}" type="datetimeFigureOut">
              <a:rPr lang="pl-PL" smtClean="0"/>
              <a:t>7.05.2026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43B3390-0736-4053-8725-58C5840E2F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77A6F27-6D0F-4EAA-93DA-77E14588B8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8CBCE-01BF-446D-AF9C-58763DBE53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34577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orpeople.ai/jak-uczciwie-korzystac-z-ai-w-pracy-dyplomowej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21" y="286329"/>
            <a:ext cx="1857952" cy="18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854202"/>
            <a:ext cx="9144000" cy="1655762"/>
          </a:xfrm>
        </p:spPr>
        <p:txBody>
          <a:bodyPr>
            <a:normAutofit/>
          </a:bodyPr>
          <a:lstStyle/>
          <a:p>
            <a:r>
              <a:rPr lang="pl-PL" sz="4000" dirty="0"/>
              <a:t>Projekt „Kierunki – drogi dla gospodarki”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pl-PL" dirty="0"/>
              <a:t>Tytuł wykładu/konspektu: </a:t>
            </a:r>
            <a:r>
              <a:rPr lang="pl-PL" b="1" dirty="0"/>
              <a:t>Uczciwe korzystanie z AI</a:t>
            </a:r>
          </a:p>
          <a:p>
            <a:pPr algn="l"/>
            <a:r>
              <a:rPr lang="pl-PL" dirty="0"/>
              <a:t>Przedmiot: </a:t>
            </a:r>
            <a:r>
              <a:rPr lang="pl-PL" b="1" dirty="0"/>
              <a:t>Podstawowe umiejętności akademickie</a:t>
            </a:r>
          </a:p>
          <a:p>
            <a:pPr algn="l"/>
            <a:r>
              <a:rPr lang="pl-PL" dirty="0"/>
              <a:t>Kierunek: </a:t>
            </a:r>
            <a:r>
              <a:rPr lang="pl-PL" b="1" dirty="0" err="1"/>
              <a:t>Kognitywistyka</a:t>
            </a:r>
            <a:endParaRPr lang="pl-PL" b="1" dirty="0"/>
          </a:p>
          <a:p>
            <a:pPr algn="l"/>
            <a:r>
              <a:rPr lang="pl-PL" dirty="0"/>
              <a:t>Autor: </a:t>
            </a:r>
            <a:r>
              <a:rPr lang="pl-PL" b="1" dirty="0"/>
              <a:t>Bożena Listkowska</a:t>
            </a:r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100" y="5445939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9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851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6B357922-0462-412B-BB93-E05EB5BA0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Promotor + student = współpraca</a:t>
            </a: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65018CF3-164F-49AA-B638-6EC5070B38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4987"/>
            <a:ext cx="10515600" cy="4141975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pl-PL" dirty="0"/>
              <a:t>Otwarta komunikacja – student konsultuje zakres wsparcia przez AI z promotorem swojej pracy</a:t>
            </a:r>
          </a:p>
          <a:p>
            <a:pPr marL="514350" indent="-514350">
              <a:buAutoNum type="arabicPeriod"/>
            </a:pPr>
            <a:r>
              <a:rPr lang="pl-PL" dirty="0"/>
              <a:t>Nadzór procesu – promotor weryfikuje etyczne wykorzystanie narzędzi AI</a:t>
            </a:r>
          </a:p>
          <a:p>
            <a:pPr marL="514350" indent="-514350">
              <a:buAutoNum type="arabicPeriod"/>
            </a:pPr>
            <a:r>
              <a:rPr lang="pl-PL" dirty="0"/>
              <a:t>Rozwój kompetencji – student przy wsparciu promotora rozwija kompetencje pracy z AI</a:t>
            </a:r>
          </a:p>
          <a:p>
            <a:pPr marL="514350" indent="-514350">
              <a:buAutoNum type="arabicPeriod"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784943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6B357922-0462-412B-BB93-E05EB5BA0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Konsekwencje nieetycznego korzystania z AI</a:t>
            </a: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65018CF3-164F-49AA-B638-6EC5070B38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4987"/>
            <a:ext cx="10515600" cy="4141975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Wykrycie użycia AI grozi:</a:t>
            </a:r>
          </a:p>
          <a:p>
            <a:pPr marL="514350" indent="-514350">
              <a:buAutoNum type="arabicPeriod"/>
            </a:pPr>
            <a:r>
              <a:rPr lang="pl-PL" dirty="0"/>
              <a:t>Postępowaniem dyscyplinarnym (sankcje uczelni za naruszenie zasad)</a:t>
            </a:r>
          </a:p>
          <a:p>
            <a:pPr marL="514350" indent="-514350">
              <a:buAutoNum type="arabicPeriod"/>
            </a:pPr>
            <a:r>
              <a:rPr lang="pl-PL" dirty="0"/>
              <a:t>Odpowiedzialnością karną (Art. 272 KK dot. fałszowania dokumentów)</a:t>
            </a:r>
          </a:p>
        </p:txBody>
      </p:sp>
    </p:spTree>
    <p:extLst>
      <p:ext uri="{BB962C8B-B14F-4D97-AF65-F5344CB8AC3E}">
        <p14:creationId xmlns:p14="http://schemas.microsoft.com/office/powerpoint/2010/main" val="22954496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6B357922-0462-412B-BB93-E05EB5BA0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Jak Jednolity System </a:t>
            </a:r>
            <a:r>
              <a:rPr lang="pl-PL" dirty="0" err="1"/>
              <a:t>Antyplagiatowy</a:t>
            </a:r>
            <a:r>
              <a:rPr lang="pl-PL" dirty="0"/>
              <a:t> wykrywa użycie AI?</a:t>
            </a: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65018CF3-164F-49AA-B638-6EC5070B38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4987"/>
            <a:ext cx="10515600" cy="4141975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Wykrywanie użycia AI jest możliwe dzięki Metodzie </a:t>
            </a:r>
            <a:r>
              <a:rPr lang="pl-PL" dirty="0" err="1"/>
              <a:t>Perplexity</a:t>
            </a:r>
            <a:r>
              <a:rPr lang="pl-PL" dirty="0"/>
              <a:t>: im większa regularność tekstu, tym większe prawdopodobieństwo, że został wygenerowany przez AI, bo algorytmy AI tworzą przewidywalne, regularne struktury językowe.</a:t>
            </a:r>
          </a:p>
        </p:txBody>
      </p:sp>
    </p:spTree>
    <p:extLst>
      <p:ext uri="{BB962C8B-B14F-4D97-AF65-F5344CB8AC3E}">
        <p14:creationId xmlns:p14="http://schemas.microsoft.com/office/powerpoint/2010/main" val="28919301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6B357922-0462-412B-BB93-E05EB5BA0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AI w badaniach i analizie danych</a:t>
            </a: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65018CF3-164F-49AA-B638-6EC5070B38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4987"/>
            <a:ext cx="10515600" cy="4141975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Rozsądne stosowanie AI w badaniach jest dopuszczalne, jeśli zachowujesz kontrolę nad procesem.</a:t>
            </a:r>
          </a:p>
        </p:txBody>
      </p:sp>
    </p:spTree>
    <p:extLst>
      <p:ext uri="{BB962C8B-B14F-4D97-AF65-F5344CB8AC3E}">
        <p14:creationId xmlns:p14="http://schemas.microsoft.com/office/powerpoint/2010/main" val="28837791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6B357922-0462-412B-BB93-E05EB5BA0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Jak AI wspiera badania?</a:t>
            </a: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65018CF3-164F-49AA-B638-6EC5070B38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4987"/>
            <a:ext cx="10515600" cy="4141975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AI wspiera badania poprzez:</a:t>
            </a:r>
          </a:p>
          <a:p>
            <a:pPr marL="514350" indent="-514350">
              <a:buAutoNum type="arabicPeriod"/>
            </a:pPr>
            <a:r>
              <a:rPr lang="pl-PL" dirty="0"/>
              <a:t>Wyszukuje literaturę (generuje słowa kluczowe, sugeruje źródła)</a:t>
            </a:r>
          </a:p>
          <a:p>
            <a:pPr marL="514350" indent="-514350">
              <a:buAutoNum type="arabicPeriod"/>
            </a:pPr>
            <a:r>
              <a:rPr lang="pl-PL" dirty="0"/>
              <a:t>Analizuje dane (oblicza, robi wykresy, koduje analitycznie)</a:t>
            </a:r>
          </a:p>
          <a:p>
            <a:pPr marL="514350" indent="-514350">
              <a:buAutoNum type="arabicPeriod"/>
            </a:pPr>
            <a:r>
              <a:rPr lang="pl-PL" dirty="0"/>
              <a:t>Wykonuje materiały pomocnicze (robi tabele, grafiki, tłumaczenia fragmentów)</a:t>
            </a:r>
          </a:p>
        </p:txBody>
      </p:sp>
    </p:spTree>
    <p:extLst>
      <p:ext uri="{BB962C8B-B14F-4D97-AF65-F5344CB8AC3E}">
        <p14:creationId xmlns:p14="http://schemas.microsoft.com/office/powerpoint/2010/main" val="17325531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6B357922-0462-412B-BB93-E05EB5BA0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AI a myślenie</a:t>
            </a: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65018CF3-164F-49AA-B638-6EC5070B38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4987"/>
            <a:ext cx="10515600" cy="4141975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Pamiętaj, AI nie zastąpi myślenia!</a:t>
            </a:r>
          </a:p>
          <a:p>
            <a:pPr marL="514350" indent="-514350">
              <a:buAutoNum type="arabicPeriod"/>
            </a:pPr>
            <a:r>
              <a:rPr lang="pl-PL" dirty="0"/>
              <a:t>Interpretacja wyników musi wypływać z własnej refleksji</a:t>
            </a:r>
          </a:p>
          <a:p>
            <a:pPr marL="514350" indent="-514350">
              <a:buAutoNum type="arabicPeriod"/>
            </a:pPr>
            <a:r>
              <a:rPr lang="pl-PL" dirty="0"/>
              <a:t>Dojście do wniosków naukowych wymaga kreatywnego podejścia autora</a:t>
            </a:r>
          </a:p>
          <a:p>
            <a:pPr marL="514350" indent="-514350">
              <a:buAutoNum type="arabicPeriod"/>
            </a:pPr>
            <a:r>
              <a:rPr lang="pl-PL" dirty="0"/>
              <a:t>Autor odpowiada za poprawność danych i trafność wniosków</a:t>
            </a:r>
          </a:p>
        </p:txBody>
      </p:sp>
    </p:spTree>
    <p:extLst>
      <p:ext uri="{BB962C8B-B14F-4D97-AF65-F5344CB8AC3E}">
        <p14:creationId xmlns:p14="http://schemas.microsoft.com/office/powerpoint/2010/main" val="15102602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6B357922-0462-412B-BB93-E05EB5BA0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Ograniczenia AI</a:t>
            </a: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65018CF3-164F-49AA-B638-6EC5070B38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4987"/>
            <a:ext cx="10515600" cy="4141975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pl-PL" dirty="0"/>
              <a:t>Stronniczość – AI może utrwalać stereotypy i uprzedzenia</a:t>
            </a:r>
          </a:p>
          <a:p>
            <a:pPr marL="514350" indent="-514350">
              <a:buAutoNum type="arabicPeriod"/>
            </a:pPr>
            <a:r>
              <a:rPr lang="pl-PL" dirty="0"/>
              <a:t>Halucynacje – AI może podawać wiarygodnie brzmiące odpowiedzi bez pokrycia w faktach</a:t>
            </a:r>
          </a:p>
          <a:p>
            <a:pPr marL="514350" indent="-514350">
              <a:buAutoNum type="arabicPeriod"/>
            </a:pPr>
            <a:r>
              <a:rPr lang="pl-PL" dirty="0"/>
              <a:t>Brak kontekstu – AI nie rozumie intencji człowieka ani niuansów naukowych</a:t>
            </a:r>
          </a:p>
        </p:txBody>
      </p:sp>
    </p:spTree>
    <p:extLst>
      <p:ext uri="{BB962C8B-B14F-4D97-AF65-F5344CB8AC3E}">
        <p14:creationId xmlns:p14="http://schemas.microsoft.com/office/powerpoint/2010/main" val="15098390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6B357922-0462-412B-BB93-E05EB5BA0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Cytowanie AI </a:t>
            </a: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65018CF3-164F-49AA-B638-6EC5070B38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4987"/>
            <a:ext cx="10515600" cy="4141975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pl-PL" dirty="0"/>
              <a:t>Styl APA – w tekście podaj firmę jako autora (np. </a:t>
            </a:r>
            <a:r>
              <a:rPr lang="pl-PL" dirty="0" err="1"/>
              <a:t>OpenAI</a:t>
            </a:r>
            <a:r>
              <a:rPr lang="pl-PL" dirty="0"/>
              <a:t>, 2024), zaznacz edycję tekstu</a:t>
            </a:r>
          </a:p>
          <a:p>
            <a:pPr marL="514350" indent="-514350">
              <a:buAutoNum type="arabicPeriod"/>
            </a:pPr>
            <a:r>
              <a:rPr lang="pl-PL" dirty="0"/>
              <a:t>Styl MLA – w cudzysłowie podaj opis </a:t>
            </a:r>
            <a:r>
              <a:rPr lang="pl-PL" dirty="0" err="1"/>
              <a:t>promptu</a:t>
            </a:r>
            <a:r>
              <a:rPr lang="pl-PL" dirty="0"/>
              <a:t>, Chat GPT, wersja, </a:t>
            </a:r>
            <a:r>
              <a:rPr lang="pl-PL" dirty="0" err="1"/>
              <a:t>OpenAI</a:t>
            </a:r>
            <a:r>
              <a:rPr lang="pl-PL" dirty="0"/>
              <a:t>, data, URL</a:t>
            </a:r>
          </a:p>
        </p:txBody>
      </p:sp>
    </p:spTree>
    <p:extLst>
      <p:ext uri="{BB962C8B-B14F-4D97-AF65-F5344CB8AC3E}">
        <p14:creationId xmlns:p14="http://schemas.microsoft.com/office/powerpoint/2010/main" val="17512119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68826E0-C3A1-4CBE-A792-F47355523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Jak przytaczać informacje uzyskane dzięki AI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7B02C19-E348-4F16-BE75-53CE98A239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Wygenerowaną przez AI treść przytaczaj w cudzysłowie.</a:t>
            </a:r>
          </a:p>
          <a:p>
            <a:r>
              <a:rPr lang="pl-PL" dirty="0"/>
              <a:t>Na końcu pracy zamieść oświadczenie o zakresie wykorzystania AI.</a:t>
            </a:r>
          </a:p>
        </p:txBody>
      </p:sp>
    </p:spTree>
    <p:extLst>
      <p:ext uri="{BB962C8B-B14F-4D97-AF65-F5344CB8AC3E}">
        <p14:creationId xmlns:p14="http://schemas.microsoft.com/office/powerpoint/2010/main" val="33937651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AD7338A-8EBC-4481-937C-BD143562C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Jak pracując z AI uniknąć plagiatu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6316676-8182-4DFD-83E9-FBA9948BAB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pl-PL" dirty="0"/>
              <a:t>Nie kopiuj bezpośrednio – traktuj wyniki uzyskane przez AI jak inspirację, pisz własnymi słowami</a:t>
            </a:r>
          </a:p>
          <a:p>
            <a:pPr marL="514350" indent="-514350">
              <a:buAutoNum type="arabicPeriod"/>
            </a:pPr>
            <a:r>
              <a:rPr lang="pl-PL" dirty="0"/>
              <a:t>Nie stosuj </a:t>
            </a:r>
            <a:r>
              <a:rPr lang="pl-PL" dirty="0" err="1"/>
              <a:t>ghostwritingu</a:t>
            </a:r>
            <a:r>
              <a:rPr lang="pl-PL" dirty="0"/>
              <a:t> – AI nie może pisać pracy za ciebie</a:t>
            </a:r>
          </a:p>
          <a:p>
            <a:pPr marL="514350" indent="-514350">
              <a:buAutoNum type="arabicPeriod"/>
            </a:pPr>
            <a:r>
              <a:rPr lang="pl-PL" dirty="0"/>
              <a:t>Weryfikuj treści – treści uzyskane przez AI sprawdzaj odwołując się do niezależnych źródeł</a:t>
            </a:r>
          </a:p>
          <a:p>
            <a:pPr marL="514350" indent="-514350">
              <a:buAutoNum type="arabicPeriod"/>
            </a:pPr>
            <a:r>
              <a:rPr lang="pl-PL" dirty="0"/>
              <a:t>Stawiaj na oryginalność – dbaj, by twoja praca była oryginalna i wyrażała twój własny styl</a:t>
            </a:r>
          </a:p>
          <a:p>
            <a:pPr marL="514350" indent="-514350">
              <a:buAutoNum type="arabicPeriod"/>
            </a:pPr>
            <a:endParaRPr lang="pl-PL" dirty="0"/>
          </a:p>
          <a:p>
            <a:pPr marL="514350" indent="-514350">
              <a:buAutoNum type="arabicPeriod"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66484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6B357922-0462-412B-BB93-E05EB5BA0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Temat zajęć: Uczciwe korzystanie z AI</a:t>
            </a: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65018CF3-164F-49AA-B638-6EC5070B38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89411"/>
            <a:ext cx="10515600" cy="3487551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Jak korzystać ze sztucznej inteligencji uczciwie i zgodnie z zasadami akademickimi?</a:t>
            </a:r>
          </a:p>
        </p:txBody>
      </p:sp>
    </p:spTree>
    <p:extLst>
      <p:ext uri="{BB962C8B-B14F-4D97-AF65-F5344CB8AC3E}">
        <p14:creationId xmlns:p14="http://schemas.microsoft.com/office/powerpoint/2010/main" val="32872737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891EF5B-2931-485B-91D1-6C0F7AC79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Kluczowe zasady pracy z AI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9F3C0EE-F18E-4852-814B-8F89C39419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pl-PL" dirty="0"/>
              <a:t>Refleksja – interpretacja i wnioski to zadanie autora</a:t>
            </a:r>
          </a:p>
          <a:p>
            <a:pPr marL="514350" indent="-514350">
              <a:buAutoNum type="arabicPeriod"/>
            </a:pPr>
            <a:r>
              <a:rPr lang="pl-PL" dirty="0"/>
              <a:t>Uczciwość – podczas pracy z AI niezbędna jest transparentność</a:t>
            </a:r>
          </a:p>
          <a:p>
            <a:pPr marL="514350" indent="-514350">
              <a:buAutoNum type="arabicPeriod"/>
            </a:pPr>
            <a:r>
              <a:rPr lang="pl-PL" dirty="0"/>
              <a:t>Odpowiedzialność – autor ponosi pełną odpowiedzialność za swoją pracę</a:t>
            </a:r>
          </a:p>
        </p:txBody>
      </p:sp>
    </p:spTree>
    <p:extLst>
      <p:ext uri="{BB962C8B-B14F-4D97-AF65-F5344CB8AC3E}">
        <p14:creationId xmlns:p14="http://schemas.microsoft.com/office/powerpoint/2010/main" val="25432484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FCF4FA6-0DCA-4716-AD28-A264D01C8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Podsumowanie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BFF0647-5F33-41C5-BED3-8B1159286A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AI może ułatwić:</a:t>
            </a:r>
          </a:p>
          <a:p>
            <a:pPr marL="514350" indent="-514350">
              <a:buAutoNum type="arabicPeriod"/>
            </a:pPr>
            <a:r>
              <a:rPr lang="pl-PL" dirty="0"/>
              <a:t>Techniczną stronę pracy</a:t>
            </a:r>
          </a:p>
          <a:p>
            <a:pPr marL="514350" indent="-514350">
              <a:buAutoNum type="arabicPeriod"/>
            </a:pPr>
            <a:r>
              <a:rPr lang="pl-PL" dirty="0"/>
              <a:t>Organizację materiałów</a:t>
            </a:r>
          </a:p>
          <a:p>
            <a:pPr marL="514350" indent="-514350">
              <a:buAutoNum type="arabicPeriod"/>
            </a:pPr>
            <a:r>
              <a:rPr lang="pl-PL" dirty="0"/>
              <a:t>Korektę językową</a:t>
            </a:r>
          </a:p>
          <a:p>
            <a:pPr marL="514350" indent="-514350">
              <a:buAutoNum type="arabicPeriod"/>
            </a:pPr>
            <a:r>
              <a:rPr lang="pl-PL" dirty="0"/>
              <a:t>Wyszukiwanie źródeł</a:t>
            </a:r>
          </a:p>
          <a:p>
            <a:pPr marL="0" indent="0">
              <a:buNone/>
            </a:pPr>
            <a:r>
              <a:rPr lang="pl-PL" dirty="0" err="1"/>
              <a:t>Ai</a:t>
            </a:r>
            <a:r>
              <a:rPr lang="pl-PL" dirty="0"/>
              <a:t> nie zastępuje jednak człowieka.</a:t>
            </a:r>
          </a:p>
        </p:txBody>
      </p:sp>
    </p:spTree>
    <p:extLst>
      <p:ext uri="{BB962C8B-B14F-4D97-AF65-F5344CB8AC3E}">
        <p14:creationId xmlns:p14="http://schemas.microsoft.com/office/powerpoint/2010/main" val="42408412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A1E4E98-1475-476D-8715-3715C9F43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Bibliografia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867BACE-5A77-49FF-93E1-DF33290A7D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>
                <a:hlinkClick r:id="rId2"/>
              </a:rPr>
              <a:t>https://www.forpeople.ai/jak-uczciwie-korzystac-z-ai-w-pracy-dyplomowej/</a:t>
            </a:r>
            <a:endParaRPr lang="pl-PL"/>
          </a:p>
          <a:p>
            <a:pPr marL="0" indent="0">
              <a:buNone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94599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6B357922-0462-412B-BB93-E05EB5BA0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AI w polskich uczelniach</a:t>
            </a: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65018CF3-164F-49AA-B638-6EC5070B38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78423"/>
            <a:ext cx="10515600" cy="3998539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Badania mówią, że 68% studentów korzysta z AI w:</a:t>
            </a:r>
          </a:p>
          <a:p>
            <a:pPr>
              <a:buFontTx/>
              <a:buChar char="-"/>
            </a:pPr>
            <a:r>
              <a:rPr lang="pl-PL" dirty="0"/>
              <a:t>tłumaczeniach</a:t>
            </a:r>
          </a:p>
          <a:p>
            <a:pPr>
              <a:buFontTx/>
              <a:buChar char="-"/>
            </a:pPr>
            <a:r>
              <a:rPr lang="pl-PL" dirty="0"/>
              <a:t>prezentacjach </a:t>
            </a:r>
          </a:p>
          <a:p>
            <a:pPr>
              <a:buFontTx/>
              <a:buChar char="-"/>
            </a:pPr>
            <a:r>
              <a:rPr lang="pl-PL" dirty="0"/>
              <a:t>pracach zaliczeniowych</a:t>
            </a:r>
          </a:p>
        </p:txBody>
      </p:sp>
    </p:spTree>
    <p:extLst>
      <p:ext uri="{BB962C8B-B14F-4D97-AF65-F5344CB8AC3E}">
        <p14:creationId xmlns:p14="http://schemas.microsoft.com/office/powerpoint/2010/main" val="642677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6B357922-0462-412B-BB93-E05EB5BA0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Jednolity System </a:t>
            </a:r>
            <a:r>
              <a:rPr lang="pl-PL" dirty="0" err="1"/>
              <a:t>Antyplagiatowy</a:t>
            </a:r>
            <a:endParaRPr lang="pl-PL" dirty="0"/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65018CF3-164F-49AA-B638-6EC5070B38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78423"/>
            <a:ext cx="10515600" cy="3998539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Od 2024 roku Jednolity System </a:t>
            </a:r>
            <a:r>
              <a:rPr lang="pl-PL" dirty="0" err="1"/>
              <a:t>Antyplagiatowy</a:t>
            </a:r>
            <a:r>
              <a:rPr lang="pl-PL" dirty="0"/>
              <a:t> wykrywa plagiat i treści generowane przez AI</a:t>
            </a:r>
          </a:p>
        </p:txBody>
      </p:sp>
    </p:spTree>
    <p:extLst>
      <p:ext uri="{BB962C8B-B14F-4D97-AF65-F5344CB8AC3E}">
        <p14:creationId xmlns:p14="http://schemas.microsoft.com/office/powerpoint/2010/main" val="2296013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6B357922-0462-412B-BB93-E05EB5BA0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Dopuszczalność wykorzystania AI</a:t>
            </a: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65018CF3-164F-49AA-B638-6EC5070B38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78423"/>
            <a:ext cx="10515600" cy="3998539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Można korzystać z AI do wykonywania takich prac, jak:</a:t>
            </a:r>
          </a:p>
          <a:p>
            <a:pPr>
              <a:buFontTx/>
              <a:buChar char="-"/>
            </a:pPr>
            <a:r>
              <a:rPr lang="pl-PL" dirty="0"/>
              <a:t>korekta językowa</a:t>
            </a:r>
          </a:p>
          <a:p>
            <a:pPr>
              <a:buFontTx/>
              <a:buChar char="-"/>
            </a:pPr>
            <a:r>
              <a:rPr lang="pl-PL" dirty="0"/>
              <a:t>porządkowanie notatek</a:t>
            </a:r>
          </a:p>
          <a:p>
            <a:pPr>
              <a:buFontTx/>
              <a:buChar char="-"/>
            </a:pPr>
            <a:r>
              <a:rPr lang="pl-PL" dirty="0"/>
              <a:t>wyszukiwanie źródeł</a:t>
            </a:r>
          </a:p>
          <a:p>
            <a:pPr>
              <a:buFontTx/>
              <a:buChar char="-"/>
            </a:pPr>
            <a:r>
              <a:rPr lang="pl-PL" dirty="0"/>
              <a:t>sprawdzanie gramatyki</a:t>
            </a:r>
          </a:p>
        </p:txBody>
      </p:sp>
    </p:spTree>
    <p:extLst>
      <p:ext uri="{BB962C8B-B14F-4D97-AF65-F5344CB8AC3E}">
        <p14:creationId xmlns:p14="http://schemas.microsoft.com/office/powerpoint/2010/main" val="2875845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6B357922-0462-412B-BB93-E05EB5BA0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Niedopuszczalność wykorzystania AI</a:t>
            </a: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65018CF3-164F-49AA-B638-6EC5070B38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78423"/>
            <a:ext cx="10515600" cy="3998539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Nie wolno:</a:t>
            </a:r>
          </a:p>
          <a:p>
            <a:pPr>
              <a:buFontTx/>
              <a:buChar char="-"/>
            </a:pPr>
            <a:r>
              <a:rPr lang="pl-PL" dirty="0"/>
              <a:t>pisać tekstów przy pomocy AI</a:t>
            </a:r>
          </a:p>
          <a:p>
            <a:pPr>
              <a:buFontTx/>
              <a:buChar char="-"/>
            </a:pPr>
            <a:r>
              <a:rPr lang="pl-PL" dirty="0"/>
              <a:t>generować koncepcji pracy przy pomocy AI</a:t>
            </a:r>
          </a:p>
          <a:p>
            <a:pPr>
              <a:buFontTx/>
              <a:buChar char="-"/>
            </a:pPr>
            <a:r>
              <a:rPr lang="pl-PL" dirty="0"/>
              <a:t>ukrywać użycia AI</a:t>
            </a:r>
          </a:p>
          <a:p>
            <a:pPr>
              <a:buFontTx/>
              <a:buChar char="-"/>
            </a:pPr>
            <a:r>
              <a:rPr lang="pl-PL" dirty="0"/>
              <a:t>przypisywać sobie autorstwa tekstów wygenerowanych przez AI</a:t>
            </a:r>
          </a:p>
          <a:p>
            <a:pPr>
              <a:buFontTx/>
              <a:buChar char="-"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27634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6B357922-0462-412B-BB93-E05EB5BA0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Czym jest AI?</a:t>
            </a: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65018CF3-164F-49AA-B638-6EC5070B38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78423"/>
            <a:ext cx="10515600" cy="3998539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AI jest narzędziem, nie autorem.</a:t>
            </a:r>
          </a:p>
        </p:txBody>
      </p:sp>
    </p:spTree>
    <p:extLst>
      <p:ext uri="{BB962C8B-B14F-4D97-AF65-F5344CB8AC3E}">
        <p14:creationId xmlns:p14="http://schemas.microsoft.com/office/powerpoint/2010/main" val="907720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6B357922-0462-412B-BB93-E05EB5BA0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Zasady etycznego korzystania z AI</a:t>
            </a: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65018CF3-164F-49AA-B638-6EC5070B38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486274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pl-PL" dirty="0"/>
              <a:t>Używaj AI jak narzędzia – AI wspiera autora przy konkretnych zadaniach, ale go nie zastępuje</a:t>
            </a:r>
          </a:p>
          <a:p>
            <a:pPr marL="514350" indent="-514350">
              <a:buAutoNum type="arabicPeriod"/>
            </a:pPr>
            <a:r>
              <a:rPr lang="pl-PL" dirty="0"/>
              <a:t>Bądź odpowiedzialny – wykonana praca wyraża kompetencje autora, nie kompetencje AI</a:t>
            </a:r>
          </a:p>
          <a:p>
            <a:pPr marL="514350" indent="-514350">
              <a:buAutoNum type="arabicPeriod"/>
            </a:pPr>
            <a:r>
              <a:rPr lang="pl-PL" dirty="0"/>
              <a:t>Przestrzegaj wytycznych – sprawdź zasady korzystania z AI na swoim wydziale</a:t>
            </a:r>
          </a:p>
          <a:p>
            <a:pPr marL="514350" indent="-514350">
              <a:buAutoNum type="arabicPeriod"/>
            </a:pPr>
            <a:r>
              <a:rPr lang="pl-PL" dirty="0"/>
              <a:t>Bądź transparentny – ujawniaj w jakim zakresie i w których częściach pracy korzystałeś z AI </a:t>
            </a:r>
          </a:p>
        </p:txBody>
      </p:sp>
    </p:spTree>
    <p:extLst>
      <p:ext uri="{BB962C8B-B14F-4D97-AF65-F5344CB8AC3E}">
        <p14:creationId xmlns:p14="http://schemas.microsoft.com/office/powerpoint/2010/main" val="14689789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6B357922-0462-412B-BB93-E05EB5BA0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Wytyczne wybranych uczelni</a:t>
            </a: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65018CF3-164F-49AA-B638-6EC5070B38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4987"/>
            <a:ext cx="10515600" cy="4141975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Szkoła Główna Handlowa – student zobowiązany jest do raportowania korzystania z AI; promotor ma wgląd w </a:t>
            </a:r>
            <a:r>
              <a:rPr lang="pl-PL" dirty="0" err="1"/>
              <a:t>prompty</a:t>
            </a:r>
            <a:r>
              <a:rPr lang="pl-PL" dirty="0"/>
              <a:t> i odpowiedzi</a:t>
            </a:r>
          </a:p>
          <a:p>
            <a:pPr marL="0" indent="0">
              <a:buNone/>
            </a:pPr>
            <a:r>
              <a:rPr lang="pl-PL" dirty="0"/>
              <a:t>Uniwersytet Łódzki – promotor decyduje o możliwości użycia AI oraz określa cel i zakres tego użycia</a:t>
            </a:r>
          </a:p>
        </p:txBody>
      </p:sp>
    </p:spTree>
    <p:extLst>
      <p:ext uri="{BB962C8B-B14F-4D97-AF65-F5344CB8AC3E}">
        <p14:creationId xmlns:p14="http://schemas.microsoft.com/office/powerpoint/2010/main" val="976093797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aab50af495bac3784f591f59a33f6aee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857ba61c4491a1fef94f9ca55114996e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Props1.xml><?xml version="1.0" encoding="utf-8"?>
<ds:datastoreItem xmlns:ds="http://schemas.openxmlformats.org/officeDocument/2006/customXml" ds:itemID="{2BDEA547-55AC-4CFC-93A6-D563A320FC4E}"/>
</file>

<file path=customXml/itemProps2.xml><?xml version="1.0" encoding="utf-8"?>
<ds:datastoreItem xmlns:ds="http://schemas.openxmlformats.org/officeDocument/2006/customXml" ds:itemID="{A61AC1AD-1739-440F-871E-2022ADE53E26}"/>
</file>

<file path=customXml/itemProps3.xml><?xml version="1.0" encoding="utf-8"?>
<ds:datastoreItem xmlns:ds="http://schemas.openxmlformats.org/officeDocument/2006/customXml" ds:itemID="{BB23E181-7D8D-4029-80D1-60D57A4A7AFD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670</Words>
  <Application>Microsoft Office PowerPoint</Application>
  <PresentationFormat>Panoramiczny</PresentationFormat>
  <Paragraphs>86</Paragraphs>
  <Slides>22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Motyw pakietu Office</vt:lpstr>
      <vt:lpstr>Projekt „Kierunki – drogi dla gospodarki”</vt:lpstr>
      <vt:lpstr>Temat zajęć: Uczciwe korzystanie z AI</vt:lpstr>
      <vt:lpstr>AI w polskich uczelniach</vt:lpstr>
      <vt:lpstr>Jednolity System Antyplagiatowy</vt:lpstr>
      <vt:lpstr>Dopuszczalność wykorzystania AI</vt:lpstr>
      <vt:lpstr>Niedopuszczalność wykorzystania AI</vt:lpstr>
      <vt:lpstr>Czym jest AI?</vt:lpstr>
      <vt:lpstr>Zasady etycznego korzystania z AI</vt:lpstr>
      <vt:lpstr>Wytyczne wybranych uczelni</vt:lpstr>
      <vt:lpstr>Promotor + student = współpraca</vt:lpstr>
      <vt:lpstr>Konsekwencje nieetycznego korzystania z AI</vt:lpstr>
      <vt:lpstr>Jak Jednolity System Antyplagiatowy wykrywa użycie AI?</vt:lpstr>
      <vt:lpstr>AI w badaniach i analizie danych</vt:lpstr>
      <vt:lpstr>Jak AI wspiera badania?</vt:lpstr>
      <vt:lpstr>AI a myślenie</vt:lpstr>
      <vt:lpstr>Ograniczenia AI</vt:lpstr>
      <vt:lpstr>Cytowanie AI </vt:lpstr>
      <vt:lpstr>Jak przytaczać informacje uzyskane dzięki AI</vt:lpstr>
      <vt:lpstr>Jak pracując z AI uniknąć plagiatu</vt:lpstr>
      <vt:lpstr>Kluczowe zasady pracy z AI</vt:lpstr>
      <vt:lpstr>Podsumowanie</vt:lpstr>
      <vt:lpstr>Bibliografia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Uczciwe korzystanie z AI</dc:title>
  <dc:creator>Bożena Listkowska</dc:creator>
  <cp:lastModifiedBy>Karolina Goede</cp:lastModifiedBy>
  <cp:revision>13</cp:revision>
  <dcterms:created xsi:type="dcterms:W3CDTF">2025-11-18T14:20:53Z</dcterms:created>
  <dcterms:modified xsi:type="dcterms:W3CDTF">2026-05-07T06:02:28Z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