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90" r:id="rId6"/>
    <p:sldId id="291" r:id="rId7"/>
    <p:sldId id="292" r:id="rId8"/>
    <p:sldId id="293" r:id="rId9"/>
    <p:sldId id="285" r:id="rId10"/>
    <p:sldId id="294" r:id="rId11"/>
    <p:sldId id="286" r:id="rId12"/>
    <p:sldId id="295" r:id="rId13"/>
    <p:sldId id="296" r:id="rId14"/>
    <p:sldId id="288" r:id="rId15"/>
    <p:sldId id="289" r:id="rId16"/>
    <p:sldId id="297" r:id="rId17"/>
    <p:sldId id="281" r:id="rId18"/>
    <p:sldId id="298" r:id="rId19"/>
    <p:sldId id="282" r:id="rId20"/>
    <p:sldId id="283" r:id="rId2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6" autoAdjust="0"/>
    <p:restoredTop sz="93973" autoAdjust="0"/>
  </p:normalViewPr>
  <p:slideViewPr>
    <p:cSldViewPr snapToGrid="0">
      <p:cViewPr varScale="1">
        <p:scale>
          <a:sx n="105" d="100"/>
          <a:sy n="105" d="100"/>
        </p:scale>
        <p:origin x="1704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2006100"/>
            <a:ext cx="8912087" cy="1501869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gospodarki"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pl-PL" dirty="0"/>
              <a:t>Tytuł wykładu - Umysł w kontekście sztucznej inteligencji i </a:t>
            </a:r>
            <a:r>
              <a:rPr lang="pl-PL" dirty="0" err="1"/>
              <a:t>neurotechnologii</a:t>
            </a:r>
            <a:endParaRPr lang="pl-PL" dirty="0"/>
          </a:p>
          <a:p>
            <a:pPr algn="l"/>
            <a:r>
              <a:rPr lang="pl-PL" dirty="0"/>
              <a:t>Przedmiot: Filozofia umysłu</a:t>
            </a:r>
          </a:p>
          <a:p>
            <a:pPr algn="l"/>
            <a:r>
              <a:rPr lang="pl-PL" dirty="0"/>
              <a:t>Kierunek: </a:t>
            </a:r>
            <a:r>
              <a:rPr lang="pl-PL" dirty="0" err="1"/>
              <a:t>Kognitywistyka</a:t>
            </a:r>
            <a:endParaRPr lang="pl-PL" dirty="0"/>
          </a:p>
          <a:p>
            <a:pPr algn="l"/>
            <a:r>
              <a:rPr lang="pl-PL" dirty="0"/>
              <a:t>Autor: Filip Stawski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FBDA2-9D15-EFC0-53CE-B77337773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15A74505-2C59-2F1D-C061-38445A3C5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Problem Sztucznej Świadomości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6C135DC4-219E-0B8F-A614-546395BB67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16607"/>
            <a:ext cx="10963656" cy="449950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Szybki rozwój AI stawia na pierwszy plan fundamentalne pytanie: czy maszyny mogą naprawdę myśleć lub posiadać świadomość? To centralne wyzwanie filozoficzne wymaga krytycznej analizy natury umysłu i świadomości.</a:t>
            </a:r>
          </a:p>
          <a:p>
            <a:pPr>
              <a:lnSpc>
                <a:spcPct val="150000"/>
              </a:lnSpc>
            </a:pPr>
            <a:r>
              <a:rPr lang="pl-PL" sz="1800" b="1" dirty="0"/>
              <a:t>Czy maszyny mogą myśleć?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Fundamentalne pytanie o naturę myślenia i jego możliwość w systemach sztucznych</a:t>
            </a:r>
          </a:p>
          <a:p>
            <a:pPr>
              <a:lnSpc>
                <a:spcPct val="150000"/>
              </a:lnSpc>
            </a:pPr>
            <a:r>
              <a:rPr lang="pl-PL" sz="1800" b="1" dirty="0"/>
              <a:t>Problem świadomości maszynowej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Wyzwanie określenia kryteriów i wskaźników prawdziwej świadomości w AI</a:t>
            </a:r>
          </a:p>
          <a:p>
            <a:pPr>
              <a:lnSpc>
                <a:spcPct val="150000"/>
              </a:lnSpc>
            </a:pPr>
            <a:r>
              <a:rPr lang="pl-PL" sz="1800" b="1" dirty="0"/>
              <a:t>Filozoficzne implikacje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Konsekwencje dla rozumienia umysłu, tożsamości i moralności</a:t>
            </a:r>
          </a:p>
        </p:txBody>
      </p:sp>
    </p:spTree>
    <p:extLst>
      <p:ext uri="{BB962C8B-B14F-4D97-AF65-F5344CB8AC3E}">
        <p14:creationId xmlns:p14="http://schemas.microsoft.com/office/powerpoint/2010/main" val="2260326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3C0F6-6987-5F44-D178-CEBD77039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FD7CA999-1E37-E340-9D17-943A6F4AB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8682"/>
            <a:ext cx="10515600" cy="1325563"/>
          </a:xfrm>
        </p:spPr>
        <p:txBody>
          <a:bodyPr>
            <a:normAutofit/>
          </a:bodyPr>
          <a:lstStyle/>
          <a:p>
            <a:r>
              <a:rPr lang="pl-PL" dirty="0"/>
              <a:t>Przyszłość Filozofii Umysłu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7F7E15BF-24EA-D48F-E765-68C0A51295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65376"/>
            <a:ext cx="10695432" cy="459638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Ewolucja AI i sztucznej inteligencji ogólnej (AGI) wprowadza nowe wyzwania filozoficzne, które ukształtują przyszłość naszego rozumienia umysłu. Hipoteza rozszerzonego umysłu i przesyłanie umysłu to tylko początek tej transformacji.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b="1" dirty="0"/>
              <a:t>Obecność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Wąska AI i podstawowe </a:t>
            </a:r>
            <a:r>
              <a:rPr lang="pl-PL" sz="1800" dirty="0" err="1"/>
              <a:t>neurotechnologie</a:t>
            </a:r>
            <a:endParaRPr lang="pl-PL" sz="1800" dirty="0"/>
          </a:p>
          <a:p>
            <a:pPr marL="0" indent="0">
              <a:lnSpc>
                <a:spcPct val="150000"/>
              </a:lnSpc>
              <a:buNone/>
            </a:pPr>
            <a:r>
              <a:rPr lang="pl-PL" sz="1800" b="1" dirty="0"/>
              <a:t>Bliska Przyszłość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Rozwój AGI i zaawansowanych interfejsów mózg-komputer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b="1" dirty="0"/>
              <a:t>Daleka Przyszłość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Przesyłanie umysłu i pełna integracja człowiek-maszyna</a:t>
            </a:r>
          </a:p>
        </p:txBody>
      </p:sp>
    </p:spTree>
    <p:extLst>
      <p:ext uri="{BB962C8B-B14F-4D97-AF65-F5344CB8AC3E}">
        <p14:creationId xmlns:p14="http://schemas.microsoft.com/office/powerpoint/2010/main" val="3875902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674A8-8A4C-8AAE-AC42-1A00042A8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27ADF411-76C0-9697-ED98-A9D666B36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1573"/>
            <a:ext cx="6135624" cy="1325563"/>
          </a:xfrm>
        </p:spPr>
        <p:txBody>
          <a:bodyPr>
            <a:normAutofit/>
          </a:bodyPr>
          <a:lstStyle/>
          <a:p>
            <a:r>
              <a:rPr lang="pl-PL" dirty="0"/>
              <a:t>Rekonfiguracja Tradycyjnych Problemów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572EA66F-25C2-7832-D6FB-2900AA84F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840736"/>
            <a:ext cx="9915939" cy="3347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Rosnące uzależnienie od zaawansowanych, inteligentnych maszyn, zaprojektowanych do wykonywania zadań, które zazwyczaj wymagają ludzkich funkcji poznawczych, fundamentalnie zmienia sposób, w jaki pojmujemy nie tylko samą inteligencję, ale także nasze rozumienie siebie jako jednostki w szerszym kontekście społecznym. Bezpośrednim następstwem tej zmiany paradygmatu jest znacząca rekonfiguracja długoletnich dociekań i dylematów filozoficznych, a także postępująca ewolucja w naszym pojmowaniu złożonej relacji między umysłem a technologią, które wciąż się przeplatają i wpływają na siebie w niespotykany dotąd sposób.</a:t>
            </a:r>
          </a:p>
        </p:txBody>
      </p:sp>
    </p:spTree>
    <p:extLst>
      <p:ext uri="{BB962C8B-B14F-4D97-AF65-F5344CB8AC3E}">
        <p14:creationId xmlns:p14="http://schemas.microsoft.com/office/powerpoint/2010/main" val="3083470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1DCB8-D9DB-4CA4-8FDE-17524F1B6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3969648B-1803-1690-2B51-59E507160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9925"/>
            <a:ext cx="6135624" cy="1325563"/>
          </a:xfrm>
        </p:spPr>
        <p:txBody>
          <a:bodyPr>
            <a:normAutofit/>
          </a:bodyPr>
          <a:lstStyle/>
          <a:p>
            <a:r>
              <a:rPr lang="pl-PL" dirty="0"/>
              <a:t>Rekonfiguracja Tradycyjnych Problemów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71F76C9C-B7D7-D064-D2E2-66E631AA58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72511"/>
            <a:ext cx="9915939" cy="36155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b="1" dirty="0"/>
              <a:t>Nowa Konceptualizacja Inteligencji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Przejście od pojedynczej, ludzkiej inteligencji do wielorakiej, hybrydowej inteligencji człowiek-maszyna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b="1" dirty="0"/>
              <a:t>Ewolucja Jaźni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Redefinicja tożsamości osobowej w kontekście technologicznych rozszerzeń poznawczych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b="1" dirty="0"/>
              <a:t>Nowe Problemy Filozoficzne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Powstanie pytań o odpowiedzialność, sprawczość i moralność w systemach hybrydowych</a:t>
            </a:r>
          </a:p>
        </p:txBody>
      </p:sp>
    </p:spTree>
    <p:extLst>
      <p:ext uri="{BB962C8B-B14F-4D97-AF65-F5344CB8AC3E}">
        <p14:creationId xmlns:p14="http://schemas.microsoft.com/office/powerpoint/2010/main" val="1502055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D1E3E-DF30-0E62-E5B2-2FBE5B085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EC0131B8-B6B8-899B-EED0-D2095A915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Dyskusja</a:t>
            </a:r>
            <a:br>
              <a:rPr lang="pl-PL" dirty="0"/>
            </a:br>
            <a:r>
              <a:rPr lang="pl-PL" dirty="0"/>
              <a:t>Case </a:t>
            </a:r>
            <a:r>
              <a:rPr lang="pl-PL" dirty="0" err="1"/>
              <a:t>study</a:t>
            </a:r>
            <a:r>
              <a:rPr lang="pl-PL" dirty="0"/>
              <a:t> 1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B4FB0F7A-5BF7-6331-21C6-20C70CC1F3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04857"/>
            <a:ext cx="5181600" cy="2991080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l-PL" sz="1800" dirty="0"/>
              <a:t>Projekt „Digital </a:t>
            </a:r>
            <a:r>
              <a:rPr lang="pl-PL" sz="1800" dirty="0" err="1"/>
              <a:t>Immortality</a:t>
            </a:r>
            <a:r>
              <a:rPr lang="pl-PL" sz="1800" dirty="0"/>
              <a:t>” / replikowanie osobowości w systemach AI.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l-PL" sz="1800" dirty="0"/>
              <a:t>Dyskusja: czy cyfrowa kopia to ta sama osoba?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l-PL" sz="1800" dirty="0"/>
              <a:t>Analiza w kontekście kryteriów tożsamości (ciągłość psychologiczna, ciągłość biologiczna).</a:t>
            </a:r>
          </a:p>
        </p:txBody>
      </p:sp>
      <p:pic>
        <p:nvPicPr>
          <p:cNvPr id="4098" name="Picture 2" descr="Obraz mózgu otoczonego przewodami">
            <a:extLst>
              <a:ext uri="{FF2B5EF4-FFF2-40B4-BE49-F238E27FC236}">
                <a16:creationId xmlns:a16="http://schemas.microsoft.com/office/drawing/2014/main" id="{95419B03-3A4D-4D44-F6AA-00920FA73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2" y="2504857"/>
            <a:ext cx="5316091" cy="299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436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0E442-78AF-D665-BB29-6336AA6BE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F19B6E87-B6D3-49FA-B0A5-DA3BBA653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04857"/>
            <a:ext cx="5181600" cy="314003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pl-PL" sz="1800" dirty="0"/>
              <a:t>Pytania do dyskusji: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l-PL" sz="1800" dirty="0"/>
              <a:t>Czy świadomość jest </a:t>
            </a:r>
            <a:r>
              <a:rPr lang="pl-PL" sz="1800" dirty="0" err="1"/>
              <a:t>kopiowalna</a:t>
            </a:r>
            <a:r>
              <a:rPr lang="pl-PL" sz="1800" dirty="0"/>
              <a:t>?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l-PL" sz="1800" dirty="0"/>
              <a:t>Czy tożsamość osoby zależy od ciała biologicznego, czy od informacji psychologicznych?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l-PL" sz="1800" dirty="0"/>
              <a:t>Jakie konsekwencje etyczne ma tworzenie cyfrowych „klonów” jednostki?</a:t>
            </a:r>
          </a:p>
          <a:p>
            <a:pPr>
              <a:lnSpc>
                <a:spcPct val="160000"/>
              </a:lnSpc>
            </a:pPr>
            <a:endParaRPr lang="pl-PL" sz="1800" dirty="0"/>
          </a:p>
        </p:txBody>
      </p:sp>
      <p:pic>
        <p:nvPicPr>
          <p:cNvPr id="4098" name="Picture 2" descr="Obraz mózgu otoczonego przewodami">
            <a:extLst>
              <a:ext uri="{FF2B5EF4-FFF2-40B4-BE49-F238E27FC236}">
                <a16:creationId xmlns:a16="http://schemas.microsoft.com/office/drawing/2014/main" id="{CFC7C061-B10F-26AA-5791-1D4F462B7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2" y="2504857"/>
            <a:ext cx="5316091" cy="299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ytuł 9">
            <a:extLst>
              <a:ext uri="{FF2B5EF4-FFF2-40B4-BE49-F238E27FC236}">
                <a16:creationId xmlns:a16="http://schemas.microsoft.com/office/drawing/2014/main" id="{1F2036CD-88FD-3173-327F-C0898CAD6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pl-PL" dirty="0"/>
              <a:t>Dyskusja</a:t>
            </a:r>
            <a:br>
              <a:rPr lang="pl-PL" dirty="0"/>
            </a:br>
            <a:r>
              <a:rPr lang="pl-PL" dirty="0"/>
              <a:t>Case </a:t>
            </a:r>
            <a:r>
              <a:rPr lang="pl-PL" dirty="0" err="1"/>
              <a:t>study</a:t>
            </a:r>
            <a:r>
              <a:rPr lang="pl-PL" dirty="0"/>
              <a:t>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333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35329-3C40-A6C2-341E-6CCDDB2CE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E4DB2E00-72B9-1EA5-C3EF-128866EB40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04857"/>
            <a:ext cx="5181600" cy="33230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1800" dirty="0"/>
              <a:t>Czy systemy AI mogą kiedykolwiek posiadać świadomość, czy będą jedynie symulować jej przejawy?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Czy </a:t>
            </a:r>
            <a:r>
              <a:rPr lang="pl-PL" sz="1800" dirty="0" err="1"/>
              <a:t>neurotechnologie</a:t>
            </a:r>
            <a:r>
              <a:rPr lang="pl-PL" sz="1800" dirty="0"/>
              <a:t> zwiększają nasze rozumienie umysłu, czy raczej zmieniają samego człowieka?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Gdzie przebiega granica odpowiedzialności, jeśli działania są wspierane przez BCI?</a:t>
            </a:r>
          </a:p>
          <a:p>
            <a:endParaRPr lang="pl-PL" sz="1800" dirty="0"/>
          </a:p>
          <a:p>
            <a:endParaRPr lang="pl-PL" sz="1800" dirty="0"/>
          </a:p>
          <a:p>
            <a:endParaRPr lang="pl-PL" sz="1800" dirty="0"/>
          </a:p>
          <a:p>
            <a:endParaRPr lang="pl-PL" sz="1800" dirty="0"/>
          </a:p>
          <a:p>
            <a:endParaRPr lang="pl-PL" sz="1800" dirty="0"/>
          </a:p>
          <a:p>
            <a:endParaRPr lang="pl-PL" sz="1800" dirty="0"/>
          </a:p>
        </p:txBody>
      </p:sp>
      <p:pic>
        <p:nvPicPr>
          <p:cNvPr id="4" name="Picture 2" descr="Obraz mózgu otoczonego przewodami">
            <a:extLst>
              <a:ext uri="{FF2B5EF4-FFF2-40B4-BE49-F238E27FC236}">
                <a16:creationId xmlns:a16="http://schemas.microsoft.com/office/drawing/2014/main" id="{BA11F095-35F3-3454-A2C4-69EA4BF1B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2" y="2504857"/>
            <a:ext cx="5316091" cy="299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ytuł 9">
            <a:extLst>
              <a:ext uri="{FF2B5EF4-FFF2-40B4-BE49-F238E27FC236}">
                <a16:creationId xmlns:a16="http://schemas.microsoft.com/office/drawing/2014/main" id="{4BE49EFE-2DCD-2391-1F35-FE56D576ABD6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Dyskusja</a:t>
            </a:r>
            <a:br>
              <a:rPr lang="pl-PL" dirty="0"/>
            </a:br>
            <a:r>
              <a:rPr lang="pl-PL" dirty="0"/>
              <a:t>Case </a:t>
            </a:r>
            <a:r>
              <a:rPr lang="pl-PL" dirty="0" err="1"/>
              <a:t>study</a:t>
            </a:r>
            <a:r>
              <a:rPr lang="pl-PL" dirty="0"/>
              <a:t> 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8315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79590-2E5F-0044-07B7-27038AC62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88DCD3F2-21F4-194D-5C8F-05FF92A8E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Literatura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E3DF24B6-E993-AFA3-D0C3-1A5B0A5887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93346"/>
            <a:ext cx="10112566" cy="428361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1800" dirty="0" err="1"/>
              <a:t>Bostrom</a:t>
            </a:r>
            <a:r>
              <a:rPr lang="pl-PL" sz="1800" dirty="0"/>
              <a:t>, N. (2014). </a:t>
            </a:r>
            <a:r>
              <a:rPr lang="pl-PL" sz="1800" dirty="0" err="1"/>
              <a:t>Superintelligence</a:t>
            </a:r>
            <a:r>
              <a:rPr lang="pl-PL" sz="1800" dirty="0"/>
              <a:t>: </a:t>
            </a:r>
            <a:r>
              <a:rPr lang="pl-PL" sz="1800" dirty="0" err="1"/>
              <a:t>Paths</a:t>
            </a:r>
            <a:r>
              <a:rPr lang="pl-PL" sz="1800" dirty="0"/>
              <a:t>, </a:t>
            </a:r>
            <a:r>
              <a:rPr lang="pl-PL" sz="1800" dirty="0" err="1"/>
              <a:t>Dangers</a:t>
            </a:r>
            <a:r>
              <a:rPr lang="pl-PL" sz="1800" dirty="0"/>
              <a:t>, </a:t>
            </a:r>
            <a:r>
              <a:rPr lang="pl-PL" sz="1800" dirty="0" err="1"/>
              <a:t>Strategies</a:t>
            </a:r>
            <a:r>
              <a:rPr lang="pl-PL" sz="1800" dirty="0"/>
              <a:t>. Oxford University Press.</a:t>
            </a:r>
          </a:p>
          <a:p>
            <a:pPr>
              <a:lnSpc>
                <a:spcPct val="150000"/>
              </a:lnSpc>
            </a:pPr>
            <a:r>
              <a:rPr lang="pl-PL" sz="1800" dirty="0" err="1"/>
              <a:t>Dennett</a:t>
            </a:r>
            <a:r>
              <a:rPr lang="pl-PL" sz="1800" dirty="0"/>
              <a:t>, D. (2017). From </a:t>
            </a:r>
            <a:r>
              <a:rPr lang="pl-PL" sz="1800" dirty="0" err="1"/>
              <a:t>Bacteria</a:t>
            </a:r>
            <a:r>
              <a:rPr lang="pl-PL" sz="1800" dirty="0"/>
              <a:t> to Bach and </a:t>
            </a:r>
            <a:r>
              <a:rPr lang="pl-PL" sz="1800" dirty="0" err="1"/>
              <a:t>Back</a:t>
            </a:r>
            <a:r>
              <a:rPr lang="pl-PL" sz="1800" dirty="0"/>
              <a:t>: The </a:t>
            </a:r>
            <a:r>
              <a:rPr lang="pl-PL" sz="1800" dirty="0" err="1"/>
              <a:t>Evolution</a:t>
            </a:r>
            <a:r>
              <a:rPr lang="pl-PL" sz="1800" dirty="0"/>
              <a:t> of </a:t>
            </a:r>
            <a:r>
              <a:rPr lang="pl-PL" sz="1800" dirty="0" err="1"/>
              <a:t>Minds</a:t>
            </a:r>
            <a:r>
              <a:rPr lang="pl-PL" sz="1800" dirty="0"/>
              <a:t>. W.W. Norton.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Metzinger, T. (2021). </a:t>
            </a:r>
            <a:r>
              <a:rPr lang="pl-PL" sz="1800" dirty="0" err="1"/>
              <a:t>Artificial</a:t>
            </a:r>
            <a:r>
              <a:rPr lang="pl-PL" sz="1800" dirty="0"/>
              <a:t> </a:t>
            </a:r>
            <a:r>
              <a:rPr lang="pl-PL" sz="1800" dirty="0" err="1"/>
              <a:t>Suffering</a:t>
            </a:r>
            <a:r>
              <a:rPr lang="pl-PL" sz="1800" dirty="0"/>
              <a:t>: </a:t>
            </a:r>
            <a:r>
              <a:rPr lang="pl-PL" sz="1800" dirty="0" err="1"/>
              <a:t>An</a:t>
            </a:r>
            <a:r>
              <a:rPr lang="pl-PL" sz="1800" dirty="0"/>
              <a:t> Argument for a Global Moratorium on </a:t>
            </a:r>
            <a:r>
              <a:rPr lang="pl-PL" sz="1800" dirty="0" err="1"/>
              <a:t>Synthetic</a:t>
            </a:r>
            <a:r>
              <a:rPr lang="pl-PL" sz="1800" dirty="0"/>
              <a:t> </a:t>
            </a:r>
            <a:r>
              <a:rPr lang="pl-PL" sz="1800" dirty="0" err="1"/>
              <a:t>Phenomenology</a:t>
            </a:r>
            <a:r>
              <a:rPr lang="pl-PL" sz="1800" dirty="0"/>
              <a:t>. </a:t>
            </a:r>
            <a:r>
              <a:rPr lang="pl-PL" sz="1800" dirty="0" err="1"/>
              <a:t>Journal</a:t>
            </a:r>
            <a:r>
              <a:rPr lang="pl-PL" sz="1800" dirty="0"/>
              <a:t> of </a:t>
            </a:r>
            <a:r>
              <a:rPr lang="pl-PL" sz="1800" dirty="0" err="1"/>
              <a:t>Artificial</a:t>
            </a:r>
            <a:r>
              <a:rPr lang="pl-PL" sz="1800" dirty="0"/>
              <a:t> </a:t>
            </a:r>
            <a:r>
              <a:rPr lang="pl-PL" sz="1800" dirty="0" err="1"/>
              <a:t>Intelligence</a:t>
            </a:r>
            <a:r>
              <a:rPr lang="pl-PL" sz="1800" dirty="0"/>
              <a:t> and </a:t>
            </a:r>
            <a:r>
              <a:rPr lang="pl-PL" sz="1800" dirty="0" err="1"/>
              <a:t>Consciousness</a:t>
            </a:r>
            <a:r>
              <a:rPr lang="pl-PL" sz="1800" dirty="0"/>
              <a:t>, 8(1), 1–44.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Schneider, S. (2019). </a:t>
            </a:r>
            <a:r>
              <a:rPr lang="pl-PL" sz="1800" dirty="0" err="1"/>
              <a:t>Artificial</a:t>
            </a:r>
            <a:r>
              <a:rPr lang="pl-PL" sz="1800" dirty="0"/>
              <a:t> </a:t>
            </a:r>
            <a:r>
              <a:rPr lang="pl-PL" sz="1800" dirty="0" err="1"/>
              <a:t>You</a:t>
            </a:r>
            <a:r>
              <a:rPr lang="pl-PL" sz="1800" dirty="0"/>
              <a:t>: AI and the </a:t>
            </a:r>
            <a:r>
              <a:rPr lang="pl-PL" sz="1800" dirty="0" err="1"/>
              <a:t>Future</a:t>
            </a:r>
            <a:r>
              <a:rPr lang="pl-PL" sz="1800" dirty="0"/>
              <a:t> of </a:t>
            </a:r>
            <a:r>
              <a:rPr lang="pl-PL" sz="1800" dirty="0" err="1"/>
              <a:t>Your</a:t>
            </a:r>
            <a:r>
              <a:rPr lang="pl-PL" sz="1800" dirty="0"/>
              <a:t> </a:t>
            </a:r>
            <a:r>
              <a:rPr lang="pl-PL" sz="1800" dirty="0" err="1"/>
              <a:t>Mind</a:t>
            </a:r>
            <a:r>
              <a:rPr lang="pl-PL" sz="1800" dirty="0"/>
              <a:t>. </a:t>
            </a:r>
            <a:r>
              <a:rPr lang="pl-PL" sz="1800" dirty="0" err="1"/>
              <a:t>Princeton</a:t>
            </a:r>
            <a:r>
              <a:rPr lang="pl-PL" sz="1800" dirty="0"/>
              <a:t> University Press.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Walter, H. (2001). </a:t>
            </a:r>
            <a:r>
              <a:rPr lang="pl-PL" sz="1800" dirty="0" err="1"/>
              <a:t>Neurophilosophy</a:t>
            </a:r>
            <a:r>
              <a:rPr lang="pl-PL" sz="1800" dirty="0"/>
              <a:t> of </a:t>
            </a:r>
            <a:r>
              <a:rPr lang="pl-PL" sz="1800" dirty="0" err="1"/>
              <a:t>free</a:t>
            </a:r>
            <a:r>
              <a:rPr lang="pl-PL" sz="1800" dirty="0"/>
              <a:t> </a:t>
            </a:r>
            <a:r>
              <a:rPr lang="pl-PL" sz="1800" dirty="0" err="1"/>
              <a:t>will</a:t>
            </a:r>
            <a:r>
              <a:rPr lang="pl-PL" sz="1800" dirty="0"/>
              <a:t>. MIT Press</a:t>
            </a:r>
          </a:p>
        </p:txBody>
      </p:sp>
    </p:spTree>
    <p:extLst>
      <p:ext uri="{BB962C8B-B14F-4D97-AF65-F5344CB8AC3E}">
        <p14:creationId xmlns:p14="http://schemas.microsoft.com/office/powerpoint/2010/main" val="3356131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EF6D8C03-F83C-60EE-3267-4707721DC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7940"/>
            <a:ext cx="10515600" cy="1325563"/>
          </a:xfrm>
        </p:spPr>
        <p:txBody>
          <a:bodyPr/>
          <a:lstStyle/>
          <a:p>
            <a:r>
              <a:rPr lang="pl-PL" dirty="0"/>
              <a:t>Wprowadzenie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1A071333-8C3D-12FD-3930-AE30A82842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721381"/>
            <a:ext cx="5181600" cy="3455581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Klasyczne pytania filozofii umysłu: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problem psychofizyczny,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świadomość,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intencjonalność,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tożsamość osobowa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Wyzwania dla tych koncepcji wynikające z AI i </a:t>
            </a:r>
            <a:r>
              <a:rPr lang="pl-PL" sz="1800" dirty="0" err="1"/>
              <a:t>neurotechnologii</a:t>
            </a:r>
            <a:r>
              <a:rPr lang="pl-PL" sz="18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pl-PL" sz="1800" dirty="0"/>
          </a:p>
        </p:txBody>
      </p:sp>
      <p:pic>
        <p:nvPicPr>
          <p:cNvPr id="1030" name="Picture 6" descr="abstrakcyjna praca przedstawiająca cień ludzkiej głowy z profilu">
            <a:extLst>
              <a:ext uri="{FF2B5EF4-FFF2-40B4-BE49-F238E27FC236}">
                <a16:creationId xmlns:a16="http://schemas.microsoft.com/office/drawing/2014/main" id="{0E619469-1CDD-5424-80C1-6DC9A7995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5486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623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BCB53-E592-8224-4FB5-F719A30A8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F49ABC67-BF87-ED3F-F8A4-9274B7CA9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/>
          <a:lstStyle/>
          <a:p>
            <a:r>
              <a:rPr lang="pl-PL" dirty="0"/>
              <a:t>Wprowadzenie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6A0E498B-2E1C-9A00-C818-C2B8937416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73503"/>
            <a:ext cx="5181600" cy="390346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Systemy sztucznej inteligencji i pojęcie „umysłu sztucznego”.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dirty="0" err="1"/>
              <a:t>Neurotechnologie</a:t>
            </a:r>
            <a:r>
              <a:rPr lang="pl-PL" sz="1800" dirty="0"/>
              <a:t>: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BCI (</a:t>
            </a:r>
            <a:r>
              <a:rPr lang="pl-PL" sz="1800" dirty="0" err="1"/>
              <a:t>brain-computer</a:t>
            </a:r>
            <a:r>
              <a:rPr lang="pl-PL" sz="1800" dirty="0"/>
              <a:t> </a:t>
            </a:r>
            <a:r>
              <a:rPr lang="pl-PL" sz="1800" dirty="0" err="1"/>
              <a:t>interface</a:t>
            </a:r>
            <a:r>
              <a:rPr lang="pl-PL" sz="1800" dirty="0"/>
              <a:t>)</a:t>
            </a:r>
          </a:p>
          <a:p>
            <a:pPr>
              <a:lnSpc>
                <a:spcPct val="150000"/>
              </a:lnSpc>
            </a:pPr>
            <a:r>
              <a:rPr lang="pl-PL" sz="1800" dirty="0" err="1"/>
              <a:t>neuroobrazowanie</a:t>
            </a:r>
            <a:r>
              <a:rPr lang="pl-PL" sz="1800" dirty="0"/>
              <a:t> (</a:t>
            </a:r>
            <a:r>
              <a:rPr lang="pl-PL" sz="1800" dirty="0" err="1"/>
              <a:t>fMRI</a:t>
            </a:r>
            <a:r>
              <a:rPr lang="pl-PL" sz="1800" dirty="0"/>
              <a:t>, PET, </a:t>
            </a:r>
            <a:r>
              <a:rPr lang="pl-PL" sz="1800" dirty="0" err="1"/>
              <a:t>fNIRS</a:t>
            </a:r>
            <a:r>
              <a:rPr lang="pl-PL" sz="1800" dirty="0"/>
              <a:t>)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stymulacja mózgu (TMS, DBS)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Czy technologie te ujawniają nowe aspekty umysłu, czy jedynie rozszerzają funkcjonalność?</a:t>
            </a:r>
          </a:p>
          <a:p>
            <a:pPr>
              <a:lnSpc>
                <a:spcPct val="150000"/>
              </a:lnSpc>
            </a:pPr>
            <a:endParaRPr lang="pl-PL" sz="1800" dirty="0"/>
          </a:p>
        </p:txBody>
      </p:sp>
      <p:pic>
        <p:nvPicPr>
          <p:cNvPr id="2050" name="Picture 2" descr="Biały humanoidalny robot stoi przed czarnym tłem">
            <a:extLst>
              <a:ext uri="{FF2B5EF4-FFF2-40B4-BE49-F238E27FC236}">
                <a16:creationId xmlns:a16="http://schemas.microsoft.com/office/drawing/2014/main" id="{A081248C-801F-F750-AB9A-861741856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37564"/>
            <a:ext cx="5501414" cy="413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513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D1E3E-DF30-0E62-E5B2-2FBE5B085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EC0131B8-B6B8-899B-EED0-D2095A915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7940"/>
            <a:ext cx="10515600" cy="1325563"/>
          </a:xfrm>
        </p:spPr>
        <p:txBody>
          <a:bodyPr/>
          <a:lstStyle/>
          <a:p>
            <a:r>
              <a:rPr lang="pl-PL" dirty="0"/>
              <a:t>Case </a:t>
            </a:r>
            <a:r>
              <a:rPr lang="pl-PL" dirty="0" err="1"/>
              <a:t>study</a:t>
            </a:r>
            <a:r>
              <a:rPr lang="pl-PL" dirty="0"/>
              <a:t> i dyskusja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B4FB0F7A-5BF7-6331-21C6-20C70CC1F3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74976"/>
            <a:ext cx="5181600" cy="354787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1800" dirty="0"/>
              <a:t>Przykład: zastosowanie BCI w rehabilitacji pacjentów po udarze.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Pytania: Czy to nadal „ich” działanie? Jak wpływa to na tożsamość i pojęcie sprawstwa?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Czy AI może być podmiotem moralnym?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Czy </a:t>
            </a:r>
            <a:r>
              <a:rPr lang="pl-PL" sz="1800" dirty="0" err="1"/>
              <a:t>neurotechnologie</a:t>
            </a:r>
            <a:r>
              <a:rPr lang="pl-PL" sz="1800" dirty="0"/>
              <a:t> zmieniają granicę między człowiekiem a maszyną?</a:t>
            </a:r>
          </a:p>
          <a:p>
            <a:pPr marL="0" indent="0">
              <a:lnSpc>
                <a:spcPct val="150000"/>
              </a:lnSpc>
              <a:buNone/>
            </a:pPr>
            <a:endParaRPr lang="pl-PL" sz="1800" dirty="0"/>
          </a:p>
        </p:txBody>
      </p:sp>
      <p:pic>
        <p:nvPicPr>
          <p:cNvPr id="6" name="Picture 2" descr="Biały humanoidalny robot stoi przed czarnym tłem">
            <a:extLst>
              <a:ext uri="{FF2B5EF4-FFF2-40B4-BE49-F238E27FC236}">
                <a16:creationId xmlns:a16="http://schemas.microsoft.com/office/drawing/2014/main" id="{F5FBF2EF-1D02-0EF0-B8B8-AA5937C8B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60583"/>
            <a:ext cx="5501414" cy="413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526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33551-9C22-CA89-0364-A4855DE13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8DD39B19-294E-A01A-9A87-8670DEBB4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7940"/>
            <a:ext cx="10515600" cy="1325563"/>
          </a:xfrm>
        </p:spPr>
        <p:txBody>
          <a:bodyPr/>
          <a:lstStyle/>
          <a:p>
            <a:r>
              <a:rPr lang="pl-PL" dirty="0"/>
              <a:t>Case </a:t>
            </a:r>
            <a:r>
              <a:rPr lang="pl-PL" dirty="0" err="1"/>
              <a:t>study</a:t>
            </a:r>
            <a:r>
              <a:rPr lang="pl-PL" dirty="0"/>
              <a:t> i dyskusja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25E705AC-7E10-A164-3577-D1DDE1D909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0786" y="2503977"/>
            <a:ext cx="5071646" cy="2993440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pl-PL" sz="1800" dirty="0"/>
              <a:t>Przykład: </a:t>
            </a:r>
            <a:r>
              <a:rPr lang="pl-PL" sz="1800" dirty="0" err="1"/>
              <a:t>fMRI</a:t>
            </a:r>
            <a:r>
              <a:rPr lang="pl-PL" sz="1800" dirty="0"/>
              <a:t> w kryminologii</a:t>
            </a:r>
          </a:p>
          <a:p>
            <a:pPr>
              <a:lnSpc>
                <a:spcPct val="160000"/>
              </a:lnSpc>
            </a:pPr>
            <a:r>
              <a:rPr lang="pl-PL" sz="1800" dirty="0"/>
              <a:t>Pytania: czy można ”czytać w myślach”; czy </a:t>
            </a:r>
            <a:r>
              <a:rPr lang="pl-PL" sz="1800" dirty="0" err="1"/>
              <a:t>neuroobrazowanie</a:t>
            </a:r>
            <a:r>
              <a:rPr lang="pl-PL" sz="1800" dirty="0"/>
              <a:t> może pomóc zrozumieć mechanizm wolnego działania?</a:t>
            </a:r>
          </a:p>
          <a:p>
            <a:pPr>
              <a:lnSpc>
                <a:spcPct val="160000"/>
              </a:lnSpc>
            </a:pPr>
            <a:r>
              <a:rPr lang="pl-PL" sz="1800" dirty="0"/>
              <a:t>Czym jest wolna wola i tzw. autonomia naturalna (H. Waltera)</a:t>
            </a:r>
          </a:p>
        </p:txBody>
      </p:sp>
      <p:pic>
        <p:nvPicPr>
          <p:cNvPr id="6" name="Picture 2" descr="Biały humanoidalny robot stoi przed czarnym tłem">
            <a:extLst>
              <a:ext uri="{FF2B5EF4-FFF2-40B4-BE49-F238E27FC236}">
                <a16:creationId xmlns:a16="http://schemas.microsoft.com/office/drawing/2014/main" id="{00C16076-319E-4EEA-5152-0EE8421C2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60583"/>
            <a:ext cx="5501414" cy="413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467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4D85A-32EC-2969-BBEF-87562036A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25745FEC-57F3-98BD-9D7B-BF17D0300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Wyzwanie dla Dualizmu Umysł-Ciało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FA7FF209-4CC8-D66F-9317-3FC83EDF8E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28928"/>
            <a:ext cx="10515600" cy="498718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pl-PL" sz="18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800" dirty="0"/>
              <a:t>Zdolność sztucznej inteligencji do interpretowania stanów psychicznych na podstawie wzorców neuronalnych fundamentalnie kwestionuje tradycyjne teorie dualistyczne. To technologiczne osiągnięcie podważa założenia o niezależności i interakcji umysłu i ciała.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pl-PL" sz="1800" dirty="0"/>
          </a:p>
          <a:p>
            <a:pPr marL="0" indent="0">
              <a:lnSpc>
                <a:spcPct val="150000"/>
              </a:lnSpc>
              <a:buNone/>
            </a:pPr>
            <a:r>
              <a:rPr lang="pl-PL" sz="1800" b="1" dirty="0"/>
              <a:t>Tradycyjny Dualizm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Niezależność umysłu od ciała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Niematerialna natura świadomości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Interakcja dwóch odrębnych substancji</a:t>
            </a:r>
          </a:p>
        </p:txBody>
      </p:sp>
    </p:spTree>
    <p:extLst>
      <p:ext uri="{BB962C8B-B14F-4D97-AF65-F5344CB8AC3E}">
        <p14:creationId xmlns:p14="http://schemas.microsoft.com/office/powerpoint/2010/main" val="26032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4229C-28BD-B53F-A2CA-E1CB2947D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990E6534-DC79-F0DA-44FA-96CD70E3C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Wyzwanie dla Dualizmu Umysł-Ciało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81FFBBE3-5B96-1CC7-D73F-D891867D35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90689"/>
            <a:ext cx="10515600" cy="462542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pl-PL" sz="18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800" dirty="0"/>
              <a:t>Zdolność sztucznej inteligencji do interpretowania stanów psychicznych na podstawie wzorców neuronalnych fundamentalnie kwestionuje tradycyjne teorie dualistyczne. To technologiczne osiągnięcie podważa założenia o niezależności i interakcji umysłu i ciała.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b="1" dirty="0"/>
              <a:t>Wyzwanie AI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Interpretacja stanów psychicznych z danych neuronalnych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Materialistyczne podstawy poznania</a:t>
            </a:r>
          </a:p>
          <a:p>
            <a:pPr>
              <a:lnSpc>
                <a:spcPct val="150000"/>
              </a:lnSpc>
            </a:pPr>
            <a:r>
              <a:rPr lang="pl-PL" sz="1800" dirty="0"/>
              <a:t>Obliczeniowa natura umysłu.</a:t>
            </a:r>
          </a:p>
        </p:txBody>
      </p:sp>
    </p:spTree>
    <p:extLst>
      <p:ext uri="{BB962C8B-B14F-4D97-AF65-F5344CB8AC3E}">
        <p14:creationId xmlns:p14="http://schemas.microsoft.com/office/powerpoint/2010/main" val="1301106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C807B-0490-F433-2F6B-A74CCCA32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725B2643-6BF2-2F21-CAF7-5F6956329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Koncepcja Rozszerzonego Umysłu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C5737938-40D4-3541-FCF1-B7734888A4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90689"/>
            <a:ext cx="8574024" cy="460038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pl-PL" sz="1800" dirty="0"/>
          </a:p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Rewolucyjna idea sugeruje, że ludzkie poznanie może być rozszerzone poprzez technologię, tworząc nowe formy symbiozy człowiek-maszyna. To prowadzi do fascynujących pytań filozoficznych o naturę jaźni i sprawności.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Czy technologia może stać się integralną częścią naszego umysłu, czy pozostaje jedynie narzędziem zewnętrznym?</a:t>
            </a:r>
          </a:p>
        </p:txBody>
      </p:sp>
    </p:spTree>
    <p:extLst>
      <p:ext uri="{BB962C8B-B14F-4D97-AF65-F5344CB8AC3E}">
        <p14:creationId xmlns:p14="http://schemas.microsoft.com/office/powerpoint/2010/main" val="2092072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69481-2003-2D5B-1D0F-60F54036F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A948D6B8-D105-EE43-7E43-9F67B2BE3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Koncepcja Rozszerzonego Umysłu</a:t>
            </a:r>
            <a:endParaRPr lang="en-GB" dirty="0"/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55777EBC-2867-1957-F638-2887E68F03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33600"/>
            <a:ext cx="10646664" cy="4157472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pl-PL" sz="1800" b="1" dirty="0"/>
              <a:t>Biologiczny Umysł</a:t>
            </a:r>
          </a:p>
          <a:p>
            <a:pPr>
              <a:lnSpc>
                <a:spcPct val="160000"/>
              </a:lnSpc>
            </a:pPr>
            <a:r>
              <a:rPr lang="pl-PL" sz="1800" dirty="0"/>
              <a:t>Tradycyjne granice ludzkiego poznania</a:t>
            </a:r>
          </a:p>
          <a:p>
            <a:pPr>
              <a:lnSpc>
                <a:spcPct val="160000"/>
              </a:lnSpc>
            </a:pPr>
            <a:r>
              <a:rPr lang="pl-PL" sz="1800" b="1" dirty="0"/>
              <a:t>Technologiczne Rozszerzenie</a:t>
            </a:r>
          </a:p>
          <a:p>
            <a:pPr>
              <a:lnSpc>
                <a:spcPct val="160000"/>
              </a:lnSpc>
            </a:pPr>
            <a:r>
              <a:rPr lang="pl-PL" sz="1800" dirty="0"/>
              <a:t>Integracja z systemami cyfrowymi</a:t>
            </a:r>
          </a:p>
          <a:p>
            <a:pPr>
              <a:lnSpc>
                <a:spcPct val="160000"/>
              </a:lnSpc>
            </a:pPr>
            <a:r>
              <a:rPr lang="pl-PL" sz="1800" b="1" dirty="0"/>
              <a:t>Rozszerzony Umysł</a:t>
            </a:r>
          </a:p>
          <a:p>
            <a:pPr>
              <a:lnSpc>
                <a:spcPct val="160000"/>
              </a:lnSpc>
            </a:pPr>
            <a:r>
              <a:rPr lang="pl-PL" sz="1800" dirty="0"/>
              <a:t>Nowa forma hybrydowego poznania</a:t>
            </a:r>
          </a:p>
        </p:txBody>
      </p:sp>
    </p:spTree>
    <p:extLst>
      <p:ext uri="{BB962C8B-B14F-4D97-AF65-F5344CB8AC3E}">
        <p14:creationId xmlns:p14="http://schemas.microsoft.com/office/powerpoint/2010/main" val="329981622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39f50e0ac1a79e8db00c25ba00700a4c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bbd8dccc48ee49ef20c3e0670553ce34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651399FF-237D-4E50-B904-81E86951C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6D9B61-0E94-4BB5-A21C-0B7F0581949A}"/>
</file>

<file path=customXml/itemProps3.xml><?xml version="1.0" encoding="utf-8"?>
<ds:datastoreItem xmlns:ds="http://schemas.openxmlformats.org/officeDocument/2006/customXml" ds:itemID="{EE7E0579-35D1-4F01-BF44-AA3D4B1A542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5834</TotalTime>
  <Words>850</Words>
  <Application>Microsoft Macintosh PowerPoint</Application>
  <PresentationFormat>Panoramiczny</PresentationFormat>
  <Paragraphs>102</Paragraphs>
  <Slides>17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Motyw pakietu Office</vt:lpstr>
      <vt:lpstr>Projekt „Kierunki – drogi dla gospodarki"</vt:lpstr>
      <vt:lpstr>Wprowadzenie</vt:lpstr>
      <vt:lpstr>Wprowadzenie</vt:lpstr>
      <vt:lpstr>Case study i dyskusja</vt:lpstr>
      <vt:lpstr>Case study i dyskusja</vt:lpstr>
      <vt:lpstr>Wyzwanie dla Dualizmu Umysł-Ciało</vt:lpstr>
      <vt:lpstr>Wyzwanie dla Dualizmu Umysł-Ciało</vt:lpstr>
      <vt:lpstr>Koncepcja Rozszerzonego Umysłu</vt:lpstr>
      <vt:lpstr>Koncepcja Rozszerzonego Umysłu</vt:lpstr>
      <vt:lpstr>Problem Sztucznej Świadomości</vt:lpstr>
      <vt:lpstr>Przyszłość Filozofii Umysłu</vt:lpstr>
      <vt:lpstr>Rekonfiguracja Tradycyjnych Problemów</vt:lpstr>
      <vt:lpstr>Rekonfiguracja Tradycyjnych Problemów</vt:lpstr>
      <vt:lpstr>Dyskusja Case study 1</vt:lpstr>
      <vt:lpstr>Dyskusja Case study 2</vt:lpstr>
      <vt:lpstr>Prezentacja programu PowerPoint</vt:lpstr>
      <vt:lpstr>Literatura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Umysł w kontekście sztucznej inteligencji i neurotechnologii</dc:title>
  <dc:subject/>
  <dc:creator>Filip Stawski</dc:creator>
  <cp:keywords/>
  <dc:description/>
  <cp:lastModifiedBy>Filip Stawski</cp:lastModifiedBy>
  <cp:revision>75</cp:revision>
  <dcterms:created xsi:type="dcterms:W3CDTF">2024-06-08T14:40:10Z</dcterms:created>
  <dcterms:modified xsi:type="dcterms:W3CDTF">2025-10-12T07:12:00Z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