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59" r:id="rId6"/>
    <p:sldId id="291" r:id="rId7"/>
    <p:sldId id="294" r:id="rId8"/>
    <p:sldId id="297" r:id="rId9"/>
    <p:sldId id="292" r:id="rId10"/>
    <p:sldId id="293" r:id="rId11"/>
    <p:sldId id="295" r:id="rId12"/>
    <p:sldId id="296"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5DB6C1-0C7F-43AF-A72A-BB1627D3C9FC}" v="9" dt="2024-09-04T08:29:38.322"/>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 pośredni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8" autoAdjust="0"/>
    <p:restoredTop sz="93939" autoAdjust="0"/>
  </p:normalViewPr>
  <p:slideViewPr>
    <p:cSldViewPr snapToGrid="0">
      <p:cViewPr varScale="1">
        <p:scale>
          <a:sx n="76" d="100"/>
          <a:sy n="76" d="100"/>
        </p:scale>
        <p:origin x="54" y="3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ajd tytułowy">
    <p:spTree>
      <p:nvGrpSpPr>
        <p:cNvPr id="1" name=""/>
        <p:cNvGrpSpPr/>
        <p:nvPr/>
      </p:nvGrpSpPr>
      <p:grpSpPr>
        <a:xfrm>
          <a:off x="0" y="0"/>
          <a:ext cx="0" cy="0"/>
          <a:chOff x="0" y="0"/>
          <a:chExt cx="0" cy="0"/>
        </a:xfrm>
      </p:grpSpPr>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10" name="Tytuł 9"/>
          <p:cNvSpPr>
            <a:spLocks noGrp="1"/>
          </p:cNvSpPr>
          <p:nvPr>
            <p:ph type="title"/>
          </p:nvPr>
        </p:nvSpPr>
        <p:spPr/>
        <p:txBody>
          <a:bodyPr/>
          <a:lstStyle/>
          <a:p>
            <a:r>
              <a:rPr lang="pl-PL"/>
              <a:t>Kliknij, aby edytować styl</a:t>
            </a:r>
          </a:p>
        </p:txBody>
      </p:sp>
    </p:spTree>
    <p:extLst>
      <p:ext uri="{BB962C8B-B14F-4D97-AF65-F5344CB8AC3E}">
        <p14:creationId xmlns:p14="http://schemas.microsoft.com/office/powerpoint/2010/main" val="1463119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pPr/>
              <a:t>19.01.2026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pPr/>
              <a:t>‹#›</a:t>
            </a:fld>
            <a:endParaRPr lang="pl-PL"/>
          </a:p>
        </p:txBody>
      </p:sp>
    </p:spTree>
    <p:extLst>
      <p:ext uri="{BB962C8B-B14F-4D97-AF65-F5344CB8AC3E}">
        <p14:creationId xmlns:p14="http://schemas.microsoft.com/office/powerpoint/2010/main" val="3971279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pPr/>
              <a:t>19.01.2026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pPr/>
              <a:t>‹#›</a:t>
            </a:fld>
            <a:endParaRPr lang="pl-PL"/>
          </a:p>
        </p:txBody>
      </p:sp>
    </p:spTree>
    <p:extLst>
      <p:ext uri="{BB962C8B-B14F-4D97-AF65-F5344CB8AC3E}">
        <p14:creationId xmlns:p14="http://schemas.microsoft.com/office/powerpoint/2010/main" val="192041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b="1"/>
            </a:lvl1pPr>
          </a:lstStyle>
          <a:p>
            <a:r>
              <a:rPr lang="pl-PL" dirty="0"/>
              <a:t>Kliknij, aby edytować styl</a:t>
            </a:r>
          </a:p>
        </p:txBody>
      </p:sp>
      <p:sp>
        <p:nvSpPr>
          <p:cNvPr id="3" name="Symbol zastępczy zawartości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Tree>
    <p:extLst>
      <p:ext uri="{BB962C8B-B14F-4D97-AF65-F5344CB8AC3E}">
        <p14:creationId xmlns:p14="http://schemas.microsoft.com/office/powerpoint/2010/main" val="2133677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25BA6EE3-B419-4539-A71C-850B302A0075}" type="datetimeFigureOut">
              <a:rPr lang="pl-PL" smtClean="0"/>
              <a:pPr/>
              <a:t>19.01.2026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pPr/>
              <a:t>‹#›</a:t>
            </a:fld>
            <a:endParaRPr lang="pl-PL"/>
          </a:p>
        </p:txBody>
      </p:sp>
    </p:spTree>
    <p:extLst>
      <p:ext uri="{BB962C8B-B14F-4D97-AF65-F5344CB8AC3E}">
        <p14:creationId xmlns:p14="http://schemas.microsoft.com/office/powerpoint/2010/main" val="3787740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25BA6EE3-B419-4539-A71C-850B302A0075}" type="datetimeFigureOut">
              <a:rPr lang="pl-PL" smtClean="0"/>
              <a:pPr/>
              <a:t>19.01.2026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pPr/>
              <a:t>‹#›</a:t>
            </a:fld>
            <a:endParaRPr lang="pl-PL"/>
          </a:p>
        </p:txBody>
      </p:sp>
    </p:spTree>
    <p:extLst>
      <p:ext uri="{BB962C8B-B14F-4D97-AF65-F5344CB8AC3E}">
        <p14:creationId xmlns:p14="http://schemas.microsoft.com/office/powerpoint/2010/main" val="1416588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25BA6EE3-B419-4539-A71C-850B302A0075}" type="datetimeFigureOut">
              <a:rPr lang="pl-PL" smtClean="0"/>
              <a:pPr/>
              <a:t>19.01.2026</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0B4DAAAE-2952-40E7-99D1-B432747B2D3F}" type="slidenum">
              <a:rPr lang="pl-PL" smtClean="0"/>
              <a:pPr/>
              <a:t>‹#›</a:t>
            </a:fld>
            <a:endParaRPr lang="pl-PL"/>
          </a:p>
        </p:txBody>
      </p:sp>
    </p:spTree>
    <p:extLst>
      <p:ext uri="{BB962C8B-B14F-4D97-AF65-F5344CB8AC3E}">
        <p14:creationId xmlns:p14="http://schemas.microsoft.com/office/powerpoint/2010/main" val="3717942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25BA6EE3-B419-4539-A71C-850B302A0075}" type="datetimeFigureOut">
              <a:rPr lang="pl-PL" smtClean="0"/>
              <a:pPr/>
              <a:t>19.01.2026</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0B4DAAAE-2952-40E7-99D1-B432747B2D3F}" type="slidenum">
              <a:rPr lang="pl-PL" smtClean="0"/>
              <a:pPr/>
              <a:t>‹#›</a:t>
            </a:fld>
            <a:endParaRPr lang="pl-PL"/>
          </a:p>
        </p:txBody>
      </p:sp>
    </p:spTree>
    <p:extLst>
      <p:ext uri="{BB962C8B-B14F-4D97-AF65-F5344CB8AC3E}">
        <p14:creationId xmlns:p14="http://schemas.microsoft.com/office/powerpoint/2010/main" val="433770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5BA6EE3-B419-4539-A71C-850B302A0075}" type="datetimeFigureOut">
              <a:rPr lang="pl-PL" smtClean="0"/>
              <a:pPr/>
              <a:t>19.01.2026</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0B4DAAAE-2952-40E7-99D1-B432747B2D3F}" type="slidenum">
              <a:rPr lang="pl-PL" smtClean="0"/>
              <a:pPr/>
              <a:t>‹#›</a:t>
            </a:fld>
            <a:endParaRPr lang="pl-PL"/>
          </a:p>
        </p:txBody>
      </p:sp>
    </p:spTree>
    <p:extLst>
      <p:ext uri="{BB962C8B-B14F-4D97-AF65-F5344CB8AC3E}">
        <p14:creationId xmlns:p14="http://schemas.microsoft.com/office/powerpoint/2010/main" val="1358003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pPr/>
              <a:t>19.01.2026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pPr/>
              <a:t>‹#›</a:t>
            </a:fld>
            <a:endParaRPr lang="pl-PL"/>
          </a:p>
        </p:txBody>
      </p:sp>
    </p:spTree>
    <p:extLst>
      <p:ext uri="{BB962C8B-B14F-4D97-AF65-F5344CB8AC3E}">
        <p14:creationId xmlns:p14="http://schemas.microsoft.com/office/powerpoint/2010/main" val="4147679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pPr/>
              <a:t>19.01.2026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pPr/>
              <a:t>‹#›</a:t>
            </a:fld>
            <a:endParaRPr lang="pl-PL"/>
          </a:p>
        </p:txBody>
      </p:sp>
    </p:spTree>
    <p:extLst>
      <p:ext uri="{BB962C8B-B14F-4D97-AF65-F5344CB8AC3E}">
        <p14:creationId xmlns:p14="http://schemas.microsoft.com/office/powerpoint/2010/main" val="2056084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BA6EE3-B419-4539-A71C-850B302A0075}" type="datetimeFigureOut">
              <a:rPr lang="pl-PL" smtClean="0"/>
              <a:pPr/>
              <a:t>19.01.2026</a:t>
            </a:fld>
            <a:endParaRPr lang="pl-PL"/>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4DAAAE-2952-40E7-99D1-B432747B2D3F}" type="slidenum">
              <a:rPr lang="pl-PL" smtClean="0"/>
              <a:pPr/>
              <a:t>‹#›</a:t>
            </a:fld>
            <a:endParaRPr lang="pl-PL"/>
          </a:p>
        </p:txBody>
      </p:sp>
    </p:spTree>
    <p:extLst>
      <p:ext uri="{BB962C8B-B14F-4D97-AF65-F5344CB8AC3E}">
        <p14:creationId xmlns:p14="http://schemas.microsoft.com/office/powerpoint/2010/main" val="867524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Logo Uniwersytetu Kazimierza Wielkiego w Bydgoszcz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7721" y="286329"/>
            <a:ext cx="1857952" cy="1857952"/>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p:cNvSpPr>
            <a:spLocks noGrp="1"/>
          </p:cNvSpPr>
          <p:nvPr>
            <p:ph type="ctrTitle"/>
          </p:nvPr>
        </p:nvSpPr>
        <p:spPr>
          <a:xfrm>
            <a:off x="1524000" y="1122363"/>
            <a:ext cx="9144000" cy="2387600"/>
          </a:xfrm>
        </p:spPr>
        <p:txBody>
          <a:bodyPr>
            <a:normAutofit/>
          </a:bodyPr>
          <a:lstStyle/>
          <a:p>
            <a:r>
              <a:rPr lang="pl-PL" sz="4000" dirty="0"/>
              <a:t>Projekt „Kierunki – drogi dla gospodarki”</a:t>
            </a:r>
          </a:p>
        </p:txBody>
      </p:sp>
      <p:sp>
        <p:nvSpPr>
          <p:cNvPr id="3" name="Podtytuł 2"/>
          <p:cNvSpPr>
            <a:spLocks noGrp="1"/>
          </p:cNvSpPr>
          <p:nvPr>
            <p:ph type="subTitle" idx="1"/>
          </p:nvPr>
        </p:nvSpPr>
        <p:spPr>
          <a:xfrm>
            <a:off x="1524000" y="2895561"/>
            <a:ext cx="9144000" cy="2728861"/>
          </a:xfrm>
        </p:spPr>
        <p:txBody>
          <a:bodyPr vert="horz" lIns="91440" tIns="45720" rIns="91440" bIns="45720" rtlCol="0" anchor="t">
            <a:normAutofit/>
          </a:bodyPr>
          <a:lstStyle/>
          <a:p>
            <a:pPr algn="l">
              <a:lnSpc>
                <a:spcPct val="170000"/>
              </a:lnSpc>
            </a:pPr>
            <a:r>
              <a:rPr lang="pl-PL" sz="1800" dirty="0"/>
              <a:t>Tytuł wykładu: Zaawansowane i nowe kierunki rozwoju</a:t>
            </a:r>
          </a:p>
          <a:p>
            <a:pPr algn="l">
              <a:lnSpc>
                <a:spcPct val="170000"/>
              </a:lnSpc>
            </a:pPr>
            <a:r>
              <a:rPr lang="pl-PL" sz="1800" dirty="0"/>
              <a:t>Przedmiot: Bezpieczeństwo Informacji</a:t>
            </a:r>
          </a:p>
          <a:p>
            <a:pPr algn="l">
              <a:lnSpc>
                <a:spcPct val="170000"/>
              </a:lnSpc>
            </a:pPr>
            <a:r>
              <a:rPr lang="pl-PL" sz="1800" dirty="0"/>
              <a:t>Kierunek: Kognitywistyka</a:t>
            </a:r>
          </a:p>
          <a:p>
            <a:pPr algn="l">
              <a:lnSpc>
                <a:spcPct val="170000"/>
              </a:lnSpc>
            </a:pPr>
            <a:r>
              <a:rPr lang="pl-PL" sz="1800" dirty="0"/>
              <a:t>Autor modyfikacji: dr inż. Dariusz Mikołajewski, prof. uczelni</a:t>
            </a:r>
            <a:endParaRPr lang="pl-PL" sz="1800" dirty="0">
              <a:ea typeface="Calibri"/>
              <a:cs typeface="Calibri"/>
            </a:endParaRPr>
          </a:p>
        </p:txBody>
      </p:sp>
      <p:pic>
        <p:nvPicPr>
          <p:cNvPr id="2050" name="Picture 2" descr="Logo Funduszy Europejskich dla Rozwoju Społeczne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77" t="24982" r="18017" b="25905"/>
          <a:stretch/>
        </p:blipFill>
        <p:spPr bwMode="auto">
          <a:xfrm>
            <a:off x="2705099" y="5445938"/>
            <a:ext cx="2781301" cy="92325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ogo oznaczające, że warsztat jest dofinansowany przez Unię Europejską"/>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0" y="5445938"/>
            <a:ext cx="2857500" cy="91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4492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Szyfrowanie homomorficzne</a:t>
            </a:r>
            <a:endParaRPr lang="pl-PL" dirty="0">
              <a:latin typeface="+mn-lt"/>
            </a:endParaRPr>
          </a:p>
        </p:txBody>
      </p:sp>
      <p:sp>
        <p:nvSpPr>
          <p:cNvPr id="3" name="Symbol zastępczy zawartości 2"/>
          <p:cNvSpPr>
            <a:spLocks noGrp="1"/>
          </p:cNvSpPr>
          <p:nvPr>
            <p:ph idx="1"/>
          </p:nvPr>
        </p:nvSpPr>
        <p:spPr/>
        <p:txBody>
          <a:bodyPr>
            <a:normAutofit fontScale="85000" lnSpcReduction="20000"/>
          </a:bodyPr>
          <a:lstStyle/>
          <a:p>
            <a:pPr marL="0" indent="0">
              <a:buNone/>
            </a:pPr>
            <a:r>
              <a:rPr lang="pl-PL" dirty="0"/>
              <a:t>Szyfrowanie homomorficzne to jedna z najbardziej przełomowych koncepcji w nowoczesnej kryptografii.</a:t>
            </a:r>
            <a:br>
              <a:rPr lang="pl-PL" dirty="0"/>
            </a:br>
            <a:endParaRPr lang="pl-PL" dirty="0"/>
          </a:p>
          <a:p>
            <a:pPr marL="0" indent="0">
              <a:buNone/>
            </a:pPr>
            <a:r>
              <a:rPr lang="pl-PL" dirty="0"/>
              <a:t>Umożliwia wykonywanie obliczeń na zaszyfrowanych danych bez ich odszyfrowywania.</a:t>
            </a:r>
            <a:br>
              <a:rPr lang="pl-PL" dirty="0"/>
            </a:br>
            <a:endParaRPr lang="pl-PL" dirty="0"/>
          </a:p>
          <a:p>
            <a:pPr marL="0" indent="0">
              <a:buNone/>
            </a:pPr>
            <a:r>
              <a:rPr lang="pl-PL" dirty="0"/>
              <a:t>Oznacza to, że serwer może przetwarzać dane użytkownika, nie mając do nich bezpośredniego dostępu.</a:t>
            </a:r>
            <a:br>
              <a:rPr lang="pl-PL" dirty="0"/>
            </a:br>
            <a:endParaRPr lang="pl-PL" dirty="0"/>
          </a:p>
          <a:p>
            <a:pPr marL="0" indent="0">
              <a:buNone/>
            </a:pPr>
            <a:r>
              <a:rPr lang="pl-PL" dirty="0"/>
              <a:t>Wynik operacji po odszyfrowaniu jest identyczny z wynikiem, jaki uzyskano by na danych jawnych.</a:t>
            </a:r>
            <a:br>
              <a:rPr lang="pl-PL" dirty="0"/>
            </a:br>
            <a:endParaRPr lang="pl-PL" dirty="0"/>
          </a:p>
          <a:p>
            <a:pPr marL="0" indent="0">
              <a:buNone/>
            </a:pPr>
            <a:r>
              <a:rPr lang="pl-PL" dirty="0"/>
              <a:t>Dzięki temu prywatność danych pozostaje nienaruszona przez cały proces przetwarzania.</a:t>
            </a:r>
          </a:p>
        </p:txBody>
      </p:sp>
    </p:spTree>
    <p:extLst>
      <p:ext uri="{BB962C8B-B14F-4D97-AF65-F5344CB8AC3E}">
        <p14:creationId xmlns:p14="http://schemas.microsoft.com/office/powerpoint/2010/main" val="3026508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Szyfrowanie homomorficzne część 2</a:t>
            </a:r>
            <a:endParaRPr lang="pl-PL" dirty="0">
              <a:latin typeface="+mn-lt"/>
            </a:endParaRPr>
          </a:p>
        </p:txBody>
      </p:sp>
      <p:sp>
        <p:nvSpPr>
          <p:cNvPr id="3" name="Symbol zastępczy zawartości 2"/>
          <p:cNvSpPr>
            <a:spLocks noGrp="1"/>
          </p:cNvSpPr>
          <p:nvPr>
            <p:ph idx="1"/>
          </p:nvPr>
        </p:nvSpPr>
        <p:spPr/>
        <p:txBody>
          <a:bodyPr>
            <a:normAutofit fontScale="85000" lnSpcReduction="20000"/>
          </a:bodyPr>
          <a:lstStyle/>
          <a:p>
            <a:pPr marL="0" indent="0">
              <a:buNone/>
            </a:pPr>
            <a:r>
              <a:rPr lang="pl-PL" dirty="0"/>
              <a:t>Istnieją różne typy szyfrowania homomorficznego: częściowe, quasi- i w pełni homomorficzne.</a:t>
            </a:r>
            <a:br>
              <a:rPr lang="pl-PL" dirty="0"/>
            </a:br>
            <a:endParaRPr lang="pl-PL" dirty="0"/>
          </a:p>
          <a:p>
            <a:pPr marL="0" indent="0">
              <a:buNone/>
            </a:pPr>
            <a:r>
              <a:rPr lang="pl-PL" dirty="0"/>
              <a:t>Pełne szyfrowanie homomorficzne (FHE) pozwala wykonywać dowolne operacje na danych zaszyfrowanych. Choć teoretycznie znane od lat 70., praktyczne rozwiązania pojawiły się dopiero po 2009 roku. Szyfrowanie homomorficzne jest jednak bardzo kosztowne obliczeniowo.</a:t>
            </a:r>
            <a:br>
              <a:rPr lang="pl-PL" dirty="0"/>
            </a:br>
            <a:endParaRPr lang="pl-PL" dirty="0"/>
          </a:p>
          <a:p>
            <a:pPr marL="0" indent="0">
              <a:buNone/>
            </a:pPr>
            <a:r>
              <a:rPr lang="pl-PL" dirty="0"/>
              <a:t>Trwają prace nad optymalizacją jego wydajności i zastosowaniem w środowiskach chmurowych.</a:t>
            </a:r>
            <a:br>
              <a:rPr lang="pl-PL" dirty="0"/>
            </a:br>
            <a:endParaRPr lang="pl-PL" dirty="0"/>
          </a:p>
          <a:p>
            <a:pPr marL="0" indent="0">
              <a:buNone/>
            </a:pPr>
            <a:r>
              <a:rPr lang="pl-PL" dirty="0"/>
              <a:t>FHE znajduje zastosowanie m.in. w analizie danych medycznych i finansowych. Umożliwia współdzielenie danych między instytucjami bez naruszania prywatności pacjentów lub klientów.</a:t>
            </a:r>
          </a:p>
        </p:txBody>
      </p:sp>
    </p:spTree>
    <p:extLst>
      <p:ext uri="{BB962C8B-B14F-4D97-AF65-F5344CB8AC3E}">
        <p14:creationId xmlns:p14="http://schemas.microsoft.com/office/powerpoint/2010/main" val="3026508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ZKP</a:t>
            </a:r>
            <a:endParaRPr lang="pl-PL" dirty="0">
              <a:latin typeface="+mn-lt"/>
            </a:endParaRPr>
          </a:p>
        </p:txBody>
      </p:sp>
      <p:sp>
        <p:nvSpPr>
          <p:cNvPr id="3" name="Symbol zastępczy zawartości 2"/>
          <p:cNvSpPr>
            <a:spLocks noGrp="1"/>
          </p:cNvSpPr>
          <p:nvPr>
            <p:ph idx="1"/>
          </p:nvPr>
        </p:nvSpPr>
        <p:spPr/>
        <p:txBody>
          <a:bodyPr>
            <a:normAutofit/>
          </a:bodyPr>
          <a:lstStyle/>
          <a:p>
            <a:pPr marL="0" indent="0">
              <a:buNone/>
            </a:pPr>
            <a:r>
              <a:rPr lang="pl-PL" dirty="0"/>
              <a:t>Kolejną istotną technologią są dowody zerowej wiedzy (</a:t>
            </a:r>
            <a:r>
              <a:rPr lang="pl-PL" dirty="0" err="1"/>
              <a:t>Zero-Knowledge</a:t>
            </a:r>
            <a:r>
              <a:rPr lang="pl-PL" dirty="0"/>
              <a:t> </a:t>
            </a:r>
            <a:r>
              <a:rPr lang="pl-PL" dirty="0" err="1"/>
              <a:t>Proofs</a:t>
            </a:r>
            <a:r>
              <a:rPr lang="pl-PL" dirty="0"/>
              <a:t> – ZKP).</a:t>
            </a:r>
            <a:br>
              <a:rPr lang="pl-PL" dirty="0"/>
            </a:br>
            <a:endParaRPr lang="pl-PL" dirty="0"/>
          </a:p>
          <a:p>
            <a:pPr marL="0" indent="0">
              <a:buNone/>
            </a:pPr>
            <a:r>
              <a:rPr lang="pl-PL" dirty="0"/>
              <a:t>Dowód zerowej wiedzy pozwala jednej stronie (dowodzącej) udowodnić drugiej (weryfikującej), że zna określoną informację – bez jej ujawniania. To jak udowodnienie, że zna się hasło, nie zdradzając samego hasła.</a:t>
            </a:r>
            <a:br>
              <a:rPr lang="pl-PL" dirty="0"/>
            </a:br>
            <a:endParaRPr lang="pl-PL" dirty="0"/>
          </a:p>
          <a:p>
            <a:pPr marL="0" indent="0">
              <a:buNone/>
            </a:pPr>
            <a:r>
              <a:rPr lang="pl-PL" dirty="0"/>
              <a:t>ZKP opierają się na złożonych konstrukcjach matematycznych, często z użyciem teorii grup i krzywych eliptycznych.</a:t>
            </a:r>
          </a:p>
        </p:txBody>
      </p:sp>
    </p:spTree>
    <p:extLst>
      <p:ext uri="{BB962C8B-B14F-4D97-AF65-F5344CB8AC3E}">
        <p14:creationId xmlns:p14="http://schemas.microsoft.com/office/powerpoint/2010/main" val="3026508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ZKP część 2</a:t>
            </a:r>
            <a:endParaRPr lang="pl-PL" dirty="0">
              <a:latin typeface="+mn-lt"/>
            </a:endParaRPr>
          </a:p>
        </p:txBody>
      </p:sp>
      <p:sp>
        <p:nvSpPr>
          <p:cNvPr id="3" name="Symbol zastępczy zawartości 2"/>
          <p:cNvSpPr>
            <a:spLocks noGrp="1"/>
          </p:cNvSpPr>
          <p:nvPr>
            <p:ph idx="1"/>
          </p:nvPr>
        </p:nvSpPr>
        <p:spPr/>
        <p:txBody>
          <a:bodyPr>
            <a:normAutofit/>
          </a:bodyPr>
          <a:lstStyle/>
          <a:p>
            <a:pPr marL="0" indent="0">
              <a:buNone/>
            </a:pPr>
            <a:r>
              <a:rPr lang="pl-PL" dirty="0"/>
              <a:t>Istnieją różne rodzaje ZKP, np. interaktywne i nieinteraktywne.</a:t>
            </a:r>
            <a:br>
              <a:rPr lang="pl-PL" dirty="0"/>
            </a:br>
            <a:endParaRPr lang="pl-PL" dirty="0"/>
          </a:p>
          <a:p>
            <a:pPr marL="0" indent="0">
              <a:buNone/>
            </a:pPr>
            <a:r>
              <a:rPr lang="pl-PL" dirty="0"/>
              <a:t>Nieinteraktywne dowody, zwane </a:t>
            </a:r>
            <a:r>
              <a:rPr lang="pl-PL" dirty="0" err="1"/>
              <a:t>zk-SNARKs</a:t>
            </a:r>
            <a:r>
              <a:rPr lang="pl-PL" dirty="0"/>
              <a:t> lub </a:t>
            </a:r>
            <a:r>
              <a:rPr lang="pl-PL" dirty="0" err="1"/>
              <a:t>zk-STARKs</a:t>
            </a:r>
            <a:r>
              <a:rPr lang="pl-PL" dirty="0"/>
              <a:t>, są szeroko wykorzystywane w </a:t>
            </a:r>
            <a:r>
              <a:rPr lang="pl-PL" dirty="0" err="1"/>
              <a:t>blockchainach</a:t>
            </a:r>
            <a:r>
              <a:rPr lang="pl-PL" dirty="0"/>
              <a:t>.</a:t>
            </a:r>
            <a:br>
              <a:rPr lang="pl-PL" dirty="0"/>
            </a:br>
            <a:endParaRPr lang="pl-PL" dirty="0"/>
          </a:p>
          <a:p>
            <a:pPr marL="0" indent="0">
              <a:buNone/>
            </a:pPr>
            <a:r>
              <a:rPr lang="pl-PL" dirty="0"/>
              <a:t>ZKP umożliwiają anonimowe, ale weryfikowalne transakcje w sieciach rozproszonych.</a:t>
            </a:r>
            <a:br>
              <a:rPr lang="pl-PL" dirty="0"/>
            </a:br>
            <a:endParaRPr lang="pl-PL" dirty="0"/>
          </a:p>
          <a:p>
            <a:pPr marL="0" indent="0">
              <a:buNone/>
            </a:pPr>
            <a:r>
              <a:rPr lang="pl-PL" dirty="0"/>
              <a:t>Są podstawą projektów takich jak </a:t>
            </a:r>
            <a:r>
              <a:rPr lang="pl-PL" dirty="0" err="1"/>
              <a:t>Zcash</a:t>
            </a:r>
            <a:r>
              <a:rPr lang="pl-PL" dirty="0"/>
              <a:t> czy Tornado Cash.</a:t>
            </a:r>
          </a:p>
        </p:txBody>
      </p:sp>
    </p:spTree>
    <p:extLst>
      <p:ext uri="{BB962C8B-B14F-4D97-AF65-F5344CB8AC3E}">
        <p14:creationId xmlns:p14="http://schemas.microsoft.com/office/powerpoint/2010/main" val="3026508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ZKP część 3</a:t>
            </a:r>
            <a:endParaRPr lang="pl-PL" dirty="0">
              <a:latin typeface="+mn-lt"/>
            </a:endParaRPr>
          </a:p>
        </p:txBody>
      </p:sp>
      <p:sp>
        <p:nvSpPr>
          <p:cNvPr id="3" name="Symbol zastępczy zawartości 2"/>
          <p:cNvSpPr>
            <a:spLocks noGrp="1"/>
          </p:cNvSpPr>
          <p:nvPr>
            <p:ph idx="1"/>
          </p:nvPr>
        </p:nvSpPr>
        <p:spPr/>
        <p:txBody>
          <a:bodyPr>
            <a:normAutofit fontScale="85000" lnSpcReduction="20000"/>
          </a:bodyPr>
          <a:lstStyle/>
          <a:p>
            <a:pPr marL="0" indent="0">
              <a:buNone/>
            </a:pPr>
            <a:r>
              <a:rPr lang="pl-PL" dirty="0"/>
              <a:t>Technologia ta może również chronić prywatność użytkowników w systemach identyfikacji cyfrowej.</a:t>
            </a:r>
            <a:br>
              <a:rPr lang="pl-PL" dirty="0"/>
            </a:br>
            <a:endParaRPr lang="pl-PL" dirty="0"/>
          </a:p>
          <a:p>
            <a:pPr marL="0" indent="0">
              <a:buNone/>
            </a:pPr>
            <a:r>
              <a:rPr lang="pl-PL" dirty="0"/>
              <a:t>ZKP pozwalają potwierdzić, że użytkownik spełnia określone warunki, np. jest pełnoletni, bez ujawniania danych osobowych.</a:t>
            </a:r>
            <a:br>
              <a:rPr lang="pl-PL" dirty="0"/>
            </a:br>
            <a:endParaRPr lang="pl-PL" dirty="0"/>
          </a:p>
          <a:p>
            <a:pPr marL="0" indent="0">
              <a:buNone/>
            </a:pPr>
            <a:r>
              <a:rPr lang="pl-PL" dirty="0"/>
              <a:t>Szyfrowanie homomorficzne i ZKP stanowią fundament przyszłych systemów zaufania cyfrowego.</a:t>
            </a:r>
            <a:br>
              <a:rPr lang="pl-PL" dirty="0"/>
            </a:br>
            <a:endParaRPr lang="pl-PL" dirty="0"/>
          </a:p>
          <a:p>
            <a:pPr marL="0" indent="0">
              <a:buNone/>
            </a:pPr>
            <a:r>
              <a:rPr lang="pl-PL" dirty="0"/>
              <a:t>Obie technologie są intensywnie badane w kontekście zastosowań przemysłowych i rządowych.</a:t>
            </a:r>
            <a:br>
              <a:rPr lang="pl-PL" dirty="0"/>
            </a:br>
            <a:endParaRPr lang="pl-PL" dirty="0"/>
          </a:p>
          <a:p>
            <a:pPr marL="0" indent="0">
              <a:buNone/>
            </a:pPr>
            <a:r>
              <a:rPr lang="pl-PL" dirty="0"/>
              <a:t>Wspólnie umożliwiają budowę systemów, które są zarówno bezpieczne, jak i transparentne.</a:t>
            </a:r>
          </a:p>
        </p:txBody>
      </p:sp>
    </p:spTree>
    <p:extLst>
      <p:ext uri="{BB962C8B-B14F-4D97-AF65-F5344CB8AC3E}">
        <p14:creationId xmlns:p14="http://schemas.microsoft.com/office/powerpoint/2010/main" val="3026508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MPC</a:t>
            </a:r>
            <a:endParaRPr lang="pl-PL" dirty="0">
              <a:latin typeface="+mn-lt"/>
            </a:endParaRPr>
          </a:p>
        </p:txBody>
      </p:sp>
      <p:sp>
        <p:nvSpPr>
          <p:cNvPr id="3" name="Symbol zastępczy zawartości 2"/>
          <p:cNvSpPr>
            <a:spLocks noGrp="1"/>
          </p:cNvSpPr>
          <p:nvPr>
            <p:ph idx="1"/>
          </p:nvPr>
        </p:nvSpPr>
        <p:spPr/>
        <p:txBody>
          <a:bodyPr>
            <a:normAutofit fontScale="92500" lnSpcReduction="10000"/>
          </a:bodyPr>
          <a:lstStyle/>
          <a:p>
            <a:pPr marL="0" indent="0">
              <a:buNone/>
            </a:pPr>
            <a:r>
              <a:rPr lang="pl-PL" dirty="0"/>
              <a:t>Bezpieczne obliczenia wielostronne (</a:t>
            </a:r>
            <a:r>
              <a:rPr lang="pl-PL" dirty="0" err="1"/>
              <a:t>Secure</a:t>
            </a:r>
            <a:r>
              <a:rPr lang="pl-PL" dirty="0"/>
              <a:t> Multi-Party </a:t>
            </a:r>
            <a:r>
              <a:rPr lang="pl-PL" dirty="0" err="1"/>
              <a:t>Computation</a:t>
            </a:r>
            <a:r>
              <a:rPr lang="pl-PL" dirty="0"/>
              <a:t> – MPC) to technika kryptograficzna umożliwiająca kilku stronom wspólne przetwarzanie danych bez ich ujawniania sobie nawzajem.</a:t>
            </a:r>
            <a:br>
              <a:rPr lang="pl-PL" dirty="0"/>
            </a:br>
            <a:endParaRPr lang="pl-PL" dirty="0"/>
          </a:p>
          <a:p>
            <a:pPr marL="0" indent="0">
              <a:buNone/>
            </a:pPr>
            <a:r>
              <a:rPr lang="pl-PL" dirty="0"/>
              <a:t>Każda strona wnosi własne dane wejściowe, a wynik obliczeń jest znany wszystkim.</a:t>
            </a:r>
            <a:br>
              <a:rPr lang="pl-PL" dirty="0"/>
            </a:br>
            <a:endParaRPr lang="pl-PL" dirty="0"/>
          </a:p>
          <a:p>
            <a:pPr marL="0" indent="0">
              <a:buNone/>
            </a:pPr>
            <a:r>
              <a:rPr lang="pl-PL" dirty="0"/>
              <a:t>Jednak żadna z nich nie zna pełnych danych pozostałych uczestników.</a:t>
            </a:r>
            <a:br>
              <a:rPr lang="pl-PL" dirty="0"/>
            </a:br>
            <a:endParaRPr lang="pl-PL" dirty="0"/>
          </a:p>
          <a:p>
            <a:pPr marL="0" indent="0">
              <a:buNone/>
            </a:pPr>
            <a:r>
              <a:rPr lang="pl-PL" dirty="0"/>
              <a:t>To rozwiązanie znajduje zastosowanie w sytuacjach, gdy współpraca wymaga zachowania poufności.</a:t>
            </a:r>
          </a:p>
        </p:txBody>
      </p:sp>
    </p:spTree>
    <p:extLst>
      <p:ext uri="{BB962C8B-B14F-4D97-AF65-F5344CB8AC3E}">
        <p14:creationId xmlns:p14="http://schemas.microsoft.com/office/powerpoint/2010/main" val="3026508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MPC część 2</a:t>
            </a:r>
            <a:endParaRPr lang="pl-PL" dirty="0">
              <a:latin typeface="+mn-lt"/>
            </a:endParaRPr>
          </a:p>
        </p:txBody>
      </p:sp>
      <p:sp>
        <p:nvSpPr>
          <p:cNvPr id="3" name="Symbol zastępczy zawartości 2"/>
          <p:cNvSpPr>
            <a:spLocks noGrp="1"/>
          </p:cNvSpPr>
          <p:nvPr>
            <p:ph idx="1"/>
          </p:nvPr>
        </p:nvSpPr>
        <p:spPr/>
        <p:txBody>
          <a:bodyPr>
            <a:normAutofit lnSpcReduction="10000"/>
          </a:bodyPr>
          <a:lstStyle/>
          <a:p>
            <a:pPr marL="0" indent="0">
              <a:buNone/>
            </a:pPr>
            <a:r>
              <a:rPr lang="pl-PL" dirty="0"/>
              <a:t>Przykładem może być wspólna analiza danych finansowych kilku banków.</a:t>
            </a:r>
            <a:br>
              <a:rPr lang="pl-PL" dirty="0"/>
            </a:br>
            <a:endParaRPr lang="pl-PL" dirty="0"/>
          </a:p>
          <a:p>
            <a:pPr marL="0" indent="0">
              <a:buNone/>
            </a:pPr>
            <a:r>
              <a:rPr lang="pl-PL" dirty="0"/>
              <a:t>Dzięki MPC możliwe jest wykrywanie nadużyć lub prania pieniędzy bez naruszania tajemnicy bankowej.</a:t>
            </a:r>
            <a:br>
              <a:rPr lang="pl-PL" dirty="0"/>
            </a:br>
            <a:endParaRPr lang="pl-PL" dirty="0"/>
          </a:p>
          <a:p>
            <a:pPr marL="0" indent="0">
              <a:buNone/>
            </a:pPr>
            <a:r>
              <a:rPr lang="pl-PL" dirty="0"/>
              <a:t>Algorytmy MPC opierają się na dzieleniu sekretu (</a:t>
            </a:r>
            <a:r>
              <a:rPr lang="pl-PL" dirty="0" err="1"/>
              <a:t>secret</a:t>
            </a:r>
            <a:r>
              <a:rPr lang="pl-PL" dirty="0"/>
              <a:t> </a:t>
            </a:r>
            <a:r>
              <a:rPr lang="pl-PL" dirty="0" err="1"/>
              <a:t>sharing</a:t>
            </a:r>
            <a:r>
              <a:rPr lang="pl-PL" dirty="0"/>
              <a:t>).</a:t>
            </a:r>
            <a:br>
              <a:rPr lang="pl-PL" dirty="0"/>
            </a:br>
            <a:endParaRPr lang="pl-PL" dirty="0"/>
          </a:p>
          <a:p>
            <a:pPr marL="0" indent="0">
              <a:buNone/>
            </a:pPr>
            <a:r>
              <a:rPr lang="pl-PL" dirty="0"/>
              <a:t>Dane są dzielone na fragmenty (udziały), które same w sobie nic nie znaczą. Dopiero połączone przez wszystkie strony pozwalają uzyskać wynik.</a:t>
            </a:r>
          </a:p>
        </p:txBody>
      </p:sp>
    </p:spTree>
    <p:extLst>
      <p:ext uri="{BB962C8B-B14F-4D97-AF65-F5344CB8AC3E}">
        <p14:creationId xmlns:p14="http://schemas.microsoft.com/office/powerpoint/2010/main" val="3026508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MPC część 3</a:t>
            </a:r>
            <a:endParaRPr lang="pl-PL" dirty="0">
              <a:latin typeface="+mn-lt"/>
            </a:endParaRPr>
          </a:p>
        </p:txBody>
      </p:sp>
      <p:sp>
        <p:nvSpPr>
          <p:cNvPr id="3" name="Symbol zastępczy zawartości 2"/>
          <p:cNvSpPr>
            <a:spLocks noGrp="1"/>
          </p:cNvSpPr>
          <p:nvPr>
            <p:ph idx="1"/>
          </p:nvPr>
        </p:nvSpPr>
        <p:spPr/>
        <p:txBody>
          <a:bodyPr>
            <a:normAutofit/>
          </a:bodyPr>
          <a:lstStyle/>
          <a:p>
            <a:pPr marL="0" indent="0">
              <a:buNone/>
            </a:pPr>
            <a:r>
              <a:rPr lang="pl-PL" dirty="0"/>
              <a:t>Jednym z klasycznych schematów jest protokół </a:t>
            </a:r>
            <a:r>
              <a:rPr lang="pl-PL" dirty="0" err="1"/>
              <a:t>Shamir’s</a:t>
            </a:r>
            <a:r>
              <a:rPr lang="pl-PL" dirty="0"/>
              <a:t> </a:t>
            </a:r>
            <a:r>
              <a:rPr lang="pl-PL" dirty="0" err="1"/>
              <a:t>Secret</a:t>
            </a:r>
            <a:r>
              <a:rPr lang="pl-PL" dirty="0"/>
              <a:t> </a:t>
            </a:r>
            <a:r>
              <a:rPr lang="pl-PL" dirty="0" err="1"/>
              <a:t>Sharing</a:t>
            </a:r>
            <a:r>
              <a:rPr lang="pl-PL" dirty="0"/>
              <a:t>.</a:t>
            </a:r>
            <a:br>
              <a:rPr lang="pl-PL" dirty="0"/>
            </a:br>
            <a:endParaRPr lang="pl-PL" dirty="0"/>
          </a:p>
          <a:p>
            <a:pPr marL="0" indent="0">
              <a:buNone/>
            </a:pPr>
            <a:r>
              <a:rPr lang="pl-PL" dirty="0"/>
              <a:t>MPC umożliwia bezpieczne głosowania elektroniczne i aukcje cyfrowe. Umożliwia także współpracę badawczą między instytucjami bez wymiany surowych danych.</a:t>
            </a:r>
            <a:br>
              <a:rPr lang="pl-PL" dirty="0"/>
            </a:br>
            <a:endParaRPr lang="pl-PL" dirty="0"/>
          </a:p>
          <a:p>
            <a:pPr marL="0" indent="0">
              <a:buNone/>
            </a:pPr>
            <a:r>
              <a:rPr lang="pl-PL" dirty="0"/>
              <a:t>W ostatnich latach MPC zyskało popularność w systemach blockchain i </a:t>
            </a:r>
            <a:r>
              <a:rPr lang="pl-PL" dirty="0" err="1"/>
              <a:t>DeFi</a:t>
            </a:r>
            <a:r>
              <a:rPr lang="pl-PL" dirty="0"/>
              <a:t>. Pozwala na tworzenie inteligentnych kontraktów, które operują na zaszyfrowanych danych.</a:t>
            </a:r>
          </a:p>
        </p:txBody>
      </p:sp>
    </p:spTree>
    <p:extLst>
      <p:ext uri="{BB962C8B-B14F-4D97-AF65-F5344CB8AC3E}">
        <p14:creationId xmlns:p14="http://schemas.microsoft.com/office/powerpoint/2010/main" val="3026508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MPC część 4</a:t>
            </a:r>
            <a:endParaRPr lang="pl-PL" dirty="0">
              <a:latin typeface="+mn-lt"/>
            </a:endParaRPr>
          </a:p>
        </p:txBody>
      </p:sp>
      <p:sp>
        <p:nvSpPr>
          <p:cNvPr id="3" name="Symbol zastępczy zawartości 2"/>
          <p:cNvSpPr>
            <a:spLocks noGrp="1"/>
          </p:cNvSpPr>
          <p:nvPr>
            <p:ph idx="1"/>
          </p:nvPr>
        </p:nvSpPr>
        <p:spPr/>
        <p:txBody>
          <a:bodyPr>
            <a:normAutofit fontScale="92500" lnSpcReduction="20000"/>
          </a:bodyPr>
          <a:lstStyle/>
          <a:p>
            <a:pPr marL="0" indent="0">
              <a:buNone/>
            </a:pPr>
            <a:r>
              <a:rPr lang="pl-PL" dirty="0"/>
              <a:t>MPC zapewnia wysoki poziom prywatności bez potrzeby centralnego zaufania. W praktyce jest jednak wymagające obliczeniowo i trudne do wdrożenia na dużą skalę.</a:t>
            </a:r>
            <a:br>
              <a:rPr lang="pl-PL" dirty="0"/>
            </a:br>
            <a:endParaRPr lang="pl-PL" dirty="0"/>
          </a:p>
          <a:p>
            <a:pPr marL="0" indent="0">
              <a:buNone/>
            </a:pPr>
            <a:r>
              <a:rPr lang="pl-PL" dirty="0"/>
              <a:t>Współczesne badania koncentrują się na zwiększeniu efektywności MPC poprzez optymalizację protokołów.</a:t>
            </a:r>
            <a:br>
              <a:rPr lang="pl-PL" dirty="0"/>
            </a:br>
            <a:endParaRPr lang="pl-PL" dirty="0"/>
          </a:p>
          <a:p>
            <a:pPr marL="0" indent="0">
              <a:buNone/>
            </a:pPr>
            <a:r>
              <a:rPr lang="pl-PL" dirty="0"/>
              <a:t>Kombinacja MPC z ZKP i FHE daje niezwykle silne gwarancje prywatności. </a:t>
            </a:r>
            <a:br>
              <a:rPr lang="pl-PL" dirty="0"/>
            </a:br>
            <a:endParaRPr lang="pl-PL" dirty="0"/>
          </a:p>
          <a:p>
            <a:pPr marL="0" indent="0">
              <a:buNone/>
            </a:pPr>
            <a:r>
              <a:rPr lang="pl-PL" dirty="0"/>
              <a:t>Dzięki temu możliwe staje się tworzenie zdecentralizowanych systemów zgodnych z regulacjami o ochronie danych.</a:t>
            </a:r>
            <a:br>
              <a:rPr lang="pl-PL" dirty="0"/>
            </a:br>
            <a:endParaRPr lang="pl-PL" dirty="0"/>
          </a:p>
          <a:p>
            <a:pPr marL="0" indent="0">
              <a:buNone/>
            </a:pPr>
            <a:r>
              <a:rPr lang="pl-PL" dirty="0"/>
              <a:t>MPC stanowi ważny krok w kierunku tzw. „zaufania bez ujawniania”.</a:t>
            </a:r>
          </a:p>
        </p:txBody>
      </p:sp>
    </p:spTree>
    <p:extLst>
      <p:ext uri="{BB962C8B-B14F-4D97-AF65-F5344CB8AC3E}">
        <p14:creationId xmlns:p14="http://schemas.microsoft.com/office/powerpoint/2010/main" val="3026508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Blockchain i rejestry rozproszone</a:t>
            </a:r>
            <a:endParaRPr lang="pl-PL" dirty="0">
              <a:latin typeface="+mn-lt"/>
            </a:endParaRPr>
          </a:p>
        </p:txBody>
      </p:sp>
      <p:sp>
        <p:nvSpPr>
          <p:cNvPr id="3" name="Symbol zastępczy zawartości 2"/>
          <p:cNvSpPr>
            <a:spLocks noGrp="1"/>
          </p:cNvSpPr>
          <p:nvPr>
            <p:ph idx="1"/>
          </p:nvPr>
        </p:nvSpPr>
        <p:spPr/>
        <p:txBody>
          <a:bodyPr>
            <a:normAutofit/>
          </a:bodyPr>
          <a:lstStyle/>
          <a:p>
            <a:pPr marL="0" indent="0">
              <a:buNone/>
            </a:pPr>
            <a:r>
              <a:rPr lang="pl-PL" dirty="0"/>
              <a:t>Blockchain to rozproszony rejestr danych, który zapewnia niezmienność i przejrzystość zapisów.</a:t>
            </a:r>
            <a:br>
              <a:rPr lang="pl-PL" dirty="0"/>
            </a:br>
            <a:endParaRPr lang="pl-PL" dirty="0"/>
          </a:p>
          <a:p>
            <a:pPr marL="0" indent="0">
              <a:buNone/>
            </a:pPr>
            <a:r>
              <a:rPr lang="pl-PL" dirty="0"/>
              <a:t>Każdy blok zawiera zestaw transakcji oraz </a:t>
            </a:r>
            <a:r>
              <a:rPr lang="pl-PL" dirty="0" err="1"/>
              <a:t>hash</a:t>
            </a:r>
            <a:r>
              <a:rPr lang="pl-PL" dirty="0"/>
              <a:t> poprzedniego bloku.</a:t>
            </a:r>
            <a:br>
              <a:rPr lang="pl-PL" dirty="0"/>
            </a:br>
            <a:endParaRPr lang="pl-PL" dirty="0"/>
          </a:p>
          <a:p>
            <a:pPr marL="0" indent="0">
              <a:buNone/>
            </a:pPr>
            <a:r>
              <a:rPr lang="pl-PL" dirty="0"/>
              <a:t>Ta struktura tworzy łańcuch, którego nie można modyfikować bez złamania całego ciągu.</a:t>
            </a:r>
            <a:br>
              <a:rPr lang="pl-PL" dirty="0"/>
            </a:br>
            <a:endParaRPr lang="pl-PL" dirty="0"/>
          </a:p>
          <a:p>
            <a:pPr marL="0" indent="0">
              <a:buNone/>
            </a:pPr>
            <a:r>
              <a:rPr lang="pl-PL" dirty="0"/>
              <a:t>Bezpieczeństwo </a:t>
            </a:r>
            <a:r>
              <a:rPr lang="pl-PL" dirty="0" err="1"/>
              <a:t>blockchaina</a:t>
            </a:r>
            <a:r>
              <a:rPr lang="pl-PL" dirty="0"/>
              <a:t> opiera się na kryptografii i konsensusie sieciowym.</a:t>
            </a:r>
          </a:p>
        </p:txBody>
      </p:sp>
    </p:spTree>
    <p:extLst>
      <p:ext uri="{BB962C8B-B14F-4D97-AF65-F5344CB8AC3E}">
        <p14:creationId xmlns:p14="http://schemas.microsoft.com/office/powerpoint/2010/main" val="3026508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D3832C0-9852-4292-881E-7A48FF5D945A}"/>
              </a:ext>
            </a:extLst>
          </p:cNvPr>
          <p:cNvSpPr>
            <a:spLocks noGrp="1"/>
          </p:cNvSpPr>
          <p:nvPr>
            <p:ph type="title"/>
          </p:nvPr>
        </p:nvSpPr>
        <p:spPr/>
        <p:txBody>
          <a:bodyPr>
            <a:normAutofit/>
          </a:bodyPr>
          <a:lstStyle/>
          <a:p>
            <a:r>
              <a:rPr lang="pl-PL" dirty="0">
                <a:latin typeface="+mn-lt"/>
              </a:rPr>
              <a:t>Plan</a:t>
            </a:r>
            <a:r>
              <a:rPr lang="pl-PL" sz="4400" dirty="0">
                <a:latin typeface="+mn-lt"/>
              </a:rPr>
              <a:t> wykładu</a:t>
            </a:r>
          </a:p>
        </p:txBody>
      </p:sp>
      <p:sp>
        <p:nvSpPr>
          <p:cNvPr id="3" name="Symbol zastępczy zawartości 2">
            <a:extLst>
              <a:ext uri="{FF2B5EF4-FFF2-40B4-BE49-F238E27FC236}">
                <a16:creationId xmlns:a16="http://schemas.microsoft.com/office/drawing/2014/main" id="{722C5A4C-EEC5-403C-A076-43933FF764E9}"/>
              </a:ext>
            </a:extLst>
          </p:cNvPr>
          <p:cNvSpPr>
            <a:spLocks noGrp="1"/>
          </p:cNvSpPr>
          <p:nvPr>
            <p:ph idx="1"/>
          </p:nvPr>
        </p:nvSpPr>
        <p:spPr/>
        <p:txBody>
          <a:bodyPr>
            <a:normAutofit/>
          </a:bodyPr>
          <a:lstStyle/>
          <a:p>
            <a:r>
              <a:rPr lang="pl-PL" sz="1800" dirty="0"/>
              <a:t>Zaawansowana kryptografia i technologie zwiększające prywatność (</a:t>
            </a:r>
            <a:r>
              <a:rPr lang="pl-PL" sz="1800" dirty="0" err="1"/>
              <a:t>PETs</a:t>
            </a:r>
            <a:r>
              <a:rPr lang="pl-PL" sz="1800" dirty="0"/>
              <a:t>)</a:t>
            </a:r>
            <a:br>
              <a:rPr lang="pl-PL" sz="1800" dirty="0"/>
            </a:br>
            <a:endParaRPr lang="pl-PL" sz="1800" dirty="0"/>
          </a:p>
          <a:p>
            <a:r>
              <a:rPr lang="pl-PL" sz="1800" dirty="0"/>
              <a:t>Szyfrowanie homomorficzne, dowody zerowej wiedzy</a:t>
            </a:r>
            <a:br>
              <a:rPr lang="pl-PL" sz="1800" dirty="0"/>
            </a:br>
            <a:endParaRPr lang="pl-PL" sz="1800" dirty="0"/>
          </a:p>
          <a:p>
            <a:r>
              <a:rPr lang="pl-PL" sz="1800" dirty="0"/>
              <a:t>Bezpieczne obliczenia wielostronne</a:t>
            </a:r>
            <a:br>
              <a:rPr lang="pl-PL" sz="1800" dirty="0"/>
            </a:br>
            <a:endParaRPr lang="pl-PL" sz="1800" dirty="0"/>
          </a:p>
          <a:p>
            <a:r>
              <a:rPr lang="pl-PL" sz="1800" dirty="0"/>
              <a:t>Bezpieczeństwo blockchain i rozproszonych rejestrów</a:t>
            </a:r>
          </a:p>
        </p:txBody>
      </p:sp>
    </p:spTree>
    <p:extLst>
      <p:ext uri="{BB962C8B-B14F-4D97-AF65-F5344CB8AC3E}">
        <p14:creationId xmlns:p14="http://schemas.microsoft.com/office/powerpoint/2010/main" val="4234885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Blockchain i rejestry rozproszone część 2</a:t>
            </a:r>
            <a:endParaRPr lang="pl-PL" dirty="0">
              <a:latin typeface="+mn-lt"/>
            </a:endParaRPr>
          </a:p>
        </p:txBody>
      </p:sp>
      <p:sp>
        <p:nvSpPr>
          <p:cNvPr id="3" name="Symbol zastępczy zawartości 2"/>
          <p:cNvSpPr>
            <a:spLocks noGrp="1"/>
          </p:cNvSpPr>
          <p:nvPr>
            <p:ph idx="1"/>
          </p:nvPr>
        </p:nvSpPr>
        <p:spPr/>
        <p:txBody>
          <a:bodyPr>
            <a:normAutofit/>
          </a:bodyPr>
          <a:lstStyle/>
          <a:p>
            <a:pPr marL="0" indent="0">
              <a:buNone/>
            </a:pPr>
            <a:r>
              <a:rPr lang="pl-PL" dirty="0"/>
              <a:t>Blockchain to rozproszony rejestr danych, który zapewnia niezmienność i przejrzystość zapisów.</a:t>
            </a:r>
            <a:br>
              <a:rPr lang="pl-PL" dirty="0"/>
            </a:br>
            <a:endParaRPr lang="pl-PL" dirty="0"/>
          </a:p>
          <a:p>
            <a:pPr marL="0" indent="0">
              <a:buNone/>
            </a:pPr>
            <a:r>
              <a:rPr lang="pl-PL" dirty="0"/>
              <a:t>Każdy blok zawiera zestaw transakcji oraz </a:t>
            </a:r>
            <a:r>
              <a:rPr lang="pl-PL" dirty="0" err="1"/>
              <a:t>hash</a:t>
            </a:r>
            <a:r>
              <a:rPr lang="pl-PL" dirty="0"/>
              <a:t> poprzedniego bloku.</a:t>
            </a:r>
            <a:br>
              <a:rPr lang="pl-PL" dirty="0"/>
            </a:br>
            <a:endParaRPr lang="pl-PL" dirty="0"/>
          </a:p>
          <a:p>
            <a:pPr marL="0" indent="0">
              <a:buNone/>
            </a:pPr>
            <a:r>
              <a:rPr lang="pl-PL" dirty="0"/>
              <a:t>Ta struktura tworzy łańcuch, którego nie można modyfikować bez złamania całego ciągu.</a:t>
            </a:r>
            <a:br>
              <a:rPr lang="pl-PL" dirty="0"/>
            </a:br>
            <a:endParaRPr lang="pl-PL" dirty="0"/>
          </a:p>
          <a:p>
            <a:pPr marL="0" indent="0">
              <a:buNone/>
            </a:pPr>
            <a:r>
              <a:rPr lang="pl-PL" dirty="0"/>
              <a:t>Bezpieczeństwo </a:t>
            </a:r>
            <a:r>
              <a:rPr lang="pl-PL" dirty="0" err="1"/>
              <a:t>blockchaina</a:t>
            </a:r>
            <a:r>
              <a:rPr lang="pl-PL" dirty="0"/>
              <a:t> opiera się na kryptografii i konsensusie sieciowym.</a:t>
            </a:r>
          </a:p>
        </p:txBody>
      </p:sp>
    </p:spTree>
    <p:extLst>
      <p:ext uri="{BB962C8B-B14F-4D97-AF65-F5344CB8AC3E}">
        <p14:creationId xmlns:p14="http://schemas.microsoft.com/office/powerpoint/2010/main" val="30265088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Blockchain i rejestry rozproszone część 3</a:t>
            </a:r>
            <a:endParaRPr lang="pl-PL" dirty="0">
              <a:latin typeface="+mn-lt"/>
            </a:endParaRPr>
          </a:p>
        </p:txBody>
      </p:sp>
      <p:sp>
        <p:nvSpPr>
          <p:cNvPr id="3" name="Symbol zastępczy zawartości 2"/>
          <p:cNvSpPr>
            <a:spLocks noGrp="1"/>
          </p:cNvSpPr>
          <p:nvPr>
            <p:ph idx="1"/>
          </p:nvPr>
        </p:nvSpPr>
        <p:spPr/>
        <p:txBody>
          <a:bodyPr>
            <a:normAutofit fontScale="92500" lnSpcReduction="10000"/>
          </a:bodyPr>
          <a:lstStyle/>
          <a:p>
            <a:pPr marL="0" indent="0">
              <a:buNone/>
            </a:pPr>
            <a:r>
              <a:rPr lang="pl-PL" dirty="0"/>
              <a:t>Mechanizmy takie jak Proof of </a:t>
            </a:r>
            <a:r>
              <a:rPr lang="pl-PL" dirty="0" err="1"/>
              <a:t>Work</a:t>
            </a:r>
            <a:r>
              <a:rPr lang="pl-PL" dirty="0"/>
              <a:t> (</a:t>
            </a:r>
            <a:r>
              <a:rPr lang="pl-PL" dirty="0" err="1"/>
              <a:t>PoW</a:t>
            </a:r>
            <a:r>
              <a:rPr lang="pl-PL" dirty="0"/>
              <a:t>) lub Proof of </a:t>
            </a:r>
            <a:r>
              <a:rPr lang="pl-PL" dirty="0" err="1"/>
              <a:t>Stake</a:t>
            </a:r>
            <a:r>
              <a:rPr lang="pl-PL" dirty="0"/>
              <a:t> (</a:t>
            </a:r>
            <a:r>
              <a:rPr lang="pl-PL" dirty="0" err="1"/>
              <a:t>PoS</a:t>
            </a:r>
            <a:r>
              <a:rPr lang="pl-PL" dirty="0"/>
              <a:t>) zapewniają, że tylko prawidłowe transakcje trafiają do łańcucha.</a:t>
            </a:r>
            <a:br>
              <a:rPr lang="pl-PL" dirty="0"/>
            </a:br>
            <a:endParaRPr lang="pl-PL" dirty="0"/>
          </a:p>
          <a:p>
            <a:pPr marL="0" indent="0">
              <a:buNone/>
            </a:pPr>
            <a:r>
              <a:rPr lang="pl-PL" dirty="0" err="1"/>
              <a:t>PoW</a:t>
            </a:r>
            <a:r>
              <a:rPr lang="pl-PL" dirty="0"/>
              <a:t> wymaga rozwiązania trudnych zagadek kryptograficznych, co chroni przed nadużyciami.</a:t>
            </a:r>
            <a:br>
              <a:rPr lang="pl-PL" dirty="0"/>
            </a:br>
            <a:endParaRPr lang="pl-PL" dirty="0"/>
          </a:p>
          <a:p>
            <a:pPr marL="0" indent="0">
              <a:buNone/>
            </a:pPr>
            <a:r>
              <a:rPr lang="pl-PL" dirty="0" err="1"/>
              <a:t>PoS</a:t>
            </a:r>
            <a:r>
              <a:rPr lang="pl-PL" dirty="0"/>
              <a:t> przydziela prawo do tworzenia bloków proporcjonalnie do posiadanych zasobów.</a:t>
            </a:r>
            <a:br>
              <a:rPr lang="pl-PL" dirty="0"/>
            </a:br>
            <a:endParaRPr lang="pl-PL" dirty="0"/>
          </a:p>
          <a:p>
            <a:pPr marL="0" indent="0">
              <a:buNone/>
            </a:pPr>
            <a:r>
              <a:rPr lang="pl-PL" dirty="0"/>
              <a:t>Blockchain eliminuje potrzebę zaufania do pojedynczej instytucji pośredniczącej. Dane zapisane w </a:t>
            </a:r>
            <a:r>
              <a:rPr lang="pl-PL" dirty="0" err="1"/>
              <a:t>blockchainie</a:t>
            </a:r>
            <a:r>
              <a:rPr lang="pl-PL" dirty="0"/>
              <a:t> są publicznie weryfikowalne, ale często anonimowe.</a:t>
            </a:r>
          </a:p>
        </p:txBody>
      </p:sp>
    </p:spTree>
    <p:extLst>
      <p:ext uri="{BB962C8B-B14F-4D97-AF65-F5344CB8AC3E}">
        <p14:creationId xmlns:p14="http://schemas.microsoft.com/office/powerpoint/2010/main" val="30265088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Blockchain i rejestry rozproszone część 4</a:t>
            </a:r>
            <a:endParaRPr lang="pl-PL" dirty="0">
              <a:latin typeface="+mn-lt"/>
            </a:endParaRPr>
          </a:p>
        </p:txBody>
      </p:sp>
      <p:sp>
        <p:nvSpPr>
          <p:cNvPr id="3" name="Symbol zastępczy zawartości 2"/>
          <p:cNvSpPr>
            <a:spLocks noGrp="1"/>
          </p:cNvSpPr>
          <p:nvPr>
            <p:ph idx="1"/>
          </p:nvPr>
        </p:nvSpPr>
        <p:spPr/>
        <p:txBody>
          <a:bodyPr>
            <a:normAutofit lnSpcReduction="10000"/>
          </a:bodyPr>
          <a:lstStyle/>
          <a:p>
            <a:pPr marL="0" indent="0">
              <a:buNone/>
            </a:pPr>
            <a:r>
              <a:rPr lang="pl-PL" dirty="0"/>
              <a:t>Bezpieczeństwo zależy jednak od jakości implementacji i liczby uczestników sieci: małe lub prywatne </a:t>
            </a:r>
            <a:r>
              <a:rPr lang="pl-PL" dirty="0" err="1"/>
              <a:t>blockchainy</a:t>
            </a:r>
            <a:r>
              <a:rPr lang="pl-PL" dirty="0"/>
              <a:t> mogą być bardziej podatne na ataki 51%.</a:t>
            </a:r>
            <a:br>
              <a:rPr lang="pl-PL" dirty="0"/>
            </a:br>
            <a:endParaRPr lang="pl-PL" dirty="0"/>
          </a:p>
          <a:p>
            <a:pPr marL="0" indent="0">
              <a:buNone/>
            </a:pPr>
            <a:r>
              <a:rPr lang="pl-PL" dirty="0"/>
              <a:t>Szyfrowanie i podpisy cyfrowe chronią integralność transakcji.</a:t>
            </a:r>
            <a:br>
              <a:rPr lang="pl-PL" dirty="0"/>
            </a:br>
            <a:endParaRPr lang="pl-PL" dirty="0"/>
          </a:p>
          <a:p>
            <a:pPr marL="0" indent="0">
              <a:buNone/>
            </a:pPr>
            <a:r>
              <a:rPr lang="pl-PL" dirty="0"/>
              <a:t>Klucze prywatne są kluczowe dla autoryzacji – ich utrata oznacza utratę dostępu do zasobów.</a:t>
            </a:r>
            <a:br>
              <a:rPr lang="pl-PL" dirty="0"/>
            </a:br>
            <a:endParaRPr lang="pl-PL" dirty="0"/>
          </a:p>
          <a:p>
            <a:pPr marL="0" indent="0">
              <a:buNone/>
            </a:pPr>
            <a:r>
              <a:rPr lang="pl-PL" dirty="0"/>
              <a:t>Dlatego coraz częściej stosuje się portfele sprzętowe i rozwiązania MPC do ochrony kluczy.</a:t>
            </a:r>
          </a:p>
        </p:txBody>
      </p:sp>
    </p:spTree>
    <p:extLst>
      <p:ext uri="{BB962C8B-B14F-4D97-AF65-F5344CB8AC3E}">
        <p14:creationId xmlns:p14="http://schemas.microsoft.com/office/powerpoint/2010/main" val="3026508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Blockchain i rejestry rozproszone część 5</a:t>
            </a:r>
            <a:endParaRPr lang="pl-PL" dirty="0">
              <a:latin typeface="+mn-lt"/>
            </a:endParaRPr>
          </a:p>
        </p:txBody>
      </p:sp>
      <p:sp>
        <p:nvSpPr>
          <p:cNvPr id="3" name="Symbol zastępczy zawartości 2"/>
          <p:cNvSpPr>
            <a:spLocks noGrp="1"/>
          </p:cNvSpPr>
          <p:nvPr>
            <p:ph idx="1"/>
          </p:nvPr>
        </p:nvSpPr>
        <p:spPr/>
        <p:txBody>
          <a:bodyPr>
            <a:normAutofit fontScale="77500" lnSpcReduction="20000"/>
          </a:bodyPr>
          <a:lstStyle/>
          <a:p>
            <a:pPr marL="0" indent="0">
              <a:buNone/>
            </a:pPr>
            <a:r>
              <a:rPr lang="pl-PL" dirty="0"/>
              <a:t>Blockchain znajduje zastosowanie nie tylko w </a:t>
            </a:r>
            <a:r>
              <a:rPr lang="pl-PL" dirty="0" err="1"/>
              <a:t>kryptowalutach</a:t>
            </a:r>
            <a:r>
              <a:rPr lang="pl-PL" dirty="0"/>
              <a:t>, ale też w logistyce, ochronie zdrowia i zarządzaniu tożsamością.</a:t>
            </a:r>
            <a:br>
              <a:rPr lang="pl-PL" dirty="0"/>
            </a:br>
            <a:endParaRPr lang="pl-PL" dirty="0"/>
          </a:p>
          <a:p>
            <a:pPr marL="0" indent="0">
              <a:buNone/>
            </a:pPr>
            <a:r>
              <a:rPr lang="pl-PL" dirty="0"/>
              <a:t>W medycynie blockchain może zapewnić niezmienność historii leczenia.</a:t>
            </a:r>
            <a:br>
              <a:rPr lang="pl-PL" dirty="0"/>
            </a:br>
            <a:endParaRPr lang="pl-PL" dirty="0"/>
          </a:p>
          <a:p>
            <a:pPr marL="0" indent="0">
              <a:buNone/>
            </a:pPr>
            <a:r>
              <a:rPr lang="pl-PL" dirty="0"/>
              <a:t>W łańcuchach dostaw umożliwia pełną identyfikowalność produktów.</a:t>
            </a:r>
            <a:br>
              <a:rPr lang="pl-PL" dirty="0"/>
            </a:br>
            <a:endParaRPr lang="pl-PL" dirty="0"/>
          </a:p>
          <a:p>
            <a:pPr marL="0" indent="0">
              <a:buNone/>
            </a:pPr>
            <a:r>
              <a:rPr lang="pl-PL" dirty="0"/>
              <a:t>W połączeniu z kryptografią </a:t>
            </a:r>
            <a:r>
              <a:rPr lang="pl-PL" dirty="0" err="1"/>
              <a:t>postkwantową</a:t>
            </a:r>
            <a:r>
              <a:rPr lang="pl-PL" dirty="0"/>
              <a:t> blockchain zyska odporność na przyszłe zagrożenia.</a:t>
            </a:r>
            <a:br>
              <a:rPr lang="pl-PL" dirty="0"/>
            </a:br>
            <a:endParaRPr lang="pl-PL" dirty="0"/>
          </a:p>
          <a:p>
            <a:pPr marL="0" indent="0">
              <a:buNone/>
            </a:pPr>
            <a:r>
              <a:rPr lang="pl-PL" dirty="0"/>
              <a:t>Połączenie </a:t>
            </a:r>
            <a:r>
              <a:rPr lang="pl-PL" dirty="0" err="1"/>
              <a:t>blockchaina</a:t>
            </a:r>
            <a:r>
              <a:rPr lang="pl-PL" dirty="0"/>
              <a:t> z </a:t>
            </a:r>
            <a:r>
              <a:rPr lang="pl-PL" dirty="0" err="1"/>
              <a:t>PETs</a:t>
            </a:r>
            <a:r>
              <a:rPr lang="pl-PL" dirty="0"/>
              <a:t> tworzy nowy paradygmat prywatnych i bezpiecznych transakcji.</a:t>
            </a:r>
            <a:br>
              <a:rPr lang="pl-PL" dirty="0"/>
            </a:br>
            <a:endParaRPr lang="pl-PL" dirty="0"/>
          </a:p>
          <a:p>
            <a:pPr marL="0" indent="0">
              <a:buNone/>
            </a:pPr>
            <a:r>
              <a:rPr lang="pl-PL" dirty="0"/>
              <a:t>W rezultacie bezpieczeństwo blockchain i zaawansowana kryptografia wspólnie kształtują przyszłość zaufania w cyfrowym świecie.</a:t>
            </a:r>
          </a:p>
        </p:txBody>
      </p:sp>
    </p:spTree>
    <p:extLst>
      <p:ext uri="{BB962C8B-B14F-4D97-AF65-F5344CB8AC3E}">
        <p14:creationId xmlns:p14="http://schemas.microsoft.com/office/powerpoint/2010/main" val="3026508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Zaawansowana kryptografia</a:t>
            </a:r>
            <a:endParaRPr lang="pl-PL" dirty="0">
              <a:latin typeface="+mn-lt"/>
            </a:endParaRPr>
          </a:p>
        </p:txBody>
      </p:sp>
      <p:sp>
        <p:nvSpPr>
          <p:cNvPr id="3" name="Symbol zastępczy zawartości 2"/>
          <p:cNvSpPr>
            <a:spLocks noGrp="1"/>
          </p:cNvSpPr>
          <p:nvPr>
            <p:ph idx="1"/>
          </p:nvPr>
        </p:nvSpPr>
        <p:spPr/>
        <p:txBody>
          <a:bodyPr/>
          <a:lstStyle/>
          <a:p>
            <a:pPr marL="0" indent="0">
              <a:buNone/>
            </a:pPr>
            <a:r>
              <a:rPr lang="pl-PL" dirty="0"/>
              <a:t>Wraz z rozwojem technologii cyfrowych rośnie zapotrzebowanie na bardziej zaawansowane formy ochrony danych.</a:t>
            </a:r>
            <a:br>
              <a:rPr lang="pl-PL" dirty="0"/>
            </a:br>
            <a:endParaRPr lang="pl-PL" dirty="0"/>
          </a:p>
          <a:p>
            <a:pPr marL="0" indent="0">
              <a:buNone/>
            </a:pPr>
            <a:r>
              <a:rPr lang="pl-PL" dirty="0"/>
              <a:t>Tradycyjna kryptografia oparta na kluczach symetrycznych i asymetrycznych nie zawsze wystarcza w złożonych środowiskach chmurowych i rozproszonych.</a:t>
            </a:r>
            <a:br>
              <a:rPr lang="pl-PL" dirty="0"/>
            </a:br>
            <a:endParaRPr lang="pl-PL" dirty="0"/>
          </a:p>
          <a:p>
            <a:pPr marL="0" indent="0">
              <a:buNone/>
            </a:pPr>
            <a:r>
              <a:rPr lang="pl-PL" dirty="0"/>
              <a:t>Nowoczesne techniki kryptograficzne skupiają się nie tylko na ochronie poufności, ale także na prywatności użytkowników.</a:t>
            </a:r>
          </a:p>
          <a:p>
            <a:pPr marL="0" indent="0">
              <a:buNone/>
            </a:pPr>
            <a:endParaRPr lang="pl-PL" dirty="0"/>
          </a:p>
        </p:txBody>
      </p:sp>
    </p:spTree>
    <p:extLst>
      <p:ext uri="{BB962C8B-B14F-4D97-AF65-F5344CB8AC3E}">
        <p14:creationId xmlns:p14="http://schemas.microsoft.com/office/powerpoint/2010/main" val="3026508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Zaawansowana kryptografia część 2</a:t>
            </a:r>
            <a:endParaRPr lang="pl-PL" dirty="0">
              <a:latin typeface="+mn-lt"/>
            </a:endParaRPr>
          </a:p>
        </p:txBody>
      </p:sp>
      <p:sp>
        <p:nvSpPr>
          <p:cNvPr id="3" name="Symbol zastępczy zawartości 2"/>
          <p:cNvSpPr>
            <a:spLocks noGrp="1"/>
          </p:cNvSpPr>
          <p:nvPr>
            <p:ph idx="1"/>
          </p:nvPr>
        </p:nvSpPr>
        <p:spPr/>
        <p:txBody>
          <a:bodyPr>
            <a:normAutofit lnSpcReduction="10000"/>
          </a:bodyPr>
          <a:lstStyle/>
          <a:p>
            <a:pPr marL="0" indent="0">
              <a:buNone/>
            </a:pPr>
            <a:r>
              <a:rPr lang="pl-PL" dirty="0"/>
              <a:t>Zaawansowana kryptografia dąży do ochrony danych nawet wtedy, gdy są one przetwarzane przez nieufne systemy. Dzięki temu użytkownik może zachować kontrolę nad swoimi informacjami w środowisku chmurowym.</a:t>
            </a:r>
            <a:br>
              <a:rPr lang="pl-PL" dirty="0"/>
            </a:br>
            <a:endParaRPr lang="pl-PL" dirty="0"/>
          </a:p>
          <a:p>
            <a:pPr marL="0" indent="0">
              <a:buNone/>
            </a:pPr>
            <a:r>
              <a:rPr lang="pl-PL" dirty="0"/>
              <a:t>Kluczowym wyzwaniem jest utrzymanie równowagi między bezpieczeństwem a wydajnością. Zbyt silne mechanizmy ochronne mogą bowiem spowalniać procesy obliczeniowe.</a:t>
            </a:r>
            <a:br>
              <a:rPr lang="pl-PL" dirty="0"/>
            </a:br>
            <a:endParaRPr lang="pl-PL" dirty="0"/>
          </a:p>
          <a:p>
            <a:pPr marL="0" indent="0">
              <a:buNone/>
            </a:pPr>
            <a:r>
              <a:rPr lang="pl-PL" dirty="0"/>
              <a:t>Współczesna kryptografia wykorzystuje również metody oparte na teorii informacji i algebrze liniowej.</a:t>
            </a:r>
          </a:p>
        </p:txBody>
      </p:sp>
    </p:spTree>
    <p:extLst>
      <p:ext uri="{BB962C8B-B14F-4D97-AF65-F5344CB8AC3E}">
        <p14:creationId xmlns:p14="http://schemas.microsoft.com/office/powerpoint/2010/main" val="3026508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Zaawansowana kryptografia część 3</a:t>
            </a:r>
            <a:endParaRPr lang="pl-PL" dirty="0">
              <a:latin typeface="+mn-lt"/>
            </a:endParaRPr>
          </a:p>
        </p:txBody>
      </p:sp>
      <p:sp>
        <p:nvSpPr>
          <p:cNvPr id="3" name="Symbol zastępczy zawartości 2"/>
          <p:cNvSpPr>
            <a:spLocks noGrp="1"/>
          </p:cNvSpPr>
          <p:nvPr>
            <p:ph idx="1"/>
          </p:nvPr>
        </p:nvSpPr>
        <p:spPr/>
        <p:txBody>
          <a:bodyPr>
            <a:normAutofit fontScale="92500" lnSpcReduction="20000"/>
          </a:bodyPr>
          <a:lstStyle/>
          <a:p>
            <a:pPr marL="0" indent="0">
              <a:buNone/>
            </a:pPr>
            <a:r>
              <a:rPr lang="pl-PL" dirty="0"/>
              <a:t>Współczesna kryptografia rozwija się w kierunku decentralizacji, automatyzacji i weryfikowalności danych.</a:t>
            </a:r>
            <a:br>
              <a:rPr lang="pl-PL" dirty="0"/>
            </a:br>
            <a:endParaRPr lang="pl-PL" dirty="0"/>
          </a:p>
          <a:p>
            <a:pPr marL="0" indent="0">
              <a:buNone/>
            </a:pPr>
            <a:r>
              <a:rPr lang="pl-PL" dirty="0"/>
              <a:t>Umożliwia to tworzenie systemów, w których zaufanie zastępuje matematyczna pewność.</a:t>
            </a:r>
            <a:br>
              <a:rPr lang="pl-PL" dirty="0"/>
            </a:br>
            <a:endParaRPr lang="pl-PL" dirty="0"/>
          </a:p>
          <a:p>
            <a:pPr marL="0" indent="0">
              <a:buNone/>
            </a:pPr>
            <a:r>
              <a:rPr lang="pl-PL" dirty="0"/>
              <a:t>Technologie zwiększające prywatność są fundamentem przyszłych modeli cyfrowej tożsamości.</a:t>
            </a:r>
            <a:br>
              <a:rPr lang="pl-PL" dirty="0"/>
            </a:br>
            <a:endParaRPr lang="pl-PL" dirty="0"/>
          </a:p>
          <a:p>
            <a:pPr marL="0" indent="0">
              <a:buNone/>
            </a:pPr>
            <a:r>
              <a:rPr lang="pl-PL" dirty="0"/>
              <a:t>Dzięki nim użytkownicy mogą weryfikować swoje dane bez ich ujawniania.</a:t>
            </a:r>
            <a:br>
              <a:rPr lang="pl-PL" dirty="0"/>
            </a:br>
            <a:endParaRPr lang="pl-PL" dirty="0"/>
          </a:p>
          <a:p>
            <a:pPr marL="0" indent="0">
              <a:buNone/>
            </a:pPr>
            <a:r>
              <a:rPr lang="pl-PL" dirty="0" err="1"/>
              <a:t>PETs</a:t>
            </a:r>
            <a:r>
              <a:rPr lang="pl-PL" dirty="0"/>
              <a:t> są obecnie jednym z głównych kierunków badań w dziedzinie cyberbezpieczeństwa.</a:t>
            </a:r>
          </a:p>
        </p:txBody>
      </p:sp>
    </p:spTree>
    <p:extLst>
      <p:ext uri="{BB962C8B-B14F-4D97-AF65-F5344CB8AC3E}">
        <p14:creationId xmlns:p14="http://schemas.microsoft.com/office/powerpoint/2010/main" val="3026508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err="1">
                <a:solidFill>
                  <a:srgbClr val="000000"/>
                </a:solidFill>
                <a:latin typeface="+mn-lt"/>
              </a:rPr>
              <a:t>PETs</a:t>
            </a:r>
            <a:endParaRPr lang="pl-PL" dirty="0">
              <a:latin typeface="+mn-lt"/>
            </a:endParaRPr>
          </a:p>
        </p:txBody>
      </p:sp>
      <p:sp>
        <p:nvSpPr>
          <p:cNvPr id="3" name="Symbol zastępczy zawartości 2"/>
          <p:cNvSpPr>
            <a:spLocks noGrp="1"/>
          </p:cNvSpPr>
          <p:nvPr>
            <p:ph idx="1"/>
          </p:nvPr>
        </p:nvSpPr>
        <p:spPr/>
        <p:txBody>
          <a:bodyPr>
            <a:normAutofit fontScale="85000" lnSpcReduction="20000"/>
          </a:bodyPr>
          <a:lstStyle/>
          <a:p>
            <a:r>
              <a:rPr lang="pl-PL" dirty="0"/>
              <a:t>Pojawiła się koncepcja </a:t>
            </a:r>
            <a:r>
              <a:rPr lang="pl-PL" dirty="0" err="1"/>
              <a:t>Privacy-Enhancing</a:t>
            </a:r>
            <a:r>
              <a:rPr lang="pl-PL" dirty="0"/>
              <a:t> Technologies (</a:t>
            </a:r>
            <a:r>
              <a:rPr lang="pl-PL" dirty="0" err="1"/>
              <a:t>PETs</a:t>
            </a:r>
            <a:r>
              <a:rPr lang="pl-PL" dirty="0"/>
              <a:t>), czyli technologii zwiększających prywatność.</a:t>
            </a:r>
            <a:br>
              <a:rPr lang="pl-PL" dirty="0"/>
            </a:br>
            <a:endParaRPr lang="pl-PL" dirty="0"/>
          </a:p>
          <a:p>
            <a:r>
              <a:rPr lang="pl-PL" dirty="0" err="1"/>
              <a:t>PETs</a:t>
            </a:r>
            <a:r>
              <a:rPr lang="pl-PL" dirty="0"/>
              <a:t> obejmują metody, które umożliwiają analizę lub przetwarzanie danych bez ujawniania ich treści.</a:t>
            </a:r>
            <a:br>
              <a:rPr lang="pl-PL" dirty="0"/>
            </a:br>
            <a:endParaRPr lang="pl-PL" dirty="0"/>
          </a:p>
          <a:p>
            <a:r>
              <a:rPr lang="pl-PL" dirty="0"/>
              <a:t>Wśród nich znajdują się szyfrowanie homomorficzne, dowody zerowej wiedzy i bezpieczne obliczenia wielostronne.</a:t>
            </a:r>
            <a:br>
              <a:rPr lang="pl-PL" dirty="0"/>
            </a:br>
            <a:endParaRPr lang="pl-PL" dirty="0"/>
          </a:p>
          <a:p>
            <a:r>
              <a:rPr lang="pl-PL" dirty="0" err="1"/>
              <a:t>PETs</a:t>
            </a:r>
            <a:r>
              <a:rPr lang="pl-PL" dirty="0"/>
              <a:t> pomagają organizacjom spełniać wymogi regulacyjne, takie jak RODO czy DORA.</a:t>
            </a:r>
            <a:br>
              <a:rPr lang="pl-PL" dirty="0"/>
            </a:br>
            <a:endParaRPr lang="pl-PL" dirty="0"/>
          </a:p>
          <a:p>
            <a:r>
              <a:rPr lang="pl-PL" dirty="0"/>
              <a:t>Ich zastosowanie jest szczególnie istotne w sektorach finansowym, medycznym i publicznym.</a:t>
            </a:r>
          </a:p>
        </p:txBody>
      </p:sp>
    </p:spTree>
    <p:extLst>
      <p:ext uri="{BB962C8B-B14F-4D97-AF65-F5344CB8AC3E}">
        <p14:creationId xmlns:p14="http://schemas.microsoft.com/office/powerpoint/2010/main" val="3026508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err="1">
                <a:solidFill>
                  <a:srgbClr val="000000"/>
                </a:solidFill>
                <a:latin typeface="+mn-lt"/>
              </a:rPr>
              <a:t>PETs</a:t>
            </a:r>
            <a:r>
              <a:rPr lang="pl-PL" dirty="0">
                <a:solidFill>
                  <a:srgbClr val="000000"/>
                </a:solidFill>
                <a:latin typeface="+mn-lt"/>
              </a:rPr>
              <a:t> część 2</a:t>
            </a:r>
            <a:endParaRPr lang="pl-PL" dirty="0">
              <a:latin typeface="+mn-lt"/>
            </a:endParaRPr>
          </a:p>
        </p:txBody>
      </p:sp>
      <p:sp>
        <p:nvSpPr>
          <p:cNvPr id="3" name="Symbol zastępczy zawartości 2"/>
          <p:cNvSpPr>
            <a:spLocks noGrp="1"/>
          </p:cNvSpPr>
          <p:nvPr>
            <p:ph idx="1"/>
          </p:nvPr>
        </p:nvSpPr>
        <p:spPr/>
        <p:txBody>
          <a:bodyPr>
            <a:normAutofit fontScale="85000" lnSpcReduction="20000"/>
          </a:bodyPr>
          <a:lstStyle/>
          <a:p>
            <a:r>
              <a:rPr lang="pl-PL" dirty="0"/>
              <a:t>Pojawiła się koncepcja </a:t>
            </a:r>
            <a:r>
              <a:rPr lang="pl-PL" dirty="0" err="1"/>
              <a:t>Privacy-Enhancing</a:t>
            </a:r>
            <a:r>
              <a:rPr lang="pl-PL" dirty="0"/>
              <a:t> Technologies (</a:t>
            </a:r>
            <a:r>
              <a:rPr lang="pl-PL" dirty="0" err="1"/>
              <a:t>PETs</a:t>
            </a:r>
            <a:r>
              <a:rPr lang="pl-PL" dirty="0"/>
              <a:t>), czyli technologii zwiększających prywatność.</a:t>
            </a:r>
            <a:br>
              <a:rPr lang="pl-PL" dirty="0"/>
            </a:br>
            <a:endParaRPr lang="pl-PL" dirty="0"/>
          </a:p>
          <a:p>
            <a:r>
              <a:rPr lang="pl-PL" dirty="0" err="1"/>
              <a:t>PETs</a:t>
            </a:r>
            <a:r>
              <a:rPr lang="pl-PL" dirty="0"/>
              <a:t> obejmują metody, które umożliwiają analizę lub przetwarzanie danych bez ujawniania ich treści.</a:t>
            </a:r>
            <a:br>
              <a:rPr lang="pl-PL" dirty="0"/>
            </a:br>
            <a:endParaRPr lang="pl-PL" dirty="0"/>
          </a:p>
          <a:p>
            <a:r>
              <a:rPr lang="pl-PL" dirty="0"/>
              <a:t>Wśród nich znajdują się szyfrowanie homomorficzne, dowody zerowej wiedzy i bezpieczne obliczenia wielostronne.</a:t>
            </a:r>
            <a:br>
              <a:rPr lang="pl-PL" dirty="0"/>
            </a:br>
            <a:endParaRPr lang="pl-PL" dirty="0"/>
          </a:p>
          <a:p>
            <a:r>
              <a:rPr lang="pl-PL" dirty="0" err="1"/>
              <a:t>PETs</a:t>
            </a:r>
            <a:r>
              <a:rPr lang="pl-PL" dirty="0"/>
              <a:t> pomagają organizacjom spełniać wymogi regulacyjne, takie jak RODO czy DORA.</a:t>
            </a:r>
            <a:br>
              <a:rPr lang="pl-PL" dirty="0"/>
            </a:br>
            <a:endParaRPr lang="pl-PL" dirty="0"/>
          </a:p>
          <a:p>
            <a:r>
              <a:rPr lang="pl-PL" dirty="0"/>
              <a:t>Ich zastosowanie jest szczególnie istotne w sektorach finansowym, medycznym i publicznym.</a:t>
            </a:r>
          </a:p>
        </p:txBody>
      </p:sp>
    </p:spTree>
    <p:extLst>
      <p:ext uri="{BB962C8B-B14F-4D97-AF65-F5344CB8AC3E}">
        <p14:creationId xmlns:p14="http://schemas.microsoft.com/office/powerpoint/2010/main" val="3026508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Kryptografia </a:t>
            </a:r>
            <a:r>
              <a:rPr lang="pl-PL" dirty="0" err="1">
                <a:solidFill>
                  <a:srgbClr val="000000"/>
                </a:solidFill>
                <a:latin typeface="+mn-lt"/>
              </a:rPr>
              <a:t>postkwantowa</a:t>
            </a:r>
            <a:endParaRPr lang="pl-PL" dirty="0">
              <a:latin typeface="+mn-lt"/>
            </a:endParaRPr>
          </a:p>
        </p:txBody>
      </p:sp>
      <p:sp>
        <p:nvSpPr>
          <p:cNvPr id="3" name="Symbol zastępczy zawartości 2"/>
          <p:cNvSpPr>
            <a:spLocks noGrp="1"/>
          </p:cNvSpPr>
          <p:nvPr>
            <p:ph idx="1"/>
          </p:nvPr>
        </p:nvSpPr>
        <p:spPr/>
        <p:txBody>
          <a:bodyPr>
            <a:normAutofit/>
          </a:bodyPr>
          <a:lstStyle/>
          <a:p>
            <a:pPr marL="0" indent="0">
              <a:buNone/>
            </a:pPr>
            <a:r>
              <a:rPr lang="pl-PL" dirty="0"/>
              <a:t>Pojawiły się nowe kierunki badań, takie jak kryptografia </a:t>
            </a:r>
            <a:r>
              <a:rPr lang="pl-PL" dirty="0" err="1"/>
              <a:t>postkwantowa</a:t>
            </a:r>
            <a:r>
              <a:rPr lang="pl-PL" dirty="0"/>
              <a:t>, odporna na ataki komputerów kwantowych.</a:t>
            </a:r>
            <a:br>
              <a:rPr lang="pl-PL" dirty="0"/>
            </a:br>
            <a:endParaRPr lang="pl-PL" dirty="0"/>
          </a:p>
          <a:p>
            <a:pPr marL="0" indent="0">
              <a:buNone/>
            </a:pPr>
            <a:r>
              <a:rPr lang="pl-PL" dirty="0"/>
              <a:t>Komputery kwantowe mogą bowiem złamać obecne algorytmy, takie jak RSA i ECC.</a:t>
            </a:r>
            <a:br>
              <a:rPr lang="pl-PL" dirty="0"/>
            </a:br>
            <a:endParaRPr lang="pl-PL" dirty="0"/>
          </a:p>
          <a:p>
            <a:pPr marL="0" indent="0">
              <a:buNone/>
            </a:pPr>
            <a:r>
              <a:rPr lang="pl-PL" dirty="0" err="1"/>
              <a:t>Postkwantowe</a:t>
            </a:r>
            <a:r>
              <a:rPr lang="pl-PL" dirty="0"/>
              <a:t> algorytmy, np. oparte na algorytmach kratowych (</a:t>
            </a:r>
            <a:r>
              <a:rPr lang="pl-PL" dirty="0" err="1"/>
              <a:t>lattice-based</a:t>
            </a:r>
            <a:r>
              <a:rPr lang="pl-PL" dirty="0"/>
              <a:t>), mają zapewnić odporność na przyszłe zagrożenia.</a:t>
            </a:r>
          </a:p>
        </p:txBody>
      </p:sp>
    </p:spTree>
    <p:extLst>
      <p:ext uri="{BB962C8B-B14F-4D97-AF65-F5344CB8AC3E}">
        <p14:creationId xmlns:p14="http://schemas.microsoft.com/office/powerpoint/2010/main" val="3026508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5775" y="365125"/>
            <a:ext cx="11695042" cy="1325563"/>
          </a:xfrm>
        </p:spPr>
        <p:txBody>
          <a:bodyPr/>
          <a:lstStyle/>
          <a:p>
            <a:r>
              <a:rPr lang="pl-PL" dirty="0">
                <a:solidFill>
                  <a:srgbClr val="000000"/>
                </a:solidFill>
                <a:latin typeface="+mn-lt"/>
              </a:rPr>
              <a:t>Kryptografia funkcjonalna</a:t>
            </a:r>
            <a:endParaRPr lang="pl-PL" dirty="0">
              <a:latin typeface="+mn-lt"/>
            </a:endParaRPr>
          </a:p>
        </p:txBody>
      </p:sp>
      <p:sp>
        <p:nvSpPr>
          <p:cNvPr id="3" name="Symbol zastępczy zawartości 2"/>
          <p:cNvSpPr>
            <a:spLocks noGrp="1"/>
          </p:cNvSpPr>
          <p:nvPr>
            <p:ph idx="1"/>
          </p:nvPr>
        </p:nvSpPr>
        <p:spPr/>
        <p:txBody>
          <a:bodyPr>
            <a:normAutofit lnSpcReduction="10000"/>
          </a:bodyPr>
          <a:lstStyle/>
          <a:p>
            <a:pPr marL="0" indent="0">
              <a:buNone/>
            </a:pPr>
            <a:r>
              <a:rPr lang="pl-PL" dirty="0"/>
              <a:t>Kolejnym aspektem rozwoju kryptografii jest tzw. kryptografia funkcjonalna.</a:t>
            </a:r>
            <a:br>
              <a:rPr lang="pl-PL" dirty="0"/>
            </a:br>
            <a:endParaRPr lang="pl-PL" dirty="0"/>
          </a:p>
          <a:p>
            <a:pPr marL="0" indent="0">
              <a:buNone/>
            </a:pPr>
            <a:r>
              <a:rPr lang="pl-PL" dirty="0"/>
              <a:t>Pozwala ona na kontrolowane ujawnianie informacji – tylko tego, co jest absolutnie niezbędne.</a:t>
            </a:r>
            <a:br>
              <a:rPr lang="pl-PL" dirty="0"/>
            </a:br>
            <a:endParaRPr lang="pl-PL" dirty="0"/>
          </a:p>
          <a:p>
            <a:pPr marL="0" indent="0">
              <a:buNone/>
            </a:pPr>
            <a:r>
              <a:rPr lang="pl-PL" dirty="0"/>
              <a:t>Przykładem może być ujawnienie wieku użytkownika bez ujawniania daty urodzenia.</a:t>
            </a:r>
            <a:br>
              <a:rPr lang="pl-PL" dirty="0"/>
            </a:br>
            <a:endParaRPr lang="pl-PL" dirty="0"/>
          </a:p>
          <a:p>
            <a:pPr marL="0" indent="0">
              <a:buNone/>
            </a:pPr>
            <a:r>
              <a:rPr lang="pl-PL" dirty="0"/>
              <a:t>Takie rozwiązania stają się kluczowe dla budowy zaufania w ekosystemach cyfrowych.</a:t>
            </a:r>
          </a:p>
        </p:txBody>
      </p:sp>
    </p:spTree>
    <p:extLst>
      <p:ext uri="{BB962C8B-B14F-4D97-AF65-F5344CB8AC3E}">
        <p14:creationId xmlns:p14="http://schemas.microsoft.com/office/powerpoint/2010/main" val="3026508845"/>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265D6B5557CAC4DAA03365DCEBC3A82" ma:contentTypeVersion="13" ma:contentTypeDescription="Utwórz nowy dokument." ma:contentTypeScope="" ma:versionID="aab50af495bac3784f591f59a33f6aee">
  <xsd:schema xmlns:xsd="http://www.w3.org/2001/XMLSchema" xmlns:xs="http://www.w3.org/2001/XMLSchema" xmlns:p="http://schemas.microsoft.com/office/2006/metadata/properties" xmlns:ns2="853e06b7-a411-4003-87a8-8e7988b9a28c" xmlns:ns3="d508027f-207a-4b8e-b763-26b50327d13c" targetNamespace="http://schemas.microsoft.com/office/2006/metadata/properties" ma:root="true" ma:fieldsID="857ba61c4491a1fef94f9ca55114996e" ns2:_="" ns3:_="">
    <xsd:import namespace="853e06b7-a411-4003-87a8-8e7988b9a28c"/>
    <xsd:import namespace="d508027f-207a-4b8e-b763-26b50327d13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3e06b7-a411-4003-87a8-8e7988b9a2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i obrazów" ma:readOnly="false" ma:fieldId="{5cf76f15-5ced-4ddc-b409-7134ff3c332f}" ma:taxonomyMulti="true" ma:sspId="178dc54b-36a1-4ddd-a079-aa4414149434"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508027f-207a-4b8e-b763-26b50327d13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cefdf4a-d4c1-4a72-973d-25fe03473079}" ma:internalName="TaxCatchAll" ma:showField="CatchAllData" ma:web="d508027f-207a-4b8e-b763-26b50327d13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53e06b7-a411-4003-87a8-8e7988b9a28c">
      <Terms xmlns="http://schemas.microsoft.com/office/infopath/2007/PartnerControls"/>
    </lcf76f155ced4ddcb4097134ff3c332f>
    <TaxCatchAll xmlns="d508027f-207a-4b8e-b763-26b50327d13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D21438-55B9-4F95-9ED3-828A3039CCFC}"/>
</file>

<file path=customXml/itemProps2.xml><?xml version="1.0" encoding="utf-8"?>
<ds:datastoreItem xmlns:ds="http://schemas.openxmlformats.org/officeDocument/2006/customXml" ds:itemID="{C6BBCA11-DAA8-42E6-815E-44C7929CB49A}">
  <ds:schemaRefs>
    <ds:schemaRef ds:uri="http://purl.org/dc/elements/1.1/"/>
    <ds:schemaRef ds:uri="http://purl.org/dc/terms/"/>
    <ds:schemaRef ds:uri="http://purl.org/dc/dcmitype/"/>
    <ds:schemaRef ds:uri="http://schemas.microsoft.com/office/infopath/2007/PartnerControls"/>
    <ds:schemaRef ds:uri="http://schemas.microsoft.com/office/2006/metadata/properties"/>
    <ds:schemaRef ds:uri="http://schemas.microsoft.com/office/2006/documentManagement/types"/>
    <ds:schemaRef ds:uri="http://schemas.openxmlformats.org/package/2006/metadata/core-properties"/>
    <ds:schemaRef ds:uri="853e06b7-a411-4003-87a8-8e7988b9a28c"/>
    <ds:schemaRef ds:uri="http://www.w3.org/XML/1998/namespace"/>
  </ds:schemaRefs>
</ds:datastoreItem>
</file>

<file path=customXml/itemProps3.xml><?xml version="1.0" encoding="utf-8"?>
<ds:datastoreItem xmlns:ds="http://schemas.openxmlformats.org/officeDocument/2006/customXml" ds:itemID="{663B8169-43BD-44C8-B993-26075113FE2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1494</Words>
  <Application>Microsoft Office PowerPoint</Application>
  <PresentationFormat>Panoramiczny</PresentationFormat>
  <Paragraphs>118</Paragraphs>
  <Slides>23</Slides>
  <Notes>0</Notes>
  <HiddenSlides>0</HiddenSlides>
  <MMClips>0</MMClips>
  <ScaleCrop>false</ScaleCrop>
  <HeadingPairs>
    <vt:vector size="6" baseType="variant">
      <vt:variant>
        <vt:lpstr>Używane czcionki</vt:lpstr>
      </vt:variant>
      <vt:variant>
        <vt:i4>3</vt:i4>
      </vt:variant>
      <vt:variant>
        <vt:lpstr>Motyw</vt:lpstr>
      </vt:variant>
      <vt:variant>
        <vt:i4>1</vt:i4>
      </vt:variant>
      <vt:variant>
        <vt:lpstr>Tytuły slajdów</vt:lpstr>
      </vt:variant>
      <vt:variant>
        <vt:i4>23</vt:i4>
      </vt:variant>
    </vt:vector>
  </HeadingPairs>
  <TitlesOfParts>
    <vt:vector size="27" baseType="lpstr">
      <vt:lpstr>Arial</vt:lpstr>
      <vt:lpstr>Calibri</vt:lpstr>
      <vt:lpstr>Calibri Light</vt:lpstr>
      <vt:lpstr>Motyw pakietu Office</vt:lpstr>
      <vt:lpstr>Projekt „Kierunki – drogi dla gospodarki”</vt:lpstr>
      <vt:lpstr>Plan wykładu</vt:lpstr>
      <vt:lpstr>Zaawansowana kryptografia</vt:lpstr>
      <vt:lpstr>Zaawansowana kryptografia część 2</vt:lpstr>
      <vt:lpstr>Zaawansowana kryptografia część 3</vt:lpstr>
      <vt:lpstr>PETs</vt:lpstr>
      <vt:lpstr>PETs część 2</vt:lpstr>
      <vt:lpstr>Kryptografia postkwantowa</vt:lpstr>
      <vt:lpstr>Kryptografia funkcjonalna</vt:lpstr>
      <vt:lpstr>Szyfrowanie homomorficzne</vt:lpstr>
      <vt:lpstr>Szyfrowanie homomorficzne część 2</vt:lpstr>
      <vt:lpstr>ZKP</vt:lpstr>
      <vt:lpstr>ZKP część 2</vt:lpstr>
      <vt:lpstr>ZKP część 3</vt:lpstr>
      <vt:lpstr>MPC</vt:lpstr>
      <vt:lpstr>MPC część 2</vt:lpstr>
      <vt:lpstr>MPC część 3</vt:lpstr>
      <vt:lpstr>MPC część 4</vt:lpstr>
      <vt:lpstr>Blockchain i rejestry rozproszone</vt:lpstr>
      <vt:lpstr>Blockchain i rejestry rozproszone część 2</vt:lpstr>
      <vt:lpstr>Blockchain i rejestry rozproszone część 3</vt:lpstr>
      <vt:lpstr>Blockchain i rejestry rozproszone część 4</vt:lpstr>
      <vt:lpstr>Blockchain i rejestry rozproszone część 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Zaawansowane i nowe kierunki rozwoju</dc:title>
  <dc:creator>Karolina Goede</dc:creator>
  <cp:lastModifiedBy>Karolina Goede</cp:lastModifiedBy>
  <cp:revision>153</cp:revision>
  <dcterms:created xsi:type="dcterms:W3CDTF">2024-06-08T14:40:10Z</dcterms:created>
  <dcterms:modified xsi:type="dcterms:W3CDTF">2026-01-19T13:52:20Z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0x010100C265D6B5557CAC4DAA03365DCEBC3A82</vt:lpwstr>
  </property>
</Properties>
</file>