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79" r:id="rId2"/>
    <p:sldId id="256" r:id="rId3"/>
    <p:sldId id="257" r:id="rId4"/>
    <p:sldId id="258" r:id="rId5"/>
    <p:sldId id="260" r:id="rId6"/>
    <p:sldId id="261" r:id="rId7"/>
    <p:sldId id="259" r:id="rId8"/>
    <p:sldId id="264" r:id="rId9"/>
    <p:sldId id="263" r:id="rId10"/>
    <p:sldId id="267" r:id="rId11"/>
    <p:sldId id="262" r:id="rId12"/>
    <p:sldId id="266" r:id="rId13"/>
    <p:sldId id="270" r:id="rId14"/>
    <p:sldId id="265" r:id="rId15"/>
    <p:sldId id="269" r:id="rId16"/>
    <p:sldId id="268" r:id="rId17"/>
    <p:sldId id="272" r:id="rId18"/>
    <p:sldId id="273" r:id="rId19"/>
    <p:sldId id="274" r:id="rId20"/>
    <p:sldId id="27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356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006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797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884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3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42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329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219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35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8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5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11/17/2025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26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25678" y="689744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 smtClean="0"/>
              <a:t>Projekt „Kierunki – drogi dla gospodarki”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pl-PL" dirty="0" smtClean="0"/>
              <a:t>Tytuł wykładu</a:t>
            </a:r>
            <a:r>
              <a:rPr lang="pl-PL" dirty="0" smtClean="0"/>
              <a:t>: Prawo autorskie</a:t>
            </a:r>
            <a:endParaRPr lang="pl-PL" dirty="0" smtClean="0"/>
          </a:p>
          <a:p>
            <a:pPr algn="l"/>
            <a:r>
              <a:rPr lang="pl-PL" dirty="0" smtClean="0"/>
              <a:t>Przedmiot: </a:t>
            </a:r>
            <a:r>
              <a:rPr lang="pl-PL" dirty="0" smtClean="0"/>
              <a:t>Podstawowe umiejętności akademickie</a:t>
            </a:r>
            <a:endParaRPr lang="pl-PL" dirty="0" smtClean="0"/>
          </a:p>
          <a:p>
            <a:pPr algn="l"/>
            <a:r>
              <a:rPr lang="pl-PL" dirty="0" smtClean="0"/>
              <a:t>Kierunek: </a:t>
            </a:r>
            <a:r>
              <a:rPr lang="pl-PL" dirty="0" err="1" smtClean="0"/>
              <a:t>Kognitywistyka</a:t>
            </a:r>
            <a:r>
              <a:rPr lang="pl-PL" dirty="0" smtClean="0"/>
              <a:t> </a:t>
            </a:r>
            <a:endParaRPr lang="pl-PL" dirty="0" smtClean="0"/>
          </a:p>
          <a:p>
            <a:pPr algn="l"/>
            <a:r>
              <a:rPr lang="pl-PL" dirty="0" smtClean="0"/>
              <a:t>Autor</a:t>
            </a:r>
            <a:r>
              <a:rPr lang="pl-PL" dirty="0" smtClean="0"/>
              <a:t>: Bożena Listkowska</a:t>
            </a:r>
            <a:endParaRPr lang="pl-PL" dirty="0" smtClean="0"/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5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396864"/>
          </a:xfrm>
        </p:spPr>
        <p:txBody>
          <a:bodyPr/>
          <a:lstStyle/>
          <a:p>
            <a:r>
              <a:rPr lang="pl-PL" dirty="0"/>
              <a:t>Kto jest właścicielem praw autorskich do utworu</a:t>
            </a:r>
            <a:r>
              <a:rPr lang="pl-PL" dirty="0" smtClean="0"/>
              <a:t>? cz.2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Prawa autorskie majątkowe mogą być przenoszone z pierwotnego autora na inną osobę lub instytucję przez podpisanie umowy.</a:t>
            </a:r>
          </a:p>
          <a:p>
            <a:r>
              <a:rPr lang="pl-PL" dirty="0"/>
              <a:t>Pracownik naukowy powinien mądrze zarządzać swoimi prawami i nie przenosić ich automatycznie na wydawcę lub inną instytucję szczególnie wówczas, kiedy nie pobiera za utwór wynagrodzenia, ponieważ nie będzie mógł potem nim dysponować. </a:t>
            </a:r>
          </a:p>
          <a:p>
            <a:r>
              <a:rPr lang="pl-PL" dirty="0"/>
              <a:t>Wydawcy lub innej instytucji wystarczy przekazać licencję niewyłączną na konkretne pole eksploatacji, które dana instytucja potrzebuje, by utwór publikować czy upowszechniać w Internecie. </a:t>
            </a:r>
          </a:p>
        </p:txBody>
      </p:sp>
    </p:spTree>
    <p:extLst>
      <p:ext uri="{BB962C8B-B14F-4D97-AF65-F5344CB8AC3E}">
        <p14:creationId xmlns:p14="http://schemas.microsoft.com/office/powerpoint/2010/main" val="683851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59209"/>
          </a:xfrm>
        </p:spPr>
        <p:txBody>
          <a:bodyPr/>
          <a:lstStyle/>
          <a:p>
            <a:r>
              <a:rPr lang="pl-PL" dirty="0"/>
              <a:t>Kto jest właścicielem praw autorskich do utworu</a:t>
            </a:r>
            <a:r>
              <a:rPr lang="pl-PL" dirty="0" smtClean="0"/>
              <a:t>? </a:t>
            </a:r>
            <a:r>
              <a:rPr lang="pl-PL" dirty="0" smtClean="0"/>
              <a:t>c</a:t>
            </a:r>
            <a:r>
              <a:rPr lang="pl-PL" dirty="0" smtClean="0"/>
              <a:t>z.3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904565"/>
            <a:ext cx="8946541" cy="3343834"/>
          </a:xfrm>
        </p:spPr>
        <p:txBody>
          <a:bodyPr/>
          <a:lstStyle/>
          <a:p>
            <a:r>
              <a:rPr lang="pl-PL" dirty="0"/>
              <a:t>Podczas samodzielnego deponowania utworów czy danych badawczych w repozytoriach naukowych (bibliotekach cyfrowych) należy zawsze zwracać uwagę na aspekty prawne.</a:t>
            </a:r>
          </a:p>
        </p:txBody>
      </p:sp>
    </p:spTree>
    <p:extLst>
      <p:ext uri="{BB962C8B-B14F-4D97-AF65-F5344CB8AC3E}">
        <p14:creationId xmlns:p14="http://schemas.microsoft.com/office/powerpoint/2010/main" val="4067957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Jak działa prawo autorskie?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743199"/>
            <a:ext cx="8946541" cy="3505199"/>
          </a:xfrm>
        </p:spPr>
        <p:txBody>
          <a:bodyPr/>
          <a:lstStyle/>
          <a:p>
            <a:r>
              <a:rPr lang="pl-PL" dirty="0"/>
              <a:t>Zgodnie z prawem polskim utwory są chronione automatycznie w momencie ich powstania i ustalenia. Nie trzeba nigdzie tego faktu zgłaszać.</a:t>
            </a:r>
          </a:p>
        </p:txBody>
      </p:sp>
    </p:spTree>
    <p:extLst>
      <p:ext uri="{BB962C8B-B14F-4D97-AF65-F5344CB8AC3E}">
        <p14:creationId xmlns:p14="http://schemas.microsoft.com/office/powerpoint/2010/main" val="141965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Jak długo trwają prawa autorskie?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434353"/>
            <a:ext cx="11398405" cy="48140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Autorskie prawa majątkowe gasną z upływem 70 lat: </a:t>
            </a:r>
          </a:p>
          <a:p>
            <a:r>
              <a:rPr lang="pl-PL" dirty="0"/>
              <a:t>od śmierci twórcy, a do utworów współautorskich, od śmierci współtwórcy, który przeżył pozostałych,</a:t>
            </a:r>
          </a:p>
          <a:p>
            <a:r>
              <a:rPr lang="pl-PL" dirty="0"/>
              <a:t>w odniesieniu do utworu, którego twórca nie jest znany – od daty pierwszego rozpowszechnienia,</a:t>
            </a:r>
          </a:p>
          <a:p>
            <a:r>
              <a:rPr lang="pl-PL" dirty="0"/>
              <a:t>w odniesieniu do utworu, do którego autorskie prawa majątkowe przysługują z mocy ustawy innej osobie niż twórca – od daty rozpowszechnienia utworu,</a:t>
            </a:r>
          </a:p>
          <a:p>
            <a:r>
              <a:rPr lang="pl-PL" dirty="0"/>
              <a:t>w odniesieniu do utworu audiowizualnego – od śmierci najpóźniej zmarłej z wymienionych osób: głównego reżysera, autora scenariusza, autora dialogów, kompozytora muzyki skomponowanej do utworu audiowizualnego,</a:t>
            </a:r>
          </a:p>
          <a:p>
            <a:r>
              <a:rPr lang="pl-PL" dirty="0"/>
              <a:t>w odniesieniu do utworu słowno-muzycznego, jeżeli utwór słowny i utwór muzyczny zostały stworzone specjalnie dla danego utworu – od śmierci później zmarłej z wymienionych osób: autora utworu słownego albo kompozytora utworu muzycznego.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5741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331258"/>
          </a:xfrm>
        </p:spPr>
        <p:txBody>
          <a:bodyPr/>
          <a:lstStyle/>
          <a:p>
            <a:r>
              <a:rPr lang="pl-PL" dirty="0"/>
              <a:t>Jak sprawdzić, czy utwór jest nadal chroniony prawem autorskim?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501153"/>
            <a:ext cx="10616740" cy="3747246"/>
          </a:xfrm>
        </p:spPr>
        <p:txBody>
          <a:bodyPr>
            <a:normAutofit lnSpcReduction="10000"/>
          </a:bodyPr>
          <a:lstStyle/>
          <a:p>
            <a:r>
              <a:rPr lang="pl-PL" dirty="0"/>
              <a:t>Ustalenie, czy starsze prace są nadal chronione prawem autorskim, jest złożonym zadaniem, ustalają to fachowcy znający dobrze prawo autorskie. </a:t>
            </a:r>
          </a:p>
          <a:p>
            <a:r>
              <a:rPr lang="pl-PL" dirty="0"/>
              <a:t>Trzeba wykonać bardzo dokładną analizę wszystkich składowych utworu, nie wystarczy sprawdzić tylko, czy minęło 70 lat od śmierci głównego autora. </a:t>
            </a:r>
          </a:p>
          <a:p>
            <a:r>
              <a:rPr lang="pl-PL" dirty="0"/>
              <a:t>W przypadku czasopisma czy dzieła zbiorowego trzeba ustalić wszystkich właścicieli praw majątkowych. Mogą to być twórcy, wydawcy, spadkobiercy i inni.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8238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779317"/>
            <a:ext cx="9404723" cy="1091045"/>
          </a:xfrm>
        </p:spPr>
        <p:txBody>
          <a:bodyPr/>
          <a:lstStyle/>
          <a:p>
            <a:r>
              <a:rPr lang="pl-PL" dirty="0"/>
              <a:t>Jak cytować cudze utwory?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447365"/>
            <a:ext cx="10154623" cy="3801034"/>
          </a:xfrm>
        </p:spPr>
        <p:txBody>
          <a:bodyPr/>
          <a:lstStyle/>
          <a:p>
            <a:r>
              <a:rPr lang="pl-PL" dirty="0"/>
              <a:t>Wolno przytaczać urywki rozpowszechnionych utworów oraz rozpowszechnione utwory plastyczne, utwory fotograficzne lub drobne utwory w całości, w zakresie uzasadnionym celami cytatu, takimi jak wyjaśnianie, polemika, analiza krytyczna lub naukowa, nauczanie lub prawami gatunku twórczości. </a:t>
            </a:r>
          </a:p>
          <a:p>
            <a:r>
              <a:rPr lang="pl-PL" dirty="0"/>
              <a:t>Cytat musi być uzasadniony i proporcjonalny do własnego dzieła, żeby nie było wątpliwości, że powstała nowa praca o indywidualnym charakterze.</a:t>
            </a:r>
          </a:p>
        </p:txBody>
      </p:sp>
    </p:spTree>
    <p:extLst>
      <p:ext uri="{BB962C8B-B14F-4D97-AF65-F5344CB8AC3E}">
        <p14:creationId xmlns:p14="http://schemas.microsoft.com/office/powerpoint/2010/main" val="4050900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192" y="670928"/>
            <a:ext cx="9404723" cy="981635"/>
          </a:xfrm>
        </p:spPr>
        <p:txBody>
          <a:bodyPr/>
          <a:lstStyle/>
          <a:p>
            <a:r>
              <a:rPr lang="pl-PL" dirty="0"/>
              <a:t>Jak cytować cudze utwory</a:t>
            </a:r>
            <a:r>
              <a:rPr lang="pl-PL" dirty="0" smtClean="0"/>
              <a:t>? </a:t>
            </a:r>
            <a:r>
              <a:rPr lang="pl-PL" dirty="0"/>
              <a:t>c</a:t>
            </a:r>
            <a:r>
              <a:rPr lang="pl-PL" dirty="0" smtClean="0"/>
              <a:t>z.2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2402540"/>
            <a:ext cx="8946541" cy="3460375"/>
          </a:xfrm>
        </p:spPr>
        <p:txBody>
          <a:bodyPr/>
          <a:lstStyle/>
          <a:p>
            <a:r>
              <a:rPr lang="pl-PL" dirty="0"/>
              <a:t>Cytat musi być wyraźnie oznaczony (inna czcionka, cudzysłów) i wyodrębniony w tekście. </a:t>
            </a:r>
          </a:p>
          <a:p>
            <a:r>
              <a:rPr lang="pl-PL" dirty="0"/>
              <a:t>Cytując zawsze podajemy informacje bibliograficzne (twórca i źródło). </a:t>
            </a:r>
          </a:p>
          <a:p>
            <a:r>
              <a:rPr lang="pl-PL" dirty="0"/>
              <a:t>Nierzetelne wykorzystanie cudzych treści lub manipulacja może skutkować oskarżeniem o łamanie prawa, plagiat i narazić na karę przewidzianą przez prawo.</a:t>
            </a:r>
          </a:p>
        </p:txBody>
      </p:sp>
    </p:spTree>
    <p:extLst>
      <p:ext uri="{BB962C8B-B14F-4D97-AF65-F5344CB8AC3E}">
        <p14:creationId xmlns:p14="http://schemas.microsoft.com/office/powerpoint/2010/main" val="3019224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Co to jest plagiat i </a:t>
            </a:r>
            <a:r>
              <a:rPr lang="pl-PL" dirty="0" err="1"/>
              <a:t>autoplagiat</a:t>
            </a:r>
            <a:r>
              <a:rPr lang="pl-PL" dirty="0"/>
              <a:t>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45341"/>
            <a:ext cx="8946541" cy="4303058"/>
          </a:xfrm>
        </p:spPr>
        <p:txBody>
          <a:bodyPr/>
          <a:lstStyle/>
          <a:p>
            <a:r>
              <a:rPr lang="pl-PL" dirty="0"/>
              <a:t>Plagiat jest przywłaszczeniem autorstwa cudzego utworu i przedstawieniem jako własnego. </a:t>
            </a:r>
          </a:p>
          <a:p>
            <a:r>
              <a:rPr lang="pl-PL" dirty="0"/>
              <a:t>Plagiat może być jawny i ukryty, wówczas kiedy dokona się jakichś modyfikacji tekstu. Utwór, nawet jeśli przeszedł do domeny publicznej, to nadal podlega ochronie prawa, przede wszystkim prawa do oznaczenia autorstwa. </a:t>
            </a:r>
          </a:p>
          <a:p>
            <a:r>
              <a:rPr lang="pl-PL" dirty="0"/>
              <a:t>Prawo autorskie osobiste trwa wiecznie, zatem przywłaszczenie sobie autorstwa utworu, który znajduje się w domenie publicznej, jest również plagiatem.</a:t>
            </a:r>
          </a:p>
        </p:txBody>
      </p:sp>
    </p:spTree>
    <p:extLst>
      <p:ext uri="{BB962C8B-B14F-4D97-AF65-F5344CB8AC3E}">
        <p14:creationId xmlns:p14="http://schemas.microsoft.com/office/powerpoint/2010/main" val="2709460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Co to jest plagiat i </a:t>
            </a:r>
            <a:r>
              <a:rPr lang="pl-PL" dirty="0" err="1"/>
              <a:t>autoplagiat</a:t>
            </a:r>
            <a:r>
              <a:rPr lang="pl-PL" dirty="0" smtClean="0"/>
              <a:t>? </a:t>
            </a:r>
            <a:r>
              <a:rPr lang="pl-PL" dirty="0"/>
              <a:t>c</a:t>
            </a:r>
            <a:r>
              <a:rPr lang="pl-PL" dirty="0" smtClean="0"/>
              <a:t>z.2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357717"/>
            <a:ext cx="8946541" cy="3890681"/>
          </a:xfrm>
        </p:spPr>
        <p:txBody>
          <a:bodyPr/>
          <a:lstStyle/>
          <a:p>
            <a:r>
              <a:rPr lang="pl-PL" dirty="0" err="1"/>
              <a:t>Autoplagiat</a:t>
            </a:r>
            <a:r>
              <a:rPr lang="pl-PL" dirty="0"/>
              <a:t> oznacza ponowne wykorzystanie swojego utworu pod zmienionym tytułem lub niewielkie zmodyfikowanie go tak, że powoduje się wprowadzenie w błąd odbiorców dzieła. </a:t>
            </a:r>
          </a:p>
          <a:p>
            <a:r>
              <a:rPr lang="pl-PL" dirty="0"/>
              <a:t>Za plagiat może grozić kara grzywny, a nawet ograniczenia bądź pozbawienia wolności do lat 3.</a:t>
            </a:r>
          </a:p>
        </p:txBody>
      </p:sp>
    </p:spTree>
    <p:extLst>
      <p:ext uri="{BB962C8B-B14F-4D97-AF65-F5344CB8AC3E}">
        <p14:creationId xmlns:p14="http://schemas.microsoft.com/office/powerpoint/2010/main" val="2753329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Kto łamie prawo autorskie?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/>
          <a:lstStyle/>
          <a:p>
            <a:r>
              <a:rPr lang="pl-PL" dirty="0"/>
              <a:t>Osoby, które kopiują cudze utwory i wykorzystują je w zakresie dozwolonego użytku, czy to do celów osobistych, czy edukacyjnych lub naukowych, czy na rzecz studentów nie łamią prawa. Łamaniem prawa jest dopiero upowszechnianie cudzych utworów bez zgody autorów.</a:t>
            </a:r>
          </a:p>
        </p:txBody>
      </p:sp>
    </p:spTree>
    <p:extLst>
      <p:ext uri="{BB962C8B-B14F-4D97-AF65-F5344CB8AC3E}">
        <p14:creationId xmlns:p14="http://schemas.microsoft.com/office/powerpoint/2010/main" val="2118420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5FF3CB2-0F54-4630-86B7-6D815732E1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Prawo autorskie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91796777-BC88-4F7E-A6C9-554B1A16D4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382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Bibliografia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/>
          <a:lstStyle/>
          <a:p>
            <a:r>
              <a:rPr lang="pl-PL" sz="3200" u="sng" dirty="0"/>
              <a:t>https://www.bu.umk.pl/copyright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905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Czym jest prawo autorskie?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/>
          <a:lstStyle/>
          <a:p>
            <a:r>
              <a:rPr lang="pl-PL" sz="2800" dirty="0"/>
              <a:t>Prawa autorskie jest formą ochrony prawnej, który zapewnia autorom kontrolę nad reprodukcją i dystrybucją ich pracy. </a:t>
            </a:r>
          </a:p>
          <a:p>
            <a:r>
              <a:rPr lang="pl-PL" sz="2800" dirty="0"/>
              <a:t>Prawa autorskie są osobiste i majątkowe. Osobiste są niezbywalne, materialne można przenieść lub dziedziczyć.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0046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Czemu służy prawo autorskie?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/>
              <a:t>Autorskie prawa osobiste chronią nieograniczoną w czasie i niepodlegającą zrzeczeniu się więź twórcy z utworem, a w szczególności prawo do:</a:t>
            </a:r>
          </a:p>
          <a:p>
            <a:pPr marL="0" indent="0">
              <a:buNone/>
            </a:pPr>
            <a:r>
              <a:rPr lang="pl-PL" dirty="0"/>
              <a:t/>
            </a:r>
            <a:br>
              <a:rPr lang="pl-PL" dirty="0"/>
            </a:br>
            <a:r>
              <a:rPr lang="pl-PL" dirty="0"/>
              <a:t>1) autorstwa utworu;</a:t>
            </a:r>
            <a:br>
              <a:rPr lang="pl-PL" dirty="0"/>
            </a:br>
            <a:r>
              <a:rPr lang="pl-PL" dirty="0"/>
              <a:t>2) oznaczenia utworu swoim nazwiskiem lub pseudonimem albo do udostępniania go anonimowo;</a:t>
            </a:r>
            <a:br>
              <a:rPr lang="pl-PL" dirty="0"/>
            </a:br>
            <a:r>
              <a:rPr lang="pl-PL" dirty="0"/>
              <a:t>3) nienaruszalności treści i formy utworu oraz jego rzetelnego wykorzystania;</a:t>
            </a:r>
            <a:br>
              <a:rPr lang="pl-PL" dirty="0"/>
            </a:br>
            <a:r>
              <a:rPr lang="pl-PL" dirty="0"/>
              <a:t>4) decydowania o pierwszym udostępnieniu utworu publiczności;</a:t>
            </a:r>
            <a:br>
              <a:rPr lang="pl-PL" dirty="0"/>
            </a:br>
            <a:r>
              <a:rPr lang="pl-PL" dirty="0"/>
              <a:t>5) nadzoru nad sposobem korzystania z utworu.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1799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Czemu służy prawo autorskie</a:t>
            </a:r>
            <a:r>
              <a:rPr lang="pl-PL" dirty="0" smtClean="0"/>
              <a:t>? </a:t>
            </a:r>
            <a:r>
              <a:rPr lang="pl-PL" dirty="0"/>
              <a:t>c</a:t>
            </a:r>
            <a:r>
              <a:rPr lang="pl-PL" dirty="0" smtClean="0"/>
              <a:t>z.2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Twórcy przysługuje wyłączne prawo do korzystania z utworu i rozporządzania nim na wszystkich polach eksploatacji:</a:t>
            </a:r>
          </a:p>
          <a:p>
            <a:pPr marL="0" indent="0">
              <a:buNone/>
            </a:pPr>
            <a:r>
              <a:rPr lang="pl-PL" dirty="0"/>
              <a:t/>
            </a:r>
            <a:br>
              <a:rPr lang="pl-PL" dirty="0"/>
            </a:br>
            <a:r>
              <a:rPr lang="pl-PL" dirty="0"/>
              <a:t>1) w zakresie utrwalania i zwielokrotniania utworu;</a:t>
            </a:r>
            <a:br>
              <a:rPr lang="pl-PL" dirty="0"/>
            </a:br>
            <a:r>
              <a:rPr lang="pl-PL" dirty="0"/>
              <a:t>2) w zakresie obrotu oryginałem albo egzemplarzami;</a:t>
            </a:r>
            <a:br>
              <a:rPr lang="pl-PL" dirty="0"/>
            </a:br>
            <a:r>
              <a:rPr lang="pl-PL" dirty="0"/>
              <a:t>3) w zakresie rozpowszechniania utworu.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98581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Czemu służy prawo </a:t>
            </a:r>
            <a:r>
              <a:rPr lang="pl-PL" dirty="0" smtClean="0"/>
              <a:t>autorskie? </a:t>
            </a:r>
            <a:r>
              <a:rPr lang="pl-PL" dirty="0"/>
              <a:t>c</a:t>
            </a:r>
            <a:r>
              <a:rPr lang="pl-PL" dirty="0" smtClean="0"/>
              <a:t>z.3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999129"/>
            <a:ext cx="8946541" cy="4249270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Prawa te podlegają wyjątkom i ograniczeniom.</a:t>
            </a:r>
          </a:p>
          <a:p>
            <a:pPr marL="0" indent="0">
              <a:buNone/>
            </a:pPr>
            <a:r>
              <a:rPr lang="pl-PL" dirty="0"/>
              <a:t>Wolno w sposób ograniczony korzystać z utworów bez zgody właściciela praw autorskich, np. wolno skopiować utwór dla własnego użytku i podzielić się nim ze znajomymi lub dla celów dydaktycznych oraz naukowych.</a:t>
            </a:r>
          </a:p>
        </p:txBody>
      </p:sp>
    </p:spTree>
    <p:extLst>
      <p:ext uri="{BB962C8B-B14F-4D97-AF65-F5344CB8AC3E}">
        <p14:creationId xmlns:p14="http://schemas.microsoft.com/office/powerpoint/2010/main" val="422858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1635"/>
          </a:xfrm>
        </p:spPr>
        <p:txBody>
          <a:bodyPr/>
          <a:lstStyle/>
          <a:p>
            <a:r>
              <a:rPr lang="pl-PL" dirty="0"/>
              <a:t>Co prawo autorskie chroni?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685365"/>
            <a:ext cx="8946541" cy="46347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/>
              <a:t>Prawo autorskie chroni oryginalne dzieła autorskie. </a:t>
            </a:r>
          </a:p>
          <a:p>
            <a:pPr marL="0" indent="0">
              <a:buNone/>
            </a:pPr>
            <a:r>
              <a:rPr lang="pl-PL" dirty="0"/>
              <a:t>Aby podlegać ochronie, utwór musi </a:t>
            </a:r>
            <a:r>
              <a:rPr lang="pl-PL" dirty="0" err="1"/>
              <a:t>musi</a:t>
            </a:r>
            <a:r>
              <a:rPr lang="pl-PL" dirty="0"/>
              <a:t> obejmować pewien minimalny stopień kreatywności, musi być również  ustalony w jakiejś materialnej postaci, np. zapisany na papierze lub w edytorze w postaci pliku komputerowego. </a:t>
            </a:r>
          </a:p>
          <a:p>
            <a:pPr marL="0" indent="0">
              <a:buNone/>
            </a:pPr>
            <a:r>
              <a:rPr lang="pl-PL" dirty="0"/>
              <a:t>Prawo chroni utwory: wyrażone słowem, symbolami matematycznymi, znakami graficznymi (literackie, publicystyczne, naukowe, kartograficzne oraz programy komputerowe); plastyczne;  fotograficzne; lutnicze; wzornictwa przemysłowego; architektoniczne, </a:t>
            </a:r>
            <a:r>
              <a:rPr lang="pl-PL" dirty="0" err="1"/>
              <a:t>achitektoniczno</a:t>
            </a:r>
            <a:r>
              <a:rPr lang="pl-PL" dirty="0"/>
              <a:t>-urbanistyczne i urbanistyczne; muzyczne i słowno-muzyczne; sceniczne, sceniczno-muzyczne, choreograficzne; audiowizualne (w tym filmowe).</a:t>
            </a:r>
          </a:p>
        </p:txBody>
      </p:sp>
    </p:spTree>
    <p:extLst>
      <p:ext uri="{BB962C8B-B14F-4D97-AF65-F5344CB8AC3E}">
        <p14:creationId xmlns:p14="http://schemas.microsoft.com/office/powerpoint/2010/main" val="1136179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452718"/>
            <a:ext cx="9010928" cy="1376082"/>
          </a:xfrm>
        </p:spPr>
        <p:txBody>
          <a:bodyPr/>
          <a:lstStyle/>
          <a:p>
            <a:r>
              <a:rPr lang="pl-PL" dirty="0"/>
              <a:t>Co nie jest chronione prawem autorskim?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169459"/>
            <a:ext cx="8946541" cy="4078940"/>
          </a:xfrm>
        </p:spPr>
        <p:txBody>
          <a:bodyPr/>
          <a:lstStyle/>
          <a:p>
            <a:r>
              <a:rPr lang="pl-PL" dirty="0"/>
              <a:t>akty normatywne lub ich urzędowe projekty;</a:t>
            </a:r>
          </a:p>
          <a:p>
            <a:r>
              <a:rPr lang="pl-PL" dirty="0"/>
              <a:t>urzędowe dokumenty, materiały, znaki i symbole;</a:t>
            </a:r>
          </a:p>
          <a:p>
            <a:r>
              <a:rPr lang="pl-PL" dirty="0"/>
              <a:t>opublikowane opisy patentowe lub ochronne;</a:t>
            </a:r>
          </a:p>
          <a:p>
            <a:r>
              <a:rPr lang="pl-PL" dirty="0"/>
              <a:t>proste informacje prasowe;</a:t>
            </a:r>
          </a:p>
          <a:p>
            <a:r>
              <a:rPr lang="pl-PL" dirty="0"/>
              <a:t>odkrycia, idee, procedury, metody i zasady działania oraz koncepcje matematyczne;</a:t>
            </a:r>
          </a:p>
          <a:p>
            <a:r>
              <a:rPr lang="pl-PL" dirty="0"/>
              <a:t>utwory, które przeszły do domeny publicznej (wygasły do nich prawa autorskie majątkowe).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60536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4D4BEB6-4457-41C8-B8E9-8C0EAFD0B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331258"/>
          </a:xfrm>
        </p:spPr>
        <p:txBody>
          <a:bodyPr/>
          <a:lstStyle/>
          <a:p>
            <a:r>
              <a:rPr lang="pl-PL" dirty="0"/>
              <a:t>Kto jest właścicielem praw autorskich do utworu?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E775865B-4F07-4AF6-B0E6-D5C76718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2156012"/>
            <a:ext cx="8946541" cy="4249270"/>
          </a:xfrm>
        </p:spPr>
        <p:txBody>
          <a:bodyPr>
            <a:normAutofit lnSpcReduction="10000"/>
          </a:bodyPr>
          <a:lstStyle/>
          <a:p>
            <a:r>
              <a:rPr lang="pl-PL" dirty="0"/>
              <a:t>Twórca zawsze jest posiadaczem praw autorskich osobistych, nie może się ich zrzec, ale może przenieść prawa autorskie majątkowe do utworu. </a:t>
            </a:r>
          </a:p>
          <a:p>
            <a:r>
              <a:rPr lang="pl-PL" dirty="0"/>
              <a:t>W większości przypadków twórca utworu jest początkowym jego posiadaczem. </a:t>
            </a:r>
          </a:p>
          <a:p>
            <a:r>
              <a:rPr lang="pl-PL" dirty="0"/>
              <a:t>Współtwórcom przysługuje prawo autorskie wspólnie. </a:t>
            </a:r>
          </a:p>
          <a:p>
            <a:r>
              <a:rPr lang="pl-PL" dirty="0"/>
              <a:t>Jeśli praca została stworzona w ramach zatrudnienia danej osoby, może oznaczać, iż pracodawca nabywa autorskie prawa majątkowe w granicach wynikających z celu umowy o pracę.</a:t>
            </a:r>
          </a:p>
        </p:txBody>
      </p:sp>
    </p:spTree>
    <p:extLst>
      <p:ext uri="{BB962C8B-B14F-4D97-AF65-F5344CB8AC3E}">
        <p14:creationId xmlns:p14="http://schemas.microsoft.com/office/powerpoint/2010/main" val="1854806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467a2faf0cf61da6b40d683f1556a9fd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284d297e7da0dea4d9ed4aa034764c93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8DBF32AD-F085-45CB-A4AA-AF477F2B886A}"/>
</file>

<file path=customXml/itemProps2.xml><?xml version="1.0" encoding="utf-8"?>
<ds:datastoreItem xmlns:ds="http://schemas.openxmlformats.org/officeDocument/2006/customXml" ds:itemID="{13125597-200A-4C1C-85CC-D7BC4CDCB89B}"/>
</file>

<file path=customXml/itemProps3.xml><?xml version="1.0" encoding="utf-8"?>
<ds:datastoreItem xmlns:ds="http://schemas.openxmlformats.org/officeDocument/2006/customXml" ds:itemID="{38C62392-722A-4807-9FDE-D7552D40D5D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1069</Words>
  <Application>Microsoft Office PowerPoint</Application>
  <PresentationFormat>Panoramiczny</PresentationFormat>
  <Paragraphs>71</Paragraphs>
  <Slides>20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Motyw pakietu Office</vt:lpstr>
      <vt:lpstr>Projekt „Kierunki – drogi dla gospodarki”</vt:lpstr>
      <vt:lpstr>Prawo autorskie</vt:lpstr>
      <vt:lpstr>Czym jest prawo autorskie?</vt:lpstr>
      <vt:lpstr>Czemu służy prawo autorskie?</vt:lpstr>
      <vt:lpstr>Czemu służy prawo autorskie? cz.2</vt:lpstr>
      <vt:lpstr>Czemu służy prawo autorskie? cz.3</vt:lpstr>
      <vt:lpstr>Co prawo autorskie chroni?</vt:lpstr>
      <vt:lpstr>Co nie jest chronione prawem autorskim?</vt:lpstr>
      <vt:lpstr>Kto jest właścicielem praw autorskich do utworu?</vt:lpstr>
      <vt:lpstr>Kto jest właścicielem praw autorskich do utworu? cz.2</vt:lpstr>
      <vt:lpstr>Kto jest właścicielem praw autorskich do utworu? cz.3</vt:lpstr>
      <vt:lpstr>Jak działa prawo autorskie?</vt:lpstr>
      <vt:lpstr>Jak długo trwają prawa autorskie?</vt:lpstr>
      <vt:lpstr>Jak sprawdzić, czy utwór jest nadal chroniony prawem autorskim?</vt:lpstr>
      <vt:lpstr>Jak cytować cudze utwory?</vt:lpstr>
      <vt:lpstr>Jak cytować cudze utwory? cz.2</vt:lpstr>
      <vt:lpstr>Co to jest plagiat i autoplagiat?</vt:lpstr>
      <vt:lpstr>Co to jest plagiat i autoplagiat? cz.2</vt:lpstr>
      <vt:lpstr>Kto łamie prawo autorskie?</vt:lpstr>
      <vt:lpstr>Bibliografia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Prawo autorskie</dc:title>
  <dc:creator>Bożena Listkowska</dc:creator>
  <cp:lastModifiedBy>Konto Microsoft</cp:lastModifiedBy>
  <cp:revision>10</cp:revision>
  <dcterms:created xsi:type="dcterms:W3CDTF">2025-10-26T21:02:00Z</dcterms:created>
  <dcterms:modified xsi:type="dcterms:W3CDTF">2025-11-17T14:46:36Z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