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57" r:id="rId5"/>
    <p:sldId id="335" r:id="rId6"/>
    <p:sldId id="334" r:id="rId7"/>
    <p:sldId id="336" r:id="rId8"/>
    <p:sldId id="337" r:id="rId9"/>
    <p:sldId id="338" r:id="rId10"/>
    <p:sldId id="365" r:id="rId11"/>
    <p:sldId id="366" r:id="rId12"/>
    <p:sldId id="367" r:id="rId13"/>
    <p:sldId id="368" r:id="rId14"/>
    <p:sldId id="371" r:id="rId15"/>
    <p:sldId id="369" r:id="rId16"/>
    <p:sldId id="370" r:id="rId17"/>
    <p:sldId id="372" r:id="rId18"/>
    <p:sldId id="373" r:id="rId19"/>
    <p:sldId id="374" r:id="rId20"/>
    <p:sldId id="375" r:id="rId21"/>
    <p:sldId id="364" r:id="rId2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3" autoAdjust="0"/>
    <p:restoredTop sz="94003" autoAdjust="0"/>
  </p:normalViewPr>
  <p:slideViewPr>
    <p:cSldViewPr snapToGrid="0">
      <p:cViewPr varScale="1">
        <p:scale>
          <a:sx n="73" d="100"/>
          <a:sy n="73" d="100"/>
        </p:scale>
        <p:origin x="39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151A9-773B-466C-B687-023A6D72975A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19AE1-5BE5-4533-A731-C8F636CDE2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5792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diagnozy.diagmatic.pl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pl-PL" dirty="0"/>
              <a:t>Tytuł wykładu: Narzędzia pracy asystenta rodziny </a:t>
            </a:r>
          </a:p>
          <a:p>
            <a:pPr algn="l"/>
            <a:r>
              <a:rPr lang="pl-PL" dirty="0"/>
              <a:t>Zajęcia: Asystent rodziny </a:t>
            </a:r>
          </a:p>
          <a:p>
            <a:pPr algn="l"/>
            <a:r>
              <a:rPr lang="pl-PL" dirty="0"/>
              <a:t>Kierunek: Pedagogika resocjalizacyjna, I stopnień</a:t>
            </a:r>
          </a:p>
          <a:p>
            <a:pPr algn="l"/>
            <a:r>
              <a:rPr lang="pl-PL" dirty="0"/>
              <a:t>Autor: Anna Rutkowska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7F62617-1921-9BF9-DA7F-9FFAA3C28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515" y="0"/>
            <a:ext cx="10515600" cy="1325563"/>
          </a:xfrm>
        </p:spPr>
        <p:txBody>
          <a:bodyPr>
            <a:normAutofit/>
          </a:bodyPr>
          <a:lstStyle/>
          <a:p>
            <a:r>
              <a:rPr lang="pl-PL" sz="3200" dirty="0">
                <a:latin typeface="+mn-lt"/>
              </a:rPr>
              <a:t>Etap 2. ciąg dalszy. Diagnoza – narzędzia c.d.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C37B9A9-63A2-3F8B-2382-353C22644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095" y="1459832"/>
            <a:ext cx="10936705" cy="526181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sz="2600" b="1" dirty="0"/>
              <a:t>Scenariusz wywiadu z rodziną:</a:t>
            </a:r>
          </a:p>
          <a:p>
            <a:pPr marL="514350" indent="-514350">
              <a:buAutoNum type="arabicPeriod"/>
            </a:pPr>
            <a:r>
              <a:rPr lang="pl-PL" sz="2600" dirty="0"/>
              <a:t>Status rodziny</a:t>
            </a:r>
          </a:p>
          <a:p>
            <a:pPr marL="514350" indent="-514350">
              <a:buAutoNum type="arabicPeriod"/>
            </a:pPr>
            <a:r>
              <a:rPr lang="pl-PL" sz="2600" dirty="0"/>
              <a:t>Sytuacja prawna dzieci</a:t>
            </a:r>
          </a:p>
          <a:p>
            <a:pPr marL="514350" indent="-514350">
              <a:buAutoNum type="arabicPeriod"/>
            </a:pPr>
            <a:r>
              <a:rPr lang="pl-PL" sz="2600" dirty="0"/>
              <a:t>Prowadzenie gospodarstwa domowego</a:t>
            </a:r>
          </a:p>
          <a:p>
            <a:pPr marL="514350" indent="-514350">
              <a:buAutoNum type="arabicPeriod"/>
            </a:pPr>
            <a:r>
              <a:rPr lang="pl-PL" sz="2600" dirty="0"/>
              <a:t>Gospodarowanie budżetem</a:t>
            </a:r>
          </a:p>
          <a:p>
            <a:pPr marL="514350" indent="-514350">
              <a:buAutoNum type="arabicPeriod"/>
            </a:pPr>
            <a:r>
              <a:rPr lang="pl-PL" sz="2600" dirty="0"/>
              <a:t>Sposób zapewnienie opieki nad dziećmi</a:t>
            </a:r>
          </a:p>
          <a:p>
            <a:pPr marL="514350" indent="-514350">
              <a:buAutoNum type="arabicPeriod"/>
            </a:pPr>
            <a:r>
              <a:rPr lang="pl-PL" sz="2600" dirty="0"/>
              <a:t>Sytuacja zdrowotna</a:t>
            </a:r>
          </a:p>
          <a:p>
            <a:pPr marL="514350" indent="-514350">
              <a:buAutoNum type="arabicPeriod"/>
            </a:pPr>
            <a:r>
              <a:rPr lang="pl-PL" sz="2600" dirty="0"/>
              <a:t>Warunki mieszkaniowe</a:t>
            </a:r>
          </a:p>
          <a:p>
            <a:pPr marL="514350" indent="-514350">
              <a:buAutoNum type="arabicPeriod"/>
            </a:pPr>
            <a:r>
              <a:rPr lang="pl-PL" sz="2600" dirty="0"/>
              <a:t>Sytuacja szkolna, wychowawcza dzieci</a:t>
            </a:r>
          </a:p>
          <a:p>
            <a:pPr marL="514350" indent="-514350">
              <a:buAutoNum type="arabicPeriod"/>
            </a:pPr>
            <a:r>
              <a:rPr lang="pl-PL" sz="2600" dirty="0"/>
              <a:t>Relacje w rodzinie</a:t>
            </a:r>
          </a:p>
          <a:p>
            <a:pPr marL="514350" indent="-514350">
              <a:buAutoNum type="arabicPeriod"/>
            </a:pPr>
            <a:r>
              <a:rPr lang="pl-PL" sz="2600" dirty="0"/>
              <a:t>Sposoby spędzania czasu wolnego</a:t>
            </a:r>
          </a:p>
          <a:p>
            <a:pPr marL="514350" indent="-514350">
              <a:buAutoNum type="arabicPeriod"/>
            </a:pPr>
            <a:r>
              <a:rPr lang="pl-PL" sz="2600" dirty="0"/>
              <a:t>Relacje i możliwości potrzymania wsparcia ze strony rodziny, przyjaciół, sąsiadów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pl-PL" sz="2600" dirty="0"/>
              <a:t>Ocena czynników ryzyka i czynników chroniących </a:t>
            </a:r>
          </a:p>
          <a:p>
            <a:pPr marL="514350" indent="-514350">
              <a:buAutoNum type="arabicPeriod"/>
            </a:pPr>
            <a:endParaRPr lang="pl-PL" sz="2600" dirty="0"/>
          </a:p>
          <a:p>
            <a:pPr marL="514350" indent="-514350">
              <a:buAutoNum type="arabicPeriod"/>
            </a:pPr>
            <a:endParaRPr lang="pl-PL" dirty="0"/>
          </a:p>
          <a:p>
            <a:pPr marL="514350" indent="-514350">
              <a:buAutoNum type="arabicPeriod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4546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DE1616-6F7E-C09C-48D3-A7918323D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13" y="214296"/>
            <a:ext cx="10515600" cy="1325563"/>
          </a:xfrm>
        </p:spPr>
        <p:txBody>
          <a:bodyPr>
            <a:normAutofit/>
          </a:bodyPr>
          <a:lstStyle/>
          <a:p>
            <a:r>
              <a:rPr lang="pl-PL" sz="3200" dirty="0"/>
              <a:t>Etap 2. ciąg dalszy. Diagnoza rodziny – uniwersalny SWOT </a:t>
            </a:r>
          </a:p>
        </p:txBody>
      </p:sp>
      <p:pic>
        <p:nvPicPr>
          <p:cNvPr id="4" name="Symbol zastępczy zawartości 3" descr="Obrazek ilustruje metodę diagnostyczną SWOT. Pokazuje cztery pola, które odpowiadają pozytywnym i negatywnym aspektom funkcjonowania rodziny w podziale na czynniki wewnętrzne i zewnętrzne.">
            <a:extLst>
              <a:ext uri="{FF2B5EF4-FFF2-40B4-BE49-F238E27FC236}">
                <a16:creationId xmlns:a16="http://schemas.microsoft.com/office/drawing/2014/main" id="{6FD91014-5451-8600-50A1-333314D297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26310" y="1338472"/>
            <a:ext cx="6084815" cy="5486231"/>
          </a:xfrm>
        </p:spPr>
      </p:pic>
    </p:spTree>
    <p:extLst>
      <p:ext uri="{BB962C8B-B14F-4D97-AF65-F5344CB8AC3E}">
        <p14:creationId xmlns:p14="http://schemas.microsoft.com/office/powerpoint/2010/main" val="2772663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96B809-C50B-D73D-4A71-ACF29255D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140" y="299137"/>
            <a:ext cx="10515600" cy="1325563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Etap 2. ciąg dalszy. Diagnoza – narzędzia cyfrowe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D7B01F1-B110-DAC1-151F-DE7FEF6D3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dirty="0"/>
              <a:t>Wykorzystanie baterii testów diagnostycznych w ramach uczelnianej licencji </a:t>
            </a:r>
            <a:r>
              <a:rPr lang="pl-PL" dirty="0" err="1">
                <a:hlinkClick r:id="rId2"/>
              </a:rPr>
              <a:t>Diamatic</a:t>
            </a:r>
            <a:r>
              <a:rPr lang="pl-PL" dirty="0">
                <a:hlinkClick r:id="rId2"/>
              </a:rPr>
              <a:t> - link otwiera się w nowym oknie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do diagnozowania funkcjonowania społecznego i motywacji dzieci w rodzinie wieloproblemowej objętej asystenturą</a:t>
            </a:r>
          </a:p>
          <a:p>
            <a:pPr marL="0" indent="0">
              <a:buNone/>
            </a:pPr>
            <a:r>
              <a:rPr lang="pl-PL" dirty="0"/>
              <a:t>Baterie Kwestionariuszy do oceny Funkcjonowania Społecznego (B-KFS) służą do diagnozy dzieci i młodzieży w wieku 9-16 lat (klasy IV-VIII szkoły podstawowej);</a:t>
            </a:r>
          </a:p>
          <a:p>
            <a:pPr marL="0" indent="0">
              <a:buNone/>
            </a:pPr>
            <a:r>
              <a:rPr lang="pl-PL" dirty="0"/>
              <a:t>Baterie kwestionariuszy (B-</a:t>
            </a:r>
            <a:r>
              <a:rPr lang="pl-PL" dirty="0" err="1"/>
              <a:t>KMiA</a:t>
            </a:r>
            <a:r>
              <a:rPr lang="pl-PL" dirty="0"/>
              <a:t>) służą do badania rodzajów motywacji (</a:t>
            </a:r>
            <a:r>
              <a:rPr lang="pl-PL" dirty="0" err="1"/>
              <a:t>amotywacja</a:t>
            </a:r>
            <a:r>
              <a:rPr lang="pl-PL" dirty="0"/>
              <a:t>, motywacja zewnętrzna i wewnętrzna) i przyczyn </a:t>
            </a:r>
            <a:r>
              <a:rPr lang="pl-PL" dirty="0" err="1"/>
              <a:t>amotywacji</a:t>
            </a:r>
            <a:r>
              <a:rPr lang="pl-PL" dirty="0"/>
              <a:t> (kompetencje do działania, użyteczność działania, obciążenie zadaniem), uczniów w wieku od 9 do 16 lat</a:t>
            </a:r>
          </a:p>
        </p:txBody>
      </p:sp>
    </p:spTree>
    <p:extLst>
      <p:ext uri="{BB962C8B-B14F-4D97-AF65-F5344CB8AC3E}">
        <p14:creationId xmlns:p14="http://schemas.microsoft.com/office/powerpoint/2010/main" val="512105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5EC92-D0A8-9425-CBBC-224F6525E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31" y="156578"/>
            <a:ext cx="10515600" cy="1325563"/>
          </a:xfrm>
        </p:spPr>
        <p:txBody>
          <a:bodyPr>
            <a:normAutofit/>
          </a:bodyPr>
          <a:lstStyle/>
          <a:p>
            <a:r>
              <a:rPr lang="pl-PL" sz="3600" dirty="0"/>
              <a:t>Etap 3. Opracowanie planu pracy z rodziną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06C0999-4522-0582-C495-A26EBDF7A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431" y="1482140"/>
            <a:ext cx="11760476" cy="5219281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pl-PL" dirty="0"/>
              <a:t>Efektywne wyznaczani celów zmiany:</a:t>
            </a:r>
          </a:p>
          <a:p>
            <a:pPr lvl="1"/>
            <a:r>
              <a:rPr lang="pl-PL" dirty="0"/>
              <a:t>Wyznaczajcie cele realistyczne</a:t>
            </a:r>
          </a:p>
          <a:p>
            <a:pPr lvl="1"/>
            <a:r>
              <a:rPr lang="pl-PL" dirty="0"/>
              <a:t>Wyznaczajcie cele jako pozytywne zadania</a:t>
            </a:r>
          </a:p>
          <a:p>
            <a:pPr lvl="1"/>
            <a:r>
              <a:rPr lang="pl-PL" dirty="0"/>
              <a:t>Wyznaczajcie cele precyzyjnie i mierzalnie (termin, miejsce)</a:t>
            </a:r>
          </a:p>
          <a:p>
            <a:pPr lvl="1"/>
            <a:r>
              <a:rPr lang="pl-PL" dirty="0"/>
              <a:t>Wyznaczajcie cele osiągalne (technika małych kroków)</a:t>
            </a:r>
          </a:p>
          <a:p>
            <a:pPr lvl="1"/>
            <a:r>
              <a:rPr lang="pl-PL" dirty="0"/>
              <a:t>Wyznaczajcie cele, których osiągniecie zależy od rodziny (poszczególnych członków). Cele nie mogą być zależne od warunków, nad którymi nie macie kontroli)</a:t>
            </a:r>
          </a:p>
          <a:p>
            <a:pPr marL="514350" indent="-514350">
              <a:buAutoNum type="arabicPeriod"/>
            </a:pPr>
            <a:r>
              <a:rPr lang="pl-PL" dirty="0"/>
              <a:t>Aktywne słuchanie:</a:t>
            </a:r>
          </a:p>
          <a:p>
            <a:pPr lvl="1"/>
            <a:r>
              <a:rPr lang="pl-PL" dirty="0"/>
              <a:t>parafrazowanie, </a:t>
            </a:r>
          </a:p>
          <a:p>
            <a:pPr lvl="1"/>
            <a:r>
              <a:rPr lang="pl-PL" dirty="0"/>
              <a:t>precyzowanie, </a:t>
            </a:r>
          </a:p>
          <a:p>
            <a:pPr lvl="1"/>
            <a:r>
              <a:rPr lang="pl-PL" dirty="0"/>
              <a:t>informacja zwrotna (natychmiastowa, szczera, wspierająca) </a:t>
            </a:r>
          </a:p>
          <a:p>
            <a:pPr marL="514350" indent="-514350">
              <a:buAutoNum type="arabicPeriod"/>
            </a:pPr>
            <a:r>
              <a:rPr lang="pl-PL" dirty="0"/>
              <a:t>Spisanie planu (np. w formie kontraktu) zrozumiałego dla obu stron</a:t>
            </a:r>
          </a:p>
          <a:p>
            <a:pPr marL="457200" lvl="1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49391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64AE96-3E82-9D70-39DA-99EC3C1AB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63" y="365125"/>
            <a:ext cx="11155837" cy="1325563"/>
          </a:xfrm>
        </p:spPr>
        <p:txBody>
          <a:bodyPr>
            <a:normAutofit/>
          </a:bodyPr>
          <a:lstStyle/>
          <a:p>
            <a:r>
              <a:rPr lang="pl-PL" sz="3600" dirty="0"/>
              <a:t>Etap 4. Realizacja planu działania i ewentualne modyfikacje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BA88433-1CC3-A269-F8AA-633CC3CD7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8792" y="1825625"/>
            <a:ext cx="11005008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Prowadzenie zaplanowanych w planie pracy działań; realizacja harmonogramu </a:t>
            </a:r>
          </a:p>
          <a:p>
            <a:pPr marL="514350" indent="-514350">
              <a:buAutoNum type="arabicPeriod"/>
            </a:pPr>
            <a:r>
              <a:rPr lang="pl-PL" dirty="0"/>
              <a:t>Podsumowywanie każdej podjętej aktywności członków rodzinnych zmierzającej do określonych celów</a:t>
            </a:r>
          </a:p>
          <a:p>
            <a:pPr marL="514350" indent="-514350">
              <a:buAutoNum type="arabicPeriod"/>
            </a:pPr>
            <a:r>
              <a:rPr lang="pl-PL" dirty="0"/>
              <a:t>Modyfikowanie celów, modyfikowanie harmonogramu (narzędzie matryca  </a:t>
            </a:r>
            <a:r>
              <a:rPr lang="pl-PL" dirty="0" err="1"/>
              <a:t>Eisenhovera</a:t>
            </a:r>
            <a:r>
              <a:rPr lang="pl-PL" dirty="0"/>
              <a:t>).</a:t>
            </a:r>
          </a:p>
          <a:p>
            <a:pPr marL="514350" indent="-514350">
              <a:buAutoNum type="arabicPeriod"/>
            </a:pPr>
            <a:r>
              <a:rPr lang="pl-PL" dirty="0"/>
              <a:t>Metody pracy asystenta: wyjaśnianie, wspieranie, odnoszenie poczucia sprawstwa, trening podejmowania decyzji, TZA, modelowanie, działania wychowawcze, </a:t>
            </a:r>
            <a:r>
              <a:rPr lang="pl-PL" dirty="0" err="1"/>
              <a:t>trenign</a:t>
            </a:r>
            <a:r>
              <a:rPr lang="pl-PL" dirty="0"/>
              <a:t> budżetu, trening utrzymani czystości, rozszerzenie sieci kontaktów, towarzyszenie,  delegowanie zadań </a:t>
            </a:r>
          </a:p>
          <a:p>
            <a:pPr marL="0" indent="0">
              <a:buNone/>
            </a:pPr>
            <a:endParaRPr lang="pl-PL" dirty="0"/>
          </a:p>
          <a:p>
            <a:pPr marL="514350" indent="-514350">
              <a:buAutoNum type="arabicPeriod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43173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5EABCD0-33F8-73C4-EEF5-86AE9FA3B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365125"/>
            <a:ext cx="10976728" cy="1325563"/>
          </a:xfrm>
        </p:spPr>
        <p:txBody>
          <a:bodyPr/>
          <a:lstStyle/>
          <a:p>
            <a:r>
              <a:rPr lang="pl-PL" sz="3600" dirty="0"/>
              <a:t>Etap 5. Okresowa ocena sytuacji rodziny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F2CB58F-C51D-7699-81CC-45381C61F7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1825625"/>
            <a:ext cx="10976728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Krótkie podsumowujące spotkanie co 1 miesiąc</a:t>
            </a:r>
          </a:p>
          <a:p>
            <a:pPr marL="514350" indent="-514350">
              <a:buAutoNum type="arabicPeriod"/>
            </a:pPr>
            <a:r>
              <a:rPr lang="pl-PL" dirty="0"/>
              <a:t>Podsumowanie pełne co 6 miesięcy. Analiza i ewaluacja osiągniętych celów (czy podjęte działania przybliżają do określonych w planie celów? czy wpływają na poprawę sytuacji?)</a:t>
            </a:r>
          </a:p>
          <a:p>
            <a:pPr marL="514350" indent="-514350">
              <a:buAutoNum type="arabicPeriod"/>
            </a:pPr>
            <a:r>
              <a:rPr lang="pl-PL" dirty="0"/>
              <a:t>Ponowna diagnoza metodą skalowania.</a:t>
            </a:r>
          </a:p>
          <a:p>
            <a:pPr marL="514350" indent="-514350">
              <a:buAutoNum type="arabicPeriod"/>
            </a:pPr>
            <a:r>
              <a:rPr lang="pl-PL" dirty="0"/>
              <a:t>Ocena sensowności dalszej pracy z rodziną. </a:t>
            </a:r>
          </a:p>
        </p:txBody>
      </p:sp>
    </p:spTree>
    <p:extLst>
      <p:ext uri="{BB962C8B-B14F-4D97-AF65-F5344CB8AC3E}">
        <p14:creationId xmlns:p14="http://schemas.microsoft.com/office/powerpoint/2010/main" val="450573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32FFF0F-5E1E-7C1C-8AAD-9B332AFB1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12" y="365125"/>
            <a:ext cx="10891887" cy="1325563"/>
          </a:xfrm>
        </p:spPr>
        <p:txBody>
          <a:bodyPr>
            <a:normAutofit/>
          </a:bodyPr>
          <a:lstStyle/>
          <a:p>
            <a:r>
              <a:rPr lang="pl-PL" sz="3600" dirty="0"/>
              <a:t>Etap. 6. Zakończenie współpracy/ewaluacja końcowa</a:t>
            </a:r>
            <a:br>
              <a:rPr lang="pl-PL" sz="3600" dirty="0"/>
            </a:br>
            <a:endParaRPr lang="pl-PL" sz="36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CA8123F-F52E-10E3-1353-134897083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742" y="1825625"/>
            <a:ext cx="10741058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Zakończenie ze względu na osiągnięcie założonych celów.</a:t>
            </a:r>
          </a:p>
          <a:p>
            <a:pPr lvl="1"/>
            <a:r>
              <a:rPr lang="pl-PL" dirty="0"/>
              <a:t>Spotkanie wszystkich członków rodziny </a:t>
            </a:r>
          </a:p>
          <a:p>
            <a:pPr lvl="1"/>
            <a:r>
              <a:rPr lang="pl-PL" dirty="0"/>
              <a:t>Udział pracownika socjalnego, ewentualnie kuratora lub pedagoga</a:t>
            </a:r>
          </a:p>
          <a:p>
            <a:pPr lvl="1"/>
            <a:endParaRPr lang="pl-PL" dirty="0"/>
          </a:p>
          <a:p>
            <a:pPr marL="514350" indent="-514350">
              <a:buAutoNum type="arabicPeriod"/>
            </a:pPr>
            <a:r>
              <a:rPr lang="pl-PL" dirty="0"/>
              <a:t>Zakończenie ze względu na brak współpracy rodziny.</a:t>
            </a:r>
          </a:p>
        </p:txBody>
      </p:sp>
    </p:spTree>
    <p:extLst>
      <p:ext uri="{BB962C8B-B14F-4D97-AF65-F5344CB8AC3E}">
        <p14:creationId xmlns:p14="http://schemas.microsoft.com/office/powerpoint/2010/main" val="943355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D185022-927E-1539-336D-309283A6D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181" y="365125"/>
            <a:ext cx="10797619" cy="1325563"/>
          </a:xfrm>
        </p:spPr>
        <p:txBody>
          <a:bodyPr>
            <a:normAutofit fontScale="90000"/>
          </a:bodyPr>
          <a:lstStyle/>
          <a:p>
            <a:r>
              <a:rPr lang="pl-PL" sz="3600" dirty="0"/>
              <a:t>Etap 7. Okresowy, wspierający monitoring rodziny po zakończeniu współpracy 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DCD5632-863B-9A7E-B1A1-5CD404404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353" y="1797344"/>
            <a:ext cx="10948447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Wspierające rodzinę spotkania podtrzymujące </a:t>
            </a:r>
          </a:p>
          <a:p>
            <a:pPr marL="514350" indent="-514350">
              <a:buAutoNum type="arabicPeriod"/>
            </a:pPr>
            <a:r>
              <a:rPr lang="pl-PL" dirty="0"/>
              <a:t>Jeśli rodzina współpracuje, asystent powinien kontynuować pracę z rodziną nawet po decyzji umieszczenia dzieci w pieczy. </a:t>
            </a:r>
          </a:p>
        </p:txBody>
      </p:sp>
    </p:spTree>
    <p:extLst>
      <p:ext uri="{BB962C8B-B14F-4D97-AF65-F5344CB8AC3E}">
        <p14:creationId xmlns:p14="http://schemas.microsoft.com/office/powerpoint/2010/main" val="2226855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ADF079-C105-8230-4A43-1CE6AEB30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Bibliografia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468FA4-BAA3-7A72-A976-1D71008FA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255" y="1873733"/>
            <a:ext cx="11783505" cy="3772923"/>
          </a:xfrm>
        </p:spPr>
        <p:txBody>
          <a:bodyPr>
            <a:normAutofit/>
          </a:bodyPr>
          <a:lstStyle/>
          <a:p>
            <a:pPr algn="l"/>
            <a:r>
              <a:rPr lang="pl-PL" dirty="0"/>
              <a:t>Izabela </a:t>
            </a:r>
            <a:r>
              <a:rPr lang="pl-PL" dirty="0" err="1"/>
              <a:t>Krasiejko</a:t>
            </a:r>
            <a:r>
              <a:rPr lang="pl-PL" dirty="0"/>
              <a:t>, Asystentura rodziny. Rekomendacje metodyczne i organizacyjne, Warszawa 2016</a:t>
            </a:r>
          </a:p>
          <a:p>
            <a:pPr algn="l"/>
            <a:r>
              <a:rPr lang="pl-PL" dirty="0"/>
              <a:t>Izabela </a:t>
            </a:r>
            <a:r>
              <a:rPr lang="pl-PL" dirty="0" err="1"/>
              <a:t>Krasiejko</a:t>
            </a:r>
            <a:r>
              <a:rPr lang="pl-PL" dirty="0"/>
              <a:t>, Diagnoza pedagogiczna w metodycznym działaniu asystenta rodziny, „Przegląd pedagogiczny” 2015</a:t>
            </a:r>
          </a:p>
          <a:p>
            <a:r>
              <a:rPr lang="pl-PL" dirty="0" err="1"/>
              <a:t>I.Krasiejko</a:t>
            </a:r>
            <a:r>
              <a:rPr lang="pl-PL" dirty="0"/>
              <a:t>, M. </a:t>
            </a:r>
            <a:r>
              <a:rPr lang="pl-PL" dirty="0" err="1"/>
              <a:t>ciczkowska-Giedziun</a:t>
            </a:r>
            <a:r>
              <a:rPr lang="pl-PL" dirty="0"/>
              <a:t>, Pedagogiczne aspekty pracy asystenta rodziny. Między wsparciem rodziny a ochroną dziecka przed krzywdzeniem, Warszawa 2024</a:t>
            </a:r>
          </a:p>
          <a:p>
            <a:pPr algn="l"/>
            <a:r>
              <a:rPr lang="pl-PL" dirty="0"/>
              <a:t>Joanna Janowska, Poradnik asystenta rodziny, ROPS Kraków 2013</a:t>
            </a:r>
          </a:p>
          <a:p>
            <a:pPr marL="0" indent="0" algn="l">
              <a:buNone/>
            </a:pPr>
            <a:endParaRPr lang="pl-PL" dirty="0"/>
          </a:p>
          <a:p>
            <a:pPr algn="l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69115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7C2F2F-1371-9F09-8FF6-150F3E122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8296"/>
            <a:ext cx="10515600" cy="1222513"/>
          </a:xfrm>
        </p:spPr>
        <p:txBody>
          <a:bodyPr>
            <a:normAutofit/>
          </a:bodyPr>
          <a:lstStyle/>
          <a:p>
            <a:r>
              <a:rPr lang="pl-PL" sz="3200" dirty="0">
                <a:latin typeface="+mn-lt"/>
              </a:rPr>
              <a:t>Zadania asystenta - synteza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5D0A62-F059-BD9C-345C-C18DE2881A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642" y="1580322"/>
            <a:ext cx="10972800" cy="4999382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Diagnozuje:</a:t>
            </a:r>
          </a:p>
          <a:p>
            <a:pPr lvl="1"/>
            <a:r>
              <a:rPr lang="pl-PL" dirty="0"/>
              <a:t>poznaje oraz analizuje problemy i dysfunkcje rodziny</a:t>
            </a:r>
          </a:p>
          <a:p>
            <a:pPr lvl="1"/>
            <a:r>
              <a:rPr lang="pl-PL" dirty="0"/>
              <a:t>analizuje zasobu rodziny i jej środowiska</a:t>
            </a:r>
          </a:p>
          <a:p>
            <a:pPr lvl="1"/>
            <a:r>
              <a:rPr lang="pl-PL" dirty="0"/>
              <a:t>Stosuje narzędzia</a:t>
            </a:r>
          </a:p>
          <a:p>
            <a:r>
              <a:rPr lang="pl-PL" dirty="0"/>
              <a:t>Wspiera:</a:t>
            </a:r>
          </a:p>
          <a:p>
            <a:pPr lvl="1"/>
            <a:r>
              <a:rPr lang="pl-PL" dirty="0"/>
              <a:t>instrumentalnie, </a:t>
            </a:r>
          </a:p>
          <a:p>
            <a:pPr lvl="1"/>
            <a:r>
              <a:rPr lang="pl-PL" dirty="0"/>
              <a:t>informacyjnie, </a:t>
            </a:r>
          </a:p>
          <a:p>
            <a:pPr lvl="1"/>
            <a:r>
              <a:rPr lang="pl-PL" dirty="0"/>
              <a:t>emocjonalnie</a:t>
            </a:r>
          </a:p>
          <a:p>
            <a:r>
              <a:rPr lang="pl-PL" dirty="0"/>
              <a:t>Towarzyszy:</a:t>
            </a:r>
          </a:p>
          <a:p>
            <a:pPr lvl="1"/>
            <a:r>
              <a:rPr lang="pl-PL" dirty="0"/>
              <a:t>w formułowaniu celu/kierunku zmiany, </a:t>
            </a:r>
          </a:p>
          <a:p>
            <a:pPr lvl="1"/>
            <a:r>
              <a:rPr lang="pl-PL" dirty="0"/>
              <a:t>poszukiwaniu rozwiązań, wyciąganiu wniosków z porażek, dostrzeganiu sukcesów</a:t>
            </a:r>
          </a:p>
          <a:p>
            <a:r>
              <a:rPr lang="pl-PL" dirty="0"/>
              <a:t>Edukuje:</a:t>
            </a:r>
          </a:p>
          <a:p>
            <a:pPr lvl="1"/>
            <a:r>
              <a:rPr lang="pl-PL" dirty="0"/>
              <a:t>modelowanie i trenowanie umiejętności)</a:t>
            </a:r>
          </a:p>
        </p:txBody>
      </p:sp>
    </p:spTree>
    <p:extLst>
      <p:ext uri="{BB962C8B-B14F-4D97-AF65-F5344CB8AC3E}">
        <p14:creationId xmlns:p14="http://schemas.microsoft.com/office/powerpoint/2010/main" val="2339463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CF9E2B-93C8-D4C6-95FA-A5EC22AA5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6231"/>
            <a:ext cx="10515600" cy="492194"/>
          </a:xfrm>
        </p:spPr>
        <p:txBody>
          <a:bodyPr>
            <a:noAutofit/>
          </a:bodyPr>
          <a:lstStyle/>
          <a:p>
            <a:r>
              <a:rPr lang="pl-PL" sz="3200" dirty="0">
                <a:latin typeface="+mn-lt"/>
              </a:rPr>
              <a:t>Metody pracy asystenta rodziny - wstęp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48B2F2E-E3EC-A920-FF0A-9A10F026A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853" y="1732548"/>
            <a:ext cx="11053009" cy="4411578"/>
          </a:xfrm>
        </p:spPr>
        <p:txBody>
          <a:bodyPr>
            <a:noAutofit/>
          </a:bodyPr>
          <a:lstStyle/>
          <a:p>
            <a:r>
              <a:rPr lang="pl-PL" u="sng" dirty="0"/>
              <a:t>Asystent pomaga rodzinie zrealizować to, co rodzina chce zrobić oraz to czego inne służby społecznej od niej wymagają. Pomaga w tym, co jest możliwe do osiągnięcia. </a:t>
            </a:r>
          </a:p>
          <a:p>
            <a:r>
              <a:rPr lang="pl-PL" dirty="0"/>
              <a:t>Brak jednoznacznego i zamkniętego katalogu metod pracy asystenta. </a:t>
            </a:r>
          </a:p>
          <a:p>
            <a:r>
              <a:rPr lang="pl-PL" dirty="0"/>
              <a:t>Asystent może korzystać z szerokiego katalogu metod oraz ze swoich zasobów, doświadczeni umiejętności diagnostycznych i metodycznych.</a:t>
            </a:r>
          </a:p>
          <a:p>
            <a:r>
              <a:rPr lang="pl-PL" dirty="0"/>
              <a:t> Możliwe jest stosowanie zindywidualizowanych rozwiązań i testowanie niekonwencjonalnych podejść.</a:t>
            </a:r>
          </a:p>
          <a:p>
            <a:pPr marL="0" indent="0">
              <a:buNone/>
            </a:pPr>
            <a:endParaRPr lang="pl-PL" sz="2400" b="1" dirty="0"/>
          </a:p>
        </p:txBody>
      </p:sp>
    </p:spTree>
    <p:extLst>
      <p:ext uri="{BB962C8B-B14F-4D97-AF65-F5344CB8AC3E}">
        <p14:creationId xmlns:p14="http://schemas.microsoft.com/office/powerpoint/2010/main" val="1632407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36100F-81EB-AD60-4638-9DC7D714E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59822"/>
          </a:xfrm>
        </p:spPr>
        <p:txBody>
          <a:bodyPr>
            <a:normAutofit fontScale="90000"/>
          </a:bodyPr>
          <a:lstStyle/>
          <a:p>
            <a:r>
              <a:rPr lang="pl-PL" sz="3600" dirty="0">
                <a:latin typeface="+mn-lt"/>
              </a:rPr>
              <a:t>Metody pracy asystenta rodziny - przykłady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35F211C-761B-375B-A2A7-D85D26B094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053" y="1557654"/>
            <a:ext cx="10952747" cy="47629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Metody stosowane w pracy socjalnej z rodziną:</a:t>
            </a:r>
          </a:p>
          <a:p>
            <a:pPr lvl="1"/>
            <a:r>
              <a:rPr lang="pl-PL" dirty="0"/>
              <a:t>Praca z przypadkiem (</a:t>
            </a:r>
            <a:r>
              <a:rPr lang="pl-PL" i="1" dirty="0" err="1"/>
              <a:t>case</a:t>
            </a:r>
            <a:r>
              <a:rPr lang="pl-PL" i="1" dirty="0"/>
              <a:t> </a:t>
            </a:r>
            <a:r>
              <a:rPr lang="pl-PL" i="1" dirty="0" err="1"/>
              <a:t>work</a:t>
            </a:r>
            <a:r>
              <a:rPr lang="pl-PL" dirty="0"/>
              <a:t>) – działania o charakterze pomocowym oparte na diagnozie i wypracowanym </a:t>
            </a:r>
            <a:r>
              <a:rPr lang="pl-PL" b="1" dirty="0"/>
              <a:t>wspólnie</a:t>
            </a:r>
            <a:r>
              <a:rPr lang="pl-PL" dirty="0"/>
              <a:t> z rodziną celu i planie pracy</a:t>
            </a:r>
          </a:p>
          <a:p>
            <a:pPr lvl="1"/>
            <a:r>
              <a:rPr lang="pl-PL" dirty="0"/>
              <a:t>Metoda sieciowa</a:t>
            </a:r>
          </a:p>
          <a:p>
            <a:pPr lvl="1"/>
            <a:r>
              <a:rPr lang="pl-PL" dirty="0"/>
              <a:t>Metoda konferencji grupy rodzinnej</a:t>
            </a:r>
          </a:p>
          <a:p>
            <a:pPr marL="0" indent="0">
              <a:buNone/>
            </a:pPr>
            <a:r>
              <a:rPr lang="pl-PL" dirty="0"/>
              <a:t>Metody alternatywne wymagające poszerzonych kompetencji:</a:t>
            </a:r>
          </a:p>
          <a:p>
            <a:pPr lvl="1"/>
            <a:r>
              <a:rPr lang="pl-PL" dirty="0"/>
              <a:t>Praca z rodziną – model PSR – skoncentrowany na rozwiązaniach</a:t>
            </a:r>
          </a:p>
          <a:p>
            <a:pPr lvl="1"/>
            <a:r>
              <a:rPr lang="pl-PL" dirty="0"/>
              <a:t>Metoda wykorzystująca podejście poznawczo-behawioralne </a:t>
            </a:r>
          </a:p>
          <a:p>
            <a:pPr lvl="1"/>
            <a:r>
              <a:rPr lang="pl-PL" dirty="0"/>
              <a:t>Podejście systemowe do pracy z rodziną, na przykład według koncepcji prof. B. de Barbaro</a:t>
            </a:r>
          </a:p>
          <a:p>
            <a:pPr marL="914400" lvl="2" indent="0">
              <a:buNone/>
            </a:pPr>
            <a:endParaRPr lang="pl-PL" b="1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11872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847331D-A826-0A95-FFCE-062153D8C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8179"/>
          </a:xfrm>
        </p:spPr>
        <p:txBody>
          <a:bodyPr>
            <a:normAutofit/>
          </a:bodyPr>
          <a:lstStyle/>
          <a:p>
            <a:r>
              <a:rPr lang="pl-PL" sz="3200" b="1" dirty="0">
                <a:latin typeface="+mn-lt"/>
              </a:rPr>
              <a:t>Etapy metodycznego działania asystenta rodziny</a:t>
            </a:r>
            <a:endParaRPr lang="pl-PL" sz="32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1FA2156-375F-87DE-6772-3795B1F85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2757"/>
            <a:ext cx="10515600" cy="499420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b="1" dirty="0"/>
              <a:t>Nawiązanie relacji z rodziną </a:t>
            </a:r>
          </a:p>
          <a:p>
            <a:pPr marL="514350" indent="-514350">
              <a:buFont typeface="+mj-lt"/>
              <a:buAutoNum type="arabicPeriod"/>
            </a:pPr>
            <a:r>
              <a:rPr lang="pl-PL" b="1" dirty="0"/>
              <a:t>Diagnoza</a:t>
            </a:r>
          </a:p>
          <a:p>
            <a:pPr marL="514350" indent="-514350">
              <a:buFont typeface="+mj-lt"/>
              <a:buAutoNum type="arabicPeriod"/>
            </a:pPr>
            <a:r>
              <a:rPr lang="pl-PL" b="1" dirty="0"/>
              <a:t>O</a:t>
            </a:r>
            <a:r>
              <a:rPr lang="pl-PL" b="1" u="sng" dirty="0"/>
              <a:t>pracowanie planu pracy z rodziną – kluczowy etap</a:t>
            </a:r>
          </a:p>
          <a:p>
            <a:pPr marL="514350" indent="-514350">
              <a:buFont typeface="+mj-lt"/>
              <a:buAutoNum type="arabicPeriod"/>
            </a:pPr>
            <a:r>
              <a:rPr lang="pl-PL" b="1" dirty="0"/>
              <a:t>Realizacja planu działania i ewentualna modyfikacja planu ze względu na zmianę sytuacji rodziny lub zgłaszane potrzeby </a:t>
            </a:r>
          </a:p>
          <a:p>
            <a:pPr marL="514350" indent="-514350">
              <a:buFont typeface="+mj-lt"/>
              <a:buAutoNum type="arabicPeriod"/>
            </a:pPr>
            <a:r>
              <a:rPr lang="pl-PL" b="1" dirty="0"/>
              <a:t>Okresowa ocena sytuacji rodziny</a:t>
            </a:r>
            <a:endParaRPr lang="pl-PL" dirty="0"/>
          </a:p>
          <a:p>
            <a:pPr marL="514350" indent="-514350">
              <a:buFont typeface="+mj-lt"/>
              <a:buAutoNum type="arabicPeriod"/>
            </a:pPr>
            <a:r>
              <a:rPr lang="pl-PL" b="1" dirty="0"/>
              <a:t>Zakończenie współpracy/ewaluacja końcowa</a:t>
            </a:r>
          </a:p>
          <a:p>
            <a:pPr marL="514350" indent="-514350">
              <a:buFont typeface="+mj-lt"/>
              <a:buAutoNum type="arabicPeriod"/>
            </a:pPr>
            <a:r>
              <a:rPr lang="pl-PL" b="1" dirty="0"/>
              <a:t>Okresowy, wspierający monitoring rodziny po zakończeniu współpracy 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84194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0D3683B-F356-96AB-6A02-367AC6BD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64" y="128994"/>
            <a:ext cx="10515600" cy="1346880"/>
          </a:xfrm>
        </p:spPr>
        <p:txBody>
          <a:bodyPr>
            <a:normAutofit fontScale="90000"/>
          </a:bodyPr>
          <a:lstStyle/>
          <a:p>
            <a:r>
              <a:rPr lang="pl-PL" sz="3600" dirty="0">
                <a:latin typeface="+mn-lt"/>
              </a:rPr>
              <a:t>1. Nawiązanie relacji z rodziną – narzędzia pozwalające poznać zmienne systemowe </a:t>
            </a:r>
            <a:br>
              <a:rPr lang="pl-PL" sz="2800" dirty="0"/>
            </a:b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7C78BA-1EF2-312B-FFB8-59B315F42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414" y="1475874"/>
            <a:ext cx="10737574" cy="4844715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Ulotka dla rodziny – kim jest asystent i jak może pomóc rodzinie</a:t>
            </a:r>
          </a:p>
          <a:p>
            <a:r>
              <a:rPr lang="pl-PL" dirty="0"/>
              <a:t>Scenariusz „Rozmowa poza problemem” – </a:t>
            </a:r>
            <a:r>
              <a:rPr lang="pl-PL" sz="2400" dirty="0"/>
              <a:t>np</a:t>
            </a:r>
            <a:r>
              <a:rPr lang="pl-PL" dirty="0"/>
              <a:t>. </a:t>
            </a:r>
            <a:r>
              <a:rPr lang="pl-PL" i="1" dirty="0"/>
              <a:t>Gdybyś opisywał swoją rodzinę obcym, jakie cechy wymieniłbyś jako dobre?</a:t>
            </a:r>
          </a:p>
          <a:p>
            <a:r>
              <a:rPr lang="pl-PL" dirty="0"/>
              <a:t>Karta </a:t>
            </a:r>
            <a:r>
              <a:rPr lang="pl-PL" dirty="0" err="1"/>
              <a:t>VIPa</a:t>
            </a:r>
            <a:r>
              <a:rPr lang="pl-PL" dirty="0"/>
              <a:t> – osoby ważne dla osoby badanej/rodziny </a:t>
            </a:r>
            <a:endParaRPr lang="pl-PL" dirty="0">
              <a:solidFill>
                <a:srgbClr val="00B050"/>
              </a:solidFill>
            </a:endParaRPr>
          </a:p>
          <a:p>
            <a:r>
              <a:rPr lang="pl-PL" dirty="0" err="1"/>
              <a:t>Genogram</a:t>
            </a:r>
            <a:r>
              <a:rPr lang="pl-PL" dirty="0"/>
              <a:t> i </a:t>
            </a:r>
            <a:r>
              <a:rPr lang="pl-PL" dirty="0" err="1"/>
              <a:t>ekogram</a:t>
            </a:r>
            <a:r>
              <a:rPr lang="pl-PL" dirty="0"/>
              <a:t> </a:t>
            </a:r>
          </a:p>
          <a:p>
            <a:r>
              <a:rPr lang="pl-PL" dirty="0"/>
              <a:t>Arkusz obserwacji i analiza dokumentacji ośrodka pomocy społecznej</a:t>
            </a:r>
          </a:p>
          <a:p>
            <a:endParaRPr lang="pl-PL" dirty="0"/>
          </a:p>
          <a:p>
            <a:pPr marL="0" indent="0">
              <a:buNone/>
            </a:pPr>
            <a:r>
              <a:rPr lang="pl-PL" dirty="0"/>
              <a:t>UWAGA!</a:t>
            </a:r>
          </a:p>
          <a:p>
            <a:pPr marL="0" indent="0">
              <a:buNone/>
            </a:pPr>
            <a:r>
              <a:rPr lang="pl-PL" dirty="0"/>
              <a:t>Podstawowe zasady na tym etapie: nie oceniaj, akceptuj, indywidualizuj, ogranicz zaangażowanie emocjonalnie, obiektywizuj, dbaj o dobro wszystkich członków rodziny, wzmacniaj kompetencje i możliwości rozwojowe, chroń poufność, udostępniaj własne zasoby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84633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CA8AEAF-E452-E319-745D-51FCA0B02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14" y="111941"/>
            <a:ext cx="10515600" cy="1325563"/>
          </a:xfrm>
        </p:spPr>
        <p:txBody>
          <a:bodyPr>
            <a:normAutofit/>
          </a:bodyPr>
          <a:lstStyle/>
          <a:p>
            <a:r>
              <a:rPr lang="pl-PL" sz="3200" dirty="0"/>
              <a:t>Etap 1. </a:t>
            </a:r>
            <a:r>
              <a:rPr lang="pl-PL" sz="3200" dirty="0">
                <a:latin typeface="+mn-lt"/>
              </a:rPr>
              <a:t>Nawiązanie</a:t>
            </a:r>
            <a:r>
              <a:rPr lang="pl-PL" sz="3200" dirty="0"/>
              <a:t> </a:t>
            </a:r>
            <a:r>
              <a:rPr lang="pl-PL" sz="3200" dirty="0">
                <a:latin typeface="+mn-lt"/>
              </a:rPr>
              <a:t>relacji z rodziną</a:t>
            </a:r>
            <a:r>
              <a:rPr lang="pl-PL" sz="3200" dirty="0"/>
              <a:t> – </a:t>
            </a:r>
            <a:r>
              <a:rPr lang="pl-PL" sz="3200" dirty="0">
                <a:latin typeface="+mn-lt"/>
              </a:rPr>
              <a:t>narzędzia pozwalające wstępnie poznać zmienne systemowe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08DE878-9A9B-CEC6-73B2-2D01ABDB6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5" y="1517715"/>
            <a:ext cx="10986155" cy="52507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Zmienne systemowe, które należy zdiagnozować:</a:t>
            </a:r>
          </a:p>
          <a:p>
            <a:r>
              <a:rPr lang="pl-PL" dirty="0"/>
              <a:t>Struktura rodziny </a:t>
            </a:r>
          </a:p>
          <a:p>
            <a:r>
              <a:rPr lang="pl-PL" dirty="0"/>
              <a:t>Cele rodziny</a:t>
            </a:r>
          </a:p>
          <a:p>
            <a:r>
              <a:rPr lang="pl-PL" dirty="0"/>
              <a:t>Kultura rodziny</a:t>
            </a:r>
          </a:p>
          <a:p>
            <a:r>
              <a:rPr lang="pl-PL" dirty="0"/>
              <a:t>Rozwój rodziny </a:t>
            </a:r>
            <a:r>
              <a:rPr lang="pl-PL" sz="2400" dirty="0"/>
              <a:t>(w jakim stadium rozwojowym jest rodzina)</a:t>
            </a:r>
          </a:p>
          <a:p>
            <a:r>
              <a:rPr lang="pl-PL" dirty="0"/>
              <a:t>Zasoby rodziny: </a:t>
            </a:r>
            <a:r>
              <a:rPr lang="pl-PL" sz="2400" u="sng" dirty="0"/>
              <a:t>zasoby osobiste członków rodziny </a:t>
            </a:r>
            <a:r>
              <a:rPr lang="pl-PL" sz="2400" dirty="0"/>
              <a:t>(m.in. wykształcenie, zawód, wiedza, pasje, zdrowie, wartości, deficyty w zakresie poczucia koherencji, kontroli itp.); zasoby systemu rodzinnego (m.in. zaufanie, wsparcie, reguły, przywództwo, nastawienie do trudności)</a:t>
            </a:r>
          </a:p>
          <a:p>
            <a:r>
              <a:rPr lang="pl-PL" dirty="0"/>
              <a:t>Interakcje z innymi systemami</a:t>
            </a:r>
          </a:p>
          <a:p>
            <a:r>
              <a:rPr lang="pl-PL" dirty="0"/>
              <a:t>Klimat rodzinny </a:t>
            </a:r>
          </a:p>
          <a:p>
            <a:endParaRPr lang="pl-PL" dirty="0"/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0564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ED52275-4E55-9401-53A8-88A43C153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7" y="18255"/>
            <a:ext cx="10515600" cy="1325563"/>
          </a:xfrm>
        </p:spPr>
        <p:txBody>
          <a:bodyPr>
            <a:normAutofit/>
          </a:bodyPr>
          <a:lstStyle/>
          <a:p>
            <a:r>
              <a:rPr lang="pl-PL" sz="3200" dirty="0">
                <a:latin typeface="+mn-lt"/>
              </a:rPr>
              <a:t>Etap 2. Diagnoza rodziny - cele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076E272-D810-11F5-D9B3-7A7869E625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9" y="1825625"/>
            <a:ext cx="10904621" cy="4351338"/>
          </a:xfrm>
        </p:spPr>
        <p:txBody>
          <a:bodyPr/>
          <a:lstStyle/>
          <a:p>
            <a:r>
              <a:rPr lang="pl-PL" dirty="0"/>
              <a:t>Uzyskanie szczegółowego i pogłębionego opisu rodziny z wielu perspektyw: członków rodziny, pracownika socjalnego, innych specjalistów, asystenta </a:t>
            </a:r>
          </a:p>
          <a:p>
            <a:r>
              <a:rPr lang="pl-PL" dirty="0"/>
              <a:t>Diagnoza rodziny jako środowiska przeżywającego trudności (metody wychowania, style, postawy)</a:t>
            </a:r>
          </a:p>
          <a:p>
            <a:r>
              <a:rPr lang="pl-PL" dirty="0"/>
              <a:t>Droga do wyznaczenia obszarów współpracy i celu zmiany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072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6A51A40-2485-9D95-C976-098CA549F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23" y="118225"/>
            <a:ext cx="10515600" cy="1325563"/>
          </a:xfrm>
        </p:spPr>
        <p:txBody>
          <a:bodyPr>
            <a:normAutofit/>
          </a:bodyPr>
          <a:lstStyle/>
          <a:p>
            <a:r>
              <a:rPr lang="pl-PL" sz="3200" dirty="0">
                <a:latin typeface="+mn-lt"/>
              </a:rPr>
              <a:t>Etap 2. ciąg dalszy Diagnoza – narzędzia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C875FA-6913-28D1-3F7A-A7FB9DA09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967" y="1443788"/>
            <a:ext cx="11405937" cy="5213685"/>
          </a:xfrm>
        </p:spPr>
        <p:txBody>
          <a:bodyPr>
            <a:normAutofit fontScale="92500" lnSpcReduction="20000"/>
          </a:bodyPr>
          <a:lstStyle/>
          <a:p>
            <a:r>
              <a:rPr lang="pl-PL" dirty="0"/>
              <a:t>Wywiady z rodziną</a:t>
            </a:r>
          </a:p>
          <a:p>
            <a:r>
              <a:rPr lang="pl-PL" dirty="0"/>
              <a:t>Rozmowa: poszukiwanie obszarów współpracy </a:t>
            </a:r>
          </a:p>
          <a:p>
            <a:r>
              <a:rPr lang="pl-PL" dirty="0"/>
              <a:t>Obserwacje</a:t>
            </a:r>
          </a:p>
          <a:p>
            <a:r>
              <a:rPr lang="pl-PL" dirty="0"/>
              <a:t>Analiza dokumentów zastanych</a:t>
            </a:r>
          </a:p>
          <a:p>
            <a:r>
              <a:rPr lang="pl-PL" dirty="0"/>
              <a:t>Konsultacje z innymi specjalistami pracującymi z rodziną</a:t>
            </a:r>
          </a:p>
          <a:p>
            <a:r>
              <a:rPr lang="pl-PL" dirty="0" err="1"/>
              <a:t>Genogram</a:t>
            </a:r>
            <a:r>
              <a:rPr lang="pl-PL" dirty="0"/>
              <a:t>, </a:t>
            </a:r>
            <a:r>
              <a:rPr lang="pl-PL" dirty="0" err="1"/>
              <a:t>ekogram</a:t>
            </a:r>
            <a:r>
              <a:rPr lang="pl-PL" dirty="0"/>
              <a:t>, socjometria</a:t>
            </a:r>
          </a:p>
          <a:p>
            <a:r>
              <a:rPr lang="pl-PL" dirty="0"/>
              <a:t>Arkusz Moje zasoby i możliwości </a:t>
            </a:r>
          </a:p>
          <a:p>
            <a:r>
              <a:rPr lang="pl-PL" dirty="0"/>
              <a:t>SWOT rodziny</a:t>
            </a:r>
            <a:endParaRPr lang="pl-PL" dirty="0">
              <a:solidFill>
                <a:srgbClr val="00B050"/>
              </a:solidFill>
            </a:endParaRPr>
          </a:p>
          <a:p>
            <a:r>
              <a:rPr lang="pl-PL" dirty="0"/>
              <a:t>Ankieta umiejętności wychowawczych </a:t>
            </a:r>
          </a:p>
          <a:p>
            <a:r>
              <a:rPr lang="pl-PL" dirty="0"/>
              <a:t>Arkusz obserwacji małego dziecka</a:t>
            </a:r>
          </a:p>
          <a:p>
            <a:r>
              <a:rPr lang="pl-PL" dirty="0"/>
              <a:t>Analiza czynników wystąpienia przemocy w rodzinie (zwykle zrobiona wcześniej przez pracownika socjalnego, kuratora lub w szkole) </a:t>
            </a:r>
          </a:p>
          <a:p>
            <a:r>
              <a:rPr lang="pl-PL" dirty="0"/>
              <a:t>Arkusz diagnostyczny przemocy wobec dzieci w rodzinie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7811704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C160EE-760A-4263-892B-FEF82797136B}">
  <ds:schemaRefs>
    <ds:schemaRef ds:uri="http://purl.org/dc/elements/1.1/"/>
    <ds:schemaRef ds:uri="http://schemas.openxmlformats.org/package/2006/metadata/core-properties"/>
    <ds:schemaRef ds:uri="d508027f-207a-4b8e-b763-26b50327d13c"/>
    <ds:schemaRef ds:uri="853e06b7-a411-4003-87a8-8e7988b9a28c"/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CF39A97-E6D2-4D68-A420-D397A60006EC}"/>
</file>

<file path=customXml/itemProps3.xml><?xml version="1.0" encoding="utf-8"?>
<ds:datastoreItem xmlns:ds="http://schemas.openxmlformats.org/officeDocument/2006/customXml" ds:itemID="{78FE3D6A-F421-4BA9-B7B8-660A8FFC01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1157</Words>
  <Application>Microsoft Office PowerPoint</Application>
  <PresentationFormat>Panoramiczny</PresentationFormat>
  <Paragraphs>134</Paragraphs>
  <Slides>18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3" baseType="lpstr">
      <vt:lpstr>Aptos</vt:lpstr>
      <vt:lpstr>Arial</vt:lpstr>
      <vt:lpstr>Calibri</vt:lpstr>
      <vt:lpstr>Calibri Light</vt:lpstr>
      <vt:lpstr>Motyw pakietu Office</vt:lpstr>
      <vt:lpstr>Projekt „Kierunki – drogi dla gospodarki”</vt:lpstr>
      <vt:lpstr>Zadania asystenta - synteza</vt:lpstr>
      <vt:lpstr>Metody pracy asystenta rodziny - wstęp</vt:lpstr>
      <vt:lpstr>Metody pracy asystenta rodziny - przykłady</vt:lpstr>
      <vt:lpstr>Etapy metodycznego działania asystenta rodziny</vt:lpstr>
      <vt:lpstr>1. Nawiązanie relacji z rodziną – narzędzia pozwalające poznać zmienne systemowe  </vt:lpstr>
      <vt:lpstr>Etap 1. Nawiązanie relacji z rodziną – narzędzia pozwalające wstępnie poznać zmienne systemowe</vt:lpstr>
      <vt:lpstr>Etap 2. Diagnoza rodziny - cele</vt:lpstr>
      <vt:lpstr>Etap 2. ciąg dalszy Diagnoza – narzędzia </vt:lpstr>
      <vt:lpstr>Etap 2. ciąg dalszy. Diagnoza – narzędzia c.d. </vt:lpstr>
      <vt:lpstr>Etap 2. ciąg dalszy. Diagnoza rodziny – uniwersalny SWOT </vt:lpstr>
      <vt:lpstr>Etap 2. ciąg dalszy. Diagnoza – narzędzia cyfrowe</vt:lpstr>
      <vt:lpstr>Etap 3. Opracowanie planu pracy z rodziną </vt:lpstr>
      <vt:lpstr>Etap 4. Realizacja planu działania i ewentualne modyfikacje </vt:lpstr>
      <vt:lpstr>Etap 5. Okresowa ocena sytuacji rodziny </vt:lpstr>
      <vt:lpstr>Etap. 6. Zakończenie współpracy/ewaluacja końcowa </vt:lpstr>
      <vt:lpstr>Etap 7. Okresowy, wspierający monitoring rodziny po zakończeniu współpracy  </vt:lpstr>
      <vt:lpstr>Bibliografia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Narzędzia pracy asystenta rodziny</dc:title>
  <dc:creator>Karolina Goede</dc:creator>
  <cp:lastModifiedBy>Karolina Goede</cp:lastModifiedBy>
  <cp:revision>131</cp:revision>
  <dcterms:created xsi:type="dcterms:W3CDTF">2024-06-08T14:40:10Z</dcterms:created>
  <dcterms:modified xsi:type="dcterms:W3CDTF">2026-01-19T17:27:08Z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