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8" r:id="rId6"/>
    <p:sldId id="300" r:id="rId7"/>
    <p:sldId id="321" r:id="rId8"/>
    <p:sldId id="322" r:id="rId9"/>
    <p:sldId id="323" r:id="rId10"/>
    <p:sldId id="324" r:id="rId11"/>
    <p:sldId id="325" r:id="rId12"/>
    <p:sldId id="326" r:id="rId13"/>
    <p:sldId id="327" r:id="rId14"/>
    <p:sldId id="328" r:id="rId15"/>
    <p:sldId id="329" r:id="rId16"/>
    <p:sldId id="308" r:id="rId17"/>
    <p:sldId id="330"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mian Nosko" initials="DN" lastIdx="0" clrIdx="0">
    <p:extLst>
      <p:ext uri="{19B8F6BF-5375-455C-9EA6-DF929625EA0E}">
        <p15:presenceInfo xmlns:p15="http://schemas.microsoft.com/office/powerpoint/2012/main" userId="Damian Nosk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3" autoAdjust="0"/>
    <p:restoredTop sz="94003" autoAdjust="0"/>
  </p:normalViewPr>
  <p:slideViewPr>
    <p:cSldViewPr snapToGrid="0">
      <p:cViewPr varScale="1">
        <p:scale>
          <a:sx n="65" d="100"/>
          <a:sy n="65" d="100"/>
        </p:scale>
        <p:origin x="71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FC70D5-ECC1-4907-9411-29704CAF71D9}" type="doc">
      <dgm:prSet loTypeId="urn:microsoft.com/office/officeart/2005/8/layout/process2" loCatId="process" qsTypeId="urn:microsoft.com/office/officeart/2005/8/quickstyle/simple1" qsCatId="simple" csTypeId="urn:microsoft.com/office/officeart/2005/8/colors/accent1_2" csCatId="accent1" phldr="1"/>
      <dgm:spPr/>
    </dgm:pt>
    <dgm:pt modelId="{059B9E3B-356B-4BF1-AF89-E79B3E9F07A9}">
      <dgm:prSet phldrT="[Tekst]" custT="1"/>
      <dgm:spPr>
        <a:solidFill>
          <a:schemeClr val="accent1">
            <a:lumMod val="20000"/>
            <a:lumOff val="80000"/>
          </a:schemeClr>
        </a:solidFill>
      </dgm:spPr>
      <dgm:t>
        <a:bodyPr/>
        <a:lstStyle/>
        <a:p>
          <a:r>
            <a:rPr lang="pl-PL" sz="2800" b="1" dirty="0">
              <a:solidFill>
                <a:schemeClr val="tx1"/>
              </a:solidFill>
            </a:rPr>
            <a:t>Potrzeby mogą być:</a:t>
          </a:r>
        </a:p>
      </dgm:t>
      <dgm:extLst>
        <a:ext uri="{E40237B7-FDA0-4F09-8148-C483321AD2D9}">
          <dgm14:cNvPr xmlns:dgm14="http://schemas.microsoft.com/office/drawing/2010/diagram" id="0" name="" descr="Diagram przedstawiający:"/>
        </a:ext>
      </dgm:extLst>
    </dgm:pt>
    <dgm:pt modelId="{09A53014-FC8F-4572-968D-873F8FBDEF3F}" type="parTrans" cxnId="{3C052409-43BF-42F5-9CBA-71D974DDC6C9}">
      <dgm:prSet/>
      <dgm:spPr/>
      <dgm:t>
        <a:bodyPr/>
        <a:lstStyle/>
        <a:p>
          <a:endParaRPr lang="pl-PL"/>
        </a:p>
      </dgm:t>
    </dgm:pt>
    <dgm:pt modelId="{DD4D899A-D7D9-45A3-8832-7A657AEB6717}" type="sibTrans" cxnId="{3C052409-43BF-42F5-9CBA-71D974DDC6C9}">
      <dgm:prSet/>
      <dgm:spPr/>
      <dgm:t>
        <a:bodyPr/>
        <a:lstStyle/>
        <a:p>
          <a:endParaRPr lang="pl-PL"/>
        </a:p>
      </dgm:t>
    </dgm:pt>
    <dgm:pt modelId="{00409A1D-4E94-4282-A456-58044BBCF40A}">
      <dgm:prSet custT="1"/>
      <dgm:spPr>
        <a:solidFill>
          <a:schemeClr val="accent1">
            <a:lumMod val="20000"/>
            <a:lumOff val="80000"/>
          </a:schemeClr>
        </a:solidFill>
        <a:ln>
          <a:solidFill>
            <a:schemeClr val="accent1">
              <a:lumMod val="20000"/>
              <a:lumOff val="80000"/>
            </a:schemeClr>
          </a:solidFill>
        </a:ln>
      </dgm:spPr>
      <dgm:t>
        <a:bodyPr/>
        <a:lstStyle/>
        <a:p>
          <a:pPr>
            <a:lnSpc>
              <a:spcPct val="150000"/>
            </a:lnSpc>
          </a:pPr>
          <a:r>
            <a:rPr lang="pl-PL" sz="1800" b="1" dirty="0">
              <a:solidFill>
                <a:schemeClr val="tx1"/>
              </a:solidFill>
            </a:rPr>
            <a:t>kryminogenne, co oznacza, że ich „eliminacja” stanowi</a:t>
          </a:r>
        </a:p>
        <a:p>
          <a:pPr>
            <a:lnSpc>
              <a:spcPct val="150000"/>
            </a:lnSpc>
          </a:pPr>
          <a:r>
            <a:rPr lang="pl-PL" sz="1800" b="1" dirty="0">
              <a:solidFill>
                <a:schemeClr val="tx1"/>
              </a:solidFill>
            </a:rPr>
            <a:t> bezpośredni czynnik</a:t>
          </a:r>
          <a:r>
            <a:rPr lang="pl-PL" sz="1500" b="1" dirty="0">
              <a:solidFill>
                <a:schemeClr val="tx1"/>
              </a:solidFill>
            </a:rPr>
            <a:t>;</a:t>
          </a:r>
          <a:r>
            <a:rPr lang="pl-PL" sz="1600" b="1" dirty="0">
              <a:solidFill>
                <a:schemeClr val="tx1"/>
              </a:solidFill>
            </a:rPr>
            <a:t> resocjalizacji</a:t>
          </a:r>
          <a:endParaRPr lang="pl-PL" sz="1500" b="1" dirty="0">
            <a:solidFill>
              <a:schemeClr val="tx1"/>
            </a:solidFill>
          </a:endParaRPr>
        </a:p>
      </dgm:t>
    </dgm:pt>
    <dgm:pt modelId="{69B8C5B4-7178-4D04-83CD-C9F7F1B37D78}" type="parTrans" cxnId="{48BC9B14-FC67-4D67-9933-BD8D1EA68CB2}">
      <dgm:prSet/>
      <dgm:spPr/>
      <dgm:t>
        <a:bodyPr/>
        <a:lstStyle/>
        <a:p>
          <a:endParaRPr lang="pl-PL"/>
        </a:p>
      </dgm:t>
    </dgm:pt>
    <dgm:pt modelId="{0108638B-91CF-403F-AD36-D7032342A83A}" type="sibTrans" cxnId="{48BC9B14-FC67-4D67-9933-BD8D1EA68CB2}">
      <dgm:prSet/>
      <dgm:spPr/>
      <dgm:t>
        <a:bodyPr/>
        <a:lstStyle/>
        <a:p>
          <a:endParaRPr lang="pl-PL"/>
        </a:p>
      </dgm:t>
    </dgm:pt>
    <dgm:pt modelId="{F06B5B44-05B8-45D1-8FAA-5BF36628962F}">
      <dgm:prSet custT="1"/>
      <dgm:spPr>
        <a:solidFill>
          <a:schemeClr val="accent1">
            <a:lumMod val="20000"/>
            <a:lumOff val="80000"/>
          </a:schemeClr>
        </a:solidFill>
      </dgm:spPr>
      <dgm:t>
        <a:bodyPr/>
        <a:lstStyle/>
        <a:p>
          <a:pPr>
            <a:lnSpc>
              <a:spcPct val="150000"/>
            </a:lnSpc>
          </a:pPr>
          <a:r>
            <a:rPr lang="pl-PL" sz="1800" b="1" dirty="0">
              <a:solidFill>
                <a:schemeClr val="tx1"/>
              </a:solidFill>
            </a:rPr>
            <a:t>Niekryminogenne, a wówczas ich „eliminacja” nie powoduje bezpośrednio redukcji zachowań pozanormatywnych, ale może ów proces wspomagać.</a:t>
          </a:r>
        </a:p>
      </dgm:t>
      <dgm:extLst>
        <a:ext uri="{E40237B7-FDA0-4F09-8148-C483321AD2D9}">
          <dgm14:cNvPr xmlns:dgm14="http://schemas.microsoft.com/office/drawing/2010/diagram" id="0" name="" descr="3 częściowy diagram.&#10;Na górze jest:&#10;Potrzeby mogą być:&#10;Poniżej jest:&#10;kryminogenne, co oznacza, że ich „eliminacja” stanowi  bezpośredni czynnik; resocjalizacji&#10;poniżej jest:&#10;Niekryminogenne, a wówczas ich „eliminacja” nie powoduje bezpośrednio redukcji zachowań pozanormatywnych, ale może ów proces wspomagać.&#10;"/>
        </a:ext>
      </dgm:extLst>
    </dgm:pt>
    <dgm:pt modelId="{8876AF9F-AA85-4EAE-82D2-1D2FEE970706}" type="parTrans" cxnId="{80BADAE8-33BB-453A-AEE0-2406F16A8D51}">
      <dgm:prSet/>
      <dgm:spPr/>
      <dgm:t>
        <a:bodyPr/>
        <a:lstStyle/>
        <a:p>
          <a:endParaRPr lang="pl-PL"/>
        </a:p>
      </dgm:t>
    </dgm:pt>
    <dgm:pt modelId="{5E0ACAF1-0568-4B4A-AE6B-DD136721AF98}" type="sibTrans" cxnId="{80BADAE8-33BB-453A-AEE0-2406F16A8D51}">
      <dgm:prSet/>
      <dgm:spPr/>
      <dgm:t>
        <a:bodyPr/>
        <a:lstStyle/>
        <a:p>
          <a:endParaRPr lang="pl-PL"/>
        </a:p>
      </dgm:t>
    </dgm:pt>
    <dgm:pt modelId="{8855C6A5-4DE3-4E5A-9F78-9373842E209C}" type="pres">
      <dgm:prSet presAssocID="{F7FC70D5-ECC1-4907-9411-29704CAF71D9}" presName="linearFlow" presStyleCnt="0">
        <dgm:presLayoutVars>
          <dgm:resizeHandles val="exact"/>
        </dgm:presLayoutVars>
      </dgm:prSet>
      <dgm:spPr/>
    </dgm:pt>
    <dgm:pt modelId="{E920A83E-F836-4A23-97F1-58B42172B6E9}" type="pres">
      <dgm:prSet presAssocID="{059B9E3B-356B-4BF1-AF89-E79B3E9F07A9}" presName="node" presStyleLbl="node1" presStyleIdx="0" presStyleCnt="3" custScaleX="361696" custScaleY="51334" custLinFactNeighborX="-41281" custLinFactNeighborY="32086">
        <dgm:presLayoutVars>
          <dgm:bulletEnabled val="1"/>
        </dgm:presLayoutVars>
      </dgm:prSet>
      <dgm:spPr/>
      <dgm:t>
        <a:bodyPr/>
        <a:lstStyle/>
        <a:p>
          <a:endParaRPr lang="pl-PL"/>
        </a:p>
      </dgm:t>
    </dgm:pt>
    <dgm:pt modelId="{B8E1979F-4DF2-4319-B3C8-113DB5D0329F}" type="pres">
      <dgm:prSet presAssocID="{DD4D899A-D7D9-45A3-8832-7A657AEB6717}" presName="sibTrans" presStyleLbl="sibTrans2D1" presStyleIdx="0" presStyleCnt="2"/>
      <dgm:spPr/>
      <dgm:t>
        <a:bodyPr/>
        <a:lstStyle/>
        <a:p>
          <a:endParaRPr lang="pl-PL"/>
        </a:p>
      </dgm:t>
    </dgm:pt>
    <dgm:pt modelId="{79766C6F-B938-4670-9600-5667C0892D02}" type="pres">
      <dgm:prSet presAssocID="{DD4D899A-D7D9-45A3-8832-7A657AEB6717}" presName="connectorText" presStyleLbl="sibTrans2D1" presStyleIdx="0" presStyleCnt="2"/>
      <dgm:spPr/>
      <dgm:t>
        <a:bodyPr/>
        <a:lstStyle/>
        <a:p>
          <a:endParaRPr lang="pl-PL"/>
        </a:p>
      </dgm:t>
    </dgm:pt>
    <dgm:pt modelId="{F83854AE-5A1B-4933-8FA6-879D5C7CD4B5}" type="pres">
      <dgm:prSet presAssocID="{00409A1D-4E94-4282-A456-58044BBCF40A}" presName="node" presStyleLbl="node1" presStyleIdx="1" presStyleCnt="3" custScaleX="417929" custScaleY="120510" custLinFactNeighborX="1829">
        <dgm:presLayoutVars>
          <dgm:bulletEnabled val="1"/>
        </dgm:presLayoutVars>
      </dgm:prSet>
      <dgm:spPr/>
      <dgm:t>
        <a:bodyPr/>
        <a:lstStyle/>
        <a:p>
          <a:endParaRPr lang="pl-PL"/>
        </a:p>
      </dgm:t>
    </dgm:pt>
    <dgm:pt modelId="{B24ED27F-6532-4697-84D1-66C0A75A2C11}" type="pres">
      <dgm:prSet presAssocID="{0108638B-91CF-403F-AD36-D7032342A83A}" presName="sibTrans" presStyleLbl="sibTrans2D1" presStyleIdx="1" presStyleCnt="2"/>
      <dgm:spPr/>
      <dgm:t>
        <a:bodyPr/>
        <a:lstStyle/>
        <a:p>
          <a:endParaRPr lang="pl-PL"/>
        </a:p>
      </dgm:t>
    </dgm:pt>
    <dgm:pt modelId="{97AE434F-8B57-4207-A6D9-F7B7E5B43F9B}" type="pres">
      <dgm:prSet presAssocID="{0108638B-91CF-403F-AD36-D7032342A83A}" presName="connectorText" presStyleLbl="sibTrans2D1" presStyleIdx="1" presStyleCnt="2"/>
      <dgm:spPr/>
      <dgm:t>
        <a:bodyPr/>
        <a:lstStyle/>
        <a:p>
          <a:endParaRPr lang="pl-PL"/>
        </a:p>
      </dgm:t>
    </dgm:pt>
    <dgm:pt modelId="{E36297C7-1219-4052-9ACB-3F3EEDFA77EB}" type="pres">
      <dgm:prSet presAssocID="{F06B5B44-05B8-45D1-8FAA-5BF36628962F}" presName="node" presStyleLbl="node1" presStyleIdx="2" presStyleCnt="3" custScaleX="417929">
        <dgm:presLayoutVars>
          <dgm:bulletEnabled val="1"/>
        </dgm:presLayoutVars>
      </dgm:prSet>
      <dgm:spPr/>
      <dgm:t>
        <a:bodyPr/>
        <a:lstStyle/>
        <a:p>
          <a:endParaRPr lang="pl-PL"/>
        </a:p>
      </dgm:t>
    </dgm:pt>
  </dgm:ptLst>
  <dgm:cxnLst>
    <dgm:cxn modelId="{84CC1246-4C07-4DEA-A245-C9689771F86A}" type="presOf" srcId="{F7FC70D5-ECC1-4907-9411-29704CAF71D9}" destId="{8855C6A5-4DE3-4E5A-9F78-9373842E209C}" srcOrd="0" destOrd="0" presId="urn:microsoft.com/office/officeart/2005/8/layout/process2"/>
    <dgm:cxn modelId="{F62FB631-FD97-4782-B434-2E0C6852E332}" type="presOf" srcId="{0108638B-91CF-403F-AD36-D7032342A83A}" destId="{97AE434F-8B57-4207-A6D9-F7B7E5B43F9B}" srcOrd="1" destOrd="0" presId="urn:microsoft.com/office/officeart/2005/8/layout/process2"/>
    <dgm:cxn modelId="{48BC9B14-FC67-4D67-9933-BD8D1EA68CB2}" srcId="{F7FC70D5-ECC1-4907-9411-29704CAF71D9}" destId="{00409A1D-4E94-4282-A456-58044BBCF40A}" srcOrd="1" destOrd="0" parTransId="{69B8C5B4-7178-4D04-83CD-C9F7F1B37D78}" sibTransId="{0108638B-91CF-403F-AD36-D7032342A83A}"/>
    <dgm:cxn modelId="{7CE1BF15-2620-44E9-9841-6D4E47DF65B4}" type="presOf" srcId="{DD4D899A-D7D9-45A3-8832-7A657AEB6717}" destId="{79766C6F-B938-4670-9600-5667C0892D02}" srcOrd="1" destOrd="0" presId="urn:microsoft.com/office/officeart/2005/8/layout/process2"/>
    <dgm:cxn modelId="{B39A5DA4-8899-430B-8148-CBD44ACDB889}" type="presOf" srcId="{00409A1D-4E94-4282-A456-58044BBCF40A}" destId="{F83854AE-5A1B-4933-8FA6-879D5C7CD4B5}" srcOrd="0" destOrd="0" presId="urn:microsoft.com/office/officeart/2005/8/layout/process2"/>
    <dgm:cxn modelId="{2EA18E20-1C21-4511-8315-8AC4936427A9}" type="presOf" srcId="{0108638B-91CF-403F-AD36-D7032342A83A}" destId="{B24ED27F-6532-4697-84D1-66C0A75A2C11}" srcOrd="0" destOrd="0" presId="urn:microsoft.com/office/officeart/2005/8/layout/process2"/>
    <dgm:cxn modelId="{73E07C53-D79C-44A6-B409-4EF31019434F}" type="presOf" srcId="{DD4D899A-D7D9-45A3-8832-7A657AEB6717}" destId="{B8E1979F-4DF2-4319-B3C8-113DB5D0329F}" srcOrd="0" destOrd="0" presId="urn:microsoft.com/office/officeart/2005/8/layout/process2"/>
    <dgm:cxn modelId="{061C20C8-9876-48A3-A753-BD922976705E}" type="presOf" srcId="{F06B5B44-05B8-45D1-8FAA-5BF36628962F}" destId="{E36297C7-1219-4052-9ACB-3F3EEDFA77EB}" srcOrd="0" destOrd="0" presId="urn:microsoft.com/office/officeart/2005/8/layout/process2"/>
    <dgm:cxn modelId="{80BADAE8-33BB-453A-AEE0-2406F16A8D51}" srcId="{F7FC70D5-ECC1-4907-9411-29704CAF71D9}" destId="{F06B5B44-05B8-45D1-8FAA-5BF36628962F}" srcOrd="2" destOrd="0" parTransId="{8876AF9F-AA85-4EAE-82D2-1D2FEE970706}" sibTransId="{5E0ACAF1-0568-4B4A-AE6B-DD136721AF98}"/>
    <dgm:cxn modelId="{3C052409-43BF-42F5-9CBA-71D974DDC6C9}" srcId="{F7FC70D5-ECC1-4907-9411-29704CAF71D9}" destId="{059B9E3B-356B-4BF1-AF89-E79B3E9F07A9}" srcOrd="0" destOrd="0" parTransId="{09A53014-FC8F-4572-968D-873F8FBDEF3F}" sibTransId="{DD4D899A-D7D9-45A3-8832-7A657AEB6717}"/>
    <dgm:cxn modelId="{FABDCC0E-DD51-42CA-961B-BCF6F0FACE0E}" type="presOf" srcId="{059B9E3B-356B-4BF1-AF89-E79B3E9F07A9}" destId="{E920A83E-F836-4A23-97F1-58B42172B6E9}" srcOrd="0" destOrd="0" presId="urn:microsoft.com/office/officeart/2005/8/layout/process2"/>
    <dgm:cxn modelId="{DA724D51-ABFC-4A44-80F4-25F9614EE071}" type="presParOf" srcId="{8855C6A5-4DE3-4E5A-9F78-9373842E209C}" destId="{E920A83E-F836-4A23-97F1-58B42172B6E9}" srcOrd="0" destOrd="0" presId="urn:microsoft.com/office/officeart/2005/8/layout/process2"/>
    <dgm:cxn modelId="{A1D37B2E-FE01-4968-810A-60017E1EA013}" type="presParOf" srcId="{8855C6A5-4DE3-4E5A-9F78-9373842E209C}" destId="{B8E1979F-4DF2-4319-B3C8-113DB5D0329F}" srcOrd="1" destOrd="0" presId="urn:microsoft.com/office/officeart/2005/8/layout/process2"/>
    <dgm:cxn modelId="{653D2737-65CD-4D82-94CC-8185F5A1F234}" type="presParOf" srcId="{B8E1979F-4DF2-4319-B3C8-113DB5D0329F}" destId="{79766C6F-B938-4670-9600-5667C0892D02}" srcOrd="0" destOrd="0" presId="urn:microsoft.com/office/officeart/2005/8/layout/process2"/>
    <dgm:cxn modelId="{56B41460-E9D9-4258-985D-BFE48B909321}" type="presParOf" srcId="{8855C6A5-4DE3-4E5A-9F78-9373842E209C}" destId="{F83854AE-5A1B-4933-8FA6-879D5C7CD4B5}" srcOrd="2" destOrd="0" presId="urn:microsoft.com/office/officeart/2005/8/layout/process2"/>
    <dgm:cxn modelId="{78185B3A-2EF6-40BD-BD38-DE2C4211DFC6}" type="presParOf" srcId="{8855C6A5-4DE3-4E5A-9F78-9373842E209C}" destId="{B24ED27F-6532-4697-84D1-66C0A75A2C11}" srcOrd="3" destOrd="0" presId="urn:microsoft.com/office/officeart/2005/8/layout/process2"/>
    <dgm:cxn modelId="{FB411541-062C-464D-BE4B-B5077161CC5E}" type="presParOf" srcId="{B24ED27F-6532-4697-84D1-66C0A75A2C11}" destId="{97AE434F-8B57-4207-A6D9-F7B7E5B43F9B}" srcOrd="0" destOrd="0" presId="urn:microsoft.com/office/officeart/2005/8/layout/process2"/>
    <dgm:cxn modelId="{2773191F-9F01-4531-BDBF-0D63D960FB2E}" type="presParOf" srcId="{8855C6A5-4DE3-4E5A-9F78-9373842E209C}" destId="{E36297C7-1219-4052-9ACB-3F3EEDFA77EB}"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0A83E-F836-4A23-97F1-58B42172B6E9}">
      <dsp:nvSpPr>
        <dsp:cNvPr id="0" name=""/>
        <dsp:cNvSpPr/>
      </dsp:nvSpPr>
      <dsp:spPr>
        <a:xfrm>
          <a:off x="0" y="239654"/>
          <a:ext cx="7034364" cy="746287"/>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pl-PL" sz="2800" b="1" kern="1200" dirty="0">
              <a:solidFill>
                <a:schemeClr val="tx1"/>
              </a:solidFill>
            </a:rPr>
            <a:t>Potrzeby mogą być:</a:t>
          </a:r>
        </a:p>
      </dsp:txBody>
      <dsp:txXfrm>
        <a:off x="21858" y="261512"/>
        <a:ext cx="6990648" cy="702571"/>
      </dsp:txXfrm>
    </dsp:sp>
    <dsp:sp modelId="{B8E1979F-4DF2-4319-B3C8-113DB5D0329F}">
      <dsp:nvSpPr>
        <dsp:cNvPr id="0" name=""/>
        <dsp:cNvSpPr/>
      </dsp:nvSpPr>
      <dsp:spPr>
        <a:xfrm rot="4354812">
          <a:off x="3517684" y="905670"/>
          <a:ext cx="388043" cy="6542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pl-PL" sz="1900" kern="1200"/>
        </a:p>
      </dsp:txBody>
      <dsp:txXfrm rot="-5400000">
        <a:off x="3498019" y="1041420"/>
        <a:ext cx="392522" cy="271630"/>
      </dsp:txXfrm>
    </dsp:sp>
    <dsp:sp modelId="{F83854AE-5A1B-4933-8FA6-879D5C7CD4B5}">
      <dsp:nvSpPr>
        <dsp:cNvPr id="0" name=""/>
        <dsp:cNvSpPr/>
      </dsp:nvSpPr>
      <dsp:spPr>
        <a:xfrm>
          <a:off x="0" y="1479603"/>
          <a:ext cx="8128000" cy="1751959"/>
        </a:xfrm>
        <a:prstGeom prst="roundRect">
          <a:avLst>
            <a:gd name="adj" fmla="val 10000"/>
          </a:avLst>
        </a:prstGeom>
        <a:solidFill>
          <a:schemeClr val="accent1">
            <a:lumMod val="20000"/>
            <a:lumOff val="80000"/>
          </a:schemeClr>
        </a:solidFill>
        <a:ln w="12700" cap="flat" cmpd="sng" algn="ctr">
          <a:solidFill>
            <a:schemeClr val="accent1">
              <a:lumMod val="20000"/>
              <a:lumOff val="8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150000"/>
            </a:lnSpc>
            <a:spcBef>
              <a:spcPct val="0"/>
            </a:spcBef>
            <a:spcAft>
              <a:spcPct val="35000"/>
            </a:spcAft>
          </a:pPr>
          <a:r>
            <a:rPr lang="pl-PL" sz="1800" b="1" kern="1200" dirty="0">
              <a:solidFill>
                <a:schemeClr val="tx1"/>
              </a:solidFill>
            </a:rPr>
            <a:t>kryminogenne, co oznacza, że ich „eliminacja” stanowi</a:t>
          </a:r>
        </a:p>
        <a:p>
          <a:pPr lvl="0" algn="ctr" defTabSz="800100">
            <a:lnSpc>
              <a:spcPct val="150000"/>
            </a:lnSpc>
            <a:spcBef>
              <a:spcPct val="0"/>
            </a:spcBef>
            <a:spcAft>
              <a:spcPct val="35000"/>
            </a:spcAft>
          </a:pPr>
          <a:r>
            <a:rPr lang="pl-PL" sz="1800" b="1" kern="1200" dirty="0">
              <a:solidFill>
                <a:schemeClr val="tx1"/>
              </a:solidFill>
            </a:rPr>
            <a:t> bezpośredni czynnik</a:t>
          </a:r>
          <a:r>
            <a:rPr lang="pl-PL" sz="1500" b="1" kern="1200" dirty="0">
              <a:solidFill>
                <a:schemeClr val="tx1"/>
              </a:solidFill>
            </a:rPr>
            <a:t>;</a:t>
          </a:r>
          <a:r>
            <a:rPr lang="pl-PL" sz="1600" b="1" kern="1200" dirty="0">
              <a:solidFill>
                <a:schemeClr val="tx1"/>
              </a:solidFill>
            </a:rPr>
            <a:t> resocjalizacji</a:t>
          </a:r>
          <a:endParaRPr lang="pl-PL" sz="1500" b="1" kern="1200" dirty="0">
            <a:solidFill>
              <a:schemeClr val="tx1"/>
            </a:solidFill>
          </a:endParaRPr>
        </a:p>
      </dsp:txBody>
      <dsp:txXfrm>
        <a:off x="51313" y="1530916"/>
        <a:ext cx="8025374" cy="1649333"/>
      </dsp:txXfrm>
    </dsp:sp>
    <dsp:sp modelId="{B24ED27F-6532-4697-84D1-66C0A75A2C11}">
      <dsp:nvSpPr>
        <dsp:cNvPr id="0" name=""/>
        <dsp:cNvSpPr/>
      </dsp:nvSpPr>
      <dsp:spPr>
        <a:xfrm rot="5400000">
          <a:off x="3791414" y="3267907"/>
          <a:ext cx="545170" cy="6542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pl-PL" sz="2700" kern="1200"/>
        </a:p>
      </dsp:txBody>
      <dsp:txXfrm rot="-5400000">
        <a:off x="3867739" y="3322424"/>
        <a:ext cx="392522" cy="381619"/>
      </dsp:txXfrm>
    </dsp:sp>
    <dsp:sp modelId="{E36297C7-1219-4052-9ACB-3F3EEDFA77EB}">
      <dsp:nvSpPr>
        <dsp:cNvPr id="0" name=""/>
        <dsp:cNvSpPr/>
      </dsp:nvSpPr>
      <dsp:spPr>
        <a:xfrm>
          <a:off x="0" y="3958456"/>
          <a:ext cx="8128000" cy="1453787"/>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150000"/>
            </a:lnSpc>
            <a:spcBef>
              <a:spcPct val="0"/>
            </a:spcBef>
            <a:spcAft>
              <a:spcPct val="35000"/>
            </a:spcAft>
          </a:pPr>
          <a:r>
            <a:rPr lang="pl-PL" sz="1800" b="1" kern="1200" dirty="0">
              <a:solidFill>
                <a:schemeClr val="tx1"/>
              </a:solidFill>
            </a:rPr>
            <a:t>Niekryminogenne, a wówczas ich „eliminacja” nie powoduje bezpośrednio redukcji zachowań pozanormatywnych, ale może ów proces wspomagać.</a:t>
          </a:r>
        </a:p>
      </dsp:txBody>
      <dsp:txXfrm>
        <a:off x="42580" y="4001036"/>
        <a:ext cx="8042840" cy="1368627"/>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t>23.10.2025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t>23.10.2025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23.10.2025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23.10.2025</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77995" y="0"/>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606193" y="852290"/>
            <a:ext cx="9144000" cy="2387600"/>
          </a:xfrm>
        </p:spPr>
        <p:txBody>
          <a:bodyPr>
            <a:normAutofit/>
          </a:bodyPr>
          <a:lstStyle/>
          <a:p>
            <a:r>
              <a:rPr lang="pl-PL" sz="4000" dirty="0"/>
              <a:t>Projekt „Kierunki – drogi dla gospodarki”</a:t>
            </a:r>
          </a:p>
        </p:txBody>
      </p:sp>
      <p:sp>
        <p:nvSpPr>
          <p:cNvPr id="3" name="Podtytuł 2"/>
          <p:cNvSpPr>
            <a:spLocks noGrp="1"/>
          </p:cNvSpPr>
          <p:nvPr>
            <p:ph type="subTitle" idx="1"/>
          </p:nvPr>
        </p:nvSpPr>
        <p:spPr>
          <a:xfrm>
            <a:off x="39384" y="2955102"/>
            <a:ext cx="12113231" cy="3123344"/>
          </a:xfrm>
        </p:spPr>
        <p:txBody>
          <a:bodyPr>
            <a:normAutofit/>
          </a:bodyPr>
          <a:lstStyle/>
          <a:p>
            <a:pPr algn="l">
              <a:lnSpc>
                <a:spcPct val="150000"/>
              </a:lnSpc>
            </a:pPr>
            <a:r>
              <a:rPr lang="pl-PL" sz="1800" b="1" dirty="0"/>
              <a:t>Tytuł </a:t>
            </a:r>
            <a:r>
              <a:rPr lang="pl-PL" sz="1800" b="1" dirty="0" smtClean="0"/>
              <a:t>wykładu</a:t>
            </a:r>
            <a:r>
              <a:rPr lang="pl-PL" sz="1800" dirty="0" smtClean="0"/>
              <a:t>: </a:t>
            </a:r>
            <a:r>
              <a:rPr lang="pl-PL" sz="1800" dirty="0"/>
              <a:t>Modele diagnozy resocjalizacyjnej - diagnoza pozytywna (model dobrego życia - </a:t>
            </a:r>
            <a:r>
              <a:rPr lang="pl-PL" sz="1800" dirty="0" err="1"/>
              <a:t>good</a:t>
            </a:r>
            <a:r>
              <a:rPr lang="pl-PL" sz="1800" dirty="0"/>
              <a:t> </a:t>
            </a:r>
            <a:r>
              <a:rPr lang="pl-PL" sz="1800" dirty="0" err="1"/>
              <a:t>lives</a:t>
            </a:r>
            <a:r>
              <a:rPr lang="pl-PL" sz="1800" dirty="0"/>
              <a:t> model)</a:t>
            </a:r>
          </a:p>
          <a:p>
            <a:pPr algn="l">
              <a:lnSpc>
                <a:spcPct val="150000"/>
              </a:lnSpc>
            </a:pPr>
            <a:r>
              <a:rPr lang="pl-PL" sz="1800" b="1" dirty="0"/>
              <a:t>Przedmiot: </a:t>
            </a:r>
            <a:r>
              <a:rPr lang="pl-PL" sz="1800" dirty="0"/>
              <a:t>Diagnoza resocjalizacyjna</a:t>
            </a:r>
          </a:p>
          <a:p>
            <a:pPr algn="l">
              <a:lnSpc>
                <a:spcPct val="150000"/>
              </a:lnSpc>
            </a:pPr>
            <a:r>
              <a:rPr lang="pl-PL" sz="1800" b="1" dirty="0"/>
              <a:t>Kierunek</a:t>
            </a:r>
            <a:r>
              <a:rPr lang="pl-PL" sz="1800" dirty="0"/>
              <a:t>: Pedagogika Resocjalizacyjna</a:t>
            </a:r>
          </a:p>
          <a:p>
            <a:pPr algn="l">
              <a:lnSpc>
                <a:spcPct val="150000"/>
              </a:lnSpc>
            </a:pPr>
            <a:r>
              <a:rPr lang="pl-PL" sz="1800" b="1" dirty="0"/>
              <a:t>Autor</a:t>
            </a:r>
            <a:r>
              <a:rPr lang="pl-PL" sz="1800" dirty="0"/>
              <a:t>: dr Damian Nosko</a:t>
            </a: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396875" y="5898712"/>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898712"/>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8</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Możliwe jest to jedynie wówczas, gdy jednostka odkryje własne potencjały, co pozwoli jej określić, kim jest, kim chce być i kim być może, a także co jest dla niej ważne w procesie rozwoju.</a:t>
            </a:r>
          </a:p>
          <a:p>
            <a:pPr marL="0" indent="0">
              <a:buNone/>
            </a:pPr>
            <a:endParaRPr lang="pl-PL" dirty="0"/>
          </a:p>
        </p:txBody>
      </p:sp>
    </p:spTree>
    <p:extLst>
      <p:ext uri="{BB962C8B-B14F-4D97-AF65-F5344CB8AC3E}">
        <p14:creationId xmlns:p14="http://schemas.microsoft.com/office/powerpoint/2010/main" val="791991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
            </a:r>
            <a:br>
              <a:rPr lang="pl-PL" sz="4000" dirty="0"/>
            </a:br>
            <a:r>
              <a:rPr lang="pl-PL" sz="4000" i="1" dirty="0" err="1"/>
              <a:t>good</a:t>
            </a:r>
            <a:r>
              <a:rPr lang="pl-PL" sz="4000" i="1" dirty="0"/>
              <a:t> </a:t>
            </a:r>
            <a:r>
              <a:rPr lang="pl-PL" sz="4000" i="1" dirty="0" err="1"/>
              <a:t>lives</a:t>
            </a:r>
            <a:r>
              <a:rPr lang="pl-PL" sz="4000" i="1" dirty="0"/>
              <a:t> model </a:t>
            </a:r>
            <a:r>
              <a:rPr lang="pl-PL" sz="4000" dirty="0"/>
              <a:t>- PODSUMOWANIE</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359596" y="1520575"/>
            <a:ext cx="11116638" cy="5337425"/>
          </a:xfrm>
        </p:spPr>
        <p:txBody>
          <a:bodyPr>
            <a:normAutofit fontScale="70000" lnSpcReduction="20000"/>
          </a:bodyPr>
          <a:lstStyle/>
          <a:p>
            <a:pPr marL="0" indent="0">
              <a:lnSpc>
                <a:spcPct val="170000"/>
              </a:lnSpc>
              <a:buNone/>
            </a:pPr>
            <a:r>
              <a:rPr lang="pl-PL" sz="3300" dirty="0"/>
              <a:t>·  Wzmacnia motywację do zmiany – jeśli osoba resocjalizowana dostrzega, że ma w sobie wartość i możliwości rozwoju, łatwiej angażuje się w proces naprawczy i w dążenie do celów życiowych.</a:t>
            </a:r>
          </a:p>
          <a:p>
            <a:pPr marL="0" indent="0">
              <a:lnSpc>
                <a:spcPct val="170000"/>
              </a:lnSpc>
              <a:buNone/>
            </a:pPr>
            <a:r>
              <a:rPr lang="pl-PL" sz="3300" dirty="0"/>
              <a:t>·  Buduje pozytywną tożsamość – diagnoza pozytywna pozwala osobie przestępcy przedefiniować własny obraz siebie: z osoby „z problemami” na osobę, która ma potencjał, aby wieść dobre, wartościowe życie.</a:t>
            </a:r>
          </a:p>
          <a:p>
            <a:pPr marL="0" indent="0">
              <a:lnSpc>
                <a:spcPct val="170000"/>
              </a:lnSpc>
              <a:buNone/>
            </a:pPr>
            <a:r>
              <a:rPr lang="pl-PL" sz="3300" dirty="0"/>
              <a:t>·  Umożliwia indywidualizację oddziaływań – zamiast stosowania jednolitych metod, dzięki poznaniu zasobów jednostki można dostosować program resocjalizacyjny do jej realnych potrzeb i możliwości.</a:t>
            </a:r>
          </a:p>
          <a:p>
            <a:pPr marL="0" indent="0">
              <a:buNone/>
            </a:pPr>
            <a:endParaRPr lang="pl-PL" dirty="0"/>
          </a:p>
        </p:txBody>
      </p:sp>
    </p:spTree>
    <p:extLst>
      <p:ext uri="{BB962C8B-B14F-4D97-AF65-F5344CB8AC3E}">
        <p14:creationId xmlns:p14="http://schemas.microsoft.com/office/powerpoint/2010/main" val="2769231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
            </a:r>
            <a:br>
              <a:rPr lang="pl-PL" sz="4000" dirty="0"/>
            </a:br>
            <a:r>
              <a:rPr lang="pl-PL" sz="4000" i="1" dirty="0" err="1"/>
              <a:t>good</a:t>
            </a:r>
            <a:r>
              <a:rPr lang="pl-PL" sz="4000" i="1" dirty="0"/>
              <a:t> </a:t>
            </a:r>
            <a:r>
              <a:rPr lang="pl-PL" sz="4000" i="1" dirty="0" err="1"/>
              <a:t>lives</a:t>
            </a:r>
            <a:r>
              <a:rPr lang="pl-PL" sz="4000" i="1" dirty="0"/>
              <a:t> model </a:t>
            </a:r>
            <a:r>
              <a:rPr lang="pl-PL" sz="4000" dirty="0"/>
              <a:t>– PODSUMOWANIE c.d.</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349321" y="2034283"/>
            <a:ext cx="11126913" cy="4823717"/>
          </a:xfrm>
        </p:spPr>
        <p:txBody>
          <a:bodyPr>
            <a:normAutofit fontScale="77500" lnSpcReduction="20000"/>
          </a:bodyPr>
          <a:lstStyle/>
          <a:p>
            <a:pPr marL="0" indent="0">
              <a:lnSpc>
                <a:spcPct val="170000"/>
              </a:lnSpc>
              <a:buNone/>
            </a:pPr>
            <a:r>
              <a:rPr lang="pl-PL" sz="3300" dirty="0"/>
              <a:t>·  Wpisuje się w nowoczesne podejścia pedagogiczne i psychologiczne – takie jak wspomniany wcześniej Good </a:t>
            </a:r>
            <a:r>
              <a:rPr lang="pl-PL" sz="3300" dirty="0" err="1"/>
              <a:t>Lives</a:t>
            </a:r>
            <a:r>
              <a:rPr lang="pl-PL" sz="3300" dirty="0"/>
              <a:t> Model (GLM), który zakłada, że każdy człowiek dąży do osiągnięcia tzw. dobrego życia i że resocjalizacja powinna wspierać te dążenia.</a:t>
            </a:r>
          </a:p>
          <a:p>
            <a:pPr marL="0" indent="0">
              <a:lnSpc>
                <a:spcPct val="170000"/>
              </a:lnSpc>
              <a:buNone/>
            </a:pPr>
            <a:r>
              <a:rPr lang="pl-PL" sz="3300" dirty="0"/>
              <a:t>·  Sprzyja reintegracji społecznej – osoba, która nauczy się wykorzystywać swoje mocne strony i planować przyszłość w sposób konstruktywny, ma większą szansę na powrót do społeczeństwa bez powielania wcześniejszych błędów.</a:t>
            </a:r>
          </a:p>
          <a:p>
            <a:pPr marL="0" indent="0">
              <a:buNone/>
            </a:pPr>
            <a:endParaRPr lang="pl-PL" dirty="0"/>
          </a:p>
        </p:txBody>
      </p:sp>
    </p:spTree>
    <p:extLst>
      <p:ext uri="{BB962C8B-B14F-4D97-AF65-F5344CB8AC3E}">
        <p14:creationId xmlns:p14="http://schemas.microsoft.com/office/powerpoint/2010/main" val="3379699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p:txBody>
          <a:bodyPr/>
          <a:lstStyle/>
          <a:p>
            <a:pPr marL="0" indent="0">
              <a:buNone/>
            </a:pPr>
            <a:endParaRPr lang="pl-PL" dirty="0"/>
          </a:p>
          <a:p>
            <a:pPr marL="0" indent="0">
              <a:lnSpc>
                <a:spcPct val="150000"/>
              </a:lnSpc>
              <a:buNone/>
            </a:pPr>
            <a:r>
              <a:rPr lang="pl-PL" dirty="0"/>
              <a:t>Zakłada się konieczność wykrywania różnorakich czynników ryzyka, powodujących kształtowanie się tożsamości </a:t>
            </a:r>
            <a:r>
              <a:rPr lang="pl-PL" dirty="0" err="1"/>
              <a:t>dewiantywnej</a:t>
            </a:r>
            <a:r>
              <a:rPr lang="pl-PL" dirty="0" smtClean="0"/>
              <a:t>.</a:t>
            </a:r>
            <a:endParaRPr lang="pl-PL" dirty="0"/>
          </a:p>
          <a:p>
            <a:pPr marL="0" indent="0">
              <a:lnSpc>
                <a:spcPct val="150000"/>
              </a:lnSpc>
              <a:buNone/>
            </a:pPr>
            <a:r>
              <a:rPr lang="pl-PL" dirty="0"/>
              <a:t>Celem prowadzonej diagnozy i jednocześnie czynnikiem zmiany jest ich eliminowanie z życia jednostki, czyli zarządzanie nimi.</a:t>
            </a:r>
          </a:p>
          <a:p>
            <a:pPr marL="0" indent="0">
              <a:buNone/>
            </a:pPr>
            <a:endParaRPr lang="pl-PL" dirty="0"/>
          </a:p>
        </p:txBody>
      </p:sp>
    </p:spTree>
    <p:extLst>
      <p:ext uri="{BB962C8B-B14F-4D97-AF65-F5344CB8AC3E}">
        <p14:creationId xmlns:p14="http://schemas.microsoft.com/office/powerpoint/2010/main" val="425911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 2</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fontScale="62500" lnSpcReduction="20000"/>
          </a:bodyPr>
          <a:lstStyle/>
          <a:p>
            <a:pPr marL="0" indent="0">
              <a:buNone/>
            </a:pPr>
            <a:endParaRPr lang="pl-PL" dirty="0"/>
          </a:p>
          <a:p>
            <a:pPr marL="0" indent="0" algn="ctr">
              <a:lnSpc>
                <a:spcPct val="170000"/>
              </a:lnSpc>
              <a:buNone/>
            </a:pPr>
            <a:r>
              <a:rPr lang="pl-PL" sz="3300" i="1" dirty="0"/>
              <a:t>Działanie resocjalizacyjne w tym modelu wyznaczają trzy zasady:</a:t>
            </a:r>
          </a:p>
          <a:p>
            <a:pPr marL="0" indent="0" algn="ctr">
              <a:lnSpc>
                <a:spcPct val="170000"/>
              </a:lnSpc>
              <a:buNone/>
            </a:pPr>
            <a:r>
              <a:rPr lang="pl-PL" sz="3300" b="1" dirty="0"/>
              <a:t>ZASADA 	I</a:t>
            </a:r>
          </a:p>
          <a:p>
            <a:pPr marL="0" indent="0">
              <a:lnSpc>
                <a:spcPct val="170000"/>
              </a:lnSpc>
              <a:buNone/>
            </a:pPr>
            <a:r>
              <a:rPr lang="pl-PL" sz="3300" i="1" dirty="0"/>
              <a:t>Zasada oceny ryzyka. Ryzyko wyznaczają różne czynniki, które należy zidentyfikować i wyeliminować</a:t>
            </a:r>
            <a:r>
              <a:rPr lang="pl-PL" sz="3300" dirty="0"/>
              <a:t>:</a:t>
            </a:r>
          </a:p>
          <a:p>
            <a:pPr marL="0" indent="0">
              <a:lnSpc>
                <a:spcPct val="170000"/>
              </a:lnSpc>
              <a:buNone/>
            </a:pPr>
            <a:r>
              <a:rPr lang="pl-PL" sz="3300" dirty="0"/>
              <a:t>a) Czynniki dyspozycyjne, a więc zależne od jednostki i przypisane jej zachowania oraz utrwalone właściwości (np. osobowość antyspołeczna, demograficzne);</a:t>
            </a:r>
          </a:p>
          <a:p>
            <a:pPr marL="0" indent="0">
              <a:lnSpc>
                <a:spcPct val="170000"/>
              </a:lnSpc>
              <a:buNone/>
            </a:pPr>
            <a:r>
              <a:rPr lang="pl-PL" sz="3300" dirty="0"/>
              <a:t>b) historia życia określana przez doświadczenia z </a:t>
            </a:r>
            <a:r>
              <a:rPr lang="pl-PL" sz="3300" dirty="0" err="1"/>
              <a:t>zachowaniami</a:t>
            </a:r>
            <a:r>
              <a:rPr lang="pl-PL" sz="3300" dirty="0"/>
              <a:t> dewiacyjnymi (uprzednie zachowania pozanormatywne, np. przestępcze; doświadczenia korekcyjne, czyli wcześniejsze podleganie oddziaływaniom resocjalizacyjnym);</a:t>
            </a:r>
          </a:p>
          <a:p>
            <a:pPr marL="0" indent="0">
              <a:buNone/>
            </a:pPr>
            <a:endParaRPr lang="pl-PL" dirty="0"/>
          </a:p>
        </p:txBody>
      </p:sp>
    </p:spTree>
    <p:extLst>
      <p:ext uri="{BB962C8B-B14F-4D97-AF65-F5344CB8AC3E}">
        <p14:creationId xmlns:p14="http://schemas.microsoft.com/office/powerpoint/2010/main" val="63544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 3</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fontScale="92500"/>
          </a:bodyPr>
          <a:lstStyle/>
          <a:p>
            <a:pPr marL="0" indent="0">
              <a:buNone/>
            </a:pPr>
            <a:endParaRPr lang="pl-PL" dirty="0"/>
          </a:p>
          <a:p>
            <a:pPr marL="0" indent="0">
              <a:lnSpc>
                <a:spcPct val="170000"/>
              </a:lnSpc>
              <a:buNone/>
            </a:pPr>
            <a:r>
              <a:rPr lang="pl-PL" sz="3300" dirty="0"/>
              <a:t>c) czynniki związane z doświadczaną przemocą;</a:t>
            </a:r>
          </a:p>
          <a:p>
            <a:pPr marL="0" indent="0">
              <a:lnSpc>
                <a:spcPct val="170000"/>
              </a:lnSpc>
              <a:buNone/>
            </a:pPr>
            <a:r>
              <a:rPr lang="pl-PL" sz="3300" dirty="0"/>
              <a:t>d)  powiązania przestępcze określane przez funkcjonowanie w kulturze przestępczej i proste dziedziczenie społeczne zachowań przestępczych;</a:t>
            </a:r>
          </a:p>
          <a:p>
            <a:pPr marL="0" indent="0">
              <a:lnSpc>
                <a:spcPct val="170000"/>
              </a:lnSpc>
              <a:buNone/>
            </a:pPr>
            <a:r>
              <a:rPr lang="pl-PL" sz="3300" dirty="0"/>
              <a:t>e) brak pozytywnego wsparcia społecznego;</a:t>
            </a:r>
          </a:p>
          <a:p>
            <a:pPr marL="0" indent="0">
              <a:lnSpc>
                <a:spcPct val="170000"/>
              </a:lnSpc>
              <a:buNone/>
            </a:pPr>
            <a:r>
              <a:rPr lang="pl-PL" sz="3300" dirty="0"/>
              <a:t>f) czynniki kliniczne np. zaburzenia psychiczne, uzależnienia.</a:t>
            </a:r>
          </a:p>
          <a:p>
            <a:pPr marL="0" indent="0">
              <a:buNone/>
            </a:pPr>
            <a:endParaRPr lang="pl-PL" dirty="0"/>
          </a:p>
        </p:txBody>
      </p:sp>
    </p:spTree>
    <p:extLst>
      <p:ext uri="{BB962C8B-B14F-4D97-AF65-F5344CB8AC3E}">
        <p14:creationId xmlns:p14="http://schemas.microsoft.com/office/powerpoint/2010/main" val="1189245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 4</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fontScale="77500" lnSpcReduction="20000"/>
          </a:bodyPr>
          <a:lstStyle/>
          <a:p>
            <a:pPr marL="0" indent="0">
              <a:buNone/>
            </a:pPr>
            <a:endParaRPr lang="pl-PL" dirty="0"/>
          </a:p>
          <a:p>
            <a:pPr marL="0" indent="0" algn="ctr">
              <a:lnSpc>
                <a:spcPct val="170000"/>
              </a:lnSpc>
              <a:buNone/>
            </a:pPr>
            <a:r>
              <a:rPr lang="pl-PL" sz="3300" b="1" dirty="0"/>
              <a:t>ZASADA 	II</a:t>
            </a:r>
          </a:p>
          <a:p>
            <a:pPr marL="0" indent="0">
              <a:lnSpc>
                <a:spcPct val="170000"/>
              </a:lnSpc>
              <a:buNone/>
            </a:pPr>
            <a:r>
              <a:rPr lang="pl-PL" sz="3300" i="1" dirty="0"/>
              <a:t>Zasada oceny istniejących potrzeb. Potrzeby — ich niezaspokojenie rozumiane są jako osobiste braki doświadczane przez jednostkę.</a:t>
            </a:r>
          </a:p>
          <a:p>
            <a:pPr marL="0" indent="0">
              <a:lnSpc>
                <a:spcPct val="170000"/>
              </a:lnSpc>
              <a:buNone/>
            </a:pPr>
            <a:r>
              <a:rPr lang="pl-PL" sz="3300" dirty="0"/>
              <a:t>Wyróżnia się tu analogicznie dwie kategorie potrzeb:</a:t>
            </a:r>
          </a:p>
          <a:p>
            <a:pPr marL="0" indent="0">
              <a:lnSpc>
                <a:spcPct val="170000"/>
              </a:lnSpc>
              <a:buNone/>
            </a:pPr>
            <a:r>
              <a:rPr lang="pl-PL" sz="3300" dirty="0"/>
              <a:t>a) potrzeby kryminogenne (np. nastawienia </a:t>
            </a:r>
            <a:r>
              <a:rPr lang="pl-PL" sz="3300" dirty="0" err="1"/>
              <a:t>proprzestępcze</a:t>
            </a:r>
            <a:r>
              <a:rPr lang="pl-PL" sz="3300" dirty="0"/>
              <a:t>, destrukcyjne strategie radzenia sobie z trudnościami, uzależnienia, utrwalona i dyspozycyjna agresja i wrogość, środowisko przestępcze);</a:t>
            </a:r>
          </a:p>
          <a:p>
            <a:pPr marL="0" indent="0">
              <a:buNone/>
            </a:pPr>
            <a:endParaRPr lang="pl-PL" dirty="0"/>
          </a:p>
        </p:txBody>
      </p:sp>
    </p:spTree>
    <p:extLst>
      <p:ext uri="{BB962C8B-B14F-4D97-AF65-F5344CB8AC3E}">
        <p14:creationId xmlns:p14="http://schemas.microsoft.com/office/powerpoint/2010/main" val="2067342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a:t>
            </a:r>
            <a:br>
              <a:rPr lang="pl-PL" dirty="0"/>
            </a:br>
            <a:r>
              <a:rPr lang="pl-PL" dirty="0"/>
              <a:t>5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lnSpc>
                <a:spcPct val="170000"/>
              </a:lnSpc>
              <a:buNone/>
            </a:pPr>
            <a:r>
              <a:rPr lang="pl-PL" sz="2400" dirty="0"/>
              <a:t>b) potrzeby niekryminogenne (np. niskie poczucie własnej wartości, ale też coraz częściej mówi się o nieadekwatnym poczuciu własnej wartości, a więc zawyżonej lub zaniżonej samoocenie; problemy psychiczne — depresja, skutkujące brakiem odporności na frustrację i zniesieniem emocjonalnej kontroli zachowań).</a:t>
            </a:r>
          </a:p>
          <a:p>
            <a:pPr marL="0" indent="0">
              <a:buNone/>
            </a:pPr>
            <a:endParaRPr lang="pl-PL" dirty="0"/>
          </a:p>
        </p:txBody>
      </p:sp>
    </p:spTree>
    <p:extLst>
      <p:ext uri="{BB962C8B-B14F-4D97-AF65-F5344CB8AC3E}">
        <p14:creationId xmlns:p14="http://schemas.microsoft.com/office/powerpoint/2010/main" val="3729961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 6</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lgn="ctr">
              <a:lnSpc>
                <a:spcPct val="170000"/>
              </a:lnSpc>
              <a:buNone/>
            </a:pPr>
            <a:r>
              <a:rPr lang="pl-PL" sz="3300" b="1" dirty="0"/>
              <a:t>ZASADA 	III</a:t>
            </a:r>
          </a:p>
          <a:p>
            <a:pPr marL="0" indent="0">
              <a:lnSpc>
                <a:spcPct val="170000"/>
              </a:lnSpc>
              <a:buNone/>
            </a:pPr>
            <a:r>
              <a:rPr lang="pl-PL" sz="2600" i="1" dirty="0"/>
              <a:t>Zasada reaktywności odnosi się do sposobu reagowania jednostki na różne oddziaływania resocjalizacyjne, co jest jednak zależne od jej charakterystyki psychologicznej (np. możliwości i zdolności percepcyjno-intelektualnych). Sposób reagowania jest tu warunkowany poziomem i typem motywacji do zmiany. </a:t>
            </a:r>
          </a:p>
          <a:p>
            <a:pPr marL="0" indent="0">
              <a:buNone/>
            </a:pPr>
            <a:endParaRPr lang="pl-PL" dirty="0"/>
          </a:p>
        </p:txBody>
      </p:sp>
    </p:spTree>
    <p:extLst>
      <p:ext uri="{BB962C8B-B14F-4D97-AF65-F5344CB8AC3E}">
        <p14:creationId xmlns:p14="http://schemas.microsoft.com/office/powerpoint/2010/main" val="1048223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a:t>
            </a:r>
            <a:br>
              <a:rPr lang="pl-PL" dirty="0"/>
            </a:br>
            <a:r>
              <a:rPr lang="pl-PL" dirty="0"/>
              <a:t>7</a:t>
            </a:r>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fontScale="92500" lnSpcReduction="20000"/>
          </a:bodyPr>
          <a:lstStyle/>
          <a:p>
            <a:pPr marL="0" indent="0">
              <a:buNone/>
            </a:pPr>
            <a:endParaRPr lang="pl-PL" dirty="0"/>
          </a:p>
          <a:p>
            <a:pPr marL="0" indent="0" algn="ctr">
              <a:lnSpc>
                <a:spcPct val="170000"/>
              </a:lnSpc>
              <a:buNone/>
            </a:pPr>
            <a:r>
              <a:rPr lang="pl-PL" sz="3300" b="1" dirty="0"/>
              <a:t>ZASADA 	III</a:t>
            </a:r>
          </a:p>
          <a:p>
            <a:pPr marL="0" indent="0">
              <a:lnSpc>
                <a:spcPct val="170000"/>
              </a:lnSpc>
              <a:buNone/>
            </a:pPr>
            <a:r>
              <a:rPr lang="pl-PL" sz="2600" dirty="0"/>
              <a:t>Wyróżnić dwa rodzaje reaktywności:</a:t>
            </a:r>
          </a:p>
          <a:p>
            <a:pPr marL="0" indent="0">
              <a:lnSpc>
                <a:spcPct val="170000"/>
              </a:lnSpc>
              <a:buNone/>
            </a:pPr>
            <a:r>
              <a:rPr lang="pl-PL" sz="2600" dirty="0"/>
              <a:t>a) reaktywność ogólną, związaną z poziomem podejmowanych zabiegów adekwatnych lub nieadekwatnych do zdolności uczenia się jednostki;</a:t>
            </a:r>
          </a:p>
          <a:p>
            <a:pPr marL="0" indent="0">
              <a:lnSpc>
                <a:spcPct val="170000"/>
              </a:lnSpc>
              <a:buNone/>
            </a:pPr>
            <a:r>
              <a:rPr lang="pl-PL" sz="2600" dirty="0"/>
              <a:t>b) reaktywność specyficzną, związaną z indywidualnymi cechami jednostki, warunkującymi poziom osobistego zaangażowania w proces zmiany (np. poziom motywacji, umiejętności interpersonalne, wewnętrzne niepokoje i lęki).</a:t>
            </a:r>
          </a:p>
          <a:p>
            <a:pPr marL="0" indent="0">
              <a:buNone/>
            </a:pPr>
            <a:endParaRPr lang="pl-PL" dirty="0"/>
          </a:p>
        </p:txBody>
      </p:sp>
    </p:spTree>
    <p:extLst>
      <p:ext uri="{BB962C8B-B14F-4D97-AF65-F5344CB8AC3E}">
        <p14:creationId xmlns:p14="http://schemas.microsoft.com/office/powerpoint/2010/main" val="2681126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F61DFCE4-E73D-4DCC-8968-AA33274EA453}"/>
              </a:ext>
            </a:extLst>
          </p:cNvPr>
          <p:cNvSpPr>
            <a:spLocks noGrp="1"/>
          </p:cNvSpPr>
          <p:nvPr>
            <p:ph type="title"/>
          </p:nvPr>
        </p:nvSpPr>
        <p:spPr/>
        <p:txBody>
          <a:bodyPr>
            <a:normAutofit/>
          </a:bodyPr>
          <a:lstStyle/>
          <a:p>
            <a:pPr algn="ctr"/>
            <a:r>
              <a:rPr lang="pl-PL" sz="2400" dirty="0"/>
              <a:t>MODELE DIAGNOZY RESOCJALIZACYJNEJ </a:t>
            </a:r>
          </a:p>
        </p:txBody>
      </p:sp>
      <p:sp>
        <p:nvSpPr>
          <p:cNvPr id="3" name="Symbol zastępczy zawartości 2">
            <a:extLst>
              <a:ext uri="{FF2B5EF4-FFF2-40B4-BE49-F238E27FC236}">
                <a16:creationId xmlns="" xmlns:a16="http://schemas.microsoft.com/office/drawing/2014/main" id="{FC9AE1B0-3009-473A-BFAB-B07DEDB89009}"/>
              </a:ext>
            </a:extLst>
          </p:cNvPr>
          <p:cNvSpPr>
            <a:spLocks noGrp="1"/>
          </p:cNvSpPr>
          <p:nvPr>
            <p:ph idx="1"/>
          </p:nvPr>
        </p:nvSpPr>
        <p:spPr>
          <a:xfrm>
            <a:off x="838200" y="2627312"/>
            <a:ext cx="10515600" cy="1603375"/>
          </a:xfrm>
        </p:spPr>
        <p:txBody>
          <a:bodyPr numCol="2">
            <a:normAutofit/>
          </a:bodyPr>
          <a:lstStyle/>
          <a:p>
            <a:pPr marL="342900" indent="-342900">
              <a:lnSpc>
                <a:spcPct val="150000"/>
              </a:lnSpc>
              <a:buAutoNum type="arabicPeriod"/>
            </a:pPr>
            <a:r>
              <a:rPr lang="pl-PL" sz="1800" dirty="0"/>
              <a:t>diagnoza pozytywna: </a:t>
            </a:r>
          </a:p>
          <a:p>
            <a:pPr marL="0" indent="0">
              <a:lnSpc>
                <a:spcPct val="150000"/>
              </a:lnSpc>
              <a:buNone/>
            </a:pPr>
            <a:r>
              <a:rPr lang="pl-PL" sz="1800" dirty="0"/>
              <a:t>(model dobrego życia - </a:t>
            </a:r>
            <a:r>
              <a:rPr lang="pl-PL" sz="1800" b="1" i="1" dirty="0" err="1"/>
              <a:t>good</a:t>
            </a:r>
            <a:r>
              <a:rPr lang="pl-PL" sz="1800" b="1" i="1" dirty="0"/>
              <a:t> </a:t>
            </a:r>
            <a:r>
              <a:rPr lang="pl-PL" sz="1800" b="1" i="1" dirty="0" err="1"/>
              <a:t>lives</a:t>
            </a:r>
            <a:r>
              <a:rPr lang="pl-PL" sz="1800" b="1" i="1" dirty="0"/>
              <a:t> model</a:t>
            </a:r>
            <a:r>
              <a:rPr lang="pl-PL" sz="1800" dirty="0"/>
              <a:t>)</a:t>
            </a:r>
          </a:p>
          <a:p>
            <a:pPr marL="342900" indent="-342900">
              <a:lnSpc>
                <a:spcPct val="150000"/>
              </a:lnSpc>
              <a:buAutoNum type="arabicPeriod"/>
            </a:pPr>
            <a:endParaRPr lang="pl-PL" sz="1800" dirty="0"/>
          </a:p>
          <a:p>
            <a:pPr marL="0" indent="0">
              <a:lnSpc>
                <a:spcPct val="150000"/>
              </a:lnSpc>
              <a:buNone/>
            </a:pPr>
            <a:r>
              <a:rPr lang="pl-PL" sz="1800" dirty="0"/>
              <a:t>2. diagnoza negatywna: </a:t>
            </a:r>
          </a:p>
          <a:p>
            <a:pPr marL="0" indent="0">
              <a:lnSpc>
                <a:spcPct val="150000"/>
              </a:lnSpc>
              <a:buNone/>
            </a:pPr>
            <a:r>
              <a:rPr lang="pl-PL" sz="1800" dirty="0"/>
              <a:t>(model ryzyka - </a:t>
            </a:r>
            <a:r>
              <a:rPr lang="pl-PL" sz="1800" b="1" i="1" dirty="0" err="1"/>
              <a:t>risk</a:t>
            </a:r>
            <a:r>
              <a:rPr lang="pl-PL" sz="1800" b="1" i="1" dirty="0"/>
              <a:t> model</a:t>
            </a:r>
            <a:r>
              <a:rPr lang="pl-PL" sz="1800" dirty="0"/>
              <a:t>)</a:t>
            </a:r>
          </a:p>
        </p:txBody>
      </p:sp>
      <p:sp>
        <p:nvSpPr>
          <p:cNvPr id="4" name="pole tekstowe 3">
            <a:extLst>
              <a:ext uri="{FF2B5EF4-FFF2-40B4-BE49-F238E27FC236}">
                <a16:creationId xmlns="" xmlns:a16="http://schemas.microsoft.com/office/drawing/2014/main" id="{C34E5CCC-02D7-4909-9316-4FFE4AF683FC}"/>
              </a:ext>
            </a:extLst>
          </p:cNvPr>
          <p:cNvSpPr txBox="1"/>
          <p:nvPr/>
        </p:nvSpPr>
        <p:spPr>
          <a:xfrm>
            <a:off x="3401104" y="4230687"/>
            <a:ext cx="10655157" cy="369332"/>
          </a:xfrm>
          <a:prstGeom prst="rect">
            <a:avLst/>
          </a:prstGeom>
          <a:noFill/>
        </p:spPr>
        <p:txBody>
          <a:bodyPr wrap="square" rtlCol="0">
            <a:spAutoFit/>
          </a:bodyPr>
          <a:lstStyle/>
          <a:p>
            <a:r>
              <a:rPr lang="pl-PL" dirty="0"/>
              <a:t>w kontekście zielonej i cyfrowej transformacji</a:t>
            </a:r>
          </a:p>
        </p:txBody>
      </p:sp>
    </p:spTree>
    <p:extLst>
      <p:ext uri="{BB962C8B-B14F-4D97-AF65-F5344CB8AC3E}">
        <p14:creationId xmlns:p14="http://schemas.microsoft.com/office/powerpoint/2010/main" val="3109508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dirty="0"/>
              <a:t>Diagnoza negatywna - Model ryzyka (</a:t>
            </a:r>
            <a:r>
              <a:rPr lang="pl-PL" i="1" dirty="0" err="1"/>
              <a:t>risk</a:t>
            </a:r>
            <a:r>
              <a:rPr lang="pl-PL" i="1" dirty="0"/>
              <a:t> model</a:t>
            </a:r>
            <a:r>
              <a:rPr lang="pl-PL" dirty="0"/>
              <a:t>) 8</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fontScale="92500" lnSpcReduction="10000"/>
          </a:bodyPr>
          <a:lstStyle/>
          <a:p>
            <a:pPr marL="0" indent="0">
              <a:buNone/>
            </a:pPr>
            <a:endParaRPr lang="pl-PL" dirty="0"/>
          </a:p>
          <a:p>
            <a:pPr marL="0" indent="0">
              <a:lnSpc>
                <a:spcPct val="150000"/>
              </a:lnSpc>
              <a:buNone/>
            </a:pPr>
            <a:r>
              <a:rPr lang="pl-PL" dirty="0"/>
              <a:t>Diagnoza w prezentowanych obszarach stanowi bezpośrednią przesłankę do projektowania oddziaływań resocjalizacyjnych. Działalność resocjalizacyjną powinno organizować się zatem z uwzględnieniem</a:t>
            </a:r>
            <a:r>
              <a:rPr lang="pl-PL" dirty="0" smtClean="0"/>
              <a:t>:</a:t>
            </a:r>
            <a:endParaRPr lang="pl-PL" dirty="0"/>
          </a:p>
          <a:p>
            <a:pPr marL="0" indent="0">
              <a:lnSpc>
                <a:spcPct val="150000"/>
              </a:lnSpc>
              <a:buNone/>
            </a:pPr>
            <a:r>
              <a:rPr lang="pl-PL" dirty="0"/>
              <a:t>a) poziomu ryzyka;</a:t>
            </a:r>
          </a:p>
          <a:p>
            <a:pPr marL="0" indent="0">
              <a:lnSpc>
                <a:spcPct val="150000"/>
              </a:lnSpc>
              <a:buNone/>
            </a:pPr>
            <a:r>
              <a:rPr lang="pl-PL" dirty="0"/>
              <a:t>b) specyfiki czynników ryzyka;</a:t>
            </a:r>
          </a:p>
          <a:p>
            <a:pPr marL="0" indent="0">
              <a:lnSpc>
                <a:spcPct val="150000"/>
              </a:lnSpc>
              <a:buNone/>
            </a:pPr>
            <a:r>
              <a:rPr lang="pl-PL" dirty="0"/>
              <a:t>c) istniejących potrzeb, mających charakter dynamicznych czynników ryzyka, skorelowanych z zachowaniem dewiacyjnym.</a:t>
            </a:r>
          </a:p>
          <a:p>
            <a:pPr marL="0" indent="0">
              <a:buNone/>
            </a:pPr>
            <a:endParaRPr lang="pl-PL" dirty="0"/>
          </a:p>
        </p:txBody>
      </p:sp>
    </p:spTree>
    <p:extLst>
      <p:ext uri="{BB962C8B-B14F-4D97-AF65-F5344CB8AC3E}">
        <p14:creationId xmlns:p14="http://schemas.microsoft.com/office/powerpoint/2010/main" val="2233676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a:bodyPr>
          <a:lstStyle/>
          <a:p>
            <a:pPr algn="ctr"/>
            <a:r>
              <a:rPr lang="pl-PL" i="1" dirty="0" err="1"/>
              <a:t>risk</a:t>
            </a:r>
            <a:r>
              <a:rPr lang="pl-PL" i="1" dirty="0"/>
              <a:t> model - PODSUMOWANIE</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lgn="ctr">
              <a:lnSpc>
                <a:spcPct val="150000"/>
              </a:lnSpc>
              <a:buNone/>
            </a:pPr>
            <a:r>
              <a:rPr lang="pl-PL" sz="2400" i="1" dirty="0"/>
              <a:t>Diagnoza negatywna:</a:t>
            </a:r>
          </a:p>
          <a:p>
            <a:pPr marL="0" indent="0">
              <a:lnSpc>
                <a:spcPct val="150000"/>
              </a:lnSpc>
              <a:buNone/>
            </a:pPr>
            <a:r>
              <a:rPr lang="pl-PL" sz="1800" dirty="0"/>
              <a:t>·  Pozwala ocenić poziom ryzyka recydywy – dzięki niej można określić, czy dana osoba wymaga intensywniejszych oddziaływań resocjalizacyjnych, nadzoru lub specjalistycznej pomocy (np. terapeutycznej, psychologicznej).</a:t>
            </a:r>
          </a:p>
          <a:p>
            <a:pPr marL="0" indent="0">
              <a:lnSpc>
                <a:spcPct val="150000"/>
              </a:lnSpc>
              <a:buNone/>
            </a:pPr>
            <a:r>
              <a:rPr lang="pl-PL" sz="1800" dirty="0"/>
              <a:t>·  Umożliwia klasyfikację osadzonych – diagnoza ryzyka służy np. do przydzielania skazanych do odpowiednich oddziałów (otwartych, półotwartych, zamkniętych) czy programów resocjalizacyjnych o różnym stopniu intensywności.</a:t>
            </a:r>
          </a:p>
          <a:p>
            <a:pPr marL="0" indent="0">
              <a:lnSpc>
                <a:spcPct val="150000"/>
              </a:lnSpc>
              <a:buNone/>
            </a:pPr>
            <a:r>
              <a:rPr lang="pl-PL" sz="1800" dirty="0"/>
              <a:t>·  Identyfikuje czynniki krytyczne – takie jak uzależnienia, zaburzenia psychiczne, impulsywność, środowisko przestępcze, brak wsparcia społecznego – które mogą stanowić przeszkodę w procesie zmiany.</a:t>
            </a:r>
          </a:p>
          <a:p>
            <a:pPr marL="0" indent="0">
              <a:buNone/>
            </a:pPr>
            <a:endParaRPr lang="pl-PL" dirty="0"/>
          </a:p>
        </p:txBody>
      </p:sp>
    </p:spTree>
    <p:extLst>
      <p:ext uri="{BB962C8B-B14F-4D97-AF65-F5344CB8AC3E}">
        <p14:creationId xmlns:p14="http://schemas.microsoft.com/office/powerpoint/2010/main" val="2484273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i="1" dirty="0" err="1"/>
              <a:t>risk</a:t>
            </a:r>
            <a:r>
              <a:rPr lang="pl-PL" i="1" dirty="0"/>
              <a:t> model – PODSUMOWANIE</a:t>
            </a:r>
            <a:br>
              <a:rPr lang="pl-PL" i="1" dirty="0"/>
            </a:br>
            <a:r>
              <a:rPr lang="pl-PL" i="1" dirty="0"/>
              <a:t>c. d. </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lnSpc>
                <a:spcPct val="150000"/>
              </a:lnSpc>
              <a:buNone/>
            </a:pPr>
            <a:r>
              <a:rPr lang="pl-PL" sz="1800" dirty="0"/>
              <a:t>·  Chroni społeczeństwo – dzięki trafnej diagnozie można lepiej zapobiegać </a:t>
            </a:r>
            <a:r>
              <a:rPr lang="pl-PL" sz="1800" dirty="0" err="1"/>
              <a:t>zachowaniom</a:t>
            </a:r>
            <a:r>
              <a:rPr lang="pl-PL" sz="1800" dirty="0"/>
              <a:t> niebezpiecznym i zaplanować działania mające na celu ograniczenie ryzyka.</a:t>
            </a:r>
          </a:p>
          <a:p>
            <a:pPr marL="0" indent="0">
              <a:lnSpc>
                <a:spcPct val="150000"/>
              </a:lnSpc>
              <a:buNone/>
            </a:pPr>
            <a:r>
              <a:rPr lang="pl-PL" sz="1800" dirty="0"/>
              <a:t>·  Tworzy podstawę do monitorowania postępów – porównując diagnozy z różnych etapów procesu resocjalizacji, można ocenić, czy ryzyko maleje i czy podejmowane działania przynoszą efekty.</a:t>
            </a:r>
          </a:p>
          <a:p>
            <a:pPr marL="0" indent="0">
              <a:lnSpc>
                <a:spcPct val="150000"/>
              </a:lnSpc>
              <a:buNone/>
            </a:pPr>
            <a:r>
              <a:rPr lang="pl-PL" sz="1800" dirty="0"/>
              <a:t>·  Stanowi uzupełnienie diagnozy pozytywnej – tylko połączenie obu podejść (pozytywnego i negatywnego) daje pełen obraz sytuacji osoby i pozwala na zaplanowanie skutecznej, indywidualnej strategii resocjalizacyjnej.</a:t>
            </a:r>
          </a:p>
          <a:p>
            <a:pPr marL="0" indent="0">
              <a:buNone/>
            </a:pPr>
            <a:endParaRPr lang="pl-PL" dirty="0"/>
          </a:p>
        </p:txBody>
      </p:sp>
    </p:spTree>
    <p:extLst>
      <p:ext uri="{BB962C8B-B14F-4D97-AF65-F5344CB8AC3E}">
        <p14:creationId xmlns:p14="http://schemas.microsoft.com/office/powerpoint/2010/main" val="3259372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fontScale="90000"/>
          </a:bodyPr>
          <a:lstStyle/>
          <a:p>
            <a:pPr algn="ctr"/>
            <a:r>
              <a:rPr lang="pl-PL" i="1" dirty="0"/>
              <a:t>Diagnoza negatywna Model ryzyka (</a:t>
            </a:r>
            <a:r>
              <a:rPr lang="pl-PL" i="1" dirty="0" err="1"/>
              <a:t>risk</a:t>
            </a:r>
            <a:r>
              <a:rPr lang="pl-PL" i="1" dirty="0"/>
              <a:t> model)</a:t>
            </a:r>
            <a:r>
              <a:rPr lang="pl-PL" dirty="0"/>
              <a:t/>
            </a:r>
            <a:br>
              <a:rPr lang="pl-PL" dirty="0"/>
            </a:br>
            <a:endParaRPr lang="pl-PL" dirty="0"/>
          </a:p>
        </p:txBody>
      </p:sp>
      <p:sp>
        <p:nvSpPr>
          <p:cNvPr id="3" name="Symbol zastępczy zawartości 2" descr="3 częściowy diagram.&#10;Na górze jest:&#10;Potrzeby mogą być:&#10;Poniżej jest:&#10;kryminogenne, co oznacza, że ich „eliminacja” stanowi  bezpośredni czynnik; resocjalizacji&#10;poniżej jest:&#10;Niekryminogenne, a wówczas ich „eliminacja” nie powoduje bezpośrednio redukcji zachowań pozanormatywnych, ale może ów proces wspomagać.&#10;">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buNone/>
            </a:pPr>
            <a:endParaRPr lang="pl-PL" dirty="0"/>
          </a:p>
        </p:txBody>
      </p:sp>
      <p:graphicFrame>
        <p:nvGraphicFramePr>
          <p:cNvPr id="4" name="Diagram 3" descr="Diagram przedstawiający potrzeby kryminogenne i niekryminogenne.&#10;">
            <a:extLst>
              <a:ext uri="{FF2B5EF4-FFF2-40B4-BE49-F238E27FC236}">
                <a16:creationId xmlns="" xmlns:a16="http://schemas.microsoft.com/office/drawing/2014/main" id="{9F094C8E-CBBF-4809-A7B8-82D695F41E8C}"/>
              </a:ext>
            </a:extLst>
          </p:cNvPr>
          <p:cNvGraphicFramePr/>
          <p:nvPr>
            <p:extLst>
              <p:ext uri="{D42A27DB-BD31-4B8C-83A1-F6EECF244321}">
                <p14:modId xmlns:p14="http://schemas.microsoft.com/office/powerpoint/2010/main" val="1028660000"/>
              </p:ext>
            </p:extLst>
          </p:nvPr>
        </p:nvGraphicFramePr>
        <p:xfrm>
          <a:off x="2124467" y="121282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162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p:txBody>
          <a:bodyPr>
            <a:normAutofit/>
          </a:bodyPr>
          <a:lstStyle/>
          <a:p>
            <a:pPr algn="ctr"/>
            <a:r>
              <a:rPr lang="pl-PL" i="1" dirty="0"/>
              <a:t> </a:t>
            </a:r>
            <a:r>
              <a:rPr lang="pl-PL" dirty="0"/>
              <a:t>diagnoza negatywna - eliminacja deficytów</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buNone/>
            </a:pPr>
            <a:endParaRPr lang="pl-PL" dirty="0"/>
          </a:p>
          <a:p>
            <a:pPr marL="0" indent="0" algn="ctr">
              <a:lnSpc>
                <a:spcPct val="150000"/>
              </a:lnSpc>
              <a:buNone/>
            </a:pPr>
            <a:r>
              <a:rPr lang="pl-PL" sz="1800" b="1" i="1" dirty="0"/>
              <a:t>Oparcie działań resocjalizujących jedynie na wykrywaniu i eliminowaniu negatywnych cech jednostki niedostosowanej, a także deficytów tkwiących w środowisku jej życia (diagnoza negatywna, eliminacja deficytów):</a:t>
            </a:r>
          </a:p>
          <a:p>
            <a:pPr marL="0" indent="0">
              <a:lnSpc>
                <a:spcPct val="150000"/>
              </a:lnSpc>
              <a:buNone/>
            </a:pPr>
            <a:r>
              <a:rPr lang="pl-PL" sz="1800" dirty="0"/>
              <a:t>a) zawęża pole działania przez ograniczenie perspektywy dokonującej się zmiany (eliminacja, korekcja, zamiast kreacji);</a:t>
            </a:r>
          </a:p>
          <a:p>
            <a:pPr marL="0" indent="0">
              <a:lnSpc>
                <a:spcPct val="150000"/>
              </a:lnSpc>
              <a:buNone/>
            </a:pPr>
            <a:r>
              <a:rPr lang="pl-PL" sz="1800" dirty="0"/>
              <a:t>b) powoduje ograniczenie kształtowania się motywacji do dokonywania zmiany oraz określa jej rodzaj, który nie powoduje utrwalenia się dokonywanych w jednostce zmian (motywacja zewnętrzna, instrumentalna);</a:t>
            </a:r>
          </a:p>
          <a:p>
            <a:pPr marL="0" indent="0">
              <a:lnSpc>
                <a:spcPct val="150000"/>
              </a:lnSpc>
              <a:buNone/>
            </a:pPr>
            <a:r>
              <a:rPr lang="pl-PL" sz="1800" dirty="0"/>
              <a:t>c) powoduje naturalne odrzucenie podstawowych i istotnych czynników wewnętrznej przemiany i kształtowania się motywacji do zmiany (brak osób znaczących, stanowiących punkt odniesienia dla własnego działania jako efekt nieuwzględniania czynników relacyjnych służących mianie w procesie resocjalizacji — relacja wychowawcza).</a:t>
            </a:r>
          </a:p>
          <a:p>
            <a:pPr marL="0" indent="0">
              <a:lnSpc>
                <a:spcPct val="150000"/>
              </a:lnSpc>
              <a:buNone/>
            </a:pPr>
            <a:r>
              <a:rPr lang="pl-PL" sz="1800" dirty="0"/>
              <a:t>Konkluzja: model ryzyka może być jedynie uzupełnieniem, nie zaś alternatywną propozycją dla modelu dobrego życia. </a:t>
            </a:r>
          </a:p>
          <a:p>
            <a:pPr marL="0" indent="0">
              <a:lnSpc>
                <a:spcPct val="150000"/>
              </a:lnSpc>
              <a:buNone/>
            </a:pPr>
            <a:endParaRPr lang="pl-PL" sz="1800" dirty="0"/>
          </a:p>
          <a:p>
            <a:pPr marL="0" indent="0">
              <a:buNone/>
            </a:pPr>
            <a:endParaRPr lang="pl-PL" dirty="0"/>
          </a:p>
        </p:txBody>
      </p:sp>
    </p:spTree>
    <p:extLst>
      <p:ext uri="{BB962C8B-B14F-4D97-AF65-F5344CB8AC3E}">
        <p14:creationId xmlns:p14="http://schemas.microsoft.com/office/powerpoint/2010/main" val="1529328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a:xfrm>
            <a:off x="143837" y="416496"/>
            <a:ext cx="11209963" cy="1325563"/>
          </a:xfrm>
        </p:spPr>
        <p:txBody>
          <a:bodyPr>
            <a:normAutofit fontScale="90000"/>
          </a:bodyPr>
          <a:lstStyle/>
          <a:p>
            <a:pPr algn="ctr"/>
            <a:r>
              <a:rPr lang="pl-PL" i="1" dirty="0"/>
              <a:t> </a:t>
            </a:r>
            <a:r>
              <a:rPr lang="pl-PL" sz="3600" dirty="0"/>
              <a:t>Diagnoza pozytywna i negatywna a zielona i cyfrowa transformacja</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lnSpc>
                <a:spcPct val="150000"/>
              </a:lnSpc>
              <a:buNone/>
            </a:pPr>
            <a:endParaRPr lang="pl-PL" sz="1800" dirty="0"/>
          </a:p>
          <a:p>
            <a:pPr marL="342900" lvl="0" indent="-342900" defTabSz="457200">
              <a:lnSpc>
                <a:spcPct val="150000"/>
              </a:lnSpc>
              <a:buClr>
                <a:srgbClr val="A53010"/>
              </a:buClr>
              <a:buNone/>
            </a:pPr>
            <a:r>
              <a:rPr lang="pl-PL" sz="1700" b="1" dirty="0">
                <a:solidFill>
                  <a:prstClr val="black">
                    <a:lumMod val="75000"/>
                    <a:lumOff val="25000"/>
                  </a:prstClr>
                </a:solidFill>
              </a:rPr>
              <a:t>1</a:t>
            </a:r>
            <a:r>
              <a:rPr lang="pl-PL" sz="1800" b="1" dirty="0">
                <a:solidFill>
                  <a:prstClr val="black">
                    <a:lumMod val="75000"/>
                    <a:lumOff val="25000"/>
                  </a:prstClr>
                </a:solidFill>
              </a:rPr>
              <a:t>. Diagnoza pozytywna (Good </a:t>
            </a:r>
            <a:r>
              <a:rPr lang="pl-PL" sz="1800" b="1" dirty="0" err="1">
                <a:solidFill>
                  <a:prstClr val="black">
                    <a:lumMod val="75000"/>
                    <a:lumOff val="25000"/>
                  </a:prstClr>
                </a:solidFill>
              </a:rPr>
              <a:t>Lives</a:t>
            </a:r>
            <a:r>
              <a:rPr lang="pl-PL" sz="1800" b="1" dirty="0">
                <a:solidFill>
                  <a:prstClr val="black">
                    <a:lumMod val="75000"/>
                    <a:lumOff val="25000"/>
                  </a:prstClr>
                </a:solidFill>
              </a:rPr>
              <a:t> Model - GLM) a zielona i cyfrowa transformacja</a:t>
            </a:r>
          </a:p>
          <a:p>
            <a:pPr marL="342900" lvl="0" indent="-342900" defTabSz="457200">
              <a:lnSpc>
                <a:spcPct val="150000"/>
              </a:lnSpc>
              <a:buClr>
                <a:srgbClr val="A53010"/>
              </a:buClr>
              <a:buNone/>
            </a:pPr>
            <a:r>
              <a:rPr lang="pl-PL" sz="1800" dirty="0">
                <a:solidFill>
                  <a:prstClr val="black">
                    <a:lumMod val="75000"/>
                    <a:lumOff val="25000"/>
                  </a:prstClr>
                </a:solidFill>
              </a:rPr>
              <a:t>	GLM zakłada, że każda osoba dąży do realizacji tzw. dóbr podstawowych (np. relacje społeczne, sens życia, bezpieczeństwo). Transformacja cyfrowa i zielona może wspierać te dążenia:</a:t>
            </a:r>
          </a:p>
          <a:p>
            <a:pPr marL="342900" lvl="0" indent="-342900" defTabSz="457200">
              <a:lnSpc>
                <a:spcPct val="150000"/>
              </a:lnSpc>
              <a:buClr>
                <a:srgbClr val="A53010"/>
              </a:buClr>
            </a:pPr>
            <a:r>
              <a:rPr lang="pl-PL" sz="1800" b="1" dirty="0">
                <a:solidFill>
                  <a:prstClr val="black">
                    <a:lumMod val="75000"/>
                    <a:lumOff val="25000"/>
                  </a:prstClr>
                </a:solidFill>
              </a:rPr>
              <a:t>Zielona transformacja</a:t>
            </a:r>
            <a:r>
              <a:rPr lang="pl-PL" sz="1800" dirty="0">
                <a:solidFill>
                  <a:prstClr val="black">
                    <a:lumMod val="75000"/>
                    <a:lumOff val="25000"/>
                  </a:prstClr>
                </a:solidFill>
              </a:rPr>
              <a:t>:</a:t>
            </a:r>
          </a:p>
          <a:p>
            <a:pPr marL="742950" lvl="1" indent="-285750" defTabSz="457200">
              <a:lnSpc>
                <a:spcPct val="150000"/>
              </a:lnSpc>
              <a:spcBef>
                <a:spcPts val="1000"/>
              </a:spcBef>
              <a:buClr>
                <a:srgbClr val="A53010"/>
              </a:buClr>
            </a:pPr>
            <a:r>
              <a:rPr lang="pl-PL" sz="1800" dirty="0">
                <a:solidFill>
                  <a:prstClr val="black">
                    <a:lumMod val="75000"/>
                    <a:lumOff val="25000"/>
                  </a:prstClr>
                </a:solidFill>
              </a:rPr>
              <a:t>Udział w projektach proekologicznych (np. ogrody społeczne, recykling) może wzmacniać poczucie sensu i odpowiedzialności, co wpisuje się w wartości GLM.</a:t>
            </a:r>
          </a:p>
          <a:p>
            <a:pPr marL="742950" lvl="1" indent="-285750" defTabSz="457200">
              <a:lnSpc>
                <a:spcPct val="150000"/>
              </a:lnSpc>
              <a:spcBef>
                <a:spcPts val="1000"/>
              </a:spcBef>
              <a:buClr>
                <a:srgbClr val="A53010"/>
              </a:buClr>
            </a:pPr>
            <a:r>
              <a:rPr lang="pl-PL" sz="1800" dirty="0">
                <a:solidFill>
                  <a:prstClr val="black">
                    <a:lumMod val="75000"/>
                    <a:lumOff val="25000"/>
                  </a:prstClr>
                </a:solidFill>
              </a:rPr>
              <a:t>Praca resocjalizacyjna w nurcie </a:t>
            </a:r>
            <a:r>
              <a:rPr lang="pl-PL" sz="1800" dirty="0" err="1">
                <a:solidFill>
                  <a:prstClr val="black">
                    <a:lumMod val="75000"/>
                    <a:lumOff val="25000"/>
                  </a:prstClr>
                </a:solidFill>
              </a:rPr>
              <a:t>ekoterapii</a:t>
            </a:r>
            <a:r>
              <a:rPr lang="pl-PL" sz="1800" dirty="0">
                <a:solidFill>
                  <a:prstClr val="black">
                    <a:lumMod val="75000"/>
                    <a:lumOff val="25000"/>
                  </a:prstClr>
                </a:solidFill>
              </a:rPr>
              <a:t> (kontakt z naturą, ogrodnictwo terapeutyczne) może wspierać zdrowie psychiczne i rozwój osobisty.</a:t>
            </a:r>
          </a:p>
          <a:p>
            <a:pPr marL="0" indent="0">
              <a:buNone/>
            </a:pPr>
            <a:endParaRPr lang="pl-PL" dirty="0"/>
          </a:p>
        </p:txBody>
      </p:sp>
    </p:spTree>
    <p:extLst>
      <p:ext uri="{BB962C8B-B14F-4D97-AF65-F5344CB8AC3E}">
        <p14:creationId xmlns:p14="http://schemas.microsoft.com/office/powerpoint/2010/main" val="8539473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a:xfrm>
            <a:off x="143837" y="416496"/>
            <a:ext cx="11209963" cy="1325563"/>
          </a:xfrm>
        </p:spPr>
        <p:txBody>
          <a:bodyPr>
            <a:normAutofit fontScale="90000"/>
          </a:bodyPr>
          <a:lstStyle/>
          <a:p>
            <a:pPr algn="ctr"/>
            <a:r>
              <a:rPr lang="pl-PL" i="1" dirty="0"/>
              <a:t> </a:t>
            </a:r>
            <a:r>
              <a:rPr lang="pl-PL" sz="3600" dirty="0"/>
              <a:t>Diagnoza pozytywna i negatywna a zielona i cyfrowa transformacja</a:t>
            </a:r>
            <a:br>
              <a:rPr lang="pl-PL" sz="3600" dirty="0"/>
            </a:br>
            <a:r>
              <a:rPr lang="pl-PL" sz="3600" dirty="0"/>
              <a:t>c. d.</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lnSpc>
                <a:spcPct val="150000"/>
              </a:lnSpc>
              <a:buNone/>
            </a:pPr>
            <a:endParaRPr lang="pl-PL" sz="1800" dirty="0"/>
          </a:p>
          <a:p>
            <a:pPr marL="342900" lvl="0" indent="-342900" defTabSz="457200">
              <a:lnSpc>
                <a:spcPct val="150000"/>
              </a:lnSpc>
              <a:buClr>
                <a:srgbClr val="A53010"/>
              </a:buClr>
            </a:pPr>
            <a:r>
              <a:rPr lang="pl-PL" sz="2000" b="1" dirty="0">
                <a:solidFill>
                  <a:prstClr val="black">
                    <a:lumMod val="75000"/>
                    <a:lumOff val="25000"/>
                  </a:prstClr>
                </a:solidFill>
              </a:rPr>
              <a:t>Cyfrowa transformacja</a:t>
            </a:r>
            <a:r>
              <a:rPr lang="pl-PL" sz="2000" dirty="0">
                <a:solidFill>
                  <a:prstClr val="black">
                    <a:lumMod val="75000"/>
                    <a:lumOff val="25000"/>
                  </a:prstClr>
                </a:solidFill>
              </a:rPr>
              <a:t>:</a:t>
            </a:r>
          </a:p>
          <a:p>
            <a:pPr marL="742950" lvl="1" indent="-285750" defTabSz="457200">
              <a:lnSpc>
                <a:spcPct val="150000"/>
              </a:lnSpc>
              <a:spcBef>
                <a:spcPts val="1000"/>
              </a:spcBef>
              <a:buClr>
                <a:srgbClr val="A53010"/>
              </a:buClr>
            </a:pPr>
            <a:r>
              <a:rPr lang="pl-PL" sz="1800" dirty="0">
                <a:solidFill>
                  <a:prstClr val="black">
                    <a:lumMod val="75000"/>
                    <a:lumOff val="25000"/>
                  </a:prstClr>
                </a:solidFill>
              </a:rPr>
              <a:t>Nowe technologie mogą być używane do edukacji i rozwoju zawodowego osadzonych (np. e-learning, kursy zdalne).</a:t>
            </a:r>
          </a:p>
          <a:p>
            <a:pPr marL="742950" lvl="1" indent="-285750" defTabSz="457200">
              <a:lnSpc>
                <a:spcPct val="150000"/>
              </a:lnSpc>
              <a:spcBef>
                <a:spcPts val="1000"/>
              </a:spcBef>
              <a:buClr>
                <a:srgbClr val="A53010"/>
              </a:buClr>
            </a:pPr>
            <a:r>
              <a:rPr lang="pl-PL" sz="1800" dirty="0">
                <a:solidFill>
                  <a:prstClr val="black">
                    <a:lumMod val="75000"/>
                    <a:lumOff val="25000"/>
                  </a:prstClr>
                </a:solidFill>
              </a:rPr>
              <a:t>Technologie wspierające indywidualizację diagnozy i terapii (np. systemy AI analizujące dane z testów psychologicznych).</a:t>
            </a:r>
          </a:p>
          <a:p>
            <a:pPr marL="457200" lvl="1" indent="0" defTabSz="457200">
              <a:lnSpc>
                <a:spcPct val="150000"/>
              </a:lnSpc>
              <a:spcBef>
                <a:spcPts val="1000"/>
              </a:spcBef>
              <a:buClr>
                <a:srgbClr val="A53010"/>
              </a:buClr>
              <a:buNone/>
            </a:pPr>
            <a:endParaRPr lang="pl-PL" sz="1500" dirty="0">
              <a:solidFill>
                <a:prstClr val="black">
                  <a:lumMod val="75000"/>
                  <a:lumOff val="25000"/>
                </a:prstClr>
              </a:solidFill>
            </a:endParaRPr>
          </a:p>
          <a:p>
            <a:pPr marL="0" indent="0">
              <a:buNone/>
            </a:pPr>
            <a:endParaRPr lang="pl-PL" dirty="0"/>
          </a:p>
        </p:txBody>
      </p:sp>
    </p:spTree>
    <p:extLst>
      <p:ext uri="{BB962C8B-B14F-4D97-AF65-F5344CB8AC3E}">
        <p14:creationId xmlns:p14="http://schemas.microsoft.com/office/powerpoint/2010/main" val="1799854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a:xfrm>
            <a:off x="143837" y="416496"/>
            <a:ext cx="11209963" cy="1325563"/>
          </a:xfrm>
        </p:spPr>
        <p:txBody>
          <a:bodyPr>
            <a:normAutofit fontScale="90000"/>
          </a:bodyPr>
          <a:lstStyle/>
          <a:p>
            <a:pPr algn="ctr"/>
            <a:r>
              <a:rPr lang="pl-PL" i="1" dirty="0"/>
              <a:t> </a:t>
            </a:r>
            <a:r>
              <a:rPr lang="pl-PL" sz="3600" dirty="0"/>
              <a:t>Diagnoza pozytywna i negatywna a zielona i cyfrowa transformacja</a:t>
            </a:r>
            <a:br>
              <a:rPr lang="pl-PL" sz="3600" dirty="0"/>
            </a:br>
            <a:r>
              <a:rPr lang="pl-PL" sz="3600" dirty="0"/>
              <a:t>c. d. 2</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825624"/>
            <a:ext cx="11907749" cy="5032375"/>
          </a:xfrm>
        </p:spPr>
        <p:txBody>
          <a:bodyPr>
            <a:normAutofit/>
          </a:bodyPr>
          <a:lstStyle/>
          <a:p>
            <a:pPr marL="0" indent="0">
              <a:lnSpc>
                <a:spcPct val="150000"/>
              </a:lnSpc>
              <a:buNone/>
            </a:pPr>
            <a:endParaRPr lang="pl-PL" sz="1800" dirty="0"/>
          </a:p>
          <a:p>
            <a:pPr marL="342900" lvl="0" indent="-342900" defTabSz="457200">
              <a:lnSpc>
                <a:spcPct val="150000"/>
              </a:lnSpc>
              <a:buClr>
                <a:srgbClr val="A53010"/>
              </a:buClr>
            </a:pPr>
            <a:r>
              <a:rPr lang="pl-PL" sz="1800" b="1"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Cyfrowa transformacja</a:t>
            </a:r>
            <a:r>
              <a:rPr lang="pl-PL" sz="1800"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a:t>
            </a:r>
          </a:p>
          <a:p>
            <a:pPr marL="742950" lvl="1" indent="-285750" defTabSz="457200">
              <a:lnSpc>
                <a:spcPct val="150000"/>
              </a:lnSpc>
              <a:spcBef>
                <a:spcPts val="1000"/>
              </a:spcBef>
              <a:buClr>
                <a:srgbClr val="A53010"/>
              </a:buClr>
            </a:pPr>
            <a:r>
              <a:rPr lang="pl-PL" sz="1800"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Nowe technologie mogą być używane do edukacji i rozwoju zawodowego osadzonych (np. e-learning, kursy zdalne).</a:t>
            </a:r>
          </a:p>
          <a:p>
            <a:pPr marL="742950" lvl="1" indent="-285750" defTabSz="457200">
              <a:lnSpc>
                <a:spcPct val="150000"/>
              </a:lnSpc>
              <a:spcBef>
                <a:spcPts val="1000"/>
              </a:spcBef>
              <a:buClr>
                <a:srgbClr val="A53010"/>
              </a:buClr>
            </a:pPr>
            <a:r>
              <a:rPr lang="pl-PL" sz="1800"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Technologie wspierające indywidualizację diagnozy i terapii (np. systemy AI analizujące dane z testów psychologicznych).</a:t>
            </a:r>
          </a:p>
          <a:p>
            <a:pPr marL="342900" lvl="0" indent="-342900" defTabSz="457200">
              <a:lnSpc>
                <a:spcPct val="150000"/>
              </a:lnSpc>
              <a:buClr>
                <a:srgbClr val="A53010"/>
              </a:buClr>
              <a:buNone/>
            </a:pPr>
            <a:r>
              <a:rPr lang="pl-PL" sz="1800" b="1"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2. Diagnoza negatywna (</a:t>
            </a:r>
            <a:r>
              <a:rPr lang="pl-PL" sz="1800" b="1" dirty="0" err="1">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Risk</a:t>
            </a:r>
            <a:r>
              <a:rPr lang="pl-PL" sz="1800" b="1"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 Model) a zielona i cyfrowa transformacja</a:t>
            </a:r>
          </a:p>
          <a:p>
            <a:pPr marL="342900" lvl="0" indent="-342900" defTabSz="457200">
              <a:lnSpc>
                <a:spcPct val="150000"/>
              </a:lnSpc>
              <a:buClr>
                <a:srgbClr val="A53010"/>
              </a:buClr>
              <a:buNone/>
            </a:pPr>
            <a:r>
              <a:rPr lang="pl-PL" sz="1800" dirty="0">
                <a:solidFill>
                  <a:prstClr val="black">
                    <a:lumMod val="75000"/>
                    <a:lumOff val="25000"/>
                  </a:prstClr>
                </a:solidFill>
                <a:latin typeface="Calibri Light" panose="020F0302020204030204" pitchFamily="34" charset="0"/>
                <a:ea typeface="Calibri Light" panose="020F0302020204030204" pitchFamily="34" charset="0"/>
                <a:cs typeface="Calibri Light" panose="020F0302020204030204" pitchFamily="34" charset="0"/>
              </a:rPr>
              <a:t>Model ryzyka skupia się na ograniczaniu czynników ryzyka recydywy. Tu również zielona i cyfrowa transformacja mają zastosowanie:</a:t>
            </a:r>
          </a:p>
          <a:p>
            <a:pPr marL="742950" lvl="1" indent="-285750" defTabSz="457200">
              <a:lnSpc>
                <a:spcPct val="100000"/>
              </a:lnSpc>
              <a:spcBef>
                <a:spcPts val="1000"/>
              </a:spcBef>
              <a:buClr>
                <a:srgbClr val="A53010"/>
              </a:buClr>
            </a:pPr>
            <a:endParaRPr lang="pl-PL" sz="1600" dirty="0">
              <a:solidFill>
                <a:prstClr val="black">
                  <a:lumMod val="75000"/>
                  <a:lumOff val="25000"/>
                </a:prstClr>
              </a:solidFill>
              <a:latin typeface="Century Gothic" panose="020B0502020202020204"/>
            </a:endParaRPr>
          </a:p>
          <a:p>
            <a:pPr marL="457200" lvl="1" indent="0" defTabSz="457200">
              <a:lnSpc>
                <a:spcPct val="150000"/>
              </a:lnSpc>
              <a:spcBef>
                <a:spcPts val="1000"/>
              </a:spcBef>
              <a:buClr>
                <a:srgbClr val="A53010"/>
              </a:buClr>
              <a:buNone/>
            </a:pPr>
            <a:endParaRPr lang="pl-PL" sz="1500" dirty="0">
              <a:solidFill>
                <a:prstClr val="black">
                  <a:lumMod val="75000"/>
                  <a:lumOff val="25000"/>
                </a:prstClr>
              </a:solidFill>
            </a:endParaRPr>
          </a:p>
          <a:p>
            <a:pPr marL="0" indent="0">
              <a:buNone/>
            </a:pPr>
            <a:endParaRPr lang="pl-PL" dirty="0"/>
          </a:p>
        </p:txBody>
      </p:sp>
    </p:spTree>
    <p:extLst>
      <p:ext uri="{BB962C8B-B14F-4D97-AF65-F5344CB8AC3E}">
        <p14:creationId xmlns:p14="http://schemas.microsoft.com/office/powerpoint/2010/main" val="11877451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9CC31CC9-D0BB-4508-A070-0824A5D7E6FB}"/>
              </a:ext>
            </a:extLst>
          </p:cNvPr>
          <p:cNvSpPr>
            <a:spLocks noGrp="1"/>
          </p:cNvSpPr>
          <p:nvPr>
            <p:ph type="title"/>
          </p:nvPr>
        </p:nvSpPr>
        <p:spPr>
          <a:xfrm>
            <a:off x="143837" y="416496"/>
            <a:ext cx="11209963" cy="1325563"/>
          </a:xfrm>
        </p:spPr>
        <p:txBody>
          <a:bodyPr>
            <a:normAutofit fontScale="90000"/>
          </a:bodyPr>
          <a:lstStyle/>
          <a:p>
            <a:pPr algn="ctr"/>
            <a:r>
              <a:rPr lang="pl-PL" i="1" dirty="0"/>
              <a:t> </a:t>
            </a:r>
            <a:r>
              <a:rPr lang="pl-PL" sz="3600" dirty="0"/>
              <a:t>Diagnoza pozytywna i negatywna a zielona i cyfrowa transformacja</a:t>
            </a:r>
            <a:br>
              <a:rPr lang="pl-PL" sz="3600" dirty="0"/>
            </a:br>
            <a:r>
              <a:rPr lang="pl-PL" sz="3600" dirty="0"/>
              <a:t>c. d. 3</a:t>
            </a:r>
            <a:r>
              <a:rPr lang="pl-PL" dirty="0"/>
              <a:t/>
            </a:r>
            <a:br>
              <a:rPr lang="pl-PL" dirty="0"/>
            </a:br>
            <a:endParaRPr lang="pl-PL" dirty="0"/>
          </a:p>
        </p:txBody>
      </p:sp>
      <p:sp>
        <p:nvSpPr>
          <p:cNvPr id="3" name="Symbol zastępczy zawartości 2">
            <a:extLst>
              <a:ext uri="{FF2B5EF4-FFF2-40B4-BE49-F238E27FC236}">
                <a16:creationId xmlns="" xmlns:a16="http://schemas.microsoft.com/office/drawing/2014/main" id="{021EDF6D-A7A3-407A-A3E2-1B5B04B2AA7E}"/>
              </a:ext>
            </a:extLst>
          </p:cNvPr>
          <p:cNvSpPr>
            <a:spLocks noGrp="1"/>
          </p:cNvSpPr>
          <p:nvPr>
            <p:ph idx="1"/>
          </p:nvPr>
        </p:nvSpPr>
        <p:spPr>
          <a:xfrm>
            <a:off x="143837" y="1232900"/>
            <a:ext cx="11907749" cy="5625100"/>
          </a:xfrm>
        </p:spPr>
        <p:txBody>
          <a:bodyPr>
            <a:normAutofit/>
          </a:bodyPr>
          <a:lstStyle/>
          <a:p>
            <a:pPr marL="0" indent="0">
              <a:lnSpc>
                <a:spcPct val="150000"/>
              </a:lnSpc>
              <a:buNone/>
            </a:pPr>
            <a:endParaRPr lang="pl-PL" sz="1800" dirty="0"/>
          </a:p>
          <a:p>
            <a:pPr marL="0" lvl="0" indent="0" defTabSz="457200">
              <a:lnSpc>
                <a:spcPct val="150000"/>
              </a:lnSpc>
              <a:buClr>
                <a:srgbClr val="A53010"/>
              </a:buClr>
              <a:buNone/>
            </a:pPr>
            <a:endParaRPr lang="pl-PL" sz="1600" dirty="0">
              <a:solidFill>
                <a:prstClr val="black">
                  <a:lumMod val="75000"/>
                  <a:lumOff val="25000"/>
                </a:prstClr>
              </a:solidFill>
              <a:latin typeface="Century Gothic" panose="020B0502020202020204"/>
            </a:endParaRPr>
          </a:p>
          <a:p>
            <a:pPr marL="457200" lvl="1" indent="0" defTabSz="457200">
              <a:lnSpc>
                <a:spcPct val="150000"/>
              </a:lnSpc>
              <a:spcBef>
                <a:spcPts val="1000"/>
              </a:spcBef>
              <a:buClr>
                <a:srgbClr val="A53010"/>
              </a:buClr>
              <a:buNone/>
            </a:pPr>
            <a:r>
              <a:rPr lang="pl-PL" sz="1800" b="1" dirty="0">
                <a:solidFill>
                  <a:prstClr val="black">
                    <a:lumMod val="75000"/>
                    <a:lumOff val="25000"/>
                  </a:prstClr>
                </a:solidFill>
              </a:rPr>
              <a:t>Zielona transformacja:</a:t>
            </a:r>
          </a:p>
          <a:p>
            <a:pPr marL="457200" lvl="1" indent="0" defTabSz="457200">
              <a:lnSpc>
                <a:spcPct val="150000"/>
              </a:lnSpc>
              <a:spcBef>
                <a:spcPts val="1000"/>
              </a:spcBef>
              <a:buClr>
                <a:srgbClr val="A53010"/>
              </a:buClr>
              <a:buNone/>
            </a:pPr>
            <a:r>
              <a:rPr lang="pl-PL" sz="1800" dirty="0">
                <a:solidFill>
                  <a:prstClr val="black">
                    <a:lumMod val="75000"/>
                    <a:lumOff val="25000"/>
                  </a:prstClr>
                </a:solidFill>
              </a:rPr>
              <a:t>-Praca w projektach środowiskowych może zmniejszać ryzyko poprzez budowanie nawyków prospołecznych i -odpowiedzialności.</a:t>
            </a:r>
          </a:p>
          <a:p>
            <a:pPr marL="457200" lvl="1" indent="0" defTabSz="457200">
              <a:lnSpc>
                <a:spcPct val="150000"/>
              </a:lnSpc>
              <a:spcBef>
                <a:spcPts val="1000"/>
              </a:spcBef>
              <a:buClr>
                <a:srgbClr val="A53010"/>
              </a:buClr>
              <a:buNone/>
            </a:pPr>
            <a:r>
              <a:rPr lang="pl-PL" sz="1800" dirty="0">
                <a:solidFill>
                  <a:prstClr val="black">
                    <a:lumMod val="75000"/>
                    <a:lumOff val="25000"/>
                  </a:prstClr>
                </a:solidFill>
              </a:rPr>
              <a:t>Środowiskowe programy pracy mogą ograniczać ekspozycję na destrukcyjne środowiska.</a:t>
            </a:r>
          </a:p>
          <a:p>
            <a:pPr marL="457200" lvl="1" indent="0" defTabSz="457200">
              <a:lnSpc>
                <a:spcPct val="150000"/>
              </a:lnSpc>
              <a:spcBef>
                <a:spcPts val="1000"/>
              </a:spcBef>
              <a:buClr>
                <a:srgbClr val="A53010"/>
              </a:buClr>
              <a:buNone/>
            </a:pPr>
            <a:r>
              <a:rPr lang="pl-PL" sz="1800" b="1" dirty="0">
                <a:solidFill>
                  <a:prstClr val="black">
                    <a:lumMod val="75000"/>
                    <a:lumOff val="25000"/>
                  </a:prstClr>
                </a:solidFill>
              </a:rPr>
              <a:t>Cyfrowa transformacja:</a:t>
            </a:r>
          </a:p>
          <a:p>
            <a:pPr marL="457200" lvl="1" indent="0" defTabSz="457200">
              <a:lnSpc>
                <a:spcPct val="150000"/>
              </a:lnSpc>
              <a:spcBef>
                <a:spcPts val="1000"/>
              </a:spcBef>
              <a:buClr>
                <a:srgbClr val="A53010"/>
              </a:buClr>
              <a:buNone/>
            </a:pPr>
            <a:r>
              <a:rPr lang="pl-PL" sz="1800" dirty="0">
                <a:solidFill>
                  <a:prstClr val="black">
                    <a:lumMod val="75000"/>
                    <a:lumOff val="25000"/>
                  </a:prstClr>
                </a:solidFill>
              </a:rPr>
              <a:t>-Narzędzia do predykcji ryzyka (np. oparte na danych systemy klasyfikacji) pozwalają trafniej dobierać środki zaradcze.</a:t>
            </a:r>
          </a:p>
          <a:p>
            <a:pPr marL="457200" lvl="1" indent="0" defTabSz="457200">
              <a:lnSpc>
                <a:spcPct val="150000"/>
              </a:lnSpc>
              <a:spcBef>
                <a:spcPts val="1000"/>
              </a:spcBef>
              <a:buClr>
                <a:srgbClr val="A53010"/>
              </a:buClr>
              <a:buNone/>
            </a:pPr>
            <a:r>
              <a:rPr lang="pl-PL" sz="1800" dirty="0">
                <a:solidFill>
                  <a:prstClr val="black">
                    <a:lumMod val="75000"/>
                    <a:lumOff val="25000"/>
                  </a:prstClr>
                </a:solidFill>
              </a:rPr>
              <a:t>-Monitorowanie zachowania (np. elektroniczne bransoletki, systemy śledzenia kontaktów) jako narzędzia kontroli ryzyka.</a:t>
            </a:r>
          </a:p>
          <a:p>
            <a:pPr marL="457200" lvl="1" indent="0" defTabSz="457200">
              <a:lnSpc>
                <a:spcPct val="150000"/>
              </a:lnSpc>
              <a:spcBef>
                <a:spcPts val="1000"/>
              </a:spcBef>
              <a:buClr>
                <a:srgbClr val="A53010"/>
              </a:buClr>
              <a:buNone/>
            </a:pPr>
            <a:endParaRPr lang="pl-PL" sz="1500" dirty="0">
              <a:solidFill>
                <a:prstClr val="black">
                  <a:lumMod val="75000"/>
                  <a:lumOff val="25000"/>
                </a:prstClr>
              </a:solidFill>
            </a:endParaRPr>
          </a:p>
        </p:txBody>
      </p:sp>
    </p:spTree>
    <p:extLst>
      <p:ext uri="{BB962C8B-B14F-4D97-AF65-F5344CB8AC3E}">
        <p14:creationId xmlns:p14="http://schemas.microsoft.com/office/powerpoint/2010/main" val="1239663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B2CF7B49-4634-4FD0-A7F1-4286E272641F}"/>
              </a:ext>
            </a:extLst>
          </p:cNvPr>
          <p:cNvSpPr>
            <a:spLocks noGrp="1"/>
          </p:cNvSpPr>
          <p:nvPr>
            <p:ph type="title"/>
          </p:nvPr>
        </p:nvSpPr>
        <p:spPr/>
        <p:txBody>
          <a:bodyPr>
            <a:normAutofit fontScale="90000"/>
          </a:bodyPr>
          <a:lstStyle/>
          <a:p>
            <a:pPr algn="ctr"/>
            <a:r>
              <a:rPr lang="pl-PL" dirty="0"/>
              <a:t>Diagnoza pozytywna i negatywna a zielona i cyfrowa transformacja</a:t>
            </a:r>
            <a:br>
              <a:rPr lang="pl-PL" dirty="0"/>
            </a:br>
            <a:r>
              <a:rPr lang="pl-PL" dirty="0"/>
              <a:t>Wnioski:</a:t>
            </a:r>
          </a:p>
        </p:txBody>
      </p:sp>
      <p:sp>
        <p:nvSpPr>
          <p:cNvPr id="3" name="Symbol zastępczy zawartości 2">
            <a:extLst>
              <a:ext uri="{FF2B5EF4-FFF2-40B4-BE49-F238E27FC236}">
                <a16:creationId xmlns="" xmlns:a16="http://schemas.microsoft.com/office/drawing/2014/main" id="{5D549218-2B31-47D9-8062-210AF115DE1E}"/>
              </a:ext>
            </a:extLst>
          </p:cNvPr>
          <p:cNvSpPr>
            <a:spLocks noGrp="1"/>
          </p:cNvSpPr>
          <p:nvPr>
            <p:ph idx="1"/>
          </p:nvPr>
        </p:nvSpPr>
        <p:spPr>
          <a:xfrm>
            <a:off x="838200" y="2708128"/>
            <a:ext cx="10515600" cy="4351338"/>
          </a:xfrm>
        </p:spPr>
        <p:txBody>
          <a:bodyPr/>
          <a:lstStyle/>
          <a:p>
            <a:pPr>
              <a:lnSpc>
                <a:spcPct val="150000"/>
              </a:lnSpc>
            </a:pPr>
            <a:r>
              <a:rPr lang="pl-PL" sz="2000" dirty="0"/>
              <a:t>Zielona i cyfrowa transformacja to nie tylko wyzwania, ale i szansa na nowoczesną, skuteczną i humanitarną resocjalizację.</a:t>
            </a:r>
          </a:p>
          <a:p>
            <a:pPr>
              <a:lnSpc>
                <a:spcPct val="150000"/>
              </a:lnSpc>
            </a:pPr>
            <a:r>
              <a:rPr lang="pl-PL" sz="2000" dirty="0"/>
              <a:t>Połączenie diagnozy pozytywnej i negatywnej pozwala na pełniejsze podejście do potrzeb i zagrożeń jednostki.</a:t>
            </a:r>
          </a:p>
          <a:p>
            <a:pPr>
              <a:lnSpc>
                <a:spcPct val="150000"/>
              </a:lnSpc>
            </a:pPr>
            <a:r>
              <a:rPr lang="pl-PL" sz="2000" dirty="0"/>
              <a:t>Konieczne jest inwestowanie w szkolenie kadry resocjalizacyjnej w zakresie nowych technologii i działań proekologicznych.</a:t>
            </a:r>
          </a:p>
          <a:p>
            <a:pPr marL="0" indent="0">
              <a:buNone/>
            </a:pPr>
            <a:endParaRPr lang="pl-PL" dirty="0"/>
          </a:p>
        </p:txBody>
      </p:sp>
    </p:spTree>
    <p:extLst>
      <p:ext uri="{BB962C8B-B14F-4D97-AF65-F5344CB8AC3E}">
        <p14:creationId xmlns:p14="http://schemas.microsoft.com/office/powerpoint/2010/main" val="1814923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a:lnSpc>
                <a:spcPct val="150000"/>
              </a:lnSpc>
            </a:pPr>
            <a:r>
              <a:rPr lang="pl-PL" sz="2400" dirty="0"/>
              <a:t>zakłada konieczność odkrywania i wzmacniania potencjałów (pozytywnych cech) jednostki niedostosowanej społecznie oraz zasobów tkwiących w środowisku jej życia.</a:t>
            </a:r>
          </a:p>
          <a:p>
            <a:pPr>
              <a:lnSpc>
                <a:spcPct val="150000"/>
              </a:lnSpc>
            </a:pPr>
            <a:r>
              <a:rPr lang="pl-PL" sz="2400" dirty="0"/>
              <a:t>nie jest opozycyjny wobec modelu ryzyka, ale wobec niego komplementarny lub zawierający w sobie założenia teoretyczne modelu ryzyka.</a:t>
            </a:r>
          </a:p>
          <a:p>
            <a:pPr marL="0" indent="0">
              <a:buNone/>
            </a:pPr>
            <a:endParaRPr lang="pl-PL" dirty="0"/>
          </a:p>
        </p:txBody>
      </p:sp>
    </p:spTree>
    <p:extLst>
      <p:ext uri="{BB962C8B-B14F-4D97-AF65-F5344CB8AC3E}">
        <p14:creationId xmlns:p14="http://schemas.microsoft.com/office/powerpoint/2010/main" val="4193636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E208C93-BAD6-4F29-9DA8-65AA71CB2CCC}"/>
              </a:ext>
            </a:extLst>
          </p:cNvPr>
          <p:cNvSpPr>
            <a:spLocks noGrp="1"/>
          </p:cNvSpPr>
          <p:nvPr>
            <p:ph type="title"/>
          </p:nvPr>
        </p:nvSpPr>
        <p:spPr/>
        <p:txBody>
          <a:bodyPr/>
          <a:lstStyle/>
          <a:p>
            <a:pPr algn="ctr"/>
            <a:r>
              <a:rPr lang="pl-PL" dirty="0"/>
              <a:t>bibliografia</a:t>
            </a:r>
          </a:p>
        </p:txBody>
      </p:sp>
      <p:sp>
        <p:nvSpPr>
          <p:cNvPr id="3" name="Symbol zastępczy zawartości 2">
            <a:extLst>
              <a:ext uri="{FF2B5EF4-FFF2-40B4-BE49-F238E27FC236}">
                <a16:creationId xmlns="" xmlns:a16="http://schemas.microsoft.com/office/drawing/2014/main" id="{36C9EBF4-D820-4902-9403-0372D8EFDB27}"/>
              </a:ext>
            </a:extLst>
          </p:cNvPr>
          <p:cNvSpPr>
            <a:spLocks noGrp="1"/>
          </p:cNvSpPr>
          <p:nvPr>
            <p:ph idx="1"/>
          </p:nvPr>
        </p:nvSpPr>
        <p:spPr/>
        <p:txBody>
          <a:bodyPr/>
          <a:lstStyle/>
          <a:p>
            <a:pPr marL="0" indent="0">
              <a:lnSpc>
                <a:spcPct val="150000"/>
              </a:lnSpc>
              <a:buNone/>
            </a:pPr>
            <a:r>
              <a:rPr lang="pl-PL" dirty="0"/>
              <a:t>- Wysocka E. (2019), Diagnoza pozytywna w resocjalizacji. Katowice.</a:t>
            </a:r>
          </a:p>
          <a:p>
            <a:pPr marL="0" indent="0">
              <a:lnSpc>
                <a:spcPct val="150000"/>
              </a:lnSpc>
              <a:buNone/>
            </a:pPr>
            <a:r>
              <a:rPr lang="pl-PL" dirty="0"/>
              <a:t> - Wysocka E. (2013), Diagnostyka pedagogiczna. Kraków. </a:t>
            </a:r>
          </a:p>
          <a:p>
            <a:pPr marL="0" indent="0">
              <a:lnSpc>
                <a:spcPct val="150000"/>
              </a:lnSpc>
              <a:buNone/>
            </a:pPr>
            <a:r>
              <a:rPr lang="pl-PL" dirty="0"/>
              <a:t>- Wysoka E. (2013), Diagnoza w resocjalizacji. Warszawa</a:t>
            </a:r>
          </a:p>
          <a:p>
            <a:pPr marL="0" indent="0">
              <a:lnSpc>
                <a:spcPct val="150000"/>
              </a:lnSpc>
              <a:buNone/>
            </a:pPr>
            <a:r>
              <a:rPr lang="pl-PL" dirty="0"/>
              <a:t>- Jarosz E., Wysoka E., (2006), Diagnoza psychopedagogiczna. Podstawowe problemy i rozwiązania. Warszawa.</a:t>
            </a:r>
          </a:p>
          <a:p>
            <a:pPr marL="0" indent="0">
              <a:buNone/>
            </a:pPr>
            <a:endParaRPr lang="pl-PL" dirty="0"/>
          </a:p>
        </p:txBody>
      </p:sp>
    </p:spTree>
    <p:extLst>
      <p:ext uri="{BB962C8B-B14F-4D97-AF65-F5344CB8AC3E}">
        <p14:creationId xmlns:p14="http://schemas.microsoft.com/office/powerpoint/2010/main" val="3033090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2</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Modelu dobrego życia najogólniej zakłada się konieczność dokonywania tzw. diagnozy pełnej, prowadzonej w ujęciu rozwojowym (diagnoza pozytywna — zasobów, potencjałów i negatywna — deficytów i blokad rozwojowych, w ujęciu biograficznym i z uwzględnieniem dwu obszarów diagnozy: wewnętrznej, dyspozycyjnej oraz zewnętrznej, społecznej, środowiskowej, ujętych dynamicznie i systemowo).</a:t>
            </a:r>
          </a:p>
          <a:p>
            <a:pPr marL="0" indent="0">
              <a:buNone/>
            </a:pPr>
            <a:endParaRPr lang="pl-PL" dirty="0"/>
          </a:p>
        </p:txBody>
      </p:sp>
    </p:spTree>
    <p:extLst>
      <p:ext uri="{BB962C8B-B14F-4D97-AF65-F5344CB8AC3E}">
        <p14:creationId xmlns:p14="http://schemas.microsoft.com/office/powerpoint/2010/main" val="219392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3</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Zakłada się również konieczność projektowania działalności </a:t>
            </a:r>
            <a:r>
              <a:rPr lang="pl-PL" sz="2400" dirty="0" err="1"/>
              <a:t>postdiagnostycznej</a:t>
            </a:r>
            <a:r>
              <a:rPr lang="pl-PL" sz="2400" dirty="0"/>
              <a:t> (indywidualnych programów resocjalizacji), z uwzględnieniem rezultatów diagnozy pełnej, czyli mocnych (zasoby) i słabych (deficyty) stron jednostki niedostosowanej społecznie i warunków jej życia (koncentracja na jednostce i świecie jej życia).</a:t>
            </a:r>
          </a:p>
          <a:p>
            <a:pPr marL="0" indent="0">
              <a:buNone/>
            </a:pPr>
            <a:endParaRPr lang="pl-PL" dirty="0"/>
          </a:p>
        </p:txBody>
      </p:sp>
    </p:spTree>
    <p:extLst>
      <p:ext uri="{BB962C8B-B14F-4D97-AF65-F5344CB8AC3E}">
        <p14:creationId xmlns:p14="http://schemas.microsoft.com/office/powerpoint/2010/main" val="4020334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4</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Najważniejszym elementem jest jednak odkrycie własnych potencjałów, czyli tzw. diagnoza pozytywna choć wspierana przez odkrywanie blokad. Wiąże się z koniecznością prowadzenia diagnozy negatywnej, głównie w aspekcie przyczynowym, co jest właściwe dla modelu ryzyka.</a:t>
            </a:r>
          </a:p>
          <a:p>
            <a:pPr marL="0" indent="0">
              <a:buNone/>
            </a:pPr>
            <a:endParaRPr lang="pl-PL" dirty="0"/>
          </a:p>
        </p:txBody>
      </p:sp>
    </p:spTree>
    <p:extLst>
      <p:ext uri="{BB962C8B-B14F-4D97-AF65-F5344CB8AC3E}">
        <p14:creationId xmlns:p14="http://schemas.microsoft.com/office/powerpoint/2010/main" val="2510479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5</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Odkrywanie źródeł dysfunkcjonalności powoduje, że możliwe jest działanie mające na celu ograniczenie lub eliminowanie funkcjonalności zachowań destrukcyjnych poprzez znajdowanie dla nich alternatywnych form zachowań, zaspokajających potrzeby jednostki lub umożliwiających realizowanie cenionych przez nią wartości, co z kolei stanowi przedmiot diagnozy pozytywnej. (potrzeby jednostek zaburzonych i niezburzonych są takie same).</a:t>
            </a:r>
          </a:p>
          <a:p>
            <a:pPr marL="0" indent="0">
              <a:buNone/>
            </a:pPr>
            <a:endParaRPr lang="pl-PL" dirty="0"/>
          </a:p>
        </p:txBody>
      </p:sp>
    </p:spTree>
    <p:extLst>
      <p:ext uri="{BB962C8B-B14F-4D97-AF65-F5344CB8AC3E}">
        <p14:creationId xmlns:p14="http://schemas.microsoft.com/office/powerpoint/2010/main" val="1012686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6</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oznacza to, że odkrycie przez jednostkę niedostosowaną dysfunkcjonalności zaburzonych zachowań wobec własnych celów i preferencji, a jednocześnie odkrycie konstruktywnych sposobów realizowania własnych wartości i potrzeb czy radzenia sobie z problemami rozwojowymi lub społecznymi powoduje, że zachowania niedostosowane przestają pełnić swoją funkcję, związaną z realizowaniem własnych potrzeb i wartości (w sposób dotąd dla niej jedynie dostępny, czyli destrukcyjny).</a:t>
            </a:r>
          </a:p>
          <a:p>
            <a:pPr marL="0" indent="0">
              <a:buNone/>
            </a:pPr>
            <a:endParaRPr lang="pl-PL" dirty="0"/>
          </a:p>
        </p:txBody>
      </p:sp>
    </p:spTree>
    <p:extLst>
      <p:ext uri="{BB962C8B-B14F-4D97-AF65-F5344CB8AC3E}">
        <p14:creationId xmlns:p14="http://schemas.microsoft.com/office/powerpoint/2010/main" val="1041532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 xmlns:a16="http://schemas.microsoft.com/office/drawing/2014/main" id="{8566AC15-23FD-41EC-852C-BCCC75CE95B9}"/>
              </a:ext>
            </a:extLst>
          </p:cNvPr>
          <p:cNvSpPr>
            <a:spLocks noGrp="1"/>
          </p:cNvSpPr>
          <p:nvPr>
            <p:ph type="title"/>
          </p:nvPr>
        </p:nvSpPr>
        <p:spPr/>
        <p:txBody>
          <a:bodyPr>
            <a:normAutofit/>
          </a:bodyPr>
          <a:lstStyle/>
          <a:p>
            <a:pPr algn="ctr"/>
            <a:r>
              <a:rPr lang="pl-PL" sz="4000" dirty="0"/>
              <a:t>Diagnoza pozytywna - Model dobrego życia </a:t>
            </a:r>
            <a:br>
              <a:rPr lang="pl-PL" sz="4000" dirty="0"/>
            </a:br>
            <a:r>
              <a:rPr lang="pl-PL" sz="4000" dirty="0"/>
              <a:t>(</a:t>
            </a:r>
            <a:r>
              <a:rPr lang="pl-PL" sz="4000" dirty="0" err="1"/>
              <a:t>good</a:t>
            </a:r>
            <a:r>
              <a:rPr lang="pl-PL" sz="4000" dirty="0"/>
              <a:t> </a:t>
            </a:r>
            <a:r>
              <a:rPr lang="pl-PL" sz="4000" dirty="0" err="1"/>
              <a:t>lives</a:t>
            </a:r>
            <a:r>
              <a:rPr lang="pl-PL" sz="4000" dirty="0"/>
              <a:t> model) 7</a:t>
            </a:r>
          </a:p>
        </p:txBody>
      </p:sp>
      <p:sp>
        <p:nvSpPr>
          <p:cNvPr id="3" name="Symbol zastępczy zawartości 2">
            <a:extLst>
              <a:ext uri="{FF2B5EF4-FFF2-40B4-BE49-F238E27FC236}">
                <a16:creationId xmlns="" xmlns:a16="http://schemas.microsoft.com/office/drawing/2014/main" id="{EDB26880-CE3A-41DA-A6C3-F5040242A214}"/>
              </a:ext>
            </a:extLst>
          </p:cNvPr>
          <p:cNvSpPr>
            <a:spLocks noGrp="1"/>
          </p:cNvSpPr>
          <p:nvPr>
            <p:ph idx="1"/>
          </p:nvPr>
        </p:nvSpPr>
        <p:spPr>
          <a:xfrm>
            <a:off x="287079" y="2506662"/>
            <a:ext cx="11066721" cy="4351338"/>
          </a:xfrm>
        </p:spPr>
        <p:txBody>
          <a:bodyPr/>
          <a:lstStyle/>
          <a:p>
            <a:pPr marL="0" indent="0">
              <a:lnSpc>
                <a:spcPct val="150000"/>
              </a:lnSpc>
              <a:buNone/>
            </a:pPr>
            <a:r>
              <a:rPr lang="pl-PL" sz="2400" dirty="0"/>
              <a:t>Ważne założenie teoretyczne modelu dobrego życia dotyczy też istoty dokonującej się wewnętrznej zmiany. W procesie resocjalizacji, traktowanym jako uruchomienie procesu prawidłowej socjalizacji przez wykorzystanie zasobów jednostki, nie wystarcza bowiem koncentracja na pojedynczych czynnikach ryzyka i ich sukcesywnym eliminowaniu, ale istotą zmiany jest całościowa „rekonstrukcja Ja”.</a:t>
            </a:r>
          </a:p>
          <a:p>
            <a:pPr marL="0" indent="0">
              <a:buNone/>
            </a:pPr>
            <a:endParaRPr lang="pl-PL" dirty="0"/>
          </a:p>
        </p:txBody>
      </p:sp>
    </p:spTree>
    <p:extLst>
      <p:ext uri="{BB962C8B-B14F-4D97-AF65-F5344CB8AC3E}">
        <p14:creationId xmlns:p14="http://schemas.microsoft.com/office/powerpoint/2010/main" val="3079636251"/>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39f50e0ac1a79e8db00c25ba00700a4c">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bbd8dccc48ee49ef20c3e0670553ce34"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F6FB0E-9408-46C0-9C00-45D16482A7F3}">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da365b7b-372f-4163-9b3b-4a113e9b4380"/>
    <ds:schemaRef ds:uri="http://www.w3.org/XML/1998/namespace"/>
  </ds:schemaRefs>
</ds:datastoreItem>
</file>

<file path=customXml/itemProps2.xml><?xml version="1.0" encoding="utf-8"?>
<ds:datastoreItem xmlns:ds="http://schemas.openxmlformats.org/officeDocument/2006/customXml" ds:itemID="{BA0D0197-7582-4017-BE19-07852BD445A6}"/>
</file>

<file path=customXml/itemProps3.xml><?xml version="1.0" encoding="utf-8"?>
<ds:datastoreItem xmlns:ds="http://schemas.openxmlformats.org/officeDocument/2006/customXml" ds:itemID="{F8B8956D-33EC-48F3-94E2-0D81175435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4386</TotalTime>
  <Words>1666</Words>
  <Application>Microsoft Office PowerPoint</Application>
  <PresentationFormat>Panoramiczny</PresentationFormat>
  <Paragraphs>139</Paragraphs>
  <Slides>30</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30</vt:i4>
      </vt:variant>
    </vt:vector>
  </HeadingPairs>
  <TitlesOfParts>
    <vt:vector size="35" baseType="lpstr">
      <vt:lpstr>Arial</vt:lpstr>
      <vt:lpstr>Calibri</vt:lpstr>
      <vt:lpstr>Calibri Light</vt:lpstr>
      <vt:lpstr>Century Gothic</vt:lpstr>
      <vt:lpstr>Motyw pakietu Office</vt:lpstr>
      <vt:lpstr>Projekt „Kierunki – drogi dla gospodarki”</vt:lpstr>
      <vt:lpstr>MODELE DIAGNOZY RESOCJALIZACYJNEJ </vt:lpstr>
      <vt:lpstr>Diagnoza pozytywna - Model dobrego życia  (good lives model).</vt:lpstr>
      <vt:lpstr>Diagnoza pozytywna - Model dobrego życia  (good lives model) 2</vt:lpstr>
      <vt:lpstr>Diagnoza pozytywna - Model dobrego życia  (good lives model) 3</vt:lpstr>
      <vt:lpstr>Diagnoza pozytywna - Model dobrego życia  (good lives model) 4</vt:lpstr>
      <vt:lpstr>Diagnoza pozytywna - Model dobrego życia  (good lives model) 5</vt:lpstr>
      <vt:lpstr>Diagnoza pozytywna - Model dobrego życia  (good lives model) 6</vt:lpstr>
      <vt:lpstr>Diagnoza pozytywna - Model dobrego życia  (good lives model) 7</vt:lpstr>
      <vt:lpstr>Diagnoza pozytywna - Model dobrego życia  (good lives model) 8</vt:lpstr>
      <vt:lpstr> good lives model - PODSUMOWANIE</vt:lpstr>
      <vt:lpstr> good lives model – PODSUMOWANIE c.d.</vt:lpstr>
      <vt:lpstr>Diagnoza negatywna - Model ryzyka (risk model) </vt:lpstr>
      <vt:lpstr>Diagnoza negatywna - Model ryzyka (risk model) 2 </vt:lpstr>
      <vt:lpstr>Diagnoza negatywna - Model ryzyka (risk model) 3 </vt:lpstr>
      <vt:lpstr>Diagnoza negatywna - Model ryzyka (risk model) 4 </vt:lpstr>
      <vt:lpstr>Diagnoza negatywna - Model ryzyka (risk model) 5  </vt:lpstr>
      <vt:lpstr>Diagnoza negatywna - Model ryzyka (risk model) 6 </vt:lpstr>
      <vt:lpstr>Diagnoza negatywna - Model ryzyka (risk model) 7</vt:lpstr>
      <vt:lpstr>Diagnoza negatywna - Model ryzyka (risk model) 8 </vt:lpstr>
      <vt:lpstr>risk model - PODSUMOWANIE </vt:lpstr>
      <vt:lpstr>risk model – PODSUMOWANIE c. d.  </vt:lpstr>
      <vt:lpstr>Diagnoza negatywna Model ryzyka (risk model) </vt:lpstr>
      <vt:lpstr> diagnoza negatywna - eliminacja deficytów </vt:lpstr>
      <vt:lpstr> Diagnoza pozytywna i negatywna a zielona i cyfrowa transformacja </vt:lpstr>
      <vt:lpstr> Diagnoza pozytywna i negatywna a zielona i cyfrowa transformacja c. d. </vt:lpstr>
      <vt:lpstr> Diagnoza pozytywna i negatywna a zielona i cyfrowa transformacja c. d. 2 </vt:lpstr>
      <vt:lpstr> Diagnoza pozytywna i negatywna a zielona i cyfrowa transformacja c. d. 3 </vt:lpstr>
      <vt:lpstr>Diagnoza pozytywna i negatywna a zielona i cyfrowa transformacja Wnioski:</vt:lpstr>
      <vt:lpstr>bibliografia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Dostępne cyfrowe materiały dydaktyczne - wytyczne</dc:title>
  <dc:creator>Damian Nosko</dc:creator>
  <cp:lastModifiedBy>Konto Microsoft</cp:lastModifiedBy>
  <cp:revision>89</cp:revision>
  <dcterms:created xsi:type="dcterms:W3CDTF">2024-06-08T14:40:10Z</dcterms:created>
  <dcterms:modified xsi:type="dcterms:W3CDTF">2025-10-23T18:53:21Z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ies>
</file>