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7" r:id="rId14"/>
    <p:sldId id="268" r:id="rId15"/>
    <p:sldId id="265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08" autoAdjust="0"/>
    <p:restoredTop sz="94003" autoAdjust="0"/>
  </p:normalViewPr>
  <p:slideViewPr>
    <p:cSldViewPr snapToGrid="0">
      <p:cViewPr>
        <p:scale>
          <a:sx n="103" d="100"/>
          <a:sy n="103" d="100"/>
        </p:scale>
        <p:origin x="15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39A13-6CC3-4A67-AE36-6981251012BF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28E556-E7B7-4ACF-95DC-634A0B47EE4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237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kw.edu.pl/jednostka/kolegium_ii/dokumenty_praca_dyplomowa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pl-PL" b="1" dirty="0"/>
              <a:t>Tytuł wykładu: </a:t>
            </a:r>
            <a:r>
              <a:rPr lang="pl-PL" dirty="0"/>
              <a:t>Wymogi redakcyjne</a:t>
            </a:r>
          </a:p>
          <a:p>
            <a:pPr algn="l"/>
            <a:r>
              <a:rPr lang="pl-PL" b="1" dirty="0"/>
              <a:t>Przedmiot</a:t>
            </a:r>
            <a:r>
              <a:rPr lang="pl-PL" dirty="0"/>
              <a:t>: Seminarium dyplomowe</a:t>
            </a:r>
          </a:p>
          <a:p>
            <a:pPr algn="l"/>
            <a:r>
              <a:rPr lang="pl-PL" b="1" dirty="0"/>
              <a:t>Kierunek: </a:t>
            </a:r>
            <a:r>
              <a:rPr lang="pl-PL" dirty="0"/>
              <a:t>Pedagogika Resocjalizacyjna</a:t>
            </a:r>
          </a:p>
          <a:p>
            <a:pPr algn="l"/>
            <a:r>
              <a:rPr lang="pl-PL" b="1" dirty="0"/>
              <a:t>Autor: </a:t>
            </a:r>
            <a:r>
              <a:rPr lang="pl-PL" dirty="0"/>
              <a:t>dr Karolina </a:t>
            </a:r>
            <a:r>
              <a:rPr lang="pl-PL" dirty="0" err="1"/>
              <a:t>Goede</a:t>
            </a:r>
            <a:endParaRPr lang="pl-PL" dirty="0"/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Wymogi redakcyjne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Wstęp i zakończenie od nowej strony.</a:t>
            </a:r>
          </a:p>
          <a:p>
            <a:r>
              <a:rPr lang="pl-PL" dirty="0"/>
              <a:t>Każdy rozdział powinien również rozpoczynać się od nowej strony. </a:t>
            </a:r>
          </a:p>
          <a:p>
            <a:r>
              <a:rPr lang="pl-PL" dirty="0"/>
              <a:t>Tak samo w przypadku bibliografii oraz pozostałych załączników</a:t>
            </a:r>
          </a:p>
          <a:p>
            <a:r>
              <a:rPr lang="pl-PL" dirty="0"/>
              <a:t>Praca powinna być spójna w całym dokumencie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47217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01040" y="136525"/>
            <a:ext cx="10515600" cy="1325563"/>
          </a:xfrm>
        </p:spPr>
        <p:txBody>
          <a:bodyPr/>
          <a:lstStyle/>
          <a:p>
            <a:r>
              <a:rPr lang="pl-PL" dirty="0"/>
              <a:t>Cytowania: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94310" y="2016136"/>
            <a:ext cx="117729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l-PL" altLang="pl-PL" sz="2600" dirty="0"/>
              <a:t>Cytowania muszą być spójne – cała praca powinna stosować jeden styl</a:t>
            </a:r>
          </a:p>
          <a:p>
            <a:pPr marL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l-PL" altLang="pl-PL" sz="2600" dirty="0"/>
              <a:t>Każde zapożyczenie (cytat, parafraza, streszczenie) wymaga odwołania do źródła</a:t>
            </a:r>
          </a:p>
          <a:p>
            <a:pPr marL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l-PL" altLang="pl-PL" sz="2600" dirty="0"/>
              <a:t>Bibliografia musi zawierać wszystkie źródła cytowane w tekście</a:t>
            </a:r>
          </a:p>
          <a:p>
            <a:pPr marL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l-PL" altLang="pl-PL" sz="2600" dirty="0"/>
              <a:t>Cytaty dosłowne należy oznaczać cudzysłowem i podać numer strony</a:t>
            </a:r>
          </a:p>
          <a:p>
            <a:pPr marL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l-PL" altLang="pl-PL" sz="2600" dirty="0"/>
              <a:t>Parafraza również wymaga przypisu – brak cudzysłowu nie zwalnia z podania źródła.</a:t>
            </a:r>
          </a:p>
          <a:p>
            <a:pPr marL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l-PL" altLang="pl-PL" sz="2600" dirty="0"/>
              <a:t>Przypisy powinny być jasne i umożliwiać odnalezienie źródła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949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Przykłady przypisów dolnych</a:t>
            </a:r>
            <a:br>
              <a:rPr lang="pl-PL" dirty="0"/>
            </a:br>
            <a:r>
              <a:rPr lang="pl-PL" dirty="0"/>
              <a:t>- akta prawne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825625"/>
            <a:ext cx="11151870" cy="4351338"/>
          </a:xfrm>
        </p:spPr>
        <p:txBody>
          <a:bodyPr/>
          <a:lstStyle/>
          <a:p>
            <a:r>
              <a:rPr lang="pl-PL" dirty="0"/>
              <a:t>Akta prawne</a:t>
            </a:r>
          </a:p>
          <a:p>
            <a:pPr marL="0" indent="0">
              <a:buNone/>
            </a:pPr>
            <a:r>
              <a:rPr lang="pl-PL" dirty="0"/>
              <a:t>Art. 5 ustawy z dnia 6 czerwca 1997 r. Kodeks Karny, Dz. U. 1997 Nr 88 poz. 553 </a:t>
            </a:r>
          </a:p>
          <a:p>
            <a:pPr marL="0" indent="0">
              <a:buNone/>
            </a:pPr>
            <a:r>
              <a:rPr lang="pl-PL" dirty="0"/>
              <a:t>Później wystarczy art. 6 k.k.</a:t>
            </a:r>
          </a:p>
          <a:p>
            <a:pPr marL="0" indent="0">
              <a:buNone/>
            </a:pPr>
            <a:r>
              <a:rPr lang="pl-PL" dirty="0"/>
              <a:t>Art. 3 ustawy z dnia 13 maja 2016 r. O przeciwdziałaniu zagrożeniom przestępczością na tle seksualnym Dz. U. 2016 poz. 862 </a:t>
            </a:r>
          </a:p>
          <a:p>
            <a:pPr marL="0" indent="0">
              <a:buNone/>
            </a:pPr>
            <a:r>
              <a:rPr lang="pl-PL" dirty="0"/>
              <a:t>Później wystarczy art. 5 ustawy o przeciwdziałaniu zagrożeniom…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3229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Przykłady przypisów dolnych</a:t>
            </a:r>
            <a:br>
              <a:rPr lang="pl-PL" dirty="0"/>
            </a:br>
            <a:r>
              <a:rPr lang="pl-PL" dirty="0"/>
              <a:t>- publikacje zwarte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637155"/>
            <a:ext cx="11151870" cy="2666365"/>
          </a:xfrm>
        </p:spPr>
        <p:txBody>
          <a:bodyPr/>
          <a:lstStyle/>
          <a:p>
            <a:r>
              <a:rPr lang="pl-PL" dirty="0"/>
              <a:t>Gaczoł, Klaudia. </a:t>
            </a:r>
            <a:r>
              <a:rPr lang="pl-PL" i="1" dirty="0"/>
              <a:t>Między naukowością a populizmem penalnym. Kilka uwag o socjalizacji prawnej w kontekście polskich regulacji przestępstw seksualnych</a:t>
            </a:r>
            <a:r>
              <a:rPr lang="pl-PL" dirty="0"/>
              <a:t>, Łódź: Wydawnictwo Uniwersytetu Łódzkiego,2018, s. 19.</a:t>
            </a:r>
          </a:p>
          <a:p>
            <a:r>
              <a:rPr lang="pl-PL" dirty="0"/>
              <a:t>Bielski, Marek. </a:t>
            </a:r>
            <a:r>
              <a:rPr lang="pl-PL" i="1" dirty="0"/>
              <a:t>Rozdział XXV. Przestępstwa przeciwko wolności seksualnej i obyczajności</a:t>
            </a:r>
            <a:r>
              <a:rPr lang="pl-PL" dirty="0"/>
              <a:t>, W: </a:t>
            </a:r>
            <a:r>
              <a:rPr lang="pl-PL" i="1" dirty="0"/>
              <a:t>Kodeks karny. Część szczególna. Komentarz. Tom II, </a:t>
            </a:r>
            <a:r>
              <a:rPr lang="pl-PL" dirty="0"/>
              <a:t>red. A. Zoll (red.), Warszawa: Wolter </a:t>
            </a:r>
            <a:r>
              <a:rPr lang="pl-PL" dirty="0" err="1"/>
              <a:t>Kluwers</a:t>
            </a:r>
            <a:r>
              <a:rPr lang="pl-PL" dirty="0"/>
              <a:t>, 2013, s. 738-739.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55591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DC1E350-8909-957A-8D74-BB8581898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Przykłady przypisów dolnych</a:t>
            </a:r>
            <a:br>
              <a:rPr lang="pl-PL" dirty="0"/>
            </a:br>
            <a:r>
              <a:rPr lang="pl-PL" dirty="0"/>
              <a:t>- artykuły naukowe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A0A2203-CA34-4660-5BD0-1F8ADD917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Goede, Karolina. Dynamika zmian w strukturze kuratorskiej służby sądowej – (z)marnowany potencjał czy nowe perspektywy? – raport z badań. </a:t>
            </a:r>
            <a:r>
              <a:rPr lang="pl-PL" i="1" dirty="0"/>
              <a:t>Probacja.</a:t>
            </a:r>
            <a:r>
              <a:rPr lang="pl-PL" dirty="0"/>
              <a:t> 2025,3 s. 7-35. </a:t>
            </a:r>
          </a:p>
        </p:txBody>
      </p:sp>
    </p:spTree>
    <p:extLst>
      <p:ext uri="{BB962C8B-B14F-4D97-AF65-F5344CB8AC3E}">
        <p14:creationId xmlns:p14="http://schemas.microsoft.com/office/powerpoint/2010/main" val="20312019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3E4CBB-095A-160F-DBBB-1E3C26C64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Skróty stosowane w przypisach</a:t>
            </a:r>
            <a:br>
              <a:rPr lang="pl-PL" dirty="0"/>
            </a:br>
            <a:r>
              <a:rPr lang="pl-PL" dirty="0"/>
              <a:t>Ibidem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769B1F7-2D5F-489C-B145-3D0716BF21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b="1" dirty="0"/>
              <a:t>Ibidem (Ibid.)</a:t>
            </a:r>
          </a:p>
          <a:p>
            <a:pPr marL="0" indent="0">
              <a:buNone/>
            </a:pPr>
            <a:r>
              <a:rPr lang="pl-PL" dirty="0"/>
              <a:t>Z łac. </a:t>
            </a:r>
            <a:r>
              <a:rPr lang="pl-PL" i="1" dirty="0"/>
              <a:t>„w tym samym miejscu”</a:t>
            </a:r>
            <a:r>
              <a:rPr lang="pl-PL" dirty="0"/>
              <a:t>.</a:t>
            </a:r>
          </a:p>
          <a:p>
            <a:pPr marL="0" indent="0">
              <a:buNone/>
            </a:pPr>
            <a:r>
              <a:rPr lang="pl-PL" dirty="0"/>
              <a:t>Używane, gdy kolejny przypis odwołuje się </a:t>
            </a:r>
            <a:r>
              <a:rPr lang="pl-PL" b="1" dirty="0"/>
              <a:t>do tego samego źródła co poprzedni</a:t>
            </a:r>
            <a:r>
              <a:rPr lang="pl-PL" dirty="0"/>
              <a:t>, z tą samą stroną.</a:t>
            </a:r>
          </a:p>
          <a:p>
            <a:pPr marL="0" indent="0">
              <a:buNone/>
            </a:pPr>
            <a:r>
              <a:rPr lang="pl-PL" dirty="0"/>
              <a:t>Przykład:</a:t>
            </a:r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pl-PL" dirty="0"/>
              <a:t>Kowalski J., </a:t>
            </a:r>
            <a:r>
              <a:rPr lang="pl-PL" i="1" dirty="0"/>
              <a:t>Historia literatury</a:t>
            </a:r>
            <a:r>
              <a:rPr lang="pl-PL" dirty="0"/>
              <a:t>, Warszawa 2010, s. 50.</a:t>
            </a:r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pl-PL" b="1" dirty="0"/>
              <a:t>Ibidem.</a:t>
            </a:r>
            <a:r>
              <a:rPr lang="pl-PL" dirty="0"/>
              <a:t> ← to samo źródło i ta sama strona.</a:t>
            </a:r>
          </a:p>
          <a:p>
            <a:r>
              <a:rPr lang="pl-PL" b="1" dirty="0"/>
              <a:t>Ibidem, s. X</a:t>
            </a:r>
          </a:p>
          <a:p>
            <a:pPr marL="0" indent="0">
              <a:buNone/>
            </a:pPr>
            <a:r>
              <a:rPr lang="pl-PL" dirty="0"/>
              <a:t>Używane, gdy kolejny przypis odwołuje się </a:t>
            </a:r>
            <a:r>
              <a:rPr lang="pl-PL" b="1" dirty="0"/>
              <a:t>do tego samego źródła</a:t>
            </a:r>
            <a:r>
              <a:rPr lang="pl-PL" dirty="0"/>
              <a:t>, ale </a:t>
            </a:r>
            <a:r>
              <a:rPr lang="pl-PL" b="1" dirty="0"/>
              <a:t>do innej strony</a:t>
            </a:r>
            <a:r>
              <a:rPr lang="pl-PL" dirty="0"/>
              <a:t>.</a:t>
            </a:r>
          </a:p>
          <a:p>
            <a:pPr marL="0" indent="0">
              <a:buNone/>
            </a:pPr>
            <a:r>
              <a:rPr lang="pl-PL" dirty="0"/>
              <a:t>Przykład: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2. </a:t>
            </a:r>
            <a:r>
              <a:rPr lang="pl-PL" b="1" dirty="0"/>
              <a:t>Ibidem, s. 75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45485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3E4CBB-095A-160F-DBBB-1E3C26C64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Skróty stosowane w przypisach</a:t>
            </a:r>
            <a:br>
              <a:rPr lang="pl-PL" dirty="0"/>
            </a:br>
            <a:r>
              <a:rPr lang="pl-PL" dirty="0" err="1"/>
              <a:t>op.cit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769B1F7-2D5F-489C-B145-3D0716BF21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b="1" dirty="0" err="1"/>
              <a:t>Op.cit</a:t>
            </a:r>
            <a:r>
              <a:rPr lang="pl-PL" b="1" dirty="0"/>
              <a:t>. (opus </a:t>
            </a:r>
            <a:r>
              <a:rPr lang="pl-PL" b="1" dirty="0" err="1"/>
              <a:t>citatum</a:t>
            </a:r>
            <a:r>
              <a:rPr lang="pl-PL" b="1" dirty="0"/>
              <a:t> / </a:t>
            </a:r>
            <a:r>
              <a:rPr lang="pl-PL" b="1" dirty="0" err="1"/>
              <a:t>opere</a:t>
            </a:r>
            <a:r>
              <a:rPr lang="pl-PL" b="1" dirty="0"/>
              <a:t> </a:t>
            </a:r>
            <a:r>
              <a:rPr lang="pl-PL" b="1" dirty="0" err="1"/>
              <a:t>citato</a:t>
            </a:r>
            <a:r>
              <a:rPr lang="pl-PL" b="1" dirty="0"/>
              <a:t>)</a:t>
            </a:r>
          </a:p>
          <a:p>
            <a:pPr marL="0" indent="0">
              <a:buNone/>
            </a:pPr>
            <a:r>
              <a:rPr lang="pl-PL" dirty="0"/>
              <a:t>Z łac. </a:t>
            </a:r>
            <a:r>
              <a:rPr lang="pl-PL" i="1" dirty="0"/>
              <a:t>„dzieło cytowane”</a:t>
            </a:r>
            <a:r>
              <a:rPr lang="pl-PL" dirty="0"/>
              <a:t>.</a:t>
            </a:r>
          </a:p>
          <a:p>
            <a:pPr marL="0" indent="0">
              <a:buNone/>
            </a:pPr>
            <a:r>
              <a:rPr lang="pl-PL" dirty="0"/>
              <a:t>Używane, gdy powracamy do źródła cytowanego </a:t>
            </a:r>
            <a:r>
              <a:rPr lang="pl-PL" b="1" dirty="0"/>
              <a:t>wcześniej</a:t>
            </a:r>
            <a:r>
              <a:rPr lang="pl-PL" dirty="0"/>
              <a:t>, ale </a:t>
            </a:r>
            <a:r>
              <a:rPr lang="pl-PL" b="1" dirty="0"/>
              <a:t>nie bezpośrednio w poprzednim przypisie</a:t>
            </a:r>
            <a:r>
              <a:rPr lang="pl-PL" dirty="0"/>
              <a:t>.</a:t>
            </a:r>
          </a:p>
          <a:p>
            <a:pPr marL="0" indent="0">
              <a:buNone/>
            </a:pPr>
            <a:r>
              <a:rPr lang="pl-PL" dirty="0"/>
              <a:t>Wymaga podania </a:t>
            </a:r>
            <a:r>
              <a:rPr lang="pl-PL" b="1" dirty="0"/>
              <a:t>nazwiska autora</a:t>
            </a:r>
            <a:r>
              <a:rPr lang="pl-PL" dirty="0"/>
              <a:t> i ewentualnie skróconego tytułu.</a:t>
            </a:r>
          </a:p>
          <a:p>
            <a:pPr marL="0" indent="0">
              <a:buNone/>
            </a:pPr>
            <a:r>
              <a:rPr lang="pl-PL" dirty="0"/>
              <a:t>Przykład: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3. Kowalski J., </a:t>
            </a:r>
            <a:r>
              <a:rPr lang="pl-PL" i="1" dirty="0"/>
              <a:t>Historia literatury</a:t>
            </a:r>
            <a:r>
              <a:rPr lang="pl-PL" dirty="0"/>
              <a:t>, Warszawa 2010.</a:t>
            </a:r>
          </a:p>
          <a:p>
            <a:pPr marL="1143000" lvl="2" indent="-228600">
              <a:buFont typeface="Arial" panose="020B0604020202020204" pitchFamily="34" charset="0"/>
              <a:buChar char="•"/>
            </a:pPr>
            <a:r>
              <a:rPr lang="pl-PL" dirty="0"/>
              <a:t>Kowalski J., </a:t>
            </a:r>
            <a:r>
              <a:rPr lang="pl-PL" b="1" dirty="0" err="1"/>
              <a:t>op.cit</a:t>
            </a:r>
            <a:r>
              <a:rPr lang="pl-PL" b="1" dirty="0"/>
              <a:t>.</a:t>
            </a:r>
            <a:r>
              <a:rPr lang="pl-PL" dirty="0"/>
              <a:t>, s. 120.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36906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F4CA11E-4CC8-6B93-16EE-998480326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Bibliografia</a:t>
            </a:r>
            <a:br>
              <a:rPr lang="pl-PL" dirty="0"/>
            </a:br>
            <a:r>
              <a:rPr lang="pl-PL" dirty="0"/>
              <a:t>- książki/rozdziały w pracy zbiorowej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04F368-EB39-99A4-6585-8041F17B07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Książka</a:t>
            </a:r>
          </a:p>
          <a:p>
            <a:pPr marL="0" indent="0">
              <a:buNone/>
            </a:pPr>
            <a:r>
              <a:rPr lang="pl-PL" dirty="0"/>
              <a:t>Goede, Karolina. </a:t>
            </a:r>
            <a:r>
              <a:rPr lang="pl-PL" i="1" dirty="0"/>
              <a:t>Aksjologiczny wymiar dozoru kuratorskiego</a:t>
            </a:r>
            <a:r>
              <a:rPr lang="pl-PL" dirty="0"/>
              <a:t>, Bydgoszcz: Wydawnictwo UKW, 2021.</a:t>
            </a:r>
          </a:p>
          <a:p>
            <a:r>
              <a:rPr lang="pl-PL" dirty="0"/>
              <a:t>Rozdział w pracy zbiorowej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000000"/>
                </a:solidFill>
                <a:effectLst/>
                <a:latin typeface="Alegreya Sans"/>
              </a:rPr>
              <a:t>Goede, Karolina.</a:t>
            </a:r>
            <a:r>
              <a:rPr lang="pl-PL" b="0" i="1" dirty="0">
                <a:solidFill>
                  <a:srgbClr val="000000"/>
                </a:solidFill>
                <a:effectLst/>
                <a:latin typeface="Alegreya Sans"/>
              </a:rPr>
              <a:t> </a:t>
            </a:r>
            <a:r>
              <a:rPr lang="pl-PL" b="0" dirty="0">
                <a:solidFill>
                  <a:srgbClr val="000000"/>
                </a:solidFill>
                <a:effectLst/>
                <a:latin typeface="Alegreya Sans"/>
              </a:rPr>
              <a:t>Resocjalizacja skazanych z niepełnosprawnością intelektualną w stopniu lekkim z perspektywy dozoru kuratorskiego</a:t>
            </a:r>
            <a:r>
              <a:rPr lang="pl-PL" i="1" dirty="0">
                <a:solidFill>
                  <a:srgbClr val="000000"/>
                </a:solidFill>
                <a:latin typeface="Alegreya Sans"/>
              </a:rPr>
              <a:t>.</a:t>
            </a:r>
            <a:r>
              <a:rPr lang="pl-PL" b="0" i="1" dirty="0">
                <a:solidFill>
                  <a:srgbClr val="000000"/>
                </a:solidFill>
                <a:effectLst/>
                <a:latin typeface="Alegreya Sans"/>
              </a:rPr>
              <a:t> </a:t>
            </a:r>
            <a:r>
              <a:rPr lang="pl-PL" dirty="0">
                <a:solidFill>
                  <a:srgbClr val="000000"/>
                </a:solidFill>
                <a:latin typeface="Alegreya Sans"/>
              </a:rPr>
              <a:t>W</a:t>
            </a:r>
            <a:r>
              <a:rPr lang="pl-PL" b="0" i="0" dirty="0">
                <a:solidFill>
                  <a:srgbClr val="000000"/>
                </a:solidFill>
                <a:effectLst/>
                <a:latin typeface="Alegreya Sans"/>
              </a:rPr>
              <a:t>: G. Całek, J. </a:t>
            </a:r>
            <a:r>
              <a:rPr lang="pl-PL" b="0" i="0" dirty="0" err="1">
                <a:solidFill>
                  <a:srgbClr val="000000"/>
                </a:solidFill>
                <a:effectLst/>
                <a:latin typeface="Alegreya Sans"/>
              </a:rPr>
              <a:t>Niedbalski</a:t>
            </a:r>
            <a:r>
              <a:rPr lang="pl-PL" b="0" i="0" dirty="0">
                <a:solidFill>
                  <a:srgbClr val="000000"/>
                </a:solidFill>
                <a:effectLst/>
                <a:latin typeface="Alegreya Sans"/>
              </a:rPr>
              <a:t>, M. Racław, D. Żuchowska-Skiba, (red.), </a:t>
            </a:r>
            <a:r>
              <a:rPr lang="pl-PL" b="0" i="1" dirty="0">
                <a:solidFill>
                  <a:srgbClr val="000000"/>
                </a:solidFill>
                <a:effectLst/>
                <a:latin typeface="Alegreya Sans"/>
              </a:rPr>
              <a:t>Zrozumieć niepełnosprawność. </a:t>
            </a:r>
            <a:r>
              <a:rPr lang="pl-PL" b="0" i="1" dirty="0" err="1">
                <a:solidFill>
                  <a:srgbClr val="000000"/>
                </a:solidFill>
                <a:effectLst/>
                <a:latin typeface="Alegreya Sans"/>
              </a:rPr>
              <a:t>Probelemy</a:t>
            </a:r>
            <a:r>
              <a:rPr lang="pl-PL" b="0" i="1" dirty="0">
                <a:solidFill>
                  <a:srgbClr val="000000"/>
                </a:solidFill>
                <a:effectLst/>
                <a:latin typeface="Alegreya Sans"/>
              </a:rPr>
              <a:t>, badania, refleksje - perspektywa młodych badaczy</a:t>
            </a:r>
            <a:r>
              <a:rPr lang="pl-PL" b="0" i="0" dirty="0">
                <a:solidFill>
                  <a:srgbClr val="000000"/>
                </a:solidFill>
                <a:effectLst/>
                <a:latin typeface="Alegreya Sans"/>
              </a:rPr>
              <a:t>, Łódź: Wydawnictwo UŁ, 2020.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843281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674B9A1-4042-CCDE-AB1B-121A33806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Bibliografia </a:t>
            </a:r>
            <a:br>
              <a:rPr lang="pl-PL" dirty="0"/>
            </a:br>
            <a:r>
              <a:rPr lang="pl-PL" dirty="0"/>
              <a:t>- artykuły naukowe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C6A90FA-6DE6-C79F-C989-953AB7324E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39143"/>
            <a:ext cx="10515600" cy="1567543"/>
          </a:xfrm>
        </p:spPr>
        <p:txBody>
          <a:bodyPr/>
          <a:lstStyle/>
          <a:p>
            <a:r>
              <a:rPr lang="pl-PL" dirty="0"/>
              <a:t>Goede, Karolina. Dynamika zmian w strukturze kuratorskiej służby sądowej – (z)marnowany potencjał czy nowe perspektywy? – raport z badań. </a:t>
            </a:r>
            <a:r>
              <a:rPr lang="pl-PL" i="1" dirty="0"/>
              <a:t>Probacja.</a:t>
            </a:r>
            <a:r>
              <a:rPr lang="pl-PL" dirty="0"/>
              <a:t> 2025,3 s. 7-35</a:t>
            </a:r>
          </a:p>
        </p:txBody>
      </p:sp>
    </p:spTree>
    <p:extLst>
      <p:ext uri="{BB962C8B-B14F-4D97-AF65-F5344CB8AC3E}">
        <p14:creationId xmlns:p14="http://schemas.microsoft.com/office/powerpoint/2010/main" val="30084866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CE915F-C610-FAD3-5B9B-C9EA691CD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Wykresy, ryciny, rysunki, tabele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4A8B633-C34B-C76E-8DCD-4BDD5F12F6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 pracy można wykorzystywać wykresy, ryciny, rysunki czy wykresy. </a:t>
            </a:r>
          </a:p>
          <a:p>
            <a:r>
              <a:rPr lang="pl-PL" dirty="0"/>
              <a:t>Należy je numerować, zatytułować oraz wskazać źródło.</a:t>
            </a:r>
          </a:p>
          <a:p>
            <a:r>
              <a:rPr lang="pl-PL" dirty="0"/>
              <a:t>Spis wykresów, rycin, rysunków i tabel umieszczamy na końcu pracy po bibliografii – powinny mieć numery stron. </a:t>
            </a:r>
          </a:p>
        </p:txBody>
      </p:sp>
    </p:spTree>
    <p:extLst>
      <p:ext uri="{BB962C8B-B14F-4D97-AF65-F5344CB8AC3E}">
        <p14:creationId xmlns:p14="http://schemas.microsoft.com/office/powerpoint/2010/main" val="670682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Formatowanie dokumentu </a:t>
            </a:r>
            <a:br>
              <a:rPr lang="pl-PL" dirty="0"/>
            </a:br>
            <a:r>
              <a:rPr lang="pl-PL" dirty="0"/>
              <a:t>- strona tytułowa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Pierwszą stronę pobieramy z oficjalnego źródła </a:t>
            </a:r>
            <a:r>
              <a:rPr lang="pl-PL" dirty="0">
                <a:hlinkClick r:id="rId2"/>
              </a:rPr>
              <a:t>Kolegium II UKW - zakładka dokumenty do pracy dyplomowej - link otwiera się w nowym oknie</a:t>
            </a:r>
            <a:endParaRPr lang="pl-PL" dirty="0"/>
          </a:p>
          <a:p>
            <a:r>
              <a:rPr lang="pl-PL" dirty="0"/>
              <a:t>Pobieramy dokument: wzór strony tytułowej</a:t>
            </a:r>
          </a:p>
          <a:p>
            <a:r>
              <a:rPr lang="pl-PL" dirty="0"/>
              <a:t>Nadajemy jej tytuł według wzoru (</a:t>
            </a:r>
            <a:r>
              <a:rPr lang="pl-PL" dirty="0" err="1"/>
              <a:t>imię_nazwisko_data</a:t>
            </a:r>
            <a:r>
              <a:rPr lang="pl-PL" dirty="0"/>
              <a:t>) i zapisujemy na własnym dysku bądź w chmurze</a:t>
            </a:r>
          </a:p>
          <a:p>
            <a:r>
              <a:rPr lang="pl-PL" dirty="0"/>
              <a:t>W odpowiednie wiersze wstawiamy: własne imię i nazwisko, tytuł pracy, imię i nazwisko promotora oraz rok, w którym będziecie podchodzić do obrony pracy dyplomowej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5567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7A3918-C190-0953-737F-031DA7BED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 poprawnego opisu wykresu</a:t>
            </a:r>
          </a:p>
        </p:txBody>
      </p:sp>
      <p:pic>
        <p:nvPicPr>
          <p:cNvPr id="4" name="Symbol zastępczy zawartości 3" descr="Przykład prawidłowo opisanego wykresu:&#10;- nad wykresem napis: Wykres 2. Liczba popełnionych przestępstw w związku z imprezami masowymi w latach 2011-2013&#10;- na dole, pod wykresem jest podane  źródło: Opracowanie własne na podstawie danych z Krajowego Punktu Informacyjnego ds. Imprez Masowych&#10;">
            <a:extLst>
              <a:ext uri="{FF2B5EF4-FFF2-40B4-BE49-F238E27FC236}">
                <a16:creationId xmlns:a16="http://schemas.microsoft.com/office/drawing/2014/main" id="{00885DA8-D776-0D7D-DAE8-36BC5336A8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000" t="61778" r="24500" b="5995"/>
          <a:stretch/>
        </p:blipFill>
        <p:spPr>
          <a:xfrm>
            <a:off x="3245546" y="1825625"/>
            <a:ext cx="57009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7372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F97C81-BC9D-F33B-664C-E4311B9D8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 spisu tabel</a:t>
            </a:r>
          </a:p>
        </p:txBody>
      </p:sp>
      <p:pic>
        <p:nvPicPr>
          <p:cNvPr id="4" name="Symbol zastępczy zawartości 3" descr="Przykład spisu tabel. &#10;tabela 1. tytuł tabeli, numer strony&#10;tabela 2. tytuł tabeli, numer strony &#10;itd. ">
            <a:extLst>
              <a:ext uri="{FF2B5EF4-FFF2-40B4-BE49-F238E27FC236}">
                <a16:creationId xmlns:a16="http://schemas.microsoft.com/office/drawing/2014/main" id="{A007D060-8E8E-FAC3-D163-64C14AB231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166" t="65185" r="25000" b="10370"/>
          <a:stretch/>
        </p:blipFill>
        <p:spPr>
          <a:xfrm>
            <a:off x="1416342" y="1690688"/>
            <a:ext cx="788507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93D8A0-71D0-B445-0421-9ECFA643C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Podstawy prawa autorskiego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1E5D368-4491-31E2-74CF-DCF7B8A4785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1" y="2016135"/>
            <a:ext cx="10871718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Praca dyplomowa jest </a:t>
            </a:r>
            <a:r>
              <a:rPr kumimoji="0" lang="pl-PL" altLang="pl-PL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utworem w rozumieniu prawa autorskiego</a:t>
            </a: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, a prawa do niej posiada autor (student), choć uczelnia może mieć prawo do jej archiwizacji oraz publikacji zgodnie z regulaminem.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Możesz cytować cudze utwory w ramach </a:t>
            </a:r>
            <a:r>
              <a:rPr kumimoji="0" lang="pl-PL" altLang="pl-PL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dozwolonego użytku cytatu</a:t>
            </a: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, ale: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- cytat musi być </a:t>
            </a:r>
            <a:r>
              <a:rPr kumimoji="0" lang="pl-PL" altLang="pl-PL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uzasadniony</a:t>
            </a: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celem naukowym, analitycznym lub wyjaśniającym,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- musi być </a:t>
            </a:r>
            <a:r>
              <a:rPr kumimoji="0" lang="pl-PL" altLang="pl-PL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wyraźnie oznaczony</a:t>
            </a: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- musi być podane </a:t>
            </a:r>
            <a:r>
              <a:rPr kumimoji="0" lang="pl-PL" altLang="pl-PL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źródło oraz autor</a:t>
            </a: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Niedozwolone jest: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- kopiowanie dużych fragmentów cudzych prac bez analizy („przedruk”),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-kopiowanie grafik, tabel lub zdjęć bez odpowiednich licencji (chyba że spełniają kryteria cytatu i mają wskazane źródło).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Plagiat to: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-przypisanie sobie cudzych treści,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-brak wskazania źródła, nawet jeśli użyto parafrazy.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-Dane, fakty i idee </a:t>
            </a:r>
            <a:r>
              <a:rPr kumimoji="0" lang="pl-PL" altLang="pl-PL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nie są objęte prawem autorskim</a:t>
            </a: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, ale sposób ich przedstawienia — tak</a:t>
            </a:r>
          </a:p>
        </p:txBody>
      </p:sp>
    </p:spTree>
    <p:extLst>
      <p:ext uri="{BB962C8B-B14F-4D97-AF65-F5344CB8AC3E}">
        <p14:creationId xmlns:p14="http://schemas.microsoft.com/office/powerpoint/2010/main" val="30523883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Korzystanie</a:t>
            </a:r>
            <a:r>
              <a:rPr dirty="0"/>
              <a:t> z </a:t>
            </a:r>
            <a:r>
              <a:rPr lang="pl-PL" dirty="0"/>
              <a:t>narzędzi</a:t>
            </a:r>
            <a:r>
              <a:rPr dirty="0"/>
              <a:t> AI (np. </a:t>
            </a:r>
            <a:r>
              <a:rPr dirty="0" err="1"/>
              <a:t>czatu</a:t>
            </a:r>
            <a:r>
              <a:rPr dirty="0"/>
              <a:t>)</a:t>
            </a:r>
            <a:br>
              <a:rPr lang="pl-PL" dirty="0"/>
            </a:br>
            <a:r>
              <a:rPr lang="pl-PL" dirty="0"/>
              <a:t>- element transformacji cyfrowej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r>
              <a:rPr lang="pl-PL" dirty="0"/>
              <a:t>Możliwość wsparcia w redagowaniu i poprawie stylistycznej tekstu</a:t>
            </a:r>
          </a:p>
          <a:p>
            <a:r>
              <a:rPr lang="pl-PL" dirty="0"/>
              <a:t>Pomoc w porządkowaniu struktury pracy i logicznego wywodu</a:t>
            </a:r>
          </a:p>
          <a:p>
            <a:r>
              <a:rPr lang="pl-PL" dirty="0"/>
              <a:t>Narzędzie pomocnicze – autor pracy ponosi pełną odpowiedzialność za treść</a:t>
            </a:r>
          </a:p>
          <a:p>
            <a:r>
              <a:rPr lang="pl-PL" dirty="0"/>
              <a:t>Zakaz generowania całych fragmentów pracy bez samodzielnej analizy</a:t>
            </a:r>
          </a:p>
          <a:p>
            <a:r>
              <a:rPr lang="pl-PL" dirty="0"/>
              <a:t>Konieczność stosowania się do regulaminu uczelni dotyczącego</a:t>
            </a:r>
            <a:r>
              <a:rPr dirty="0"/>
              <a:t> AI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Wzór strony tytułowej – zrzut ekranu ze strony kolegium II UKW</a:t>
            </a:r>
          </a:p>
        </p:txBody>
      </p:sp>
      <p:pic>
        <p:nvPicPr>
          <p:cNvPr id="4" name="Symbol zastępczy zawartości 3" descr="zrzut ekranu ze strony kolegium II UKW ze spisem dokuentów do pracy dyplomowej: karta rejestracji pracy, wzór strony tytułowej, streszczenie pracy, oświadczenie autora pracy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8476" y="1995277"/>
            <a:ext cx="9595048" cy="486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535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799465"/>
            <a:ext cx="3756660" cy="1325563"/>
          </a:xfrm>
        </p:spPr>
        <p:txBody>
          <a:bodyPr>
            <a:normAutofit fontScale="90000"/>
          </a:bodyPr>
          <a:lstStyle/>
          <a:p>
            <a:r>
              <a:rPr lang="pl-PL" dirty="0"/>
              <a:t>Strona tytułowa pracy dyplomowej</a:t>
            </a:r>
          </a:p>
        </p:txBody>
      </p:sp>
      <p:pic>
        <p:nvPicPr>
          <p:cNvPr id="4" name="Symbol zastępczy zawartości 3" descr="Wzór strony tytułowej pracy tytułowej w WORD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63640" y="109701"/>
            <a:ext cx="5212080" cy="663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632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Formatowanie dokumentu</a:t>
            </a:r>
            <a:br>
              <a:rPr lang="pl-PL" b="1" dirty="0"/>
            </a:br>
            <a:r>
              <a:rPr lang="pl-PL" b="1" dirty="0"/>
              <a:t>- marginesy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82930" y="2442555"/>
            <a:ext cx="5726430" cy="3340735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Wytyczne:</a:t>
            </a:r>
          </a:p>
          <a:p>
            <a:r>
              <a:rPr lang="pl-PL" dirty="0"/>
              <a:t>Górny, dolny margines 2,5 cm</a:t>
            </a:r>
          </a:p>
          <a:p>
            <a:r>
              <a:rPr lang="pl-PL" dirty="0"/>
              <a:t>Lewy, prawy margines 2,5 cm</a:t>
            </a:r>
          </a:p>
          <a:p>
            <a:r>
              <a:rPr lang="pl-PL" dirty="0"/>
              <a:t>Margines na oprawę 1cm</a:t>
            </a:r>
          </a:p>
          <a:p>
            <a:r>
              <a:rPr lang="pl-PL" dirty="0"/>
              <a:t>Pozycja marginesu na oprawę: lewy</a:t>
            </a:r>
          </a:p>
          <a:p>
            <a:r>
              <a:rPr lang="pl-PL" dirty="0"/>
              <a:t>Marginesy lustrzane</a:t>
            </a:r>
          </a:p>
        </p:txBody>
      </p:sp>
      <p:pic>
        <p:nvPicPr>
          <p:cNvPr id="5" name="Symbol zastępczy zawartości 4" descr="zrzut ekranu ustawień marginesów z WORD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99713" y="1467431"/>
            <a:ext cx="4539837" cy="506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11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Formatowanie dokumentu</a:t>
            </a:r>
            <a:br>
              <a:rPr lang="pl-PL" dirty="0"/>
            </a:br>
            <a:r>
              <a:rPr lang="pl-PL" dirty="0"/>
              <a:t>- czcionka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23900" y="2442845"/>
            <a:ext cx="10515600" cy="3032125"/>
          </a:xfrm>
        </p:spPr>
        <p:txBody>
          <a:bodyPr/>
          <a:lstStyle/>
          <a:p>
            <a:r>
              <a:rPr lang="pl-PL" dirty="0"/>
              <a:t>Czcionka: Times New Roman</a:t>
            </a:r>
          </a:p>
          <a:p>
            <a:r>
              <a:rPr lang="pl-PL" dirty="0"/>
              <a:t>Rozmiar: 12 pkt</a:t>
            </a:r>
          </a:p>
          <a:p>
            <a:r>
              <a:rPr lang="pl-PL" dirty="0"/>
              <a:t>Interlinia: 1,5</a:t>
            </a:r>
          </a:p>
          <a:p>
            <a:r>
              <a:rPr lang="pl-PL" dirty="0"/>
              <a:t>Indeksy dolne – czcionka rozmiar 10 pkt</a:t>
            </a:r>
          </a:p>
          <a:p>
            <a:r>
              <a:rPr lang="pl-PL" dirty="0"/>
              <a:t>Tytuły rozdziałów – czcionka rozmiar 14 pkt, pogrubiona, wypośrodkowane</a:t>
            </a:r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96080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Formatowanie dokumentu</a:t>
            </a:r>
            <a:br>
              <a:rPr lang="pl-PL" dirty="0"/>
            </a:br>
            <a:r>
              <a:rPr lang="pl-PL" dirty="0"/>
              <a:t>- numeracja stron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63930" y="2968625"/>
            <a:ext cx="10515600" cy="1729105"/>
          </a:xfrm>
        </p:spPr>
        <p:txBody>
          <a:bodyPr/>
          <a:lstStyle/>
          <a:p>
            <a:r>
              <a:rPr lang="pl-PL" dirty="0"/>
              <a:t>Wstawiamy numery stron: dół strony, wypośrodkowany</a:t>
            </a:r>
          </a:p>
          <a:p>
            <a:r>
              <a:rPr lang="pl-PL" dirty="0"/>
              <a:t>Zaznaczamy opcję: inne na pierwszej stronie</a:t>
            </a:r>
          </a:p>
          <a:p>
            <a:r>
              <a:rPr lang="pl-PL" dirty="0"/>
              <a:t>Drugą stronę dokumentu zostawiamy pustą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79652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Formatowanie dokumentu</a:t>
            </a:r>
            <a:br>
              <a:rPr lang="pl-PL" dirty="0"/>
            </a:br>
            <a:r>
              <a:rPr lang="pl-PL" dirty="0"/>
              <a:t>- spis treści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63930" y="2023111"/>
            <a:ext cx="10515600" cy="4423410"/>
          </a:xfrm>
        </p:spPr>
        <p:txBody>
          <a:bodyPr>
            <a:normAutofit/>
          </a:bodyPr>
          <a:lstStyle/>
          <a:p>
            <a:r>
              <a:rPr lang="pl-PL" dirty="0"/>
              <a:t>Wstawiamy automatyczny spis treści na trzeciej stronie dokumentu</a:t>
            </a:r>
          </a:p>
          <a:p>
            <a:r>
              <a:rPr lang="pl-PL" dirty="0"/>
              <a:t>Spis treści powinien mieć trzy poziomy</a:t>
            </a:r>
          </a:p>
          <a:p>
            <a:pPr marL="0" indent="0">
              <a:buNone/>
            </a:pPr>
            <a:r>
              <a:rPr lang="pl-PL" dirty="0"/>
              <a:t>I poziom </a:t>
            </a:r>
            <a:r>
              <a:rPr lang="pl-PL" dirty="0" err="1"/>
              <a:t>odwołań</a:t>
            </a:r>
            <a:r>
              <a:rPr lang="pl-PL" dirty="0"/>
              <a:t> – rozdział, np. </a:t>
            </a:r>
          </a:p>
          <a:p>
            <a:pPr marL="0" indent="0">
              <a:buNone/>
            </a:pPr>
            <a:r>
              <a:rPr lang="pl-PL" b="1" dirty="0"/>
              <a:t>ROZDZIAŁ I</a:t>
            </a:r>
          </a:p>
          <a:p>
            <a:pPr marL="0" indent="0">
              <a:buNone/>
            </a:pPr>
            <a:r>
              <a:rPr lang="pl-PL" dirty="0"/>
              <a:t>II poziom </a:t>
            </a:r>
            <a:r>
              <a:rPr lang="pl-PL" dirty="0" err="1"/>
              <a:t>odwołań</a:t>
            </a:r>
            <a:r>
              <a:rPr lang="pl-PL" dirty="0"/>
              <a:t> – podrozdział, np. </a:t>
            </a:r>
          </a:p>
          <a:p>
            <a:pPr marL="0" indent="0">
              <a:buNone/>
            </a:pPr>
            <a:r>
              <a:rPr lang="pl-PL" b="1" dirty="0"/>
              <a:t>1.1. Stygmatyzacja – wprowadzenie w problematykę</a:t>
            </a:r>
          </a:p>
          <a:p>
            <a:pPr marL="0" indent="0">
              <a:buNone/>
            </a:pPr>
            <a:r>
              <a:rPr lang="pl-PL" dirty="0"/>
              <a:t>III poziom </a:t>
            </a:r>
            <a:r>
              <a:rPr lang="pl-PL" dirty="0" err="1"/>
              <a:t>odwołań</a:t>
            </a:r>
            <a:r>
              <a:rPr lang="pl-PL" dirty="0"/>
              <a:t> – podrozdział podrozdziału np.</a:t>
            </a:r>
          </a:p>
          <a:p>
            <a:pPr marL="0" indent="0">
              <a:buNone/>
            </a:pPr>
            <a:r>
              <a:rPr lang="pl-PL" b="1" dirty="0"/>
              <a:t>1.1.1. Wybrane teorie stygmatyzacji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65880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Spis treści - przykład</a:t>
            </a:r>
          </a:p>
        </p:txBody>
      </p:sp>
      <p:pic>
        <p:nvPicPr>
          <p:cNvPr id="4" name="Symbol zastępczy zawartości 3" descr="Przykładowy spis treści z gradacją:&#10;Rozdział&#10;Podrozdział&#10;Podrozdział&#10;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00598" y="640080"/>
            <a:ext cx="6362117" cy="574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30642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BF6FB0E-9408-46C0-9C00-45D16482A7F3}">
  <ds:schemaRefs>
    <ds:schemaRef ds:uri="http://schemas.microsoft.com/office/2006/metadata/properties"/>
    <ds:schemaRef ds:uri="http://schemas.microsoft.com/office/infopath/2007/PartnerControls"/>
    <ds:schemaRef ds:uri="http://purl.org/dc/dcmitype/"/>
    <ds:schemaRef ds:uri="d508027f-207a-4b8e-b763-26b50327d13c"/>
    <ds:schemaRef ds:uri="853e06b7-a411-4003-87a8-8e7988b9a28c"/>
    <ds:schemaRef ds:uri="http://schemas.microsoft.com/office/2006/documentManagement/types"/>
    <ds:schemaRef ds:uri="http://purl.org/dc/terms/"/>
    <ds:schemaRef ds:uri="http://www.w3.org/XML/1998/namespace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81B2DDD-4D26-4DB8-AA24-C626DC05C6C4}"/>
</file>

<file path=customXml/itemProps3.xml><?xml version="1.0" encoding="utf-8"?>
<ds:datastoreItem xmlns:ds="http://schemas.openxmlformats.org/officeDocument/2006/customXml" ds:itemID="{F8B8956D-33EC-48F3-94E2-0D81175435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1131</Words>
  <Application>Microsoft Office PowerPoint</Application>
  <PresentationFormat>Panoramiczny</PresentationFormat>
  <Paragraphs>115</Paragraphs>
  <Slides>23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Alegreya Sans</vt:lpstr>
      <vt:lpstr>Arial</vt:lpstr>
      <vt:lpstr>Calibri</vt:lpstr>
      <vt:lpstr>Calibri Light</vt:lpstr>
      <vt:lpstr>Motyw pakietu Office</vt:lpstr>
      <vt:lpstr>Projekt „Kierunki – drogi dla gospodarki”</vt:lpstr>
      <vt:lpstr>Formatowanie dokumentu  - strona tytułowa</vt:lpstr>
      <vt:lpstr>Wzór strony tytułowej – zrzut ekranu ze strony kolegium II UKW</vt:lpstr>
      <vt:lpstr>Strona tytułowa pracy dyplomowej</vt:lpstr>
      <vt:lpstr>Formatowanie dokumentu - marginesy</vt:lpstr>
      <vt:lpstr>Formatowanie dokumentu - czcionka</vt:lpstr>
      <vt:lpstr>Formatowanie dokumentu - numeracja stron</vt:lpstr>
      <vt:lpstr>Formatowanie dokumentu - spis treści</vt:lpstr>
      <vt:lpstr>Spis treści - przykład</vt:lpstr>
      <vt:lpstr>Wymogi redakcyjne</vt:lpstr>
      <vt:lpstr>Cytowania:</vt:lpstr>
      <vt:lpstr>Przykłady przypisów dolnych - akta prawne </vt:lpstr>
      <vt:lpstr>Przykłady przypisów dolnych - publikacje zwarte</vt:lpstr>
      <vt:lpstr>Przykłady przypisów dolnych - artykuły naukowe</vt:lpstr>
      <vt:lpstr>Skróty stosowane w przypisach Ibidem</vt:lpstr>
      <vt:lpstr>Skróty stosowane w przypisach op.cit</vt:lpstr>
      <vt:lpstr>Bibliografia - książki/rozdziały w pracy zbiorowej</vt:lpstr>
      <vt:lpstr>Bibliografia  - artykuły naukowe</vt:lpstr>
      <vt:lpstr>Wykresy, ryciny, rysunki, tabele</vt:lpstr>
      <vt:lpstr>Przykład poprawnego opisu wykresu</vt:lpstr>
      <vt:lpstr>Przykład spisu tabel</vt:lpstr>
      <vt:lpstr>Podstawy prawa autorskiego</vt:lpstr>
      <vt:lpstr>Korzystanie z narzędzi AI (np. czatu) - element transformacji cyfrowej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Wymogi redakcyjne</dc:title>
  <dc:creator>Karolina Goede</dc:creator>
  <cp:lastModifiedBy>Karolina Goede</cp:lastModifiedBy>
  <cp:revision>138</cp:revision>
  <dcterms:created xsi:type="dcterms:W3CDTF">2024-06-08T14:40:10Z</dcterms:created>
  <dcterms:modified xsi:type="dcterms:W3CDTF">2026-02-06T15:33:07Z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  <property fmtid="{D5CDD505-2E9C-101B-9397-08002B2CF9AE}" pid="3" name="MediaServiceImageTags">
    <vt:lpwstr/>
  </property>
</Properties>
</file>