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57" r:id="rId5"/>
    <p:sldId id="258" r:id="rId6"/>
    <p:sldId id="259" r:id="rId7"/>
    <p:sldId id="260" r:id="rId8"/>
    <p:sldId id="263" r:id="rId9"/>
    <p:sldId id="261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3" r:id="rId19"/>
    <p:sldId id="271" r:id="rId20"/>
    <p:sldId id="272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84592F-D3E7-45FF-A749-5B062A9AE7DB}" v="7" dt="2026-03-06T10:12:29.6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003" autoAdjust="0"/>
  </p:normalViewPr>
  <p:slideViewPr>
    <p:cSldViewPr snapToGrid="0">
      <p:cViewPr>
        <p:scale>
          <a:sx n="103" d="100"/>
          <a:sy n="103" d="100"/>
        </p:scale>
        <p:origin x="15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olina Goede" userId="S::karolina.goede@ukwbydgoszcz.onmicrosoft.com::115d1b8b-450b-4899-a2af-931a587c2fea" providerId="AD" clId="Web-{7984592F-D3E7-45FF-A749-5B062A9AE7DB}"/>
    <pc:docChg chg="modSld">
      <pc:chgData name="Karolina Goede" userId="S::karolina.goede@ukwbydgoszcz.onmicrosoft.com::115d1b8b-450b-4899-a2af-931a587c2fea" providerId="AD" clId="Web-{7984592F-D3E7-45FF-A749-5B062A9AE7DB}" dt="2026-03-06T10:12:29.609" v="6" actId="20577"/>
      <pc:docMkLst>
        <pc:docMk/>
      </pc:docMkLst>
      <pc:sldChg chg="modSp">
        <pc:chgData name="Karolina Goede" userId="S::karolina.goede@ukwbydgoszcz.onmicrosoft.com::115d1b8b-450b-4899-a2af-931a587c2fea" providerId="AD" clId="Web-{7984592F-D3E7-45FF-A749-5B062A9AE7DB}" dt="2026-03-06T10:12:16.608" v="1" actId="20577"/>
        <pc:sldMkLst>
          <pc:docMk/>
          <pc:sldMk cId="2837672288" sldId="267"/>
        </pc:sldMkLst>
        <pc:spChg chg="mod">
          <ac:chgData name="Karolina Goede" userId="S::karolina.goede@ukwbydgoszcz.onmicrosoft.com::115d1b8b-450b-4899-a2af-931a587c2fea" providerId="AD" clId="Web-{7984592F-D3E7-45FF-A749-5B062A9AE7DB}" dt="2026-03-06T10:12:16.608" v="1" actId="20577"/>
          <ac:spMkLst>
            <pc:docMk/>
            <pc:sldMk cId="2837672288" sldId="267"/>
            <ac:spMk id="3" creationId="{F1C0908A-E8DC-56BD-21B3-41766BC21D69}"/>
          </ac:spMkLst>
        </pc:spChg>
      </pc:sldChg>
      <pc:sldChg chg="modSp">
        <pc:chgData name="Karolina Goede" userId="S::karolina.goede@ukwbydgoszcz.onmicrosoft.com::115d1b8b-450b-4899-a2af-931a587c2fea" providerId="AD" clId="Web-{7984592F-D3E7-45FF-A749-5B062A9AE7DB}" dt="2026-03-06T10:12:29.609" v="6" actId="20577"/>
        <pc:sldMkLst>
          <pc:docMk/>
          <pc:sldMk cId="1520278560" sldId="273"/>
        </pc:sldMkLst>
        <pc:spChg chg="mod">
          <ac:chgData name="Karolina Goede" userId="S::karolina.goede@ukwbydgoszcz.onmicrosoft.com::115d1b8b-450b-4899-a2af-931a587c2fea" providerId="AD" clId="Web-{7984592F-D3E7-45FF-A749-5B062A9AE7DB}" dt="2026-03-06T10:12:29.609" v="6" actId="20577"/>
          <ac:spMkLst>
            <pc:docMk/>
            <pc:sldMk cId="1520278560" sldId="273"/>
            <ac:spMk id="3" creationId="{B3D6316A-8660-BF84-15F4-16523A2D20E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39A13-6CC3-4A67-AE36-6981251012BF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8E556-E7B7-4ACF-95DC-634A0B47EE4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237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06.03.2026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laweducationsecurity.edu.pl/" TargetMode="External"/><Relationship Id="rId2" Type="http://schemas.openxmlformats.org/officeDocument/2006/relationships/hyperlink" Target="https://probacj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esocjalizacjapolska.pl/index.php/r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022288"/>
            <a:ext cx="9144000" cy="1655762"/>
          </a:xfrm>
        </p:spPr>
        <p:txBody>
          <a:bodyPr>
            <a:normAutofit lnSpcReduction="10000"/>
          </a:bodyPr>
          <a:lstStyle/>
          <a:p>
            <a:pPr algn="l"/>
            <a:r>
              <a:rPr lang="pl-PL" b="1" dirty="0"/>
              <a:t>Tytuł wykładu: </a:t>
            </a:r>
            <a:r>
              <a:rPr lang="pl-PL" dirty="0"/>
              <a:t>Szkielet projektu badań dyplomowych</a:t>
            </a:r>
          </a:p>
          <a:p>
            <a:pPr algn="l"/>
            <a:r>
              <a:rPr lang="pl-PL" b="1" dirty="0"/>
              <a:t>Przedmiot</a:t>
            </a:r>
            <a:r>
              <a:rPr lang="pl-PL" dirty="0"/>
              <a:t>: Seminarium dyplomowe</a:t>
            </a:r>
          </a:p>
          <a:p>
            <a:pPr algn="l"/>
            <a:r>
              <a:rPr lang="pl-PL" b="1" dirty="0"/>
              <a:t>Kierunek: </a:t>
            </a:r>
            <a:r>
              <a:rPr lang="pl-PL" dirty="0"/>
              <a:t>Pedagogika Resocjalizacyjna</a:t>
            </a:r>
          </a:p>
          <a:p>
            <a:pPr algn="l"/>
            <a:r>
              <a:rPr lang="pl-PL" b="1" dirty="0"/>
              <a:t>Autor: </a:t>
            </a:r>
            <a:r>
              <a:rPr lang="pl-PL" dirty="0"/>
              <a:t>dr Karolina </a:t>
            </a:r>
            <a:r>
              <a:rPr lang="pl-PL" dirty="0" err="1"/>
              <a:t>Goede</a:t>
            </a:r>
            <a:endParaRPr lang="pl-PL" dirty="0"/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086C13-1484-4419-14BF-80F85EDCB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Problemy szczegółowe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456C753-B16F-0D69-EBCA-48352E910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Są uzupełnieniem głównego problemu badawczego</a:t>
            </a:r>
          </a:p>
          <a:p>
            <a:r>
              <a:rPr lang="pl-PL" dirty="0"/>
              <a:t>Zazwyczaj jest ich 4-5</a:t>
            </a:r>
          </a:p>
          <a:p>
            <a:r>
              <a:rPr lang="pl-PL" dirty="0"/>
              <a:t>Nie zaczynamy problemów szczegółowych od CZY</a:t>
            </a:r>
          </a:p>
          <a:p>
            <a:r>
              <a:rPr lang="pl-PL" dirty="0"/>
              <a:t>Treść poruszana w problemach szczegółowych musi być odzwierciedlona w treści rozdziałów teoretycznych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48504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04D8E2F-0385-8FA8-A959-2BC2FA10B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Strategia badawcza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1C0908A-E8DC-56BD-21B3-41766BC21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pl-PL" dirty="0"/>
              <a:t>Strategia badań jakościowych to plan działania mający na celu </a:t>
            </a:r>
            <a:r>
              <a:rPr lang="pl-PL" b="1" dirty="0">
                <a:effectLst/>
              </a:rPr>
              <a:t>głębokie zrozumienie</a:t>
            </a:r>
            <a:r>
              <a:rPr lang="pl-PL" dirty="0"/>
              <a:t> zjawisk, motywacji i </a:t>
            </a:r>
            <a:r>
              <a:rPr lang="pl-PL" err="1"/>
              <a:t>zachowań</a:t>
            </a:r>
            <a:r>
              <a:rPr lang="pl-PL" dirty="0"/>
              <a:t> poprzez analizę danych tekstowych (wypowiedzi respondentów), wizualnych lub obserwacyjnych, zamiast liczb.</a:t>
            </a:r>
          </a:p>
          <a:p>
            <a:r>
              <a:rPr lang="pl-PL" dirty="0"/>
              <a:t>Strategia badań ilościowych to plan oparty na </a:t>
            </a:r>
            <a:r>
              <a:rPr lang="pl-PL" b="1" dirty="0">
                <a:effectLst/>
              </a:rPr>
              <a:t>liczbach i statystyce</a:t>
            </a:r>
            <a:r>
              <a:rPr lang="pl-PL" dirty="0"/>
              <a:t>, którego celem jest obiektywny opis zjawisk, testowanie hipotez oraz </a:t>
            </a:r>
            <a:r>
              <a:rPr lang="pl-PL"/>
              <a:t>wykrywanie prawidłowości w dużych grupach.</a:t>
            </a:r>
            <a:r>
              <a:rPr lang="pl-PL" b="0" i="0">
                <a:solidFill>
                  <a:srgbClr val="E6E8F0"/>
                </a:solidFill>
                <a:effectLst/>
                <a:latin typeface="Google Sans"/>
              </a:rPr>
              <a:t>. </a:t>
            </a:r>
            <a:endParaRPr lang="pl-PL">
              <a:solidFill>
                <a:srgbClr val="E6E8F0"/>
              </a:solidFill>
              <a:latin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837672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1A9F9F7-E5A4-F4D0-241F-0F2458F3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Strategia badań jakościowych</a:t>
            </a:r>
            <a:br>
              <a:rPr lang="pl-PL" dirty="0"/>
            </a:br>
            <a:r>
              <a:rPr lang="pl-PL" dirty="0"/>
              <a:t>- Metody, techniki i narzędzia badawcze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4BBFE9-DB08-CB08-DA14-24FD9E32F4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Strategia badań jakościowych</a:t>
            </a:r>
          </a:p>
          <a:p>
            <a:pPr lvl="1"/>
            <a:r>
              <a:rPr lang="pl-PL" dirty="0"/>
              <a:t>Metoda – studium przypadku</a:t>
            </a:r>
          </a:p>
          <a:p>
            <a:pPr lvl="2"/>
            <a:r>
              <a:rPr lang="pl-PL" dirty="0"/>
              <a:t>Technika wywiadu</a:t>
            </a:r>
          </a:p>
          <a:p>
            <a:pPr lvl="3"/>
            <a:r>
              <a:rPr lang="pl-PL" dirty="0"/>
              <a:t>Dyspozycje do wywiadu</a:t>
            </a:r>
          </a:p>
          <a:p>
            <a:pPr lvl="2"/>
            <a:r>
              <a:rPr lang="pl-PL" dirty="0"/>
              <a:t>Technika badania i analizy dokumentów</a:t>
            </a:r>
          </a:p>
          <a:p>
            <a:pPr lvl="3"/>
            <a:r>
              <a:rPr lang="pl-PL" dirty="0"/>
              <a:t>Dyspozycje do badania i analizy dokumentów</a:t>
            </a:r>
          </a:p>
          <a:p>
            <a:pPr lvl="2"/>
            <a:r>
              <a:rPr lang="pl-PL" dirty="0"/>
              <a:t>Technika obserwacji</a:t>
            </a:r>
          </a:p>
          <a:p>
            <a:pPr lvl="3"/>
            <a:r>
              <a:rPr lang="pl-PL" dirty="0"/>
              <a:t>Dyspozycje do obserwacji uczestniczącej</a:t>
            </a:r>
          </a:p>
        </p:txBody>
      </p:sp>
    </p:spTree>
    <p:extLst>
      <p:ext uri="{BB962C8B-B14F-4D97-AF65-F5344CB8AC3E}">
        <p14:creationId xmlns:p14="http://schemas.microsoft.com/office/powerpoint/2010/main" val="1871141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1A9F9F7-E5A4-F4D0-241F-0F2458F3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Strategia badań ilościowych</a:t>
            </a:r>
            <a:br>
              <a:rPr lang="pl-PL" dirty="0"/>
            </a:br>
            <a:r>
              <a:rPr lang="pl-PL" dirty="0"/>
              <a:t>- Metody, techniki i narzędzia badawcze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4BBFE9-DB08-CB08-DA14-24FD9E32F4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Strategia badań ilościowych</a:t>
            </a:r>
          </a:p>
          <a:p>
            <a:pPr lvl="1"/>
            <a:r>
              <a:rPr lang="pl-PL" dirty="0"/>
              <a:t>Metoda – sondaż diagnostyczny</a:t>
            </a:r>
          </a:p>
          <a:p>
            <a:pPr lvl="2"/>
            <a:r>
              <a:rPr lang="pl-PL" dirty="0"/>
              <a:t>Technika ankiety</a:t>
            </a:r>
          </a:p>
          <a:p>
            <a:pPr lvl="3"/>
            <a:r>
              <a:rPr lang="pl-PL" dirty="0"/>
              <a:t>Kwestionariusz ankiety</a:t>
            </a:r>
          </a:p>
        </p:txBody>
      </p:sp>
    </p:spTree>
    <p:extLst>
      <p:ext uri="{BB962C8B-B14F-4D97-AF65-F5344CB8AC3E}">
        <p14:creationId xmlns:p14="http://schemas.microsoft.com/office/powerpoint/2010/main" val="1140541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0A0A198-0A48-26CD-0B05-AD4A5E4C3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Próba badawcza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97434D8-C68E-1D32-6883-A05543397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Badania ilościowe – około 30 osób</a:t>
            </a:r>
          </a:p>
          <a:p>
            <a:r>
              <a:rPr lang="pl-PL" dirty="0"/>
              <a:t>Badania jakościowe – 5-6 osób</a:t>
            </a:r>
          </a:p>
        </p:txBody>
      </p:sp>
    </p:spTree>
    <p:extLst>
      <p:ext uri="{BB962C8B-B14F-4D97-AF65-F5344CB8AC3E}">
        <p14:creationId xmlns:p14="http://schemas.microsoft.com/office/powerpoint/2010/main" val="4022876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3C89BFF-CC3E-D364-42B5-FACD0005C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Rekomendacje dla praktyki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3D6316A-8660-BF84-15F4-16523A2D2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pl-PL" dirty="0"/>
              <a:t>Rekomendacje dla praktyki pedagogicznej to </a:t>
            </a:r>
            <a:r>
              <a:rPr lang="pl-PL" b="1" i="0" dirty="0">
                <a:effectLst/>
                <a:latin typeface="Google Sans"/>
              </a:rPr>
              <a:t>propozycje konkretnych działań i zmian</a:t>
            </a:r>
            <a:r>
              <a:rPr lang="pl-PL" b="0" i="0" dirty="0">
                <a:effectLst/>
                <a:latin typeface="Google Sans"/>
              </a:rPr>
              <a:t>, które wynikają bezpośrednio z wniosków z przeprowadzonych badań. </a:t>
            </a:r>
          </a:p>
          <a:p>
            <a:r>
              <a:rPr lang="pl-PL" b="0" i="0" dirty="0">
                <a:effectLst/>
                <a:latin typeface="Google Sans"/>
              </a:rPr>
              <a:t>Ich celem jest usprawnienie procesu nauczania, wychowania lub funkcjonowania placówki/próby badawczej</a:t>
            </a:r>
          </a:p>
          <a:p>
            <a:r>
              <a:rPr lang="pl-PL" b="1" i="0" dirty="0">
                <a:effectLst/>
                <a:latin typeface="Google Sans"/>
              </a:rPr>
              <a:t>Rekomendacje to propozycje konkretnych działań i zmian</a:t>
            </a:r>
            <a:r>
              <a:rPr lang="pl-PL" b="0" i="0" dirty="0">
                <a:effectLst/>
                <a:latin typeface="Google Sans"/>
              </a:rPr>
              <a:t>, które wynikają bezpośrednio z wniosków z przeprowadzonych badań. Ich </a:t>
            </a:r>
            <a:r>
              <a:rPr lang="pl-PL" b="0" i="0">
                <a:effectLst/>
                <a:latin typeface="Google Sans"/>
              </a:rPr>
              <a:t>celem jest usprawnienie procesu.</a:t>
            </a:r>
            <a:r>
              <a:rPr lang="pl-PL" b="0" i="0" dirty="0">
                <a:solidFill>
                  <a:srgbClr val="E6E8F0"/>
                </a:solidFill>
                <a:effectLst/>
                <a:latin typeface="Google Sans"/>
              </a:rPr>
              <a:t> 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20278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9A3BBCA-35B3-6820-BB51-C5DD3EF0C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Przykładowe tematy prac dyplomowych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5764474-ADB8-E51D-C342-10B102F61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Motywy młodzieży identyfikującej się z grupami pseudokibiców na podstawie badań własnych</a:t>
            </a:r>
          </a:p>
          <a:p>
            <a:r>
              <a:rPr lang="pl-PL" dirty="0"/>
              <a:t>Samookaleczanie się młodzieży na podstawie badań własnych</a:t>
            </a:r>
          </a:p>
          <a:p>
            <a:r>
              <a:rPr lang="pl-PL" dirty="0"/>
              <a:t>Nadzór rodzinnego kuratora sądowego z perspektywy nieletnich</a:t>
            </a:r>
          </a:p>
          <a:p>
            <a:r>
              <a:rPr lang="pl-PL" dirty="0"/>
              <a:t>Funkcjonowanie osób wychowujących się w rodzinie dotkniętej problemem alkoholowym w życiu dorosłych</a:t>
            </a:r>
          </a:p>
          <a:p>
            <a:r>
              <a:rPr lang="pl-PL" dirty="0"/>
              <a:t>Zjawisko powtarzalności terapii odwykowej przez osoby uzależnione od alkoholu na przykładzie badań własnych</a:t>
            </a:r>
          </a:p>
          <a:p>
            <a:r>
              <a:rPr lang="pl-PL" dirty="0"/>
              <a:t>Uwarunkowania, przejawy i formy zapobiegania agresji szkolnej w opinii młodzieży szkolnej</a:t>
            </a:r>
          </a:p>
          <a:p>
            <a:r>
              <a:rPr lang="pl-PL" dirty="0"/>
              <a:t>Inicjacja alkoholowa wśród młodzieży z terenów wiejskich</a:t>
            </a:r>
          </a:p>
          <a:p>
            <a:r>
              <a:rPr lang="pl-PL" dirty="0"/>
              <a:t>Aspiracje i plany życiowe osób pozbawionych wolności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43738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F14A6C-6AAD-89DE-8C58-DE71CB550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Przykładowe tematy prac dyplomowych c.d.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781BEFA-D5A7-1EB7-9A37-79B14DF80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dirty="0"/>
              <a:t>Zagrożenia w pracy kuratora sądowego w opinii funkcjonariuszy Kuratorskiej Służby Sądowej w Toruniu</a:t>
            </a:r>
          </a:p>
          <a:p>
            <a:r>
              <a:rPr lang="pl-PL" dirty="0"/>
              <a:t>Źródła motywów rodzinnych kuratorów sądowych w opinii funkcjonariuszy Kuratorskiej Służby Sądowej</a:t>
            </a:r>
          </a:p>
          <a:p>
            <a:r>
              <a:rPr lang="pl-PL" dirty="0"/>
              <a:t>Funkcjonowanie służby więziennej w opinii społeczności lokalnej Grudziądza</a:t>
            </a:r>
          </a:p>
          <a:p>
            <a:r>
              <a:rPr lang="pl-PL" dirty="0"/>
              <a:t>Relacja probacyjna z perspektywy rodzinnych kuratorów sądowych i nadzorowanych nieletnich</a:t>
            </a:r>
          </a:p>
          <a:p>
            <a:r>
              <a:rPr lang="pl-PL" dirty="0"/>
              <a:t>Poglądy skazanych odbywających karę pozbawienia wolności w systemie dozoru elektronicznego na tę formę realizacji kary.</a:t>
            </a:r>
          </a:p>
          <a:p>
            <a:r>
              <a:rPr lang="pl-PL" dirty="0"/>
              <a:t>Doświadczenie macierzyństwa przez kobiety odbywające karę pozbawienia wolności w zakładzie…</a:t>
            </a:r>
          </a:p>
          <a:p>
            <a:r>
              <a:rPr lang="pl-PL" dirty="0"/>
              <a:t>Źródła motywów osób pracujących w policji na przykładzie</a:t>
            </a:r>
          </a:p>
          <a:p>
            <a:r>
              <a:rPr lang="pl-PL" dirty="0"/>
              <a:t>Negocjacje z osobami mającymi zamiar popełnić samobójstwa na przykładzie funkcjonariuszy policji </a:t>
            </a:r>
          </a:p>
        </p:txBody>
      </p:sp>
    </p:spTree>
    <p:extLst>
      <p:ext uri="{BB962C8B-B14F-4D97-AF65-F5344CB8AC3E}">
        <p14:creationId xmlns:p14="http://schemas.microsoft.com/office/powerpoint/2010/main" val="4256923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996A845-C74C-E647-F60B-1E88A5118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Wyszukiwanie źródeł</a:t>
            </a:r>
            <a:br>
              <a:rPr lang="pl-PL" dirty="0"/>
            </a:br>
            <a:r>
              <a:rPr lang="pl-PL" dirty="0"/>
              <a:t>- elementy transformacji cyfrowej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D1A83F9-02F5-0CBE-8E9B-0E769E5EB0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pl-PL" b="1" i="0" dirty="0">
                <a:effectLst/>
                <a:latin typeface="Google Sans"/>
              </a:rPr>
              <a:t>Google s</a:t>
            </a:r>
            <a:r>
              <a:rPr lang="pl-PL" b="1" dirty="0">
                <a:latin typeface="Google Sans"/>
              </a:rPr>
              <a:t>cholar</a:t>
            </a:r>
            <a:r>
              <a:rPr lang="pl-PL" b="1" i="0" dirty="0">
                <a:effectLst/>
                <a:latin typeface="Google Sans"/>
              </a:rPr>
              <a:t>:</a:t>
            </a:r>
            <a:r>
              <a:rPr lang="pl-PL" b="0" i="0" dirty="0">
                <a:effectLst/>
                <a:latin typeface="Google Sans"/>
              </a:rPr>
              <a:t> Największa i najczęściej używana darmowa wyszukiwarka artykułów, prac dyplomowych i książek z niemal każdej dyscypliny.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1" i="0" dirty="0">
                <a:effectLst/>
                <a:latin typeface="Google Sans"/>
              </a:rPr>
              <a:t>BASE (Bielefeld </a:t>
            </a:r>
            <a:r>
              <a:rPr lang="pl-PL" b="1" i="0" dirty="0" err="1">
                <a:effectLst/>
                <a:latin typeface="Google Sans"/>
              </a:rPr>
              <a:t>Academic</a:t>
            </a:r>
            <a:r>
              <a:rPr lang="pl-PL" b="1" i="0" dirty="0">
                <a:effectLst/>
                <a:latin typeface="Google Sans"/>
              </a:rPr>
              <a:t> </a:t>
            </a:r>
            <a:r>
              <a:rPr lang="pl-PL" b="1" i="0" dirty="0" err="1">
                <a:effectLst/>
                <a:latin typeface="Google Sans"/>
              </a:rPr>
              <a:t>Search</a:t>
            </a:r>
            <a:r>
              <a:rPr lang="pl-PL" b="1" i="0" dirty="0">
                <a:effectLst/>
                <a:latin typeface="Google Sans"/>
              </a:rPr>
              <a:t> Engine):</a:t>
            </a:r>
            <a:r>
              <a:rPr lang="pl-PL" b="0" i="0" dirty="0">
                <a:effectLst/>
                <a:latin typeface="Google Sans"/>
              </a:rPr>
              <a:t> Jedna z najobszerniejszych wyszukiwarek na świecie, przeszukująca tysiące repozytoriów instytucjonalnych.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1" i="0" dirty="0">
                <a:effectLst/>
                <a:latin typeface="Google Sans"/>
              </a:rPr>
              <a:t>CORE:</a:t>
            </a:r>
            <a:r>
              <a:rPr lang="pl-PL" b="0" i="0" dirty="0">
                <a:effectLst/>
                <a:latin typeface="Google Sans"/>
              </a:rPr>
              <a:t> Największy na świecie agregator artykułów badawczych typu </a:t>
            </a:r>
            <a:r>
              <a:rPr lang="pl-PL" b="0" i="1" dirty="0">
                <a:effectLst/>
                <a:latin typeface="Google Sans"/>
              </a:rPr>
              <a:t>open </a:t>
            </a:r>
            <a:r>
              <a:rPr lang="pl-PL" b="0" i="1" dirty="0" err="1">
                <a:effectLst/>
                <a:latin typeface="Google Sans"/>
              </a:rPr>
              <a:t>access</a:t>
            </a:r>
            <a:r>
              <a:rPr lang="pl-PL" b="0" i="0" dirty="0">
                <a:effectLst/>
                <a:latin typeface="Google Sans"/>
              </a:rPr>
              <a:t> (otwarty dostęp), oferujący darmowy dostęp do milionów pełnych tekstów PDF. 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58529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D8765D4-84AE-4CCF-1467-4DBAF4CB1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Polskie bazy danych</a:t>
            </a:r>
            <a:br>
              <a:rPr lang="pl-PL" dirty="0"/>
            </a:br>
            <a:r>
              <a:rPr lang="pl-PL" dirty="0"/>
              <a:t>- element transformacji cyfrowej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18FA685-E622-BC27-CC91-856C5DBFE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pl-PL" b="1" i="0" dirty="0">
                <a:effectLst/>
                <a:latin typeface="Google Sans"/>
              </a:rPr>
              <a:t>Biblioteka Nauki:</a:t>
            </a:r>
            <a:r>
              <a:rPr lang="pl-PL" b="0" i="0" dirty="0">
                <a:effectLst/>
                <a:latin typeface="Google Sans"/>
              </a:rPr>
              <a:t> Najważniejszy polski portal udostępniający pełne teksty artykułów z polskich czasopism naukowych (ponad 1000 tytułów).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1" i="0" dirty="0">
                <a:effectLst/>
                <a:latin typeface="Google Sans"/>
              </a:rPr>
              <a:t>Polska Bibliografia Naukowa (PBN):</a:t>
            </a:r>
            <a:r>
              <a:rPr lang="pl-PL" b="0" i="0" dirty="0">
                <a:effectLst/>
                <a:latin typeface="Google Sans"/>
              </a:rPr>
              <a:t> Baza gromadząca informacje o publikacjach polskich naukowców i jednostek naukowych.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1" i="0" dirty="0">
                <a:effectLst/>
                <a:latin typeface="Google Sans"/>
              </a:rPr>
              <a:t>Platforma Polskich Publikacji Naukowych:</a:t>
            </a:r>
            <a:r>
              <a:rPr lang="pl-PL" b="0" i="0" dirty="0">
                <a:effectLst/>
                <a:latin typeface="Google Sans"/>
              </a:rPr>
              <a:t> Serwis agregujący polskie zasoby cyfrowe, ułatwiający dotarcie do rodzimych badań.</a:t>
            </a:r>
          </a:p>
        </p:txBody>
      </p:sp>
    </p:spTree>
    <p:extLst>
      <p:ext uri="{BB962C8B-B14F-4D97-AF65-F5344CB8AC3E}">
        <p14:creationId xmlns:p14="http://schemas.microsoft.com/office/powerpoint/2010/main" val="667275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55F08F-4D49-58C9-70F3-71B8EE511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Terminy realizacji poszczególnych części pracy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87CEFC2-4293-7BD0-1065-6B10ADCCA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pl-PL" dirty="0"/>
              <a:t>I semestr</a:t>
            </a:r>
          </a:p>
          <a:p>
            <a:pPr>
              <a:buFontTx/>
              <a:buChar char="-"/>
            </a:pPr>
            <a:r>
              <a:rPr lang="pl-PL" dirty="0"/>
              <a:t>Szkielet projektu badawczego</a:t>
            </a:r>
          </a:p>
          <a:p>
            <a:pPr>
              <a:buFontTx/>
              <a:buChar char="-"/>
            </a:pPr>
            <a:r>
              <a:rPr lang="pl-PL" dirty="0"/>
              <a:t>Wstępna literatura</a:t>
            </a:r>
          </a:p>
          <a:p>
            <a:pPr>
              <a:buFontTx/>
              <a:buChar char="-"/>
            </a:pPr>
            <a:r>
              <a:rPr lang="pl-PL" dirty="0"/>
              <a:t>Szkielet spisu treści</a:t>
            </a:r>
          </a:p>
          <a:p>
            <a:r>
              <a:rPr lang="pl-PL" dirty="0"/>
              <a:t>II semestr</a:t>
            </a:r>
          </a:p>
          <a:p>
            <a:pPr>
              <a:buFontTx/>
              <a:buChar char="-"/>
            </a:pPr>
            <a:r>
              <a:rPr lang="pl-PL" dirty="0"/>
              <a:t>Rozdział teoretyczny</a:t>
            </a:r>
          </a:p>
          <a:p>
            <a:pPr>
              <a:buFontTx/>
              <a:buChar char="-"/>
            </a:pPr>
            <a:r>
              <a:rPr lang="pl-PL" dirty="0"/>
              <a:t>Rozdział metodologiczny</a:t>
            </a:r>
          </a:p>
          <a:p>
            <a:pPr>
              <a:buFontTx/>
              <a:buChar char="-"/>
            </a:pPr>
            <a:r>
              <a:rPr lang="pl-PL" dirty="0"/>
              <a:t>Narzędzie badawcze</a:t>
            </a:r>
          </a:p>
          <a:p>
            <a:r>
              <a:rPr lang="pl-PL" dirty="0"/>
              <a:t>III semestr</a:t>
            </a:r>
          </a:p>
          <a:p>
            <a:pPr>
              <a:buFontTx/>
              <a:buChar char="-"/>
            </a:pPr>
            <a:r>
              <a:rPr lang="pl-PL" dirty="0"/>
              <a:t>Rozdział analityczny</a:t>
            </a:r>
          </a:p>
          <a:p>
            <a:pPr>
              <a:buFontTx/>
              <a:buChar char="-"/>
            </a:pPr>
            <a:r>
              <a:rPr lang="pl-PL" dirty="0"/>
              <a:t>Rekomendacje dla praktyki</a:t>
            </a:r>
          </a:p>
          <a:p>
            <a:pPr>
              <a:buFontTx/>
              <a:buChar char="-"/>
            </a:pPr>
            <a:r>
              <a:rPr lang="pl-PL" dirty="0"/>
              <a:t>wstęp i zakończenie</a:t>
            </a:r>
          </a:p>
          <a:p>
            <a:pPr>
              <a:buFontTx/>
              <a:buChar char="-"/>
            </a:pPr>
            <a:r>
              <a:rPr lang="pl-PL" dirty="0"/>
              <a:t>Cała praca – 4 tygodnie przed obroną</a:t>
            </a:r>
          </a:p>
          <a:p>
            <a:pPr>
              <a:buFontTx/>
              <a:buChar char="-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584188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20A6F3-2BA6-1FF2-CDAF-63C8A22E2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Internetowe czasopisma naukowe </a:t>
            </a:r>
            <a:br>
              <a:rPr lang="pl-PL" dirty="0"/>
            </a:br>
            <a:r>
              <a:rPr lang="pl-PL" dirty="0"/>
              <a:t>- resocjalizacja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F2B74BD-0392-43D4-8EDD-526B3BAD5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Kwartalnik - Probacja</a:t>
            </a:r>
          </a:p>
          <a:p>
            <a:pPr marL="0" indent="0">
              <a:buNone/>
            </a:pPr>
            <a:r>
              <a:rPr lang="pl-PL" dirty="0">
                <a:hlinkClick r:id="rId2"/>
              </a:rPr>
              <a:t>Probacja - link otwiera się w nowym oknie</a:t>
            </a:r>
            <a:endParaRPr lang="pl-PL" dirty="0"/>
          </a:p>
          <a:p>
            <a:r>
              <a:rPr lang="pl-PL" dirty="0"/>
              <a:t>Kwartalnik – Przegląd więziennictwa polskiego (</a:t>
            </a:r>
            <a:r>
              <a:rPr lang="pl-PL" dirty="0" err="1"/>
              <a:t>Low</a:t>
            </a:r>
            <a:r>
              <a:rPr lang="pl-PL" dirty="0"/>
              <a:t>-</a:t>
            </a:r>
            <a:r>
              <a:rPr lang="pl-PL" dirty="0" err="1"/>
              <a:t>Education</a:t>
            </a:r>
            <a:r>
              <a:rPr lang="pl-PL" dirty="0"/>
              <a:t>-Security)</a:t>
            </a:r>
          </a:p>
          <a:p>
            <a:pPr marL="0" indent="0">
              <a:buNone/>
            </a:pPr>
            <a:r>
              <a:rPr lang="pl-PL" dirty="0" err="1">
                <a:hlinkClick r:id="rId3"/>
              </a:rPr>
              <a:t>Low</a:t>
            </a:r>
            <a:r>
              <a:rPr lang="pl-PL" dirty="0">
                <a:hlinkClick r:id="rId3"/>
              </a:rPr>
              <a:t>-</a:t>
            </a:r>
            <a:r>
              <a:rPr lang="pl-PL" dirty="0" err="1">
                <a:hlinkClick r:id="rId3"/>
              </a:rPr>
              <a:t>Education</a:t>
            </a:r>
            <a:r>
              <a:rPr lang="pl-PL" dirty="0">
                <a:hlinkClick r:id="rId3"/>
              </a:rPr>
              <a:t>-Security - link otwiera się w nowym oknie</a:t>
            </a:r>
            <a:endParaRPr lang="pl-PL" dirty="0"/>
          </a:p>
          <a:p>
            <a:r>
              <a:rPr lang="pl-PL" dirty="0"/>
              <a:t>Kwartalnik – Resocjalizacja polska </a:t>
            </a:r>
          </a:p>
          <a:p>
            <a:pPr marL="0" indent="0">
              <a:buNone/>
            </a:pPr>
            <a:r>
              <a:rPr lang="pl-PL">
                <a:hlinkClick r:id="rId4"/>
              </a:rPr>
              <a:t>Resocjalizacja Polska - link otwiera się w nowym oknie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68407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7A728AE-4772-3BBE-20E1-86BA0D59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Komunikacja promotor - seminarzysta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A70AB1E-E17A-0D5F-4B9B-4557FA9DC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Fragmenty pracy należy przesyłać w sformatowanym pliku </a:t>
            </a:r>
            <a:r>
              <a:rPr lang="pl-PL" dirty="0" err="1"/>
              <a:t>word</a:t>
            </a:r>
            <a:endParaRPr lang="pl-PL" dirty="0"/>
          </a:p>
          <a:p>
            <a:r>
              <a:rPr lang="pl-PL" dirty="0"/>
              <a:t>Nazwa dokumentu: Imię, nazwisko, data</a:t>
            </a:r>
          </a:p>
          <a:p>
            <a:r>
              <a:rPr lang="pl-PL" dirty="0"/>
              <a:t>WAŻNE – uwagi promotora zapisywane są w komentarzach. </a:t>
            </a:r>
          </a:p>
          <a:p>
            <a:pPr marL="0" indent="0">
              <a:buNone/>
            </a:pPr>
            <a:r>
              <a:rPr lang="pl-PL" dirty="0"/>
              <a:t>Promotor i seminarzysta pracują na tym samym dokumencie.</a:t>
            </a:r>
          </a:p>
        </p:txBody>
      </p:sp>
    </p:spTree>
    <p:extLst>
      <p:ext uri="{BB962C8B-B14F-4D97-AF65-F5344CB8AC3E}">
        <p14:creationId xmlns:p14="http://schemas.microsoft.com/office/powerpoint/2010/main" val="127437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3CCD16-9527-0FA8-8374-19B719E34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Budowa szkieletu projektu badawczego</a:t>
            </a:r>
            <a:br>
              <a:rPr lang="pl-PL" dirty="0"/>
            </a:br>
            <a:r>
              <a:rPr lang="pl-PL" dirty="0"/>
              <a:t>krok po kroku</a:t>
            </a:r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42CC5679-16E5-3D1C-AD5A-42E055C4C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88926" y="1825625"/>
            <a:ext cx="6014147" cy="4351338"/>
          </a:xfrm>
        </p:spPr>
      </p:pic>
    </p:spTree>
    <p:extLst>
      <p:ext uri="{BB962C8B-B14F-4D97-AF65-F5344CB8AC3E}">
        <p14:creationId xmlns:p14="http://schemas.microsoft.com/office/powerpoint/2010/main" val="3994730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ADD00B2-3F1B-F4D7-875E-164B6202D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Budowa szkieletu projektu badawczego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C199090-92F3-874A-AE70-611852E4C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pl-PL" dirty="0"/>
              <a:t>Przedmiot badań</a:t>
            </a:r>
          </a:p>
          <a:p>
            <a:pPr marL="514350" indent="-514350">
              <a:buAutoNum type="arabicPeriod"/>
            </a:pPr>
            <a:r>
              <a:rPr lang="pl-PL" dirty="0"/>
              <a:t>Główny cel badań</a:t>
            </a:r>
          </a:p>
          <a:p>
            <a:pPr marL="514350" indent="-514350">
              <a:buAutoNum type="arabicPeriod"/>
            </a:pPr>
            <a:r>
              <a:rPr lang="pl-PL" dirty="0"/>
              <a:t>Praktyczny cel badań</a:t>
            </a:r>
          </a:p>
          <a:p>
            <a:pPr marL="514350" indent="-514350">
              <a:buAutoNum type="arabicPeriod"/>
            </a:pPr>
            <a:r>
              <a:rPr lang="pl-PL" dirty="0"/>
              <a:t>Problem badawczy</a:t>
            </a:r>
          </a:p>
          <a:p>
            <a:pPr marL="514350" indent="-514350">
              <a:buAutoNum type="arabicPeriod"/>
            </a:pPr>
            <a:r>
              <a:rPr lang="pl-PL" dirty="0"/>
              <a:t>Problemy szczegółowe</a:t>
            </a:r>
          </a:p>
          <a:p>
            <a:pPr marL="514350" indent="-514350">
              <a:buAutoNum type="arabicPeriod"/>
            </a:pPr>
            <a:r>
              <a:rPr lang="pl-PL" dirty="0"/>
              <a:t>Strategia badawcza</a:t>
            </a:r>
          </a:p>
          <a:p>
            <a:pPr marL="514350" indent="-514350">
              <a:buAutoNum type="arabicPeriod"/>
            </a:pPr>
            <a:r>
              <a:rPr lang="pl-PL" dirty="0"/>
              <a:t>Metoda badawcza</a:t>
            </a:r>
          </a:p>
          <a:p>
            <a:pPr marL="514350" indent="-514350">
              <a:buAutoNum type="arabicPeriod"/>
            </a:pPr>
            <a:r>
              <a:rPr lang="pl-PL" dirty="0"/>
              <a:t>Techniki badawcze</a:t>
            </a:r>
          </a:p>
          <a:p>
            <a:pPr marL="514350" indent="-514350">
              <a:buAutoNum type="arabicPeriod"/>
            </a:pPr>
            <a:r>
              <a:rPr lang="pl-PL" dirty="0"/>
              <a:t>Narzędzia badawcze</a:t>
            </a:r>
          </a:p>
          <a:p>
            <a:pPr marL="514350" indent="-514350">
              <a:buAutoNum type="arabicPeriod"/>
            </a:pPr>
            <a:r>
              <a:rPr lang="pl-PL" dirty="0"/>
              <a:t>Próba badawcza</a:t>
            </a:r>
          </a:p>
          <a:p>
            <a:pPr marL="514350" indent="-514350">
              <a:buAutoNum type="arabicPeriod"/>
            </a:pPr>
            <a:r>
              <a:rPr lang="pl-PL" dirty="0"/>
              <a:t>Rekomendacje dla praktyki</a:t>
            </a:r>
          </a:p>
          <a:p>
            <a:pPr marL="514350" indent="-514350">
              <a:buAutoNum type="arabicPeriod"/>
            </a:pPr>
            <a:r>
              <a:rPr lang="pl-PL" dirty="0"/>
              <a:t>Roboczy tytuł pracy</a:t>
            </a:r>
          </a:p>
        </p:txBody>
      </p:sp>
    </p:spTree>
    <p:extLst>
      <p:ext uri="{BB962C8B-B14F-4D97-AF65-F5344CB8AC3E}">
        <p14:creationId xmlns:p14="http://schemas.microsoft.com/office/powerpoint/2010/main" val="4152352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075FF5-FBED-2DDE-12CC-73B1572BB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Przedmiot badań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A89A91F-735D-9038-1CD6-2ACB84DEF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obiekty, rzeczy oraz zjawiska i procesy,  w odniesieniu do których formułujemy pytania badawcze</a:t>
            </a:r>
          </a:p>
          <a:p>
            <a:r>
              <a:rPr lang="pl-PL" dirty="0"/>
              <a:t>PRZYKŁAD</a:t>
            </a:r>
          </a:p>
          <a:p>
            <a:pPr marL="0" indent="0">
              <a:buNone/>
            </a:pPr>
            <a:r>
              <a:rPr lang="pl-PL" dirty="0"/>
              <a:t>Doświadczenia …..</a:t>
            </a:r>
          </a:p>
          <a:p>
            <a:pPr marL="0" indent="0">
              <a:buNone/>
            </a:pPr>
            <a:r>
              <a:rPr lang="pl-PL" dirty="0"/>
              <a:t>Opinie …..</a:t>
            </a:r>
          </a:p>
          <a:p>
            <a:pPr marL="0" indent="0">
              <a:buNone/>
            </a:pPr>
            <a:r>
              <a:rPr lang="pl-PL" dirty="0"/>
              <a:t>Czynniki determinujące ….</a:t>
            </a:r>
          </a:p>
          <a:p>
            <a:pPr marL="0" indent="0">
              <a:buNone/>
            </a:pPr>
            <a:r>
              <a:rPr lang="pl-PL" dirty="0"/>
              <a:t>Zjawisko….</a:t>
            </a:r>
          </a:p>
          <a:p>
            <a:pPr marL="0" indent="0">
              <a:buNone/>
            </a:pPr>
            <a:r>
              <a:rPr lang="pl-PL" dirty="0"/>
              <a:t>Proces …..</a:t>
            </a:r>
          </a:p>
          <a:p>
            <a:pPr marL="0" indent="0">
              <a:buNone/>
            </a:pPr>
            <a:r>
              <a:rPr lang="pl-PL" dirty="0"/>
              <a:t>Przyczyny….</a:t>
            </a:r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00836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ED8EB52-B365-C415-4087-8AE4CDAEA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Główny cel badań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A4C96C3-7768-B4AA-E84E-0C12751F6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Opisanie tego, co zamierza badacz, na jakie pytania szuka odpowiedzi. </a:t>
            </a:r>
          </a:p>
          <a:p>
            <a:r>
              <a:rPr lang="pl-PL" dirty="0"/>
              <a:t>Badania ilościowe</a:t>
            </a:r>
          </a:p>
          <a:p>
            <a:pPr marL="0" indent="0">
              <a:buNone/>
            </a:pPr>
            <a:r>
              <a:rPr lang="pl-PL" dirty="0"/>
              <a:t>Głównym celem badań jest poznanie, opisania i analiza…..</a:t>
            </a:r>
          </a:p>
          <a:p>
            <a:r>
              <a:rPr lang="pl-PL" dirty="0"/>
              <a:t>Badania jakościowe</a:t>
            </a:r>
          </a:p>
          <a:p>
            <a:pPr marL="0" indent="0">
              <a:buNone/>
            </a:pPr>
            <a:r>
              <a:rPr lang="pl-PL" dirty="0"/>
              <a:t>Głównym celem badań jest poznanie, opisanie i </a:t>
            </a:r>
            <a:r>
              <a:rPr lang="pl-PL" dirty="0" err="1"/>
              <a:t>interperetacja</a:t>
            </a:r>
            <a:r>
              <a:rPr lang="pl-PL" dirty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785533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0D9621-BC63-6CF5-0347-09CBD39CC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Praktyczny cel badań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47CC356-E084-7078-587D-83DD53EB2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Szuka odpowiedzi, w jaki sposób uzyskane wyniki badań, uzyskane odpowiedzi na stawiane pytania w projekcie badawczym będzie można wykorzystać na polu praktyki, profilaktyki.</a:t>
            </a:r>
          </a:p>
          <a:p>
            <a:r>
              <a:rPr lang="pl-PL" dirty="0"/>
              <a:t>W pracy licencjackiej cel praktyczny realizowany w ramach rekomendacji dla praktyki. </a:t>
            </a:r>
          </a:p>
        </p:txBody>
      </p:sp>
    </p:spTree>
    <p:extLst>
      <p:ext uri="{BB962C8B-B14F-4D97-AF65-F5344CB8AC3E}">
        <p14:creationId xmlns:p14="http://schemas.microsoft.com/office/powerpoint/2010/main" val="1139684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242FAE-76B7-7C61-73A4-4DFF81A65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Główny problem badawczy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30F7D89-9033-27F5-DB82-F1C319D7C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l-PL" dirty="0"/>
              <a:t>Problem badawczy ma postać PYTANIA</a:t>
            </a:r>
          </a:p>
          <a:p>
            <a:r>
              <a:rPr lang="pl-PL" dirty="0"/>
              <a:t>Poprawne formułowanie problemów badawczych musi bazować na zasadach:</a:t>
            </a:r>
          </a:p>
          <a:p>
            <a:pPr marL="0" indent="0">
              <a:buNone/>
            </a:pPr>
            <a:r>
              <a:rPr lang="pl-PL" dirty="0"/>
              <a:t>- muszą wyczerpywać zakres naszej niewiedzy, tym samym określać teren badawczych poszukiwań;</a:t>
            </a:r>
          </a:p>
          <a:p>
            <a:pPr marL="0" indent="0">
              <a:buNone/>
            </a:pPr>
            <a:r>
              <a:rPr lang="pl-PL" dirty="0"/>
              <a:t>- aby ściśle wyznaczyć zakres badanych zjawisk konieczne jest zawarcie wszystkich zależności między zmiennymi;</a:t>
            </a:r>
          </a:p>
          <a:p>
            <a:pPr marL="0" indent="0">
              <a:buNone/>
            </a:pPr>
            <a:r>
              <a:rPr lang="pl-PL" dirty="0"/>
              <a:t>- muszą posiadać wartość praktyczną oraz być rozstrzygalne empirycznie.</a:t>
            </a:r>
          </a:p>
          <a:p>
            <a:pPr marL="0" indent="0">
              <a:buNone/>
            </a:pPr>
            <a:r>
              <a:rPr lang="pl-PL" dirty="0"/>
              <a:t>PRZYKŁAD</a:t>
            </a:r>
          </a:p>
          <a:p>
            <a:pPr marL="0" indent="0">
              <a:buNone/>
            </a:pPr>
            <a:r>
              <a:rPr lang="pl-PL" dirty="0"/>
              <a:t>Jakie są źródła/przyczyny/skutki/doświadczenia… </a:t>
            </a:r>
            <a:r>
              <a:rPr lang="pl-PL" dirty="0" err="1"/>
              <a:t>itd</a:t>
            </a:r>
            <a:r>
              <a:rPr lang="pl-PL" dirty="0"/>
              <a:t>…?</a:t>
            </a:r>
          </a:p>
          <a:p>
            <a:pPr marL="0" indent="0">
              <a:buNone/>
            </a:pPr>
            <a:r>
              <a:rPr lang="pl-PL" dirty="0"/>
              <a:t>Jak przedstawia się zjawisko/relacja/opinia…?</a:t>
            </a:r>
          </a:p>
          <a:p>
            <a:pPr marL="0" indent="0">
              <a:buNone/>
            </a:pPr>
            <a:r>
              <a:rPr lang="pl-PL" dirty="0"/>
              <a:t>W jaki sposób…?</a:t>
            </a:r>
          </a:p>
          <a:p>
            <a:pPr marL="0" indent="0">
              <a:buNone/>
            </a:pPr>
            <a:r>
              <a:rPr lang="pl-PL" dirty="0"/>
              <a:t>Na jakie zagrożenia…?</a:t>
            </a:r>
          </a:p>
          <a:p>
            <a:pPr marL="0" indent="0">
              <a:buNone/>
            </a:pPr>
            <a:r>
              <a:rPr lang="pl-PL" dirty="0"/>
              <a:t>Jakie czynniki warunkują…?</a:t>
            </a:r>
          </a:p>
        </p:txBody>
      </p:sp>
    </p:spTree>
    <p:extLst>
      <p:ext uri="{BB962C8B-B14F-4D97-AF65-F5344CB8AC3E}">
        <p14:creationId xmlns:p14="http://schemas.microsoft.com/office/powerpoint/2010/main" val="356730459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F8B8956D-33EC-48F3-94E2-0D81175435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3CFA2D2-6B73-46ED-AF45-DDB1357331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3e06b7-a411-4003-87a8-8e7988b9a28c"/>
    <ds:schemaRef ds:uri="d508027f-207a-4b8e-b763-26b50327d1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BF6FB0E-9408-46C0-9C00-45D16482A7F3}">
  <ds:schemaRefs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853e06b7-a411-4003-87a8-8e7988b9a28c"/>
    <ds:schemaRef ds:uri="http://schemas.microsoft.com/office/infopath/2007/PartnerControls"/>
    <ds:schemaRef ds:uri="d508027f-207a-4b8e-b763-26b50327d13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977</Words>
  <Application>Microsoft Office PowerPoint</Application>
  <PresentationFormat>Panoramiczny</PresentationFormat>
  <Paragraphs>130</Paragraphs>
  <Slides>20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1" baseType="lpstr">
      <vt:lpstr>Motyw pakietu Office</vt:lpstr>
      <vt:lpstr>Projekt „Kierunki – drogi dla gospodarki”</vt:lpstr>
      <vt:lpstr>Terminy realizacji poszczególnych części pracy</vt:lpstr>
      <vt:lpstr>Komunikacja promotor - seminarzysta</vt:lpstr>
      <vt:lpstr>Budowa szkieletu projektu badawczego krok po kroku</vt:lpstr>
      <vt:lpstr>Budowa szkieletu projektu badawczego</vt:lpstr>
      <vt:lpstr>Przedmiot badań</vt:lpstr>
      <vt:lpstr>Główny cel badań</vt:lpstr>
      <vt:lpstr>Praktyczny cel badań</vt:lpstr>
      <vt:lpstr>Główny problem badawczy</vt:lpstr>
      <vt:lpstr>Problemy szczegółowe</vt:lpstr>
      <vt:lpstr>Strategia badawcza</vt:lpstr>
      <vt:lpstr>Strategia badań jakościowych - Metody, techniki i narzędzia badawcze</vt:lpstr>
      <vt:lpstr>Strategia badań ilościowych - Metody, techniki i narzędzia badawcze</vt:lpstr>
      <vt:lpstr>Próba badawcza</vt:lpstr>
      <vt:lpstr>Rekomendacje dla praktyki </vt:lpstr>
      <vt:lpstr>Przykładowe tematy prac dyplomowych</vt:lpstr>
      <vt:lpstr>Przykładowe tematy prac dyplomowych c.d.</vt:lpstr>
      <vt:lpstr>Wyszukiwanie źródeł - elementy transformacji cyfrowej</vt:lpstr>
      <vt:lpstr>Polskie bazy danych - element transformacji cyfrowej</vt:lpstr>
      <vt:lpstr>Internetowe czasopisma naukowe  - resocjalizacja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Szkielet projektu badań dyplomowych</dc:title>
  <dc:creator>Karolina Goede</dc:creator>
  <cp:lastModifiedBy>Karolina Goede</cp:lastModifiedBy>
  <cp:revision>143</cp:revision>
  <dcterms:created xsi:type="dcterms:W3CDTF">2024-06-08T14:40:10Z</dcterms:created>
  <dcterms:modified xsi:type="dcterms:W3CDTF">2026-03-06T10:12:31Z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  <property fmtid="{D5CDD505-2E9C-101B-9397-08002B2CF9AE}" pid="3" name="MediaServiceImageTags">
    <vt:lpwstr/>
  </property>
</Properties>
</file>