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64" r:id="rId5"/>
    <p:sldId id="265" r:id="rId6"/>
    <p:sldId id="266" r:id="rId7"/>
    <p:sldId id="267" r:id="rId8"/>
    <p:sldId id="285" r:id="rId9"/>
    <p:sldId id="268" r:id="rId10"/>
    <p:sldId id="269" r:id="rId11"/>
    <p:sldId id="270" r:id="rId12"/>
    <p:sldId id="271" r:id="rId13"/>
    <p:sldId id="272" r:id="rId14"/>
    <p:sldId id="273" r:id="rId15"/>
    <p:sldId id="274" r:id="rId16"/>
    <p:sldId id="275" r:id="rId17"/>
    <p:sldId id="286" r:id="rId18"/>
    <p:sldId id="287" r:id="rId19"/>
    <p:sldId id="288" r:id="rId20"/>
    <p:sldId id="277" r:id="rId21"/>
    <p:sldId id="289" r:id="rId22"/>
    <p:sldId id="291" r:id="rId23"/>
    <p:sldId id="292" r:id="rId24"/>
    <p:sldId id="293" r:id="rId25"/>
    <p:sldId id="294" r:id="rId26"/>
    <p:sldId id="284" r:id="rId27"/>
    <p:sldId id="295" r:id="rId28"/>
    <p:sldId id="296" r:id="rId29"/>
    <p:sldId id="297" r:id="rId30"/>
    <p:sldId id="298" r:id="rId31"/>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3" autoAdjust="0"/>
    <p:restoredTop sz="94003" autoAdjust="0"/>
  </p:normalViewPr>
  <p:slideViewPr>
    <p:cSldViewPr snapToGrid="0">
      <p:cViewPr>
        <p:scale>
          <a:sx n="55" d="100"/>
          <a:sy n="55" d="100"/>
        </p:scale>
        <p:origin x="440" y="2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pl-PL"/>
          </a:p>
        </p:txBody>
      </p:sp>
      <p:sp>
        <p:nvSpPr>
          <p:cNvPr id="10" name="Tytuł 9"/>
          <p:cNvSpPr>
            <a:spLocks noGrp="1"/>
          </p:cNvSpPr>
          <p:nvPr>
            <p:ph type="title"/>
          </p:nvPr>
        </p:nvSpPr>
        <p:spPr/>
        <p:txBody>
          <a:bodyPr/>
          <a:lstStyle/>
          <a:p>
            <a:r>
              <a:rPr lang="pl-PL" smtClean="0"/>
              <a:t>Kliknij, aby edytować styl</a:t>
            </a:r>
            <a:endParaRPr lang="pl-PL"/>
          </a:p>
        </p:txBody>
      </p:sp>
    </p:spTree>
    <p:extLst>
      <p:ext uri="{BB962C8B-B14F-4D97-AF65-F5344CB8AC3E}">
        <p14:creationId xmlns:p14="http://schemas.microsoft.com/office/powerpoint/2010/main" val="14631196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5BA6EE3-B419-4539-A71C-850B302A0075}" type="datetimeFigureOut">
              <a:rPr lang="pl-PL" smtClean="0"/>
              <a:t>26.10.2025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5BA6EE3-B419-4539-A71C-850B302A0075}" type="datetimeFigureOut">
              <a:rPr lang="pl-PL" smtClean="0"/>
              <a:t>26.10.2025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smtClean="0"/>
              <a:t>Kliknij, aby edytować styl</a:t>
            </a:r>
            <a:endParaRPr lang="pl-PL" dirty="0"/>
          </a:p>
        </p:txBody>
      </p:sp>
      <p:sp>
        <p:nvSpPr>
          <p:cNvPr id="3" name="Symbol zastępczy zawartości 2"/>
          <p:cNvSpPr>
            <a:spLocks noGrp="1"/>
          </p:cNvSpPr>
          <p:nvPr>
            <p:ph idx="1"/>
          </p:nvPr>
        </p:nvSpPr>
        <p:spPr/>
        <p:txBody>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Tree>
    <p:extLst>
      <p:ext uri="{BB962C8B-B14F-4D97-AF65-F5344CB8AC3E}">
        <p14:creationId xmlns:p14="http://schemas.microsoft.com/office/powerpoint/2010/main" val="21336779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smtClean="0"/>
              <a:t>Kliknij, aby edytować styl</a:t>
            </a:r>
            <a:endParaRPr lang="pl-PL"/>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26.10.2025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838200" y="1825625"/>
            <a:ext cx="5181600" cy="435133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6172200" y="1825625"/>
            <a:ext cx="5181600" cy="435133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5BA6EE3-B419-4539-A71C-850B302A0075}" type="datetimeFigureOut">
              <a:rPr lang="pl-PL" smtClean="0"/>
              <a:t>26.10.2025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smtClean="0"/>
              <a:t>Kliknij, aby edytować styl</a:t>
            </a:r>
            <a:endParaRPr lang="pl-PL"/>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5BA6EE3-B419-4539-A71C-850B302A0075}" type="datetimeFigureOut">
              <a:rPr lang="pl-PL" smtClean="0"/>
              <a:t>26.10.2025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5BA6EE3-B419-4539-A71C-850B302A0075}" type="datetimeFigureOut">
              <a:rPr lang="pl-PL" smtClean="0"/>
              <a:t>26.10.2025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26.10.2025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pl-PL"/>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26.10.2025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pl-PL"/>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26.10.2025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26.10.2025</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122363"/>
            <a:ext cx="9144000" cy="2387600"/>
          </a:xfrm>
        </p:spPr>
        <p:txBody>
          <a:bodyPr>
            <a:normAutofit/>
          </a:bodyPr>
          <a:lstStyle/>
          <a:p>
            <a:r>
              <a:rPr lang="pl-PL" sz="4000" dirty="0" smtClean="0"/>
              <a:t>Projekt „Kierunki – drogi dla gospodarki”</a:t>
            </a:r>
            <a:endParaRPr lang="pl-PL" sz="4000" dirty="0"/>
          </a:p>
        </p:txBody>
      </p:sp>
      <p:sp>
        <p:nvSpPr>
          <p:cNvPr id="3" name="Podtytuł 2"/>
          <p:cNvSpPr>
            <a:spLocks noGrp="1"/>
          </p:cNvSpPr>
          <p:nvPr>
            <p:ph type="subTitle" idx="1"/>
          </p:nvPr>
        </p:nvSpPr>
        <p:spPr>
          <a:xfrm>
            <a:off x="344129" y="3602038"/>
            <a:ext cx="10323871" cy="1655762"/>
          </a:xfrm>
        </p:spPr>
        <p:txBody>
          <a:bodyPr>
            <a:normAutofit fontScale="92500" lnSpcReduction="10000"/>
          </a:bodyPr>
          <a:lstStyle/>
          <a:p>
            <a:pPr algn="l"/>
            <a:r>
              <a:rPr lang="pl-PL" b="1" dirty="0" smtClean="0"/>
              <a:t>Tytuł </a:t>
            </a:r>
            <a:r>
              <a:rPr lang="pl-PL" b="1" dirty="0" smtClean="0"/>
              <a:t>wykładu</a:t>
            </a:r>
            <a:r>
              <a:rPr lang="pl-PL" dirty="0" smtClean="0"/>
              <a:t>: Zaburzenia lękowe</a:t>
            </a:r>
            <a:endParaRPr lang="pl-PL" dirty="0" smtClean="0"/>
          </a:p>
          <a:p>
            <a:pPr algn="l"/>
            <a:r>
              <a:rPr lang="pl-PL" b="1" dirty="0" smtClean="0"/>
              <a:t>Przedmiot</a:t>
            </a:r>
            <a:r>
              <a:rPr lang="pl-PL" dirty="0" smtClean="0"/>
              <a:t>: Resocjalizacja osób z zaburzeniami w rozwoju oraz niepełnosprawnościami.</a:t>
            </a:r>
            <a:endParaRPr lang="pl-PL" dirty="0" smtClean="0"/>
          </a:p>
          <a:p>
            <a:pPr algn="l"/>
            <a:r>
              <a:rPr lang="pl-PL" b="1" dirty="0" smtClean="0"/>
              <a:t>Kierunek: </a:t>
            </a:r>
            <a:r>
              <a:rPr lang="pl-PL" dirty="0" smtClean="0"/>
              <a:t>Pedagogika Resocjalizacyjna</a:t>
            </a:r>
            <a:endParaRPr lang="pl-PL" dirty="0" smtClean="0"/>
          </a:p>
          <a:p>
            <a:pPr algn="l"/>
            <a:r>
              <a:rPr lang="pl-PL" b="1" dirty="0" smtClean="0"/>
              <a:t>Autor</a:t>
            </a:r>
            <a:r>
              <a:rPr lang="pl-PL" dirty="0" smtClean="0"/>
              <a:t>: Karolina Goede</a:t>
            </a:r>
            <a:endParaRPr lang="pl-PL" dirty="0" smtClean="0"/>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7B332487-F311-44BE-A1BB-B12A4AB43ED1}"/>
              </a:ext>
            </a:extLst>
          </p:cNvPr>
          <p:cNvSpPr>
            <a:spLocks noGrp="1"/>
          </p:cNvSpPr>
          <p:nvPr>
            <p:ph type="title"/>
          </p:nvPr>
        </p:nvSpPr>
        <p:spPr>
          <a:xfrm>
            <a:off x="305918" y="173361"/>
            <a:ext cx="4730451" cy="1637730"/>
          </a:xfrm>
        </p:spPr>
        <p:txBody>
          <a:bodyPr>
            <a:normAutofit/>
          </a:bodyPr>
          <a:lstStyle/>
          <a:p>
            <a:r>
              <a:rPr lang="pl-PL" sz="4400" dirty="0"/>
              <a:t>Fobia społeczna</a:t>
            </a:r>
          </a:p>
        </p:txBody>
      </p:sp>
      <p:sp>
        <p:nvSpPr>
          <p:cNvPr id="3" name="Symbol zastępczy zawartości 2">
            <a:extLst>
              <a:ext uri="{FF2B5EF4-FFF2-40B4-BE49-F238E27FC236}">
                <a16:creationId xmlns:a16="http://schemas.microsoft.com/office/drawing/2014/main" xmlns="" id="{68491671-AD2F-4791-A9B2-81D30DB00C80}"/>
              </a:ext>
            </a:extLst>
          </p:cNvPr>
          <p:cNvSpPr>
            <a:spLocks noGrp="1"/>
          </p:cNvSpPr>
          <p:nvPr>
            <p:ph idx="1"/>
          </p:nvPr>
        </p:nvSpPr>
        <p:spPr>
          <a:xfrm>
            <a:off x="138896" y="2222339"/>
            <a:ext cx="5602147" cy="5069712"/>
          </a:xfrm>
        </p:spPr>
        <p:txBody>
          <a:bodyPr>
            <a:normAutofit/>
          </a:bodyPr>
          <a:lstStyle/>
          <a:p>
            <a:pPr marL="0" indent="0" algn="l">
              <a:lnSpc>
                <a:spcPct val="150000"/>
              </a:lnSpc>
              <a:buNone/>
            </a:pPr>
            <a:r>
              <a:rPr lang="pl-PL" sz="1800" b="0" i="0" dirty="0">
                <a:solidFill>
                  <a:srgbClr val="042337"/>
                </a:solidFill>
                <a:effectLst/>
                <a:latin typeface="+mj-lt"/>
              </a:rPr>
              <a:t>Fobia społeczna charakteryzuje się lękiem wobec niektórych lub wszystkich sytuacji społecznych. </a:t>
            </a:r>
          </a:p>
          <a:p>
            <a:pPr marL="0" indent="0" algn="l">
              <a:lnSpc>
                <a:spcPct val="150000"/>
              </a:lnSpc>
              <a:buNone/>
            </a:pPr>
            <a:r>
              <a:rPr lang="pl-PL" sz="1800" b="0" i="0" dirty="0">
                <a:solidFill>
                  <a:srgbClr val="042337"/>
                </a:solidFill>
                <a:effectLst/>
                <a:latin typeface="+mj-lt"/>
              </a:rPr>
              <a:t>Chory obawia się kontaktów z innymi ludźmi, kompromitacji w sytuacjach społecznych oraz znalezienia się w centrum uwagi.</a:t>
            </a:r>
          </a:p>
          <a:p>
            <a:pPr marL="0" indent="0" algn="l">
              <a:lnSpc>
                <a:spcPct val="150000"/>
              </a:lnSpc>
              <a:buNone/>
            </a:pPr>
            <a:r>
              <a:rPr lang="pl-PL" sz="1800" b="0" i="0" dirty="0">
                <a:solidFill>
                  <a:srgbClr val="042337"/>
                </a:solidFill>
                <a:effectLst/>
                <a:latin typeface="+mj-lt"/>
              </a:rPr>
              <a:t> </a:t>
            </a:r>
            <a:r>
              <a:rPr lang="pl-PL" sz="1800" b="0" i="0" dirty="0">
                <a:effectLst/>
                <a:latin typeface="+mj-lt"/>
              </a:rPr>
              <a:t>Lęk</a:t>
            </a:r>
            <a:r>
              <a:rPr lang="pl-PL" sz="1800" b="0" i="0" dirty="0">
                <a:solidFill>
                  <a:srgbClr val="042337"/>
                </a:solidFill>
                <a:effectLst/>
                <a:latin typeface="+mj-lt"/>
              </a:rPr>
              <a:t> ten jest nadmierny, nieuzasadniony, pogarsza normalne funkcjonowanie zawodowe i społeczne, wywołuje znaczny dyskomfort i cierpienie dotkniętej nim osoby. </a:t>
            </a:r>
            <a:endParaRPr lang="pl-PL" sz="1600" b="0" i="0" dirty="0">
              <a:solidFill>
                <a:srgbClr val="042337"/>
              </a:solidFill>
              <a:effectLst/>
              <a:latin typeface="+mj-lt"/>
            </a:endParaRPr>
          </a:p>
        </p:txBody>
      </p:sp>
      <p:pic>
        <p:nvPicPr>
          <p:cNvPr id="5" name="Picture 4" descr="Obraz przedstawia białęgo ludzika z wyciągniętymi ramionami w górę pośród tłumu ciemnych ludzików z rękoma opuszczonymi w dół.">
            <a:extLst>
              <a:ext uri="{FF2B5EF4-FFF2-40B4-BE49-F238E27FC236}">
                <a16:creationId xmlns:a16="http://schemas.microsoft.com/office/drawing/2014/main" xmlns="" id="{AA6FDE03-E918-4484-8C08-9F410343600A}"/>
              </a:ext>
            </a:extLst>
          </p:cNvPr>
          <p:cNvPicPr>
            <a:picLocks noChangeAspect="1"/>
          </p:cNvPicPr>
          <p:nvPr/>
        </p:nvPicPr>
        <p:blipFill rotWithShape="1">
          <a:blip r:embed="rId2"/>
          <a:srcRect l="19762" r="11572"/>
          <a:stretch/>
        </p:blipFill>
        <p:spPr>
          <a:xfrm>
            <a:off x="5913124" y="10"/>
            <a:ext cx="6278877" cy="6857990"/>
          </a:xfrm>
          <a:custGeom>
            <a:avLst/>
            <a:gdLst/>
            <a:ahLst/>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Tree>
    <p:extLst>
      <p:ext uri="{BB962C8B-B14F-4D97-AF65-F5344CB8AC3E}">
        <p14:creationId xmlns:p14="http://schemas.microsoft.com/office/powerpoint/2010/main" val="461363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7B332487-F311-44BE-A1BB-B12A4AB43ED1}"/>
              </a:ext>
            </a:extLst>
          </p:cNvPr>
          <p:cNvSpPr>
            <a:spLocks noGrp="1"/>
          </p:cNvSpPr>
          <p:nvPr>
            <p:ph type="title"/>
          </p:nvPr>
        </p:nvSpPr>
        <p:spPr>
          <a:xfrm>
            <a:off x="977251" y="219660"/>
            <a:ext cx="7923681" cy="1637730"/>
          </a:xfrm>
        </p:spPr>
        <p:txBody>
          <a:bodyPr>
            <a:normAutofit/>
          </a:bodyPr>
          <a:lstStyle/>
          <a:p>
            <a:r>
              <a:rPr lang="pl-PL" sz="4400" dirty="0"/>
              <a:t>Fobia </a:t>
            </a:r>
            <a:r>
              <a:rPr lang="pl-PL" sz="4000" dirty="0" smtClean="0"/>
              <a:t>społeczna</a:t>
            </a:r>
            <a:r>
              <a:rPr lang="pl-PL" sz="4400" dirty="0" smtClean="0"/>
              <a:t> – lęk przed…</a:t>
            </a:r>
            <a:endParaRPr lang="pl-PL" sz="4400" dirty="0"/>
          </a:p>
        </p:txBody>
      </p:sp>
      <p:sp>
        <p:nvSpPr>
          <p:cNvPr id="3" name="Symbol zastępczy zawartości 2">
            <a:extLst>
              <a:ext uri="{FF2B5EF4-FFF2-40B4-BE49-F238E27FC236}">
                <a16:creationId xmlns:a16="http://schemas.microsoft.com/office/drawing/2014/main" xmlns="" id="{68491671-AD2F-4791-A9B2-81D30DB00C80}"/>
              </a:ext>
            </a:extLst>
          </p:cNvPr>
          <p:cNvSpPr>
            <a:spLocks noGrp="1"/>
          </p:cNvSpPr>
          <p:nvPr>
            <p:ph idx="1"/>
          </p:nvPr>
        </p:nvSpPr>
        <p:spPr>
          <a:xfrm>
            <a:off x="977251" y="1652634"/>
            <a:ext cx="9081149" cy="3593592"/>
          </a:xfrm>
        </p:spPr>
        <p:txBody>
          <a:bodyPr>
            <a:noAutofit/>
          </a:bodyPr>
          <a:lstStyle/>
          <a:p>
            <a:pPr algn="l">
              <a:lnSpc>
                <a:spcPct val="150000"/>
              </a:lnSpc>
              <a:buFont typeface="Arial" panose="020B0604020202020204" pitchFamily="34" charset="0"/>
              <a:buChar char="•"/>
            </a:pPr>
            <a:r>
              <a:rPr lang="pl-PL" sz="1800" b="0" i="0" dirty="0">
                <a:solidFill>
                  <a:srgbClr val="042337"/>
                </a:solidFill>
                <a:effectLst/>
                <a:latin typeface="+mj-lt"/>
              </a:rPr>
              <a:t>wystąpienia publiczne,</a:t>
            </a:r>
          </a:p>
          <a:p>
            <a:pPr algn="l">
              <a:lnSpc>
                <a:spcPct val="150000"/>
              </a:lnSpc>
              <a:buFont typeface="Arial" panose="020B0604020202020204" pitchFamily="34" charset="0"/>
              <a:buChar char="•"/>
            </a:pPr>
            <a:r>
              <a:rPr lang="pl-PL" sz="1800" b="0" i="0" dirty="0">
                <a:solidFill>
                  <a:srgbClr val="042337"/>
                </a:solidFill>
                <a:effectLst/>
                <a:latin typeface="+mj-lt"/>
              </a:rPr>
              <a:t>przedstawianie się,</a:t>
            </a:r>
          </a:p>
          <a:p>
            <a:pPr algn="l">
              <a:lnSpc>
                <a:spcPct val="150000"/>
              </a:lnSpc>
              <a:buFont typeface="Arial" panose="020B0604020202020204" pitchFamily="34" charset="0"/>
              <a:buChar char="•"/>
            </a:pPr>
            <a:r>
              <a:rPr lang="pl-PL" sz="1800" b="0" i="0" dirty="0">
                <a:solidFill>
                  <a:srgbClr val="042337"/>
                </a:solidFill>
                <a:effectLst/>
                <a:latin typeface="+mj-lt"/>
              </a:rPr>
              <a:t>telefonowanie do kogoś,</a:t>
            </a:r>
          </a:p>
          <a:p>
            <a:pPr algn="l">
              <a:lnSpc>
                <a:spcPct val="150000"/>
              </a:lnSpc>
              <a:buFont typeface="Arial" panose="020B0604020202020204" pitchFamily="34" charset="0"/>
              <a:buChar char="•"/>
            </a:pPr>
            <a:r>
              <a:rPr lang="pl-PL" sz="1800" b="0" i="0" dirty="0">
                <a:solidFill>
                  <a:srgbClr val="042337"/>
                </a:solidFill>
                <a:effectLst/>
                <a:latin typeface="+mj-lt"/>
              </a:rPr>
              <a:t>rozmowy z przełożonym,</a:t>
            </a:r>
          </a:p>
          <a:p>
            <a:pPr algn="l">
              <a:lnSpc>
                <a:spcPct val="150000"/>
              </a:lnSpc>
              <a:buFont typeface="Arial" panose="020B0604020202020204" pitchFamily="34" charset="0"/>
              <a:buChar char="•"/>
            </a:pPr>
            <a:r>
              <a:rPr lang="pl-PL" sz="1800" b="0" i="0" dirty="0">
                <a:solidFill>
                  <a:srgbClr val="042337"/>
                </a:solidFill>
                <a:effectLst/>
                <a:latin typeface="+mj-lt"/>
              </a:rPr>
              <a:t>spotkania z osobami uznawanymi za autorytety,</a:t>
            </a:r>
          </a:p>
          <a:p>
            <a:pPr algn="l">
              <a:lnSpc>
                <a:spcPct val="150000"/>
              </a:lnSpc>
              <a:buFont typeface="Arial" panose="020B0604020202020204" pitchFamily="34" charset="0"/>
              <a:buChar char="•"/>
            </a:pPr>
            <a:r>
              <a:rPr lang="pl-PL" sz="1800" b="0" i="0" dirty="0">
                <a:solidFill>
                  <a:srgbClr val="042337"/>
                </a:solidFill>
                <a:effectLst/>
                <a:latin typeface="+mj-lt"/>
              </a:rPr>
              <a:t>jedzenie w towarzystwie innych osób,</a:t>
            </a:r>
          </a:p>
          <a:p>
            <a:pPr algn="l">
              <a:lnSpc>
                <a:spcPct val="150000"/>
              </a:lnSpc>
              <a:buFont typeface="Arial" panose="020B0604020202020204" pitchFamily="34" charset="0"/>
              <a:buChar char="•"/>
            </a:pPr>
            <a:r>
              <a:rPr lang="pl-PL" sz="1800" b="0" i="0" dirty="0">
                <a:solidFill>
                  <a:srgbClr val="042337"/>
                </a:solidFill>
                <a:effectLst/>
                <a:latin typeface="+mj-lt"/>
              </a:rPr>
              <a:t>pisanie lub wykonywanie innej czynności, będąc obserwowanym,</a:t>
            </a:r>
          </a:p>
          <a:p>
            <a:pPr algn="l">
              <a:lnSpc>
                <a:spcPct val="150000"/>
              </a:lnSpc>
              <a:buFont typeface="Arial" panose="020B0604020202020204" pitchFamily="34" charset="0"/>
              <a:buChar char="•"/>
            </a:pPr>
            <a:r>
              <a:rPr lang="pl-PL" sz="1800" b="0" i="0" dirty="0">
                <a:solidFill>
                  <a:srgbClr val="042337"/>
                </a:solidFill>
                <a:effectLst/>
                <a:latin typeface="+mj-lt"/>
              </a:rPr>
              <a:t>spotkania z osobą płci przeciwnej, </a:t>
            </a:r>
            <a:r>
              <a:rPr lang="pl-PL" sz="1800" b="0" i="0" dirty="0">
                <a:effectLst/>
                <a:latin typeface="+mj-lt"/>
              </a:rPr>
              <a:t>randki.</a:t>
            </a:r>
            <a:endParaRPr lang="pl-PL" sz="1800" b="0" i="0" dirty="0">
              <a:solidFill>
                <a:srgbClr val="042337"/>
              </a:solidFill>
              <a:effectLst/>
              <a:latin typeface="+mj-lt"/>
            </a:endParaRPr>
          </a:p>
        </p:txBody>
      </p:sp>
    </p:spTree>
    <p:extLst>
      <p:ext uri="{BB962C8B-B14F-4D97-AF65-F5344CB8AC3E}">
        <p14:creationId xmlns:p14="http://schemas.microsoft.com/office/powerpoint/2010/main" val="2208527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7B332487-F311-44BE-A1BB-B12A4AB43ED1}"/>
              </a:ext>
            </a:extLst>
          </p:cNvPr>
          <p:cNvSpPr>
            <a:spLocks noGrp="1"/>
          </p:cNvSpPr>
          <p:nvPr>
            <p:ph type="title"/>
          </p:nvPr>
        </p:nvSpPr>
        <p:spPr>
          <a:xfrm>
            <a:off x="703962" y="-225620"/>
            <a:ext cx="9127448" cy="1637730"/>
          </a:xfrm>
        </p:spPr>
        <p:txBody>
          <a:bodyPr>
            <a:normAutofit/>
          </a:bodyPr>
          <a:lstStyle/>
          <a:p>
            <a:r>
              <a:rPr lang="pl-PL" sz="4400" dirty="0"/>
              <a:t>Fobia </a:t>
            </a:r>
            <a:r>
              <a:rPr lang="pl-PL" sz="4400" dirty="0" smtClean="0"/>
              <a:t>społeczna - objawy</a:t>
            </a:r>
            <a:endParaRPr lang="pl-PL" sz="4400" dirty="0"/>
          </a:p>
        </p:txBody>
      </p:sp>
      <p:sp>
        <p:nvSpPr>
          <p:cNvPr id="3" name="Symbol zastępczy zawartości 2">
            <a:extLst>
              <a:ext uri="{FF2B5EF4-FFF2-40B4-BE49-F238E27FC236}">
                <a16:creationId xmlns:a16="http://schemas.microsoft.com/office/drawing/2014/main" xmlns="" id="{68491671-AD2F-4791-A9B2-81D30DB00C80}"/>
              </a:ext>
            </a:extLst>
          </p:cNvPr>
          <p:cNvSpPr>
            <a:spLocks noGrp="1"/>
          </p:cNvSpPr>
          <p:nvPr>
            <p:ph idx="1"/>
          </p:nvPr>
        </p:nvSpPr>
        <p:spPr>
          <a:xfrm>
            <a:off x="419100" y="1145894"/>
            <a:ext cx="9697173" cy="5712105"/>
          </a:xfrm>
        </p:spPr>
        <p:txBody>
          <a:bodyPr>
            <a:normAutofit lnSpcReduction="10000"/>
          </a:bodyPr>
          <a:lstStyle/>
          <a:p>
            <a:pPr algn="l">
              <a:lnSpc>
                <a:spcPct val="150000"/>
              </a:lnSpc>
              <a:buFont typeface="Arial" panose="020B0604020202020204" pitchFamily="34" charset="0"/>
              <a:buChar char="•"/>
            </a:pPr>
            <a:r>
              <a:rPr lang="pl-PL" sz="1800" b="0" i="0" dirty="0">
                <a:solidFill>
                  <a:srgbClr val="042337"/>
                </a:solidFill>
                <a:effectLst/>
                <a:latin typeface="+mj-lt"/>
              </a:rPr>
              <a:t>przyśpieszone bicie serca,</a:t>
            </a:r>
          </a:p>
          <a:p>
            <a:pPr algn="l">
              <a:lnSpc>
                <a:spcPct val="150000"/>
              </a:lnSpc>
              <a:buFont typeface="Arial" panose="020B0604020202020204" pitchFamily="34" charset="0"/>
              <a:buChar char="•"/>
            </a:pPr>
            <a:r>
              <a:rPr lang="pl-PL" sz="1800" b="0" i="0" dirty="0">
                <a:solidFill>
                  <a:srgbClr val="042337"/>
                </a:solidFill>
                <a:effectLst/>
                <a:latin typeface="+mj-lt"/>
              </a:rPr>
              <a:t>silne rumieńce na twarzy,</a:t>
            </a:r>
          </a:p>
          <a:p>
            <a:pPr algn="l">
              <a:lnSpc>
                <a:spcPct val="150000"/>
              </a:lnSpc>
              <a:buFont typeface="Arial" panose="020B0604020202020204" pitchFamily="34" charset="0"/>
              <a:buChar char="•"/>
            </a:pPr>
            <a:r>
              <a:rPr lang="pl-PL" sz="1800" b="0" i="0" dirty="0">
                <a:solidFill>
                  <a:srgbClr val="042337"/>
                </a:solidFill>
                <a:effectLst/>
                <a:latin typeface="+mj-lt"/>
              </a:rPr>
              <a:t>zwiększona potliwość,</a:t>
            </a:r>
          </a:p>
          <a:p>
            <a:pPr algn="l">
              <a:lnSpc>
                <a:spcPct val="150000"/>
              </a:lnSpc>
              <a:buFont typeface="Arial" panose="020B0604020202020204" pitchFamily="34" charset="0"/>
              <a:buChar char="•"/>
            </a:pPr>
            <a:r>
              <a:rPr lang="pl-PL" sz="1800" b="0" i="0" dirty="0">
                <a:solidFill>
                  <a:srgbClr val="042337"/>
                </a:solidFill>
                <a:effectLst/>
                <a:latin typeface="+mj-lt"/>
              </a:rPr>
              <a:t>duszność,</a:t>
            </a:r>
          </a:p>
          <a:p>
            <a:pPr algn="l">
              <a:lnSpc>
                <a:spcPct val="150000"/>
              </a:lnSpc>
              <a:buFont typeface="Arial" panose="020B0604020202020204" pitchFamily="34" charset="0"/>
              <a:buChar char="•"/>
            </a:pPr>
            <a:r>
              <a:rPr lang="pl-PL" sz="1800" b="0" i="0" dirty="0">
                <a:solidFill>
                  <a:srgbClr val="042337"/>
                </a:solidFill>
                <a:effectLst/>
                <a:latin typeface="+mj-lt"/>
              </a:rPr>
              <a:t>drżenie rąk,</a:t>
            </a:r>
          </a:p>
          <a:p>
            <a:pPr algn="l">
              <a:lnSpc>
                <a:spcPct val="150000"/>
              </a:lnSpc>
              <a:buFont typeface="Arial" panose="020B0604020202020204" pitchFamily="34" charset="0"/>
              <a:buChar char="•"/>
            </a:pPr>
            <a:r>
              <a:rPr lang="pl-PL" sz="1800" b="0" i="0" dirty="0">
                <a:solidFill>
                  <a:srgbClr val="042337"/>
                </a:solidFill>
                <a:effectLst/>
                <a:latin typeface="+mj-lt"/>
              </a:rPr>
              <a:t>zawroty głowy,</a:t>
            </a:r>
          </a:p>
          <a:p>
            <a:pPr algn="l">
              <a:lnSpc>
                <a:spcPct val="150000"/>
              </a:lnSpc>
              <a:buFont typeface="Arial" panose="020B0604020202020204" pitchFamily="34" charset="0"/>
              <a:buChar char="•"/>
            </a:pPr>
            <a:r>
              <a:rPr lang="pl-PL" sz="1800" b="0" i="0" dirty="0">
                <a:solidFill>
                  <a:srgbClr val="042337"/>
                </a:solidFill>
                <a:effectLst/>
                <a:latin typeface="+mj-lt"/>
              </a:rPr>
              <a:t>szumy w uszach,</a:t>
            </a:r>
          </a:p>
          <a:p>
            <a:pPr algn="l">
              <a:lnSpc>
                <a:spcPct val="150000"/>
              </a:lnSpc>
              <a:buFont typeface="Arial" panose="020B0604020202020204" pitchFamily="34" charset="0"/>
              <a:buChar char="•"/>
            </a:pPr>
            <a:r>
              <a:rPr lang="pl-PL" sz="1800" b="0" i="0" dirty="0">
                <a:solidFill>
                  <a:srgbClr val="042337"/>
                </a:solidFill>
                <a:effectLst/>
                <a:latin typeface="+mj-lt"/>
              </a:rPr>
              <a:t>mdłości,</a:t>
            </a:r>
          </a:p>
          <a:p>
            <a:pPr algn="l">
              <a:lnSpc>
                <a:spcPct val="150000"/>
              </a:lnSpc>
              <a:buFont typeface="Arial" panose="020B0604020202020204" pitchFamily="34" charset="0"/>
              <a:buChar char="•"/>
            </a:pPr>
            <a:r>
              <a:rPr lang="pl-PL" sz="1800" b="0" i="0" dirty="0">
                <a:solidFill>
                  <a:srgbClr val="042337"/>
                </a:solidFill>
                <a:effectLst/>
                <a:latin typeface="+mj-lt"/>
              </a:rPr>
              <a:t>parcie na pęcherz,</a:t>
            </a:r>
          </a:p>
          <a:p>
            <a:pPr algn="l">
              <a:lnSpc>
                <a:spcPct val="150000"/>
              </a:lnSpc>
              <a:buFont typeface="Arial" panose="020B0604020202020204" pitchFamily="34" charset="0"/>
              <a:buChar char="•"/>
            </a:pPr>
            <a:r>
              <a:rPr lang="pl-PL" sz="1800" b="0" i="0" dirty="0">
                <a:solidFill>
                  <a:srgbClr val="042337"/>
                </a:solidFill>
                <a:effectLst/>
                <a:latin typeface="+mj-lt"/>
              </a:rPr>
              <a:t>nagła potrzeba oddania stolca,</a:t>
            </a:r>
          </a:p>
          <a:p>
            <a:pPr algn="l">
              <a:lnSpc>
                <a:spcPct val="150000"/>
              </a:lnSpc>
              <a:buFont typeface="Arial" panose="020B0604020202020204" pitchFamily="34" charset="0"/>
              <a:buChar char="•"/>
            </a:pPr>
            <a:r>
              <a:rPr lang="pl-PL" sz="1800" b="0" i="0" dirty="0">
                <a:solidFill>
                  <a:srgbClr val="042337"/>
                </a:solidFill>
                <a:effectLst/>
                <a:latin typeface="+mj-lt"/>
              </a:rPr>
              <a:t>zaburzenia mowy.</a:t>
            </a:r>
          </a:p>
        </p:txBody>
      </p:sp>
    </p:spTree>
    <p:extLst>
      <p:ext uri="{BB962C8B-B14F-4D97-AF65-F5344CB8AC3E}">
        <p14:creationId xmlns:p14="http://schemas.microsoft.com/office/powerpoint/2010/main" val="2031743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08510EE2-68AF-45F1-B8FC-DF9B0F4BF7CE}"/>
              </a:ext>
            </a:extLst>
          </p:cNvPr>
          <p:cNvSpPr>
            <a:spLocks noGrp="1"/>
          </p:cNvSpPr>
          <p:nvPr>
            <p:ph type="title"/>
          </p:nvPr>
        </p:nvSpPr>
        <p:spPr>
          <a:xfrm>
            <a:off x="540545" y="328143"/>
            <a:ext cx="9066441" cy="1130267"/>
          </a:xfrm>
          <a:noFill/>
        </p:spPr>
        <p:txBody>
          <a:bodyPr>
            <a:normAutofit/>
          </a:bodyPr>
          <a:lstStyle/>
          <a:p>
            <a:r>
              <a:rPr lang="pl-PL" sz="4000" dirty="0"/>
              <a:t>Zaburzenia obsesyjno-</a:t>
            </a:r>
            <a:r>
              <a:rPr lang="pl-PL" sz="4000" dirty="0" err="1"/>
              <a:t>kompulsyjne</a:t>
            </a:r>
            <a:endParaRPr lang="pl-PL" sz="4000" dirty="0"/>
          </a:p>
        </p:txBody>
      </p:sp>
      <p:sp>
        <p:nvSpPr>
          <p:cNvPr id="3" name="Symbol zastępczy zawartości 2">
            <a:extLst>
              <a:ext uri="{FF2B5EF4-FFF2-40B4-BE49-F238E27FC236}">
                <a16:creationId xmlns:a16="http://schemas.microsoft.com/office/drawing/2014/main" xmlns="" id="{5697D894-3851-4E90-881E-356753A41A1A}"/>
              </a:ext>
            </a:extLst>
          </p:cNvPr>
          <p:cNvSpPr>
            <a:spLocks noGrp="1"/>
          </p:cNvSpPr>
          <p:nvPr>
            <p:ph idx="1"/>
          </p:nvPr>
        </p:nvSpPr>
        <p:spPr>
          <a:xfrm>
            <a:off x="300942" y="1238491"/>
            <a:ext cx="11637629" cy="5521905"/>
          </a:xfrm>
        </p:spPr>
        <p:txBody>
          <a:bodyPr anchor="ctr">
            <a:normAutofit/>
          </a:bodyPr>
          <a:lstStyle/>
          <a:p>
            <a:pPr algn="just">
              <a:lnSpc>
                <a:spcPct val="150000"/>
              </a:lnSpc>
            </a:pPr>
            <a:r>
              <a:rPr lang="pl-PL" sz="1800" b="0" i="0" dirty="0">
                <a:effectLst/>
                <a:latin typeface="+mj-lt"/>
              </a:rPr>
              <a:t>Chorego nawiedzają natrętne myśli (obsesje), a jego zachowania są przymusowe (kompulsje). Osobom dotkniętym nerwicą natręctw nieustannie towarzyszą myśli dotyczące zrobienia czegoś, wykonania określonej czynności. Zdarza się, że chorzy po kilkanaście razy wykonują tę samą czynność. Nieustannie towarzyszy im przy tym uczucie niepokoju.</a:t>
            </a:r>
          </a:p>
          <a:p>
            <a:pPr algn="just">
              <a:lnSpc>
                <a:spcPct val="150000"/>
              </a:lnSpc>
            </a:pPr>
            <a:r>
              <a:rPr lang="pl-PL" sz="1800" b="0" i="0" dirty="0">
                <a:effectLst/>
                <a:latin typeface="+mj-lt"/>
              </a:rPr>
              <a:t>Obsesje prowadzą do tego, że chorego nawiedzają irracjonalne myśli. To właśnie one są źródłem </a:t>
            </a:r>
            <a:r>
              <a:rPr lang="pl-PL" sz="1800" dirty="0">
                <a:latin typeface="+mj-lt"/>
              </a:rPr>
              <a:t>lęku</a:t>
            </a:r>
            <a:r>
              <a:rPr lang="pl-PL" sz="1800" b="0" i="0" dirty="0">
                <a:effectLst/>
                <a:latin typeface="+mj-lt"/>
              </a:rPr>
              <a:t> i cierpienia. Obsesje wywołują myśli związane z przemocą, religią, seksualnością, zdrowiem. Chory zaczyna dbać obsesyjnie o czystość, symetrię, unika miejsc i sytuacji, w których mógłby zarazić się jakąś chorobą. Myśli związane z przemocą są prowokowane np. widokiem noża. Pacjent wyobraża sobie, jak krzywdzi tym nożem innego człowieka</a:t>
            </a:r>
            <a:r>
              <a:rPr lang="pl-PL" sz="1800" dirty="0" smtClean="0">
                <a:latin typeface="+mj-lt"/>
              </a:rPr>
              <a:t>.</a:t>
            </a:r>
          </a:p>
          <a:p>
            <a:pPr algn="just">
              <a:lnSpc>
                <a:spcPct val="150000"/>
              </a:lnSpc>
            </a:pPr>
            <a:r>
              <a:rPr lang="pl-PL" sz="1800" b="0" i="0" dirty="0" smtClean="0">
                <a:effectLst/>
                <a:latin typeface="+mj-lt"/>
              </a:rPr>
              <a:t>Osoba cierpiąca na zaburzenia obsesyjno-</a:t>
            </a:r>
            <a:r>
              <a:rPr lang="pl-PL" sz="1800" b="0" i="0" dirty="0" err="1" smtClean="0">
                <a:effectLst/>
                <a:latin typeface="+mj-lt"/>
              </a:rPr>
              <a:t>kompulsyjne</a:t>
            </a:r>
            <a:r>
              <a:rPr lang="pl-PL" sz="1800" b="0" i="0" dirty="0" smtClean="0">
                <a:effectLst/>
                <a:latin typeface="+mj-lt"/>
              </a:rPr>
              <a:t> często bierze kąpiel (szoruje swoje ciało aż do krwi), jest niezwykle pedantyczna, aż do przesady, często sprawdza, czy wykonała daną czynność (np. zamknięcie drzwi na klucz, wyłączenie żelazka). Osoby religijne mają nieopanowaną chęć wypowiedzenia bluźnierstw w miejscu świętym, np. w kościele. Nerwice natręctw wywołują w wyobraźni chorego irracjonalne obrazy i idee. Pacjenci często odczuwają </a:t>
            </a:r>
            <a:r>
              <a:rPr lang="pl-PL" sz="1800" dirty="0" smtClean="0">
                <a:latin typeface="+mj-lt"/>
              </a:rPr>
              <a:t>manię</a:t>
            </a:r>
            <a:r>
              <a:rPr lang="pl-PL" sz="1800" b="0" i="0" dirty="0" smtClean="0">
                <a:effectLst/>
                <a:latin typeface="+mj-lt"/>
              </a:rPr>
              <a:t> prześladowczą.</a:t>
            </a:r>
            <a:endParaRPr lang="pl-PL" sz="1800" dirty="0">
              <a:latin typeface="+mj-lt"/>
            </a:endParaRPr>
          </a:p>
        </p:txBody>
      </p:sp>
    </p:spTree>
    <p:extLst>
      <p:ext uri="{BB962C8B-B14F-4D97-AF65-F5344CB8AC3E}">
        <p14:creationId xmlns:p14="http://schemas.microsoft.com/office/powerpoint/2010/main" val="3782614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1246134" y="316569"/>
            <a:ext cx="5050494" cy="2104273"/>
          </a:xfrm>
          <a:noFill/>
        </p:spPr>
        <p:txBody>
          <a:bodyPr>
            <a:normAutofit/>
          </a:bodyPr>
          <a:lstStyle/>
          <a:p>
            <a:r>
              <a:rPr lang="pl-PL" sz="4000" dirty="0"/>
              <a:t>PTSD</a:t>
            </a:r>
            <a:endParaRPr lang="pl-PL" sz="3600" dirty="0"/>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555585" y="2420842"/>
            <a:ext cx="10668162" cy="2695168"/>
          </a:xfrm>
        </p:spPr>
        <p:txBody>
          <a:bodyPr anchor="ctr">
            <a:normAutofit/>
          </a:bodyPr>
          <a:lstStyle/>
          <a:p>
            <a:pPr>
              <a:lnSpc>
                <a:spcPct val="150000"/>
              </a:lnSpc>
            </a:pPr>
            <a:r>
              <a:rPr lang="pl-PL" sz="1800" dirty="0">
                <a:latin typeface="+mj-lt"/>
              </a:rPr>
              <a:t>Syndrom stresu pourazowego</a:t>
            </a:r>
          </a:p>
          <a:p>
            <a:pPr marL="0" indent="0" algn="just">
              <a:lnSpc>
                <a:spcPct val="150000"/>
              </a:lnSpc>
              <a:buNone/>
            </a:pPr>
            <a:r>
              <a:rPr lang="pl-PL" sz="1800" dirty="0">
                <a:latin typeface="+mj-lt"/>
              </a:rPr>
              <a:t>Forma reakcji na skrajnie stresujące wydarzenie (traumę), które przekracza zdolności danej osoby do radzenia sobie i </a:t>
            </a:r>
            <a:r>
              <a:rPr lang="pl-PL" sz="1800" dirty="0" smtClean="0">
                <a:latin typeface="+mj-lt"/>
              </a:rPr>
              <a:t>adaptacji.</a:t>
            </a:r>
            <a:endParaRPr lang="pl-PL" sz="1800" dirty="0">
              <a:latin typeface="+mj-lt"/>
            </a:endParaRPr>
          </a:p>
        </p:txBody>
      </p:sp>
    </p:spTree>
    <p:extLst>
      <p:ext uri="{BB962C8B-B14F-4D97-AF65-F5344CB8AC3E}">
        <p14:creationId xmlns:p14="http://schemas.microsoft.com/office/powerpoint/2010/main" val="1360149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974930" y="627433"/>
            <a:ext cx="9187641" cy="969874"/>
          </a:xfrm>
          <a:noFill/>
        </p:spPr>
        <p:txBody>
          <a:bodyPr>
            <a:normAutofit/>
          </a:bodyPr>
          <a:lstStyle/>
          <a:p>
            <a:r>
              <a:rPr lang="pl-PL" sz="4000" dirty="0" smtClean="0"/>
              <a:t>PTSD - przykłady </a:t>
            </a:r>
            <a:r>
              <a:rPr lang="pl-PL" sz="4000" dirty="0"/>
              <a:t>wydarzeń</a:t>
            </a:r>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974930" y="725394"/>
            <a:ext cx="10248817" cy="5407212"/>
          </a:xfrm>
        </p:spPr>
        <p:txBody>
          <a:bodyPr anchor="ctr">
            <a:normAutofit/>
          </a:bodyPr>
          <a:lstStyle/>
          <a:p>
            <a:pPr>
              <a:lnSpc>
                <a:spcPct val="150000"/>
              </a:lnSpc>
            </a:pPr>
            <a:r>
              <a:rPr lang="pl-PL" sz="1800" dirty="0">
                <a:latin typeface="+mj-lt"/>
              </a:rPr>
              <a:t>Działania wojenne, katastrofy, kataklizmy, wypadki komunikacyjne, bycie ofiarą przestępstwa (napaść, gwałt, molestowania, uprowadzenia), przemocy domowej, otrzymanie diagnozy zagrażającej życiu.</a:t>
            </a:r>
          </a:p>
        </p:txBody>
      </p:sp>
    </p:spTree>
    <p:extLst>
      <p:ext uri="{BB962C8B-B14F-4D97-AF65-F5344CB8AC3E}">
        <p14:creationId xmlns:p14="http://schemas.microsoft.com/office/powerpoint/2010/main" val="32611275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964347" y="409167"/>
            <a:ext cx="8631065" cy="771452"/>
          </a:xfrm>
          <a:noFill/>
        </p:spPr>
        <p:txBody>
          <a:bodyPr>
            <a:normAutofit/>
          </a:bodyPr>
          <a:lstStyle/>
          <a:p>
            <a:r>
              <a:rPr lang="pl-PL" sz="4000" dirty="0" smtClean="0"/>
              <a:t>PTSD – objawy 1.</a:t>
            </a:r>
            <a:endParaRPr lang="pl-PL" sz="4000" dirty="0"/>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347241" y="1284790"/>
            <a:ext cx="11597109" cy="5382709"/>
          </a:xfrm>
        </p:spPr>
        <p:txBody>
          <a:bodyPr anchor="ctr">
            <a:normAutofit/>
          </a:bodyPr>
          <a:lstStyle/>
          <a:p>
            <a:pPr marL="0" indent="0" algn="l">
              <a:lnSpc>
                <a:spcPct val="150000"/>
              </a:lnSpc>
              <a:buNone/>
            </a:pPr>
            <a:r>
              <a:rPr lang="pl-PL" sz="1800" b="0" i="0" dirty="0" smtClean="0">
                <a:solidFill>
                  <a:srgbClr val="202122"/>
                </a:solidFill>
                <a:effectLst/>
                <a:latin typeface="+mj-lt"/>
              </a:rPr>
              <a:t>Pacjent </a:t>
            </a:r>
            <a:r>
              <a:rPr lang="pl-PL" sz="1800" b="0" i="0" dirty="0">
                <a:solidFill>
                  <a:srgbClr val="202122"/>
                </a:solidFill>
                <a:effectLst/>
                <a:latin typeface="+mj-lt"/>
              </a:rPr>
              <a:t>przeżył traumatyczne zdarzenie, w którym wystąpiły obydwa warunki: </a:t>
            </a:r>
          </a:p>
          <a:p>
            <a:pPr>
              <a:lnSpc>
                <a:spcPct val="150000"/>
              </a:lnSpc>
            </a:pPr>
            <a:r>
              <a:rPr lang="pl-PL" sz="1800" b="0" i="0" dirty="0">
                <a:solidFill>
                  <a:srgbClr val="202122"/>
                </a:solidFill>
                <a:effectLst/>
                <a:latin typeface="+mj-lt"/>
              </a:rPr>
              <a:t>doświadczenie, bycie świadkiem lub styczność ze zdarzeniem bądź zdarzeniami związanym z faktem lub niebezpieczeństwem śmierci albo poważnego zranienia lub naruszenia nietykalności fizycznej samego pacjenta bądź innych osób; </a:t>
            </a:r>
          </a:p>
          <a:p>
            <a:pPr>
              <a:lnSpc>
                <a:spcPct val="150000"/>
              </a:lnSpc>
            </a:pPr>
            <a:r>
              <a:rPr lang="pl-PL" sz="1800" b="0" i="0" dirty="0">
                <a:solidFill>
                  <a:srgbClr val="202122"/>
                </a:solidFill>
                <a:effectLst/>
                <a:latin typeface="+mj-lt"/>
              </a:rPr>
              <a:t>reakcja pacjenta obejmowała silny strach, bezradność lub przerażenie (uwaga: U dzieci może się to objawiać przez dezorganizację </a:t>
            </a:r>
            <a:r>
              <a:rPr lang="pl-PL" sz="1800" b="0" i="0" dirty="0" err="1">
                <a:solidFill>
                  <a:srgbClr val="202122"/>
                </a:solidFill>
                <a:effectLst/>
                <a:latin typeface="+mj-lt"/>
              </a:rPr>
              <a:t>zachowań</a:t>
            </a:r>
            <a:r>
              <a:rPr lang="pl-PL" sz="1800" b="0" i="0" dirty="0">
                <a:solidFill>
                  <a:srgbClr val="202122"/>
                </a:solidFill>
                <a:effectLst/>
                <a:latin typeface="+mj-lt"/>
              </a:rPr>
              <a:t> lub pobudzenie</a:t>
            </a:r>
            <a:r>
              <a:rPr lang="pl-PL" sz="1800" b="0" i="0" dirty="0" smtClean="0">
                <a:solidFill>
                  <a:srgbClr val="202122"/>
                </a:solidFill>
                <a:effectLst/>
                <a:latin typeface="+mj-lt"/>
              </a:rPr>
              <a:t>).</a:t>
            </a:r>
            <a:endParaRPr lang="pl-PL" sz="1800" b="0" i="0" dirty="0">
              <a:solidFill>
                <a:srgbClr val="202122"/>
              </a:solidFill>
              <a:effectLst/>
              <a:latin typeface="+mj-lt"/>
            </a:endParaRPr>
          </a:p>
        </p:txBody>
      </p:sp>
    </p:spTree>
    <p:extLst>
      <p:ext uri="{BB962C8B-B14F-4D97-AF65-F5344CB8AC3E}">
        <p14:creationId xmlns:p14="http://schemas.microsoft.com/office/powerpoint/2010/main" val="1956573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964347" y="409167"/>
            <a:ext cx="8631065" cy="771452"/>
          </a:xfrm>
          <a:noFill/>
        </p:spPr>
        <p:txBody>
          <a:bodyPr>
            <a:normAutofit/>
          </a:bodyPr>
          <a:lstStyle/>
          <a:p>
            <a:r>
              <a:rPr lang="pl-PL" sz="4000" dirty="0" smtClean="0"/>
              <a:t>PTSD – objawy 2.</a:t>
            </a:r>
            <a:endParaRPr lang="pl-PL" sz="4000" dirty="0"/>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347241" y="1284790"/>
            <a:ext cx="11597109" cy="5382709"/>
          </a:xfrm>
        </p:spPr>
        <p:txBody>
          <a:bodyPr anchor="ctr">
            <a:normAutofit/>
          </a:bodyPr>
          <a:lstStyle/>
          <a:p>
            <a:pPr marL="0" indent="0" algn="l">
              <a:lnSpc>
                <a:spcPct val="150000"/>
              </a:lnSpc>
              <a:buNone/>
            </a:pPr>
            <a:r>
              <a:rPr lang="pl-PL" sz="1800" b="0" i="0" dirty="0" smtClean="0">
                <a:solidFill>
                  <a:srgbClr val="202122"/>
                </a:solidFill>
                <a:effectLst/>
                <a:latin typeface="+mj-lt"/>
              </a:rPr>
              <a:t>Traumatyczne </a:t>
            </a:r>
            <a:r>
              <a:rPr lang="pl-PL" sz="1800" b="0" i="0" dirty="0">
                <a:solidFill>
                  <a:srgbClr val="202122"/>
                </a:solidFill>
                <a:effectLst/>
                <a:latin typeface="+mj-lt"/>
              </a:rPr>
              <a:t>zdarzenie jest ciągle doświadczane na nowo na jeden lub kilka sposobów: </a:t>
            </a:r>
          </a:p>
          <a:p>
            <a:pPr>
              <a:lnSpc>
                <a:spcPct val="150000"/>
              </a:lnSpc>
            </a:pPr>
            <a:r>
              <a:rPr lang="pl-PL" sz="1800" b="0" i="0" dirty="0">
                <a:solidFill>
                  <a:srgbClr val="202122"/>
                </a:solidFill>
                <a:effectLst/>
                <a:latin typeface="+mj-lt"/>
              </a:rPr>
              <a:t>nawracające i natrętne wspomnienia urazu obejmujące wyobrażenia, myśli lub spostrzeżenia;</a:t>
            </a:r>
          </a:p>
          <a:p>
            <a:pPr>
              <a:lnSpc>
                <a:spcPct val="150000"/>
              </a:lnSpc>
            </a:pPr>
            <a:r>
              <a:rPr lang="pl-PL" sz="1800" b="0" i="0" dirty="0">
                <a:solidFill>
                  <a:srgbClr val="202122"/>
                </a:solidFill>
                <a:effectLst/>
                <a:latin typeface="+mj-lt"/>
              </a:rPr>
              <a:t>powracające </a:t>
            </a:r>
            <a:r>
              <a:rPr lang="pl-PL" sz="1800" dirty="0">
                <a:latin typeface="+mj-lt"/>
              </a:rPr>
              <a:t>koszmary senne</a:t>
            </a:r>
            <a:r>
              <a:rPr lang="pl-PL" sz="1800" b="0" i="0" dirty="0">
                <a:effectLst/>
                <a:latin typeface="+mj-lt"/>
              </a:rPr>
              <a:t> </a:t>
            </a:r>
            <a:r>
              <a:rPr lang="pl-PL" sz="1800" b="0" i="0" dirty="0">
                <a:solidFill>
                  <a:srgbClr val="202122"/>
                </a:solidFill>
                <a:effectLst/>
                <a:latin typeface="+mj-lt"/>
              </a:rPr>
              <a:t>o przeżytym zdarzeniu;</a:t>
            </a:r>
          </a:p>
          <a:p>
            <a:pPr>
              <a:lnSpc>
                <a:spcPct val="150000"/>
              </a:lnSpc>
            </a:pPr>
            <a:r>
              <a:rPr lang="pl-PL" sz="1800" dirty="0">
                <a:latin typeface="+mj-lt"/>
              </a:rPr>
              <a:t>złudzenia</a:t>
            </a:r>
            <a:r>
              <a:rPr lang="pl-PL" sz="1800" b="0" i="0" dirty="0">
                <a:solidFill>
                  <a:srgbClr val="202122"/>
                </a:solidFill>
                <a:effectLst/>
                <a:latin typeface="+mj-lt"/>
              </a:rPr>
              <a:t> lub zachowania jakby uraz się powtarzał;</a:t>
            </a:r>
          </a:p>
          <a:p>
            <a:pPr>
              <a:lnSpc>
                <a:spcPct val="150000"/>
              </a:lnSpc>
            </a:pPr>
            <a:r>
              <a:rPr lang="pl-PL" sz="1800" b="0" i="0" dirty="0">
                <a:solidFill>
                  <a:srgbClr val="202122"/>
                </a:solidFill>
                <a:effectLst/>
                <a:latin typeface="+mj-lt"/>
              </a:rPr>
              <a:t>silny niepokój w styczności z wewnętrznymi bądź zewnętrznymi wskazówkami symbolizującymi lub przypominającymi jakiś aspekt traumatycznego wydarzenia;</a:t>
            </a:r>
          </a:p>
          <a:p>
            <a:pPr>
              <a:lnSpc>
                <a:spcPct val="150000"/>
              </a:lnSpc>
            </a:pPr>
            <a:r>
              <a:rPr lang="pl-PL" sz="1800" b="0" i="0" dirty="0">
                <a:solidFill>
                  <a:srgbClr val="202122"/>
                </a:solidFill>
                <a:effectLst/>
                <a:latin typeface="+mj-lt"/>
              </a:rPr>
              <a:t>reakcje fizjologiczne na wewnętrzne lub zewnętrzne wskazówki symbolizujące lub przypominające jakiś aspekt traumatycznego zdarzenia</a:t>
            </a:r>
            <a:r>
              <a:rPr lang="pl-PL" sz="1800" b="0" i="0" dirty="0" smtClean="0">
                <a:solidFill>
                  <a:srgbClr val="202122"/>
                </a:solidFill>
                <a:effectLst/>
                <a:latin typeface="+mj-lt"/>
              </a:rPr>
              <a:t>.</a:t>
            </a:r>
            <a:endParaRPr lang="pl-PL" sz="1800" b="0" i="0" dirty="0">
              <a:solidFill>
                <a:srgbClr val="202122"/>
              </a:solidFill>
              <a:effectLst/>
              <a:latin typeface="+mj-lt"/>
            </a:endParaRPr>
          </a:p>
        </p:txBody>
      </p:sp>
    </p:spTree>
    <p:extLst>
      <p:ext uri="{BB962C8B-B14F-4D97-AF65-F5344CB8AC3E}">
        <p14:creationId xmlns:p14="http://schemas.microsoft.com/office/powerpoint/2010/main" val="1316239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964347" y="409167"/>
            <a:ext cx="8631065" cy="771452"/>
          </a:xfrm>
          <a:noFill/>
        </p:spPr>
        <p:txBody>
          <a:bodyPr>
            <a:normAutofit/>
          </a:bodyPr>
          <a:lstStyle/>
          <a:p>
            <a:r>
              <a:rPr lang="pl-PL" sz="4000" dirty="0" smtClean="0"/>
              <a:t>PTSD – objawy 3.</a:t>
            </a:r>
            <a:endParaRPr lang="pl-PL" sz="4000" dirty="0"/>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347241" y="1284790"/>
            <a:ext cx="11597109" cy="5382709"/>
          </a:xfrm>
        </p:spPr>
        <p:txBody>
          <a:bodyPr anchor="ctr">
            <a:normAutofit/>
          </a:bodyPr>
          <a:lstStyle/>
          <a:p>
            <a:pPr marL="0" indent="0">
              <a:lnSpc>
                <a:spcPct val="150000"/>
              </a:lnSpc>
              <a:buNone/>
            </a:pPr>
            <a:r>
              <a:rPr lang="pl-PL" sz="1800" dirty="0" smtClean="0">
                <a:solidFill>
                  <a:srgbClr val="202122"/>
                </a:solidFill>
                <a:latin typeface="+mj-lt"/>
              </a:rPr>
              <a:t>Trwałe </a:t>
            </a:r>
            <a:r>
              <a:rPr lang="pl-PL" sz="1800" dirty="0">
                <a:solidFill>
                  <a:srgbClr val="202122"/>
                </a:solidFill>
                <a:latin typeface="+mj-lt"/>
              </a:rPr>
              <a:t>unikanie bodźców związanych z </a:t>
            </a:r>
            <a:r>
              <a:rPr lang="pl-PL" sz="1800" dirty="0">
                <a:latin typeface="+mj-lt"/>
              </a:rPr>
              <a:t>urazem</a:t>
            </a:r>
            <a:r>
              <a:rPr lang="pl-PL" sz="1800" dirty="0">
                <a:solidFill>
                  <a:srgbClr val="202122"/>
                </a:solidFill>
                <a:latin typeface="+mj-lt"/>
              </a:rPr>
              <a:t> i osłabienie normalnej reaktywności (niewystępujące przed urazem), objawiające się co najmniej trzema z następujących </a:t>
            </a:r>
            <a:r>
              <a:rPr lang="pl-PL" sz="1800" dirty="0" err="1">
                <a:solidFill>
                  <a:srgbClr val="202122"/>
                </a:solidFill>
                <a:latin typeface="+mj-lt"/>
              </a:rPr>
              <a:t>zachowań</a:t>
            </a:r>
            <a:r>
              <a:rPr lang="pl-PL" sz="1800" dirty="0">
                <a:solidFill>
                  <a:srgbClr val="202122"/>
                </a:solidFill>
                <a:latin typeface="+mj-lt"/>
              </a:rPr>
              <a:t>: </a:t>
            </a:r>
          </a:p>
          <a:p>
            <a:pPr>
              <a:lnSpc>
                <a:spcPct val="150000"/>
              </a:lnSpc>
            </a:pPr>
            <a:r>
              <a:rPr lang="pl-PL" sz="1800" dirty="0">
                <a:solidFill>
                  <a:srgbClr val="202122"/>
                </a:solidFill>
                <a:latin typeface="+mj-lt"/>
              </a:rPr>
              <a:t>dążenie do unikania myśli, uczuć lub rozmów związanych z urazem;</a:t>
            </a:r>
          </a:p>
          <a:p>
            <a:pPr>
              <a:lnSpc>
                <a:spcPct val="150000"/>
              </a:lnSpc>
            </a:pPr>
            <a:r>
              <a:rPr lang="pl-PL" sz="1800" dirty="0">
                <a:solidFill>
                  <a:srgbClr val="202122"/>
                </a:solidFill>
                <a:latin typeface="+mj-lt"/>
              </a:rPr>
              <a:t>dążenie do unikania czynności, miejsc lub ludzi pobudzających wspomnienia o urazie; </a:t>
            </a:r>
          </a:p>
          <a:p>
            <a:pPr>
              <a:lnSpc>
                <a:spcPct val="150000"/>
              </a:lnSpc>
            </a:pPr>
            <a:r>
              <a:rPr lang="pl-PL" sz="1800" dirty="0">
                <a:solidFill>
                  <a:srgbClr val="202122"/>
                </a:solidFill>
                <a:latin typeface="+mj-lt"/>
              </a:rPr>
              <a:t>niemożność przypomnienia ważnych aspektów urazu;</a:t>
            </a:r>
          </a:p>
          <a:p>
            <a:pPr>
              <a:lnSpc>
                <a:spcPct val="150000"/>
              </a:lnSpc>
            </a:pPr>
            <a:r>
              <a:rPr lang="pl-PL" sz="1800" dirty="0">
                <a:solidFill>
                  <a:srgbClr val="202122"/>
                </a:solidFill>
                <a:latin typeface="+mj-lt"/>
              </a:rPr>
              <a:t>wyraźne zmniejszenie zainteresowania wykonywaniem istotnych czynności; </a:t>
            </a:r>
          </a:p>
          <a:p>
            <a:pPr>
              <a:lnSpc>
                <a:spcPct val="150000"/>
              </a:lnSpc>
            </a:pPr>
            <a:r>
              <a:rPr lang="pl-PL" sz="1800" dirty="0">
                <a:solidFill>
                  <a:srgbClr val="202122"/>
                </a:solidFill>
                <a:latin typeface="+mj-lt"/>
              </a:rPr>
              <a:t>poczucie wyłączenia lub wyobcowania; </a:t>
            </a:r>
          </a:p>
          <a:p>
            <a:pPr>
              <a:lnSpc>
                <a:spcPct val="150000"/>
              </a:lnSpc>
            </a:pPr>
            <a:r>
              <a:rPr lang="pl-PL" sz="1800" dirty="0">
                <a:solidFill>
                  <a:srgbClr val="202122"/>
                </a:solidFill>
                <a:latin typeface="+mj-lt"/>
              </a:rPr>
              <a:t>poczucie zamkniętej przyszłości.</a:t>
            </a:r>
            <a:endParaRPr lang="pl-PL" sz="1800" dirty="0">
              <a:solidFill>
                <a:srgbClr val="202122"/>
              </a:solidFill>
              <a:latin typeface="+mj-lt"/>
            </a:endParaRPr>
          </a:p>
        </p:txBody>
      </p:sp>
    </p:spTree>
    <p:extLst>
      <p:ext uri="{BB962C8B-B14F-4D97-AF65-F5344CB8AC3E}">
        <p14:creationId xmlns:p14="http://schemas.microsoft.com/office/powerpoint/2010/main" val="2331450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842E6A9-DE8E-49C8-A62A-10EFAE1320D6}"/>
              </a:ext>
            </a:extLst>
          </p:cNvPr>
          <p:cNvSpPr>
            <a:spLocks noGrp="1"/>
          </p:cNvSpPr>
          <p:nvPr>
            <p:ph type="title"/>
          </p:nvPr>
        </p:nvSpPr>
        <p:spPr>
          <a:xfrm>
            <a:off x="964347" y="409167"/>
            <a:ext cx="8631065" cy="771452"/>
          </a:xfrm>
          <a:noFill/>
        </p:spPr>
        <p:txBody>
          <a:bodyPr>
            <a:normAutofit/>
          </a:bodyPr>
          <a:lstStyle/>
          <a:p>
            <a:r>
              <a:rPr lang="pl-PL" sz="4000" dirty="0" smtClean="0"/>
              <a:t>PTSD – objawy 4.</a:t>
            </a:r>
            <a:endParaRPr lang="pl-PL" sz="4000" dirty="0"/>
          </a:p>
        </p:txBody>
      </p:sp>
      <p:sp>
        <p:nvSpPr>
          <p:cNvPr id="3" name="Symbol zastępczy zawartości 2">
            <a:extLst>
              <a:ext uri="{FF2B5EF4-FFF2-40B4-BE49-F238E27FC236}">
                <a16:creationId xmlns:a16="http://schemas.microsoft.com/office/drawing/2014/main" xmlns="" id="{9C5D4364-8783-4779-ABBA-CB97B363E44D}"/>
              </a:ext>
            </a:extLst>
          </p:cNvPr>
          <p:cNvSpPr>
            <a:spLocks noGrp="1"/>
          </p:cNvSpPr>
          <p:nvPr>
            <p:ph idx="1"/>
          </p:nvPr>
        </p:nvSpPr>
        <p:spPr>
          <a:xfrm>
            <a:off x="347241" y="1284790"/>
            <a:ext cx="11597109" cy="5382709"/>
          </a:xfrm>
        </p:spPr>
        <p:txBody>
          <a:bodyPr anchor="ctr">
            <a:normAutofit/>
          </a:bodyPr>
          <a:lstStyle/>
          <a:p>
            <a:pPr marL="0" indent="0">
              <a:lnSpc>
                <a:spcPct val="150000"/>
              </a:lnSpc>
              <a:buNone/>
            </a:pPr>
            <a:r>
              <a:rPr lang="pl-PL" sz="1800" dirty="0" smtClean="0">
                <a:solidFill>
                  <a:srgbClr val="202122"/>
                </a:solidFill>
                <a:latin typeface="+mj-lt"/>
              </a:rPr>
              <a:t>Trwałe </a:t>
            </a:r>
            <a:r>
              <a:rPr lang="pl-PL" sz="1800" dirty="0">
                <a:solidFill>
                  <a:srgbClr val="202122"/>
                </a:solidFill>
                <a:latin typeface="+mj-lt"/>
              </a:rPr>
              <a:t>objawy nadpobudliwości (niewystępujące przed urazem), wyrażające się w co najmniej dwóch formach: </a:t>
            </a:r>
          </a:p>
          <a:p>
            <a:pPr>
              <a:lnSpc>
                <a:spcPct val="150000"/>
              </a:lnSpc>
            </a:pPr>
            <a:r>
              <a:rPr lang="pl-PL" sz="1800" dirty="0">
                <a:solidFill>
                  <a:srgbClr val="202122"/>
                </a:solidFill>
                <a:latin typeface="+mj-lt"/>
              </a:rPr>
              <a:t>trudności w zasypianiu lub przesypianie; </a:t>
            </a:r>
          </a:p>
          <a:p>
            <a:pPr>
              <a:lnSpc>
                <a:spcPct val="150000"/>
              </a:lnSpc>
            </a:pPr>
            <a:r>
              <a:rPr lang="pl-PL" sz="1800" dirty="0">
                <a:solidFill>
                  <a:srgbClr val="202122"/>
                </a:solidFill>
                <a:latin typeface="+mj-lt"/>
              </a:rPr>
              <a:t>rozdrażnienie lub wybuchy gniewu; </a:t>
            </a:r>
          </a:p>
          <a:p>
            <a:pPr>
              <a:lnSpc>
                <a:spcPct val="150000"/>
              </a:lnSpc>
            </a:pPr>
            <a:r>
              <a:rPr lang="pl-PL" sz="1800" dirty="0">
                <a:solidFill>
                  <a:srgbClr val="202122"/>
                </a:solidFill>
                <a:latin typeface="+mj-lt"/>
              </a:rPr>
              <a:t>trudności z koncentracją; </a:t>
            </a:r>
          </a:p>
          <a:p>
            <a:pPr>
              <a:lnSpc>
                <a:spcPct val="150000"/>
              </a:lnSpc>
            </a:pPr>
            <a:r>
              <a:rPr lang="pl-PL" sz="1800" dirty="0">
                <a:solidFill>
                  <a:srgbClr val="202122"/>
                </a:solidFill>
                <a:latin typeface="+mj-lt"/>
              </a:rPr>
              <a:t>nadmierna czujność; </a:t>
            </a:r>
          </a:p>
          <a:p>
            <a:pPr>
              <a:lnSpc>
                <a:spcPct val="150000"/>
              </a:lnSpc>
            </a:pPr>
            <a:r>
              <a:rPr lang="pl-PL" sz="1800" dirty="0">
                <a:solidFill>
                  <a:srgbClr val="202122"/>
                </a:solidFill>
                <a:latin typeface="+mj-lt"/>
              </a:rPr>
              <a:t>wyolbrzymione reakcje lękowe</a:t>
            </a:r>
            <a:endParaRPr lang="pl-PL" sz="1800" dirty="0">
              <a:solidFill>
                <a:srgbClr val="202122"/>
              </a:solidFill>
              <a:latin typeface="+mj-lt"/>
            </a:endParaRPr>
          </a:p>
        </p:txBody>
      </p:sp>
    </p:spTree>
    <p:extLst>
      <p:ext uri="{BB962C8B-B14F-4D97-AF65-F5344CB8AC3E}">
        <p14:creationId xmlns:p14="http://schemas.microsoft.com/office/powerpoint/2010/main" val="2998815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DB02B152-9622-4C43-991C-639DAE76EC52}"/>
              </a:ext>
            </a:extLst>
          </p:cNvPr>
          <p:cNvSpPr>
            <a:spLocks noGrp="1"/>
          </p:cNvSpPr>
          <p:nvPr>
            <p:ph type="title"/>
          </p:nvPr>
        </p:nvSpPr>
        <p:spPr>
          <a:xfrm>
            <a:off x="5987845" y="685800"/>
            <a:ext cx="6125497" cy="2021553"/>
          </a:xfrm>
        </p:spPr>
        <p:txBody>
          <a:bodyPr>
            <a:normAutofit/>
          </a:bodyPr>
          <a:lstStyle/>
          <a:p>
            <a:r>
              <a:rPr lang="pl-PL" sz="4000" dirty="0">
                <a:solidFill>
                  <a:schemeClr val="tx1"/>
                </a:solidFill>
              </a:rPr>
              <a:t>Rodzaje zaburzeń lękowych</a:t>
            </a:r>
          </a:p>
        </p:txBody>
      </p:sp>
      <p:pic>
        <p:nvPicPr>
          <p:cNvPr id="4" name="Picture 22" descr="Brązowy miś zakrywający łapkami oczy.">
            <a:extLst>
              <a:ext uri="{FF2B5EF4-FFF2-40B4-BE49-F238E27FC236}">
                <a16:creationId xmlns:a16="http://schemas.microsoft.com/office/drawing/2014/main" xmlns="" id="{6A1EDA61-2D09-482C-8152-883A02AF1F3D}"/>
              </a:ext>
            </a:extLst>
          </p:cNvPr>
          <p:cNvPicPr>
            <a:picLocks noChangeAspect="1"/>
          </p:cNvPicPr>
          <p:nvPr/>
        </p:nvPicPr>
        <p:blipFill rotWithShape="1">
          <a:blip r:embed="rId2"/>
          <a:srcRect r="48224" b="-2"/>
          <a:stretch/>
        </p:blipFill>
        <p:spPr>
          <a:xfrm>
            <a:off x="1" y="2"/>
            <a:ext cx="6095695" cy="6857997"/>
          </a:xfrm>
          <a:custGeom>
            <a:avLst/>
            <a:gdLst/>
            <a:ahLst/>
            <a:cxnLst/>
            <a:rect l="l" t="t" r="r" b="b"/>
            <a:pathLst>
              <a:path w="6095695" h="6857997">
                <a:moveTo>
                  <a:pt x="3435036" y="0"/>
                </a:moveTo>
                <a:lnTo>
                  <a:pt x="4198562" y="0"/>
                </a:lnTo>
                <a:lnTo>
                  <a:pt x="4365987" y="128761"/>
                </a:lnTo>
                <a:cubicBezTo>
                  <a:pt x="5422363" y="981944"/>
                  <a:pt x="6095695" y="2273123"/>
                  <a:pt x="6095695" y="3718209"/>
                </a:cubicBezTo>
                <a:cubicBezTo>
                  <a:pt x="6095695" y="4922447"/>
                  <a:pt x="5628104" y="6019805"/>
                  <a:pt x="4860911" y="6845880"/>
                </a:cubicBezTo>
                <a:lnTo>
                  <a:pt x="4849107" y="6857997"/>
                </a:lnTo>
                <a:lnTo>
                  <a:pt x="4253869" y="6857997"/>
                </a:lnTo>
                <a:lnTo>
                  <a:pt x="4409441" y="6719623"/>
                </a:lnTo>
                <a:cubicBezTo>
                  <a:pt x="5194330" y="5951494"/>
                  <a:pt x="5679794" y="4890334"/>
                  <a:pt x="5679794" y="3718209"/>
                </a:cubicBezTo>
                <a:cubicBezTo>
                  <a:pt x="5679794" y="2179795"/>
                  <a:pt x="4843506" y="832535"/>
                  <a:pt x="3591563" y="88079"/>
                </a:cubicBezTo>
                <a:close/>
                <a:moveTo>
                  <a:pt x="0" y="0"/>
                </a:moveTo>
                <a:lnTo>
                  <a:pt x="3177466" y="0"/>
                </a:lnTo>
                <a:lnTo>
                  <a:pt x="3353291" y="88129"/>
                </a:lnTo>
                <a:cubicBezTo>
                  <a:pt x="4668281" y="787221"/>
                  <a:pt x="5560965" y="2150692"/>
                  <a:pt x="5560965" y="3718209"/>
                </a:cubicBezTo>
                <a:cubicBezTo>
                  <a:pt x="5560965" y="4858221"/>
                  <a:pt x="5088802" y="5890308"/>
                  <a:pt x="4325417" y="6637392"/>
                </a:cubicBezTo>
                <a:lnTo>
                  <a:pt x="4077394" y="6857997"/>
                </a:lnTo>
                <a:lnTo>
                  <a:pt x="0" y="6857997"/>
                </a:lnTo>
                <a:close/>
              </a:path>
            </a:pathLst>
          </a:custGeom>
        </p:spPr>
      </p:pic>
      <p:sp>
        <p:nvSpPr>
          <p:cNvPr id="3" name="Symbol zastępczy zawartości 2">
            <a:extLst>
              <a:ext uri="{FF2B5EF4-FFF2-40B4-BE49-F238E27FC236}">
                <a16:creationId xmlns:a16="http://schemas.microsoft.com/office/drawing/2014/main" xmlns="" id="{455923F1-9032-4FAE-AB87-B7714F048061}"/>
              </a:ext>
            </a:extLst>
          </p:cNvPr>
          <p:cNvSpPr>
            <a:spLocks noGrp="1"/>
          </p:cNvSpPr>
          <p:nvPr>
            <p:ph idx="1"/>
          </p:nvPr>
        </p:nvSpPr>
        <p:spPr>
          <a:xfrm>
            <a:off x="6550924" y="2290916"/>
            <a:ext cx="4920019" cy="3881283"/>
          </a:xfrm>
        </p:spPr>
        <p:txBody>
          <a:bodyPr>
            <a:normAutofit fontScale="62500" lnSpcReduction="20000"/>
          </a:bodyPr>
          <a:lstStyle/>
          <a:p>
            <a:pPr>
              <a:lnSpc>
                <a:spcPct val="170000"/>
              </a:lnSpc>
            </a:pPr>
            <a:r>
              <a:rPr lang="pl-PL" dirty="0">
                <a:latin typeface="+mj-lt"/>
              </a:rPr>
              <a:t>Zaburzenia lękowe</a:t>
            </a:r>
          </a:p>
          <a:p>
            <a:pPr>
              <a:lnSpc>
                <a:spcPct val="170000"/>
              </a:lnSpc>
            </a:pPr>
            <a:r>
              <a:rPr lang="pl-PL" dirty="0">
                <a:latin typeface="+mj-lt"/>
              </a:rPr>
              <a:t>Zaburzenia lękowe w postaci fobii</a:t>
            </a:r>
          </a:p>
          <a:p>
            <a:pPr>
              <a:lnSpc>
                <a:spcPct val="170000"/>
              </a:lnSpc>
            </a:pPr>
            <a:r>
              <a:rPr lang="pl-PL" dirty="0">
                <a:latin typeface="+mj-lt"/>
              </a:rPr>
              <a:t>Zaburzenia obsesyjno-</a:t>
            </a:r>
            <a:r>
              <a:rPr lang="pl-PL" dirty="0" err="1">
                <a:latin typeface="+mj-lt"/>
              </a:rPr>
              <a:t>kompulsyjne</a:t>
            </a:r>
            <a:endParaRPr lang="pl-PL" dirty="0">
              <a:latin typeface="+mj-lt"/>
            </a:endParaRPr>
          </a:p>
          <a:p>
            <a:pPr>
              <a:lnSpc>
                <a:spcPct val="170000"/>
              </a:lnSpc>
            </a:pPr>
            <a:r>
              <a:rPr lang="pl-PL" dirty="0">
                <a:latin typeface="+mj-lt"/>
              </a:rPr>
              <a:t>ASD i PTSD</a:t>
            </a:r>
          </a:p>
          <a:p>
            <a:pPr>
              <a:lnSpc>
                <a:spcPct val="170000"/>
              </a:lnSpc>
            </a:pPr>
            <a:r>
              <a:rPr lang="pl-PL" dirty="0">
                <a:latin typeface="+mj-lt"/>
              </a:rPr>
              <a:t>Zaburzenia dysocjacyjne</a:t>
            </a:r>
          </a:p>
          <a:p>
            <a:pPr>
              <a:lnSpc>
                <a:spcPct val="170000"/>
              </a:lnSpc>
            </a:pPr>
            <a:r>
              <a:rPr lang="pl-PL" dirty="0">
                <a:latin typeface="+mj-lt"/>
              </a:rPr>
              <a:t>Zaburzenia </a:t>
            </a:r>
            <a:r>
              <a:rPr lang="pl-PL" dirty="0" err="1">
                <a:latin typeface="+mj-lt"/>
              </a:rPr>
              <a:t>somatyzacyjne</a:t>
            </a:r>
            <a:endParaRPr lang="pl-PL" dirty="0">
              <a:latin typeface="+mj-lt"/>
            </a:endParaRPr>
          </a:p>
          <a:p>
            <a:pPr>
              <a:lnSpc>
                <a:spcPct val="170000"/>
              </a:lnSpc>
            </a:pPr>
            <a:r>
              <a:rPr lang="pl-PL" dirty="0">
                <a:latin typeface="+mj-lt"/>
              </a:rPr>
              <a:t>Inne zaburzania nerwicowe</a:t>
            </a:r>
          </a:p>
          <a:p>
            <a:endParaRPr lang="pl-PL" dirty="0"/>
          </a:p>
        </p:txBody>
      </p:sp>
    </p:spTree>
    <p:extLst>
      <p:ext uri="{BB962C8B-B14F-4D97-AF65-F5344CB8AC3E}">
        <p14:creationId xmlns:p14="http://schemas.microsoft.com/office/powerpoint/2010/main" val="1694895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2" y="420501"/>
            <a:ext cx="2640646" cy="983950"/>
          </a:xfrm>
          <a:noFill/>
        </p:spPr>
        <p:txBody>
          <a:bodyPr>
            <a:normAutofit/>
          </a:bodyPr>
          <a:lstStyle/>
          <a:p>
            <a:pPr algn="ctr"/>
            <a:r>
              <a:rPr lang="pl-PL" sz="4000" dirty="0" smtClean="0"/>
              <a:t>ASD</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4"/>
            <a:ext cx="10749185" cy="4963562"/>
          </a:xfrm>
        </p:spPr>
        <p:txBody>
          <a:bodyPr anchor="ctr">
            <a:normAutofit/>
          </a:bodyPr>
          <a:lstStyle/>
          <a:p>
            <a:pPr>
              <a:lnSpc>
                <a:spcPct val="150000"/>
              </a:lnSpc>
            </a:pPr>
            <a:r>
              <a:rPr lang="pl-PL" sz="1800" dirty="0">
                <a:latin typeface="+mj-lt"/>
              </a:rPr>
              <a:t>Ostra reakcja na stres </a:t>
            </a:r>
            <a:r>
              <a:rPr lang="pl-PL" sz="1800" b="0" i="0" dirty="0">
                <a:solidFill>
                  <a:srgbClr val="555555"/>
                </a:solidFill>
                <a:effectLst/>
                <a:latin typeface="+mj-lt"/>
              </a:rPr>
              <a:t>stan szoku czy kryzysu zachodzący zaraz po doświadczonej traumie. </a:t>
            </a:r>
          </a:p>
          <a:p>
            <a:pPr>
              <a:lnSpc>
                <a:spcPct val="150000"/>
              </a:lnSpc>
            </a:pPr>
            <a:r>
              <a:rPr lang="pl-PL" sz="1800" b="0" i="0" dirty="0">
                <a:solidFill>
                  <a:srgbClr val="555555"/>
                </a:solidFill>
                <a:effectLst/>
                <a:latin typeface="+mj-lt"/>
              </a:rPr>
              <a:t>Stres jest tu rozumiany jako przeżycie krótkiej, ekstremalnej sytuacji przekraczającej nasze możliwości radzenia sobie.</a:t>
            </a:r>
          </a:p>
          <a:p>
            <a:pPr>
              <a:lnSpc>
                <a:spcPct val="150000"/>
              </a:lnSpc>
            </a:pPr>
            <a:r>
              <a:rPr lang="pl-PL" sz="1800" b="0" i="0" dirty="0">
                <a:solidFill>
                  <a:srgbClr val="555555"/>
                </a:solidFill>
                <a:effectLst/>
                <a:latin typeface="+mj-lt"/>
              </a:rPr>
              <a:t>Ostra reakcja na stres pojawia się szybko, dosłownie do kilku sekund po incydencie i trwa zwykle do kilku godzin (bardzo rzadko może przeciągnąć się do kilku dni).</a:t>
            </a:r>
          </a:p>
          <a:p>
            <a:pPr>
              <a:lnSpc>
                <a:spcPct val="150000"/>
              </a:lnSpc>
            </a:pPr>
            <a:r>
              <a:rPr lang="pl-PL" sz="1800" b="0" i="0" dirty="0">
                <a:solidFill>
                  <a:srgbClr val="555555"/>
                </a:solidFill>
                <a:effectLst/>
                <a:latin typeface="+mj-lt"/>
              </a:rPr>
              <a:t>Człowiek, który doznał takiego stresu zostaje oszołomiony – dochodzi do trudności w odbieraniu otoczenia za pomocą zmysłów, czasami nawet do zaburzeń orientacji.</a:t>
            </a:r>
          </a:p>
          <a:p>
            <a:pPr>
              <a:lnSpc>
                <a:spcPct val="150000"/>
              </a:lnSpc>
            </a:pPr>
            <a:r>
              <a:rPr lang="pl-PL" sz="1800" b="0" i="0" dirty="0">
                <a:solidFill>
                  <a:srgbClr val="555555"/>
                </a:solidFill>
                <a:effectLst/>
                <a:latin typeface="+mj-lt"/>
              </a:rPr>
              <a:t>Osoba taka postrzega otaczający świat, jako nierealny, jakby ze snu. </a:t>
            </a:r>
            <a:endParaRPr lang="pl-PL" sz="1800" dirty="0">
              <a:latin typeface="+mj-lt"/>
            </a:endParaRPr>
          </a:p>
        </p:txBody>
      </p:sp>
    </p:spTree>
    <p:extLst>
      <p:ext uri="{BB962C8B-B14F-4D97-AF65-F5344CB8AC3E}">
        <p14:creationId xmlns:p14="http://schemas.microsoft.com/office/powerpoint/2010/main" val="3148468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2" y="420501"/>
            <a:ext cx="2640646" cy="983950"/>
          </a:xfrm>
          <a:noFill/>
        </p:spPr>
        <p:txBody>
          <a:bodyPr>
            <a:normAutofit/>
          </a:bodyPr>
          <a:lstStyle/>
          <a:p>
            <a:pPr algn="ctr"/>
            <a:r>
              <a:rPr lang="pl-PL" sz="4000" dirty="0" smtClean="0"/>
              <a:t>ASD cd.</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4"/>
            <a:ext cx="11528385" cy="4963562"/>
          </a:xfrm>
        </p:spPr>
        <p:txBody>
          <a:bodyPr anchor="ctr">
            <a:normAutofit/>
          </a:bodyPr>
          <a:lstStyle/>
          <a:p>
            <a:pPr algn="just">
              <a:lnSpc>
                <a:spcPct val="150000"/>
              </a:lnSpc>
            </a:pPr>
            <a:r>
              <a:rPr lang="pl-PL" sz="1800" dirty="0">
                <a:solidFill>
                  <a:srgbClr val="555555"/>
                </a:solidFill>
                <a:latin typeface="+mj-lt"/>
              </a:rPr>
              <a:t>Doświadczając szoku, może mieć trudności z przypomnieniem sobie, co było jego przyczyną i jak się znalazła w danym miejscu. </a:t>
            </a:r>
          </a:p>
          <a:p>
            <a:pPr algn="just">
              <a:lnSpc>
                <a:spcPct val="150000"/>
              </a:lnSpc>
            </a:pPr>
            <a:r>
              <a:rPr lang="pl-PL" sz="1800" dirty="0">
                <a:solidFill>
                  <a:srgbClr val="555555"/>
                </a:solidFill>
                <a:latin typeface="+mj-lt"/>
              </a:rPr>
              <a:t>Takim lukom pamięciowym towarzyszy intensywny lęk, który dodatkowo może prowadzić do stanu totalnego znieruchomienia, nazywanego przez psychologów stuporem dysocjacyjnym. Pokrzywdzony nagle sztywnieje i nie jest w stanie się samodzielnie poruszać. Często towarzyszy temu zaburzenie mowy, a czasami także oddychania.</a:t>
            </a:r>
          </a:p>
          <a:p>
            <a:pPr algn="just">
              <a:lnSpc>
                <a:spcPct val="150000"/>
              </a:lnSpc>
            </a:pPr>
            <a:r>
              <a:rPr lang="pl-PL" sz="1800" dirty="0">
                <a:solidFill>
                  <a:srgbClr val="555555"/>
                </a:solidFill>
                <a:latin typeface="+mj-lt"/>
              </a:rPr>
              <a:t>Z drugiej strony, może też dość do wykonywania nagłych, nieskoordynowanych ruchów mających na celu ucieczkę od źródła zagrożenia. Takie zachowanie może okazać się jeszcze groźniejsze od stuporu, gdyż może prowadzić do niebezpiecznych sytuacji. Osoba pod wpływem ostrego stresu jest nieostrożna i nieświadoma otoczenia. Weźmy za przykład ofiarę wypadku komunikacyjnego – uciekając z miejsca wypadku, istnieje prawdopodobieństwo że wbiegnie pod koła nadjeżdżających pojazdów.</a:t>
            </a:r>
            <a:endParaRPr lang="pl-PL" sz="1800" dirty="0">
              <a:latin typeface="+mj-lt"/>
            </a:endParaRPr>
          </a:p>
        </p:txBody>
      </p:sp>
    </p:spTree>
    <p:extLst>
      <p:ext uri="{BB962C8B-B14F-4D97-AF65-F5344CB8AC3E}">
        <p14:creationId xmlns:p14="http://schemas.microsoft.com/office/powerpoint/2010/main" val="40332246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1" y="420501"/>
            <a:ext cx="5509549" cy="983950"/>
          </a:xfrm>
          <a:noFill/>
        </p:spPr>
        <p:txBody>
          <a:bodyPr>
            <a:normAutofit/>
          </a:bodyPr>
          <a:lstStyle/>
          <a:p>
            <a:pPr algn="ctr"/>
            <a:r>
              <a:rPr lang="pl-PL" sz="4000" dirty="0" smtClean="0"/>
              <a:t>ASD – udzielenie pomocy</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4"/>
            <a:ext cx="11528385" cy="4963562"/>
          </a:xfrm>
        </p:spPr>
        <p:txBody>
          <a:bodyPr anchor="ctr">
            <a:normAutofit/>
          </a:bodyPr>
          <a:lstStyle/>
          <a:p>
            <a:pPr>
              <a:lnSpc>
                <a:spcPct val="150000"/>
              </a:lnSpc>
            </a:pPr>
            <a:r>
              <a:rPr lang="pl-PL" sz="1800" dirty="0">
                <a:solidFill>
                  <a:srgbClr val="555555"/>
                </a:solidFill>
                <a:latin typeface="+mj-lt"/>
              </a:rPr>
              <a:t>W celu udzielenia pomocy ofierze zdarzenia traumatycznego należy w miarę możliwości jak najszybciej przeprowadzić krótką interwencję kryzysową poprzez nawiązanie kontaktu z poszkodowanym, wysłuchanie go i okazanie zrozumienia. Osobie doświadczającej stresu trzeba ułatwić rozładowanie napięcia i lęku, ułatwić panowanie nad sobą. Najlepiej jest rozpocząć działania mające na celu uspokojenie pokrzywdzonego jeszcze na miejscu zdarzenia. Jest to istotne głównie ze względów prewencyjnych, gdyż silny stres niesie za sobą ryzyko rozwinięcia się w przyszłości cięższego zaburzenia - zespołu stresu pourazowego</a:t>
            </a:r>
            <a:endParaRPr lang="pl-PL" sz="1800" dirty="0">
              <a:latin typeface="+mj-lt"/>
            </a:endParaRPr>
          </a:p>
        </p:txBody>
      </p:sp>
    </p:spTree>
    <p:extLst>
      <p:ext uri="{BB962C8B-B14F-4D97-AF65-F5344CB8AC3E}">
        <p14:creationId xmlns:p14="http://schemas.microsoft.com/office/powerpoint/2010/main" val="1192109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1" y="420501"/>
            <a:ext cx="5509549" cy="983950"/>
          </a:xfrm>
          <a:noFill/>
        </p:spPr>
        <p:txBody>
          <a:bodyPr>
            <a:normAutofit/>
          </a:bodyPr>
          <a:lstStyle/>
          <a:p>
            <a:pPr algn="ctr"/>
            <a:r>
              <a:rPr lang="pl-PL" sz="4000" dirty="0"/>
              <a:t>Zaburzenia dysocjacyjne</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4"/>
            <a:ext cx="11528385" cy="4963562"/>
          </a:xfrm>
        </p:spPr>
        <p:txBody>
          <a:bodyPr anchor="ctr">
            <a:normAutofit/>
          </a:bodyPr>
          <a:lstStyle/>
          <a:p>
            <a:pPr>
              <a:lnSpc>
                <a:spcPct val="150000"/>
              </a:lnSpc>
            </a:pPr>
            <a:r>
              <a:rPr lang="pl-PL" sz="1800" dirty="0">
                <a:latin typeface="+mj-lt"/>
              </a:rPr>
              <a:t>Oddzielenie od rzeczywistości</a:t>
            </a:r>
          </a:p>
          <a:p>
            <a:pPr>
              <a:lnSpc>
                <a:spcPct val="150000"/>
              </a:lnSpc>
            </a:pPr>
            <a:r>
              <a:rPr lang="pl-PL" sz="1800" dirty="0">
                <a:latin typeface="+mj-lt"/>
              </a:rPr>
              <a:t>Częściową lub całkowitą utratę prawidłowej integracji między wspomnieniami przeszłości, poczuciem własnej tożsamości, bezpośrednimi wrażeniami i kontrolą dowolnych ruchów ciała</a:t>
            </a:r>
          </a:p>
          <a:p>
            <a:pPr>
              <a:lnSpc>
                <a:spcPct val="150000"/>
              </a:lnSpc>
            </a:pPr>
            <a:r>
              <a:rPr lang="pl-PL" sz="1800" dirty="0">
                <a:latin typeface="+mj-lt"/>
              </a:rPr>
              <a:t>W zaburzeniach dysocjacyjnych dysocjacja stanowi patologiczny mechanizm obronny, powstały na skutek urazu psychicznego, długotrwałego stresu, zażywania narkotyków, czy bez żadnej uchwytnej przyczyny </a:t>
            </a:r>
          </a:p>
          <a:p>
            <a:pPr>
              <a:lnSpc>
                <a:spcPct val="150000"/>
              </a:lnSpc>
            </a:pPr>
            <a:r>
              <a:rPr lang="pl-PL" sz="1800" dirty="0">
                <a:latin typeface="+mj-lt"/>
              </a:rPr>
              <a:t>W przebiegu zaburzeń dysocjacyjnych często obserwuje się zaburzenia </a:t>
            </a:r>
            <a:r>
              <a:rPr lang="pl-PL" sz="1800" dirty="0">
                <a:latin typeface="+mj-lt"/>
                <a:cs typeface="Arial" panose="020B0604020202020204" pitchFamily="34" charset="0"/>
              </a:rPr>
              <a:t>sensoryczne</a:t>
            </a:r>
            <a:r>
              <a:rPr lang="pl-PL" sz="1800" dirty="0">
                <a:latin typeface="+mj-lt"/>
              </a:rPr>
              <a:t> lub utratę funkcji określonych narządów, których symptomatologia sugeruje obecność choroby somatycznej.</a:t>
            </a:r>
            <a:endParaRPr lang="pl-PL" sz="1800" dirty="0">
              <a:latin typeface="+mj-lt"/>
            </a:endParaRPr>
          </a:p>
        </p:txBody>
      </p:sp>
    </p:spTree>
    <p:extLst>
      <p:ext uri="{BB962C8B-B14F-4D97-AF65-F5344CB8AC3E}">
        <p14:creationId xmlns:p14="http://schemas.microsoft.com/office/powerpoint/2010/main" val="3565695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1" y="420501"/>
            <a:ext cx="10880204" cy="983950"/>
          </a:xfrm>
          <a:noFill/>
        </p:spPr>
        <p:txBody>
          <a:bodyPr>
            <a:normAutofit/>
          </a:bodyPr>
          <a:lstStyle/>
          <a:p>
            <a:r>
              <a:rPr lang="pl-PL" sz="4000" dirty="0"/>
              <a:t>Zaburzenia </a:t>
            </a:r>
            <a:r>
              <a:rPr lang="pl-PL" sz="4000" dirty="0" smtClean="0"/>
              <a:t>dysocjacyjne – przykładowe zaburzenia</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4"/>
            <a:ext cx="11528385" cy="4963562"/>
          </a:xfrm>
        </p:spPr>
        <p:txBody>
          <a:bodyPr anchor="ctr">
            <a:normAutofit/>
          </a:bodyPr>
          <a:lstStyle/>
          <a:p>
            <a:pPr marL="0" indent="0">
              <a:lnSpc>
                <a:spcPct val="150000"/>
              </a:lnSpc>
              <a:buNone/>
            </a:pPr>
            <a:r>
              <a:rPr lang="pl-PL" sz="1800" dirty="0">
                <a:solidFill>
                  <a:srgbClr val="202122"/>
                </a:solidFill>
                <a:latin typeface="+mj-lt"/>
              </a:rPr>
              <a:t>Do przykładowych zaburzeń narządów zmysłów należą:</a:t>
            </a:r>
          </a:p>
          <a:p>
            <a:pPr>
              <a:lnSpc>
                <a:spcPct val="150000"/>
              </a:lnSpc>
            </a:pPr>
            <a:r>
              <a:rPr lang="pl-PL" sz="1800" dirty="0">
                <a:latin typeface="+mj-lt"/>
              </a:rPr>
              <a:t>anestezja - zanik wrażliwości czucia</a:t>
            </a:r>
          </a:p>
          <a:p>
            <a:pPr>
              <a:lnSpc>
                <a:spcPct val="150000"/>
              </a:lnSpc>
            </a:pPr>
            <a:r>
              <a:rPr lang="pl-PL" sz="1800" dirty="0">
                <a:latin typeface="+mj-lt"/>
              </a:rPr>
              <a:t>hipestezja - częściowy zanik wrażliwości</a:t>
            </a:r>
          </a:p>
          <a:p>
            <a:pPr>
              <a:lnSpc>
                <a:spcPct val="150000"/>
              </a:lnSpc>
            </a:pPr>
            <a:r>
              <a:rPr lang="pl-PL" sz="1800" dirty="0">
                <a:latin typeface="+mj-lt"/>
              </a:rPr>
              <a:t>hiperestezja - nadwrażliwość</a:t>
            </a:r>
          </a:p>
          <a:p>
            <a:pPr>
              <a:lnSpc>
                <a:spcPct val="150000"/>
              </a:lnSpc>
            </a:pPr>
            <a:r>
              <a:rPr lang="pl-PL" sz="1800" dirty="0">
                <a:latin typeface="+mj-lt"/>
              </a:rPr>
              <a:t>analgezja - zanik wrażliwości na ból</a:t>
            </a:r>
          </a:p>
          <a:p>
            <a:pPr>
              <a:lnSpc>
                <a:spcPct val="150000"/>
              </a:lnSpc>
            </a:pPr>
            <a:r>
              <a:rPr lang="pl-PL" sz="1800" dirty="0">
                <a:latin typeface="+mj-lt"/>
              </a:rPr>
              <a:t>parestezja - niezwykłe odczucia (łaskotanie, gorąco</a:t>
            </a:r>
            <a:r>
              <a:rPr lang="pl-PL" sz="1800" dirty="0" smtClean="0">
                <a:latin typeface="+mj-lt"/>
              </a:rPr>
              <a:t>)</a:t>
            </a:r>
            <a:endParaRPr lang="pl-PL" sz="1800" dirty="0">
              <a:latin typeface="+mj-lt"/>
            </a:endParaRPr>
          </a:p>
        </p:txBody>
      </p:sp>
    </p:spTree>
    <p:extLst>
      <p:ext uri="{BB962C8B-B14F-4D97-AF65-F5344CB8AC3E}">
        <p14:creationId xmlns:p14="http://schemas.microsoft.com/office/powerpoint/2010/main" val="4189817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6D53934-4878-4E9D-826C-BF3E2110921F}"/>
              </a:ext>
            </a:extLst>
          </p:cNvPr>
          <p:cNvSpPr>
            <a:spLocks noGrp="1"/>
          </p:cNvSpPr>
          <p:nvPr>
            <p:ph type="title"/>
          </p:nvPr>
        </p:nvSpPr>
        <p:spPr>
          <a:xfrm>
            <a:off x="474561" y="420501"/>
            <a:ext cx="10880204" cy="983950"/>
          </a:xfrm>
          <a:noFill/>
        </p:spPr>
        <p:txBody>
          <a:bodyPr>
            <a:normAutofit/>
          </a:bodyPr>
          <a:lstStyle/>
          <a:p>
            <a:r>
              <a:rPr lang="pl-PL" sz="4000" dirty="0"/>
              <a:t>Zaburzenia </a:t>
            </a:r>
            <a:r>
              <a:rPr lang="pl-PL" sz="4000" dirty="0" smtClean="0"/>
              <a:t>dysocjacyjne – przebieg</a:t>
            </a:r>
            <a:endParaRPr lang="pl-PL" sz="4000" dirty="0"/>
          </a:p>
        </p:txBody>
      </p:sp>
      <p:sp>
        <p:nvSpPr>
          <p:cNvPr id="3" name="Symbol zastępczy zawartości 2">
            <a:extLst>
              <a:ext uri="{FF2B5EF4-FFF2-40B4-BE49-F238E27FC236}">
                <a16:creationId xmlns:a16="http://schemas.microsoft.com/office/drawing/2014/main" xmlns="" id="{E97D2C0D-8381-4D0B-A0F0-0155A5061B40}"/>
              </a:ext>
            </a:extLst>
          </p:cNvPr>
          <p:cNvSpPr>
            <a:spLocks noGrp="1"/>
          </p:cNvSpPr>
          <p:nvPr>
            <p:ph idx="1"/>
          </p:nvPr>
        </p:nvSpPr>
        <p:spPr>
          <a:xfrm>
            <a:off x="474562" y="1169043"/>
            <a:ext cx="11528385" cy="5578997"/>
          </a:xfrm>
        </p:spPr>
        <p:txBody>
          <a:bodyPr anchor="ctr">
            <a:normAutofit/>
          </a:bodyPr>
          <a:lstStyle/>
          <a:p>
            <a:pPr>
              <a:lnSpc>
                <a:spcPct val="150000"/>
              </a:lnSpc>
              <a:buFontTx/>
              <a:buChar char="-"/>
            </a:pPr>
            <a:r>
              <a:rPr lang="pl-PL" sz="1800" dirty="0">
                <a:solidFill>
                  <a:srgbClr val="202122"/>
                </a:solidFill>
                <a:latin typeface="+mj-lt"/>
              </a:rPr>
              <a:t>Marzenia </a:t>
            </a:r>
            <a:r>
              <a:rPr lang="pl-PL" sz="1800" dirty="0" smtClean="0">
                <a:solidFill>
                  <a:srgbClr val="202122"/>
                </a:solidFill>
                <a:latin typeface="+mj-lt"/>
              </a:rPr>
              <a:t>dzienne.</a:t>
            </a:r>
            <a:endParaRPr lang="pl-PL" sz="1800" dirty="0">
              <a:solidFill>
                <a:srgbClr val="202122"/>
              </a:solidFill>
              <a:latin typeface="+mj-lt"/>
            </a:endParaRPr>
          </a:p>
          <a:p>
            <a:pPr>
              <a:lnSpc>
                <a:spcPct val="150000"/>
              </a:lnSpc>
              <a:buFontTx/>
              <a:buChar char="-"/>
            </a:pPr>
            <a:r>
              <a:rPr lang="pl-PL" sz="1800" dirty="0">
                <a:solidFill>
                  <a:srgbClr val="202122"/>
                </a:solidFill>
                <a:latin typeface="+mj-lt"/>
              </a:rPr>
              <a:t>Odmienne stany </a:t>
            </a:r>
            <a:r>
              <a:rPr lang="pl-PL" sz="1800" dirty="0" smtClean="0">
                <a:solidFill>
                  <a:srgbClr val="202122"/>
                </a:solidFill>
                <a:latin typeface="+mj-lt"/>
              </a:rPr>
              <a:t>świadomości.</a:t>
            </a:r>
            <a:endParaRPr lang="pl-PL" sz="1800" dirty="0">
              <a:solidFill>
                <a:srgbClr val="202122"/>
              </a:solidFill>
              <a:latin typeface="+mj-lt"/>
            </a:endParaRPr>
          </a:p>
          <a:p>
            <a:pPr>
              <a:lnSpc>
                <a:spcPct val="150000"/>
              </a:lnSpc>
              <a:buFontTx/>
              <a:buChar char="-"/>
            </a:pPr>
            <a:r>
              <a:rPr lang="pl-PL" sz="1800" dirty="0">
                <a:solidFill>
                  <a:srgbClr val="202122"/>
                </a:solidFill>
                <a:latin typeface="+mj-lt"/>
              </a:rPr>
              <a:t>Długotrwały efekt powtarzania jednej czynności, np. doskonalenie swojej umiejętności jako mechanizm obronny służący minimalizowaniu </a:t>
            </a:r>
            <a:r>
              <a:rPr lang="pl-PL" sz="1800" dirty="0" smtClean="0">
                <a:solidFill>
                  <a:srgbClr val="202122"/>
                </a:solidFill>
                <a:latin typeface="+mj-lt"/>
              </a:rPr>
              <a:t>stresu.</a:t>
            </a:r>
            <a:endParaRPr lang="pl-PL" sz="1800" dirty="0">
              <a:solidFill>
                <a:srgbClr val="202122"/>
              </a:solidFill>
              <a:latin typeface="+mj-lt"/>
            </a:endParaRPr>
          </a:p>
          <a:p>
            <a:pPr>
              <a:lnSpc>
                <a:spcPct val="150000"/>
              </a:lnSpc>
              <a:buFontTx/>
              <a:buChar char="-"/>
            </a:pPr>
            <a:r>
              <a:rPr lang="pl-PL" sz="1800" dirty="0">
                <a:solidFill>
                  <a:srgbClr val="202122"/>
                </a:solidFill>
                <a:latin typeface="+mj-lt"/>
              </a:rPr>
              <a:t>Utrata pamięci (amnezja dysocjacyjna) – niemożność przypomnienia sobie ważnych życiowych wydarzeń.</a:t>
            </a:r>
          </a:p>
          <a:p>
            <a:pPr>
              <a:lnSpc>
                <a:spcPct val="150000"/>
              </a:lnSpc>
              <a:buFontTx/>
              <a:buChar char="-"/>
            </a:pPr>
            <a:r>
              <a:rPr lang="pl-PL" sz="1800" dirty="0">
                <a:solidFill>
                  <a:srgbClr val="202122"/>
                </a:solidFill>
                <a:latin typeface="+mj-lt"/>
              </a:rPr>
              <a:t>Utrata tożsamości bądź przyjęcia nowej (fuga dysocjacyjna)  polegające na ucieczce z dotychczasowej sytuacji, prawie zawsze nieprzyjemnej. Może objawiać się np. zmianą pracy zawodowej albo daleką podróżą. Osoby w stanie fugi mają całkowitą amnezję wsteczną (sprawiają wrażenie nieświadomych własnej przeszłości), a po powrocie do „poprzedniej tożsamości" nie potrafią przypomnieć sobie okresu </a:t>
            </a:r>
            <a:r>
              <a:rPr lang="pl-PL" sz="1800" dirty="0" smtClean="0">
                <a:solidFill>
                  <a:srgbClr val="202122"/>
                </a:solidFill>
                <a:latin typeface="+mj-lt"/>
              </a:rPr>
              <a:t>fug.</a:t>
            </a:r>
            <a:endParaRPr lang="pl-PL" sz="1800" dirty="0">
              <a:solidFill>
                <a:srgbClr val="202122"/>
              </a:solidFill>
              <a:latin typeface="+mj-lt"/>
            </a:endParaRPr>
          </a:p>
          <a:p>
            <a:pPr>
              <a:lnSpc>
                <a:spcPct val="150000"/>
              </a:lnSpc>
              <a:buFontTx/>
              <a:buChar char="-"/>
            </a:pPr>
            <a:r>
              <a:rPr lang="pl-PL" sz="1800" dirty="0">
                <a:solidFill>
                  <a:srgbClr val="202122"/>
                </a:solidFill>
                <a:latin typeface="+mj-lt"/>
              </a:rPr>
              <a:t>Oddzielenie strumienia świadomości (zaburzenia dysocjacyjne tożsamości) – występowanie co najmniej dwóch </a:t>
            </a:r>
            <a:r>
              <a:rPr lang="pl-PL" sz="1800" dirty="0" smtClean="0">
                <a:solidFill>
                  <a:srgbClr val="202122"/>
                </a:solidFill>
                <a:latin typeface="+mj-lt"/>
              </a:rPr>
              <a:t>tożsamości.</a:t>
            </a:r>
            <a:endParaRPr lang="pl-PL" sz="1800" dirty="0">
              <a:latin typeface="+mj-lt"/>
            </a:endParaRPr>
          </a:p>
        </p:txBody>
      </p:sp>
    </p:spTree>
    <p:extLst>
      <p:ext uri="{BB962C8B-B14F-4D97-AF65-F5344CB8AC3E}">
        <p14:creationId xmlns:p14="http://schemas.microsoft.com/office/powerpoint/2010/main" val="3080020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5A910F8-FAF4-4A7B-9D7A-8F5295C3CB55}"/>
              </a:ext>
            </a:extLst>
          </p:cNvPr>
          <p:cNvSpPr>
            <a:spLocks noGrp="1"/>
          </p:cNvSpPr>
          <p:nvPr>
            <p:ph type="title"/>
          </p:nvPr>
        </p:nvSpPr>
        <p:spPr>
          <a:xfrm>
            <a:off x="4970109" y="484632"/>
            <a:ext cx="6730277" cy="1609344"/>
          </a:xfrm>
          <a:ln>
            <a:noFill/>
          </a:ln>
        </p:spPr>
        <p:txBody>
          <a:bodyPr>
            <a:normAutofit/>
          </a:bodyPr>
          <a:lstStyle/>
          <a:p>
            <a:r>
              <a:rPr lang="pl-PL" sz="4000" dirty="0"/>
              <a:t>L</a:t>
            </a:r>
            <a:r>
              <a:rPr lang="pl-PL" sz="4000" dirty="0" smtClean="0"/>
              <a:t>eczenie</a:t>
            </a:r>
            <a:endParaRPr lang="pl-PL" sz="4000" dirty="0"/>
          </a:p>
        </p:txBody>
      </p:sp>
      <p:pic>
        <p:nvPicPr>
          <p:cNvPr id="5" name="Picture 4" descr="Stetoskop na białym tle">
            <a:extLst>
              <a:ext uri="{FF2B5EF4-FFF2-40B4-BE49-F238E27FC236}">
                <a16:creationId xmlns:a16="http://schemas.microsoft.com/office/drawing/2014/main" xmlns="" id="{E75E2494-DF8F-4AAB-991E-BD2491A39B92}"/>
              </a:ext>
            </a:extLst>
          </p:cNvPr>
          <p:cNvPicPr>
            <a:picLocks noChangeAspect="1"/>
          </p:cNvPicPr>
          <p:nvPr/>
        </p:nvPicPr>
        <p:blipFill rotWithShape="1">
          <a:blip r:embed="rId2"/>
          <a:srcRect l="1539" r="53572" b="-1"/>
          <a:stretch/>
        </p:blipFill>
        <p:spPr>
          <a:xfrm>
            <a:off x="3344" y="10"/>
            <a:ext cx="4646726" cy="6857990"/>
          </a:xfrm>
          <a:prstGeom prst="rect">
            <a:avLst/>
          </a:prstGeom>
        </p:spPr>
      </p:pic>
      <p:sp>
        <p:nvSpPr>
          <p:cNvPr id="3" name="Symbol zastępczy zawartości 2">
            <a:extLst>
              <a:ext uri="{FF2B5EF4-FFF2-40B4-BE49-F238E27FC236}">
                <a16:creationId xmlns:a16="http://schemas.microsoft.com/office/drawing/2014/main" xmlns="" id="{216B449C-BD67-4405-A852-4E0173C3C920}"/>
              </a:ext>
            </a:extLst>
          </p:cNvPr>
          <p:cNvSpPr>
            <a:spLocks noGrp="1"/>
          </p:cNvSpPr>
          <p:nvPr>
            <p:ph idx="1"/>
          </p:nvPr>
        </p:nvSpPr>
        <p:spPr>
          <a:xfrm>
            <a:off x="4970109" y="2121408"/>
            <a:ext cx="6730276" cy="4050792"/>
          </a:xfrm>
        </p:spPr>
        <p:txBody>
          <a:bodyPr>
            <a:normAutofit/>
          </a:bodyPr>
          <a:lstStyle/>
          <a:p>
            <a:pPr>
              <a:lnSpc>
                <a:spcPct val="150000"/>
              </a:lnSpc>
            </a:pPr>
            <a:r>
              <a:rPr lang="pl-PL" sz="2000" b="1" dirty="0">
                <a:latin typeface="+mj-lt"/>
              </a:rPr>
              <a:t>Psychoterapia </a:t>
            </a:r>
          </a:p>
          <a:p>
            <a:pPr>
              <a:lnSpc>
                <a:spcPct val="150000"/>
              </a:lnSpc>
              <a:buFontTx/>
              <a:buChar char="-"/>
            </a:pPr>
            <a:r>
              <a:rPr lang="pl-PL" sz="2000" dirty="0">
                <a:latin typeface="+mj-lt"/>
              </a:rPr>
              <a:t>Terapia poznawczo-behawioralna, za jej pomocą można rozpoznać i zmienić pewne wzorce </a:t>
            </a:r>
            <a:r>
              <a:rPr lang="pl-PL" sz="2000" dirty="0" err="1">
                <a:latin typeface="+mj-lt"/>
              </a:rPr>
              <a:t>zachowań</a:t>
            </a:r>
            <a:r>
              <a:rPr lang="pl-PL" sz="2000" dirty="0">
                <a:latin typeface="+mj-lt"/>
              </a:rPr>
              <a:t>, które przyczyniają się do stanów lękowych. </a:t>
            </a:r>
            <a:endParaRPr lang="pl-PL" sz="1800" b="0" i="0" dirty="0">
              <a:solidFill>
                <a:srgbClr val="202122"/>
              </a:solidFill>
              <a:effectLst/>
              <a:latin typeface="+mj-lt"/>
            </a:endParaRPr>
          </a:p>
          <a:p>
            <a:pPr>
              <a:lnSpc>
                <a:spcPct val="150000"/>
              </a:lnSpc>
              <a:buFontTx/>
              <a:buChar char="-"/>
            </a:pPr>
            <a:r>
              <a:rPr lang="pl-PL" sz="2000" b="1" dirty="0">
                <a:latin typeface="+mj-lt"/>
              </a:rPr>
              <a:t>Leczenie farmakologiczne – leki osłabiające, łagodzące objawy lękowe, antydepresanty, leki uspokajające. </a:t>
            </a:r>
          </a:p>
          <a:p>
            <a:pPr>
              <a:lnSpc>
                <a:spcPct val="150000"/>
              </a:lnSpc>
            </a:pPr>
            <a:r>
              <a:rPr lang="pl-PL" sz="2000" b="1" dirty="0">
                <a:latin typeface="+mj-lt"/>
              </a:rPr>
              <a:t>Hospitalizacja</a:t>
            </a:r>
          </a:p>
          <a:p>
            <a:endParaRPr lang="pl-PL" sz="1800" dirty="0"/>
          </a:p>
        </p:txBody>
      </p:sp>
    </p:spTree>
    <p:extLst>
      <p:ext uri="{BB962C8B-B14F-4D97-AF65-F5344CB8AC3E}">
        <p14:creationId xmlns:p14="http://schemas.microsoft.com/office/powerpoint/2010/main" val="2095490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dirty="0" smtClean="0"/>
              <a:t>Cyfrowa transformacja a zaburzenia lękowe </a:t>
            </a:r>
            <a:br>
              <a:rPr lang="pl-PL" sz="4000" dirty="0" smtClean="0"/>
            </a:br>
            <a:r>
              <a:rPr lang="pl-PL" sz="4000" dirty="0" smtClean="0"/>
              <a:t>- wpływ mediów cyfrowych na wzrost lęku</a:t>
            </a:r>
            <a:endParaRPr lang="pl-PL" sz="4000" dirty="0"/>
          </a:p>
        </p:txBody>
      </p:sp>
      <p:sp>
        <p:nvSpPr>
          <p:cNvPr id="3" name="Symbol zastępczy zawartości 2"/>
          <p:cNvSpPr>
            <a:spLocks noGrp="1"/>
          </p:cNvSpPr>
          <p:nvPr>
            <p:ph idx="1"/>
          </p:nvPr>
        </p:nvSpPr>
        <p:spPr/>
        <p:txBody>
          <a:bodyPr>
            <a:normAutofit/>
          </a:bodyPr>
          <a:lstStyle/>
          <a:p>
            <a:pPr marL="0" indent="0">
              <a:lnSpc>
                <a:spcPct val="150000"/>
              </a:lnSpc>
              <a:buNone/>
            </a:pPr>
            <a:endParaRPr lang="pl-PL" sz="1800" dirty="0">
              <a:latin typeface="+mj-lt"/>
            </a:endParaRPr>
          </a:p>
          <a:p>
            <a:pPr>
              <a:lnSpc>
                <a:spcPct val="150000"/>
              </a:lnSpc>
            </a:pPr>
            <a:r>
              <a:rPr lang="pl-PL" sz="1800" dirty="0">
                <a:latin typeface="+mj-lt"/>
              </a:rPr>
              <a:t>Ciągła </a:t>
            </a:r>
            <a:r>
              <a:rPr lang="pl-PL" sz="1800" b="1" dirty="0">
                <a:latin typeface="+mj-lt"/>
              </a:rPr>
              <a:t>ekspozycja na negatywne treści</a:t>
            </a:r>
            <a:r>
              <a:rPr lang="pl-PL" sz="1800" dirty="0">
                <a:latin typeface="+mj-lt"/>
              </a:rPr>
              <a:t> (wojny, kryzysy, katastrofy) w mediach społecznościowych zwiększa </a:t>
            </a:r>
            <a:r>
              <a:rPr lang="pl-PL" sz="1800" b="1" dirty="0">
                <a:latin typeface="+mj-lt"/>
              </a:rPr>
              <a:t>poczucie zagrożenia</a:t>
            </a:r>
            <a:r>
              <a:rPr lang="pl-PL" sz="1800" dirty="0">
                <a:latin typeface="+mj-lt"/>
              </a:rPr>
              <a:t> i może prowadzić do chronicznego lęku.</a:t>
            </a:r>
          </a:p>
          <a:p>
            <a:pPr>
              <a:lnSpc>
                <a:spcPct val="150000"/>
              </a:lnSpc>
            </a:pPr>
            <a:r>
              <a:rPr lang="pl-PL" sz="1800" dirty="0">
                <a:latin typeface="+mj-lt"/>
              </a:rPr>
              <a:t>Zjawisko </a:t>
            </a:r>
            <a:r>
              <a:rPr lang="en-US" sz="1800" i="1" dirty="0" err="1" smtClean="0">
                <a:latin typeface="+mj-lt"/>
              </a:rPr>
              <a:t>doomscrollingu</a:t>
            </a:r>
            <a:r>
              <a:rPr lang="pl-PL" sz="1800" dirty="0" smtClean="0">
                <a:latin typeface="+mj-lt"/>
              </a:rPr>
              <a:t> </a:t>
            </a:r>
            <a:r>
              <a:rPr lang="pl-PL" sz="1800" dirty="0">
                <a:latin typeface="+mj-lt"/>
              </a:rPr>
              <a:t>– kompulsywne przeglądanie złych wiadomości – pogłębia objawy zaburzeń lękowych i depresyjnych.</a:t>
            </a:r>
          </a:p>
          <a:p>
            <a:pPr>
              <a:lnSpc>
                <a:spcPct val="150000"/>
              </a:lnSpc>
            </a:pPr>
            <a:r>
              <a:rPr lang="pl-PL" sz="1800" dirty="0">
                <a:latin typeface="+mj-lt"/>
              </a:rPr>
              <a:t>Nadmiar powiadomień, presja natychmiastowej reakcji (np. w pracy zdalnej) prowadzi do </a:t>
            </a:r>
            <a:r>
              <a:rPr lang="pl-PL" sz="1800" b="1" dirty="0">
                <a:latin typeface="+mj-lt"/>
              </a:rPr>
              <a:t>lęku technologicznego</a:t>
            </a:r>
            <a:r>
              <a:rPr lang="pl-PL" sz="1800" dirty="0">
                <a:latin typeface="+mj-lt"/>
              </a:rPr>
              <a:t> i </a:t>
            </a:r>
            <a:r>
              <a:rPr lang="pl-PL" sz="1800" b="1" dirty="0">
                <a:latin typeface="+mj-lt"/>
              </a:rPr>
              <a:t>przeciążenia informacyjnego</a:t>
            </a:r>
            <a:r>
              <a:rPr lang="pl-PL" sz="1800" dirty="0">
                <a:latin typeface="+mj-lt"/>
              </a:rPr>
              <a:t>.</a:t>
            </a:r>
          </a:p>
        </p:txBody>
      </p:sp>
    </p:spTree>
    <p:extLst>
      <p:ext uri="{BB962C8B-B14F-4D97-AF65-F5344CB8AC3E}">
        <p14:creationId xmlns:p14="http://schemas.microsoft.com/office/powerpoint/2010/main" val="7067652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dirty="0" smtClean="0"/>
              <a:t>Cyfrowa transformacja a zaburzenia lękowe </a:t>
            </a:r>
            <a:br>
              <a:rPr lang="pl-PL" sz="4000" dirty="0" smtClean="0"/>
            </a:br>
            <a:r>
              <a:rPr lang="pl-PL" sz="4000" dirty="0" smtClean="0"/>
              <a:t>- nowe formy leczenia i terapia online</a:t>
            </a:r>
            <a:endParaRPr lang="pl-PL" sz="4000" dirty="0"/>
          </a:p>
        </p:txBody>
      </p:sp>
      <p:sp>
        <p:nvSpPr>
          <p:cNvPr id="3" name="Symbol zastępczy zawartości 2"/>
          <p:cNvSpPr>
            <a:spLocks noGrp="1"/>
          </p:cNvSpPr>
          <p:nvPr>
            <p:ph idx="1"/>
          </p:nvPr>
        </p:nvSpPr>
        <p:spPr/>
        <p:txBody>
          <a:bodyPr>
            <a:normAutofit/>
          </a:bodyPr>
          <a:lstStyle/>
          <a:p>
            <a:pPr marL="0" indent="0">
              <a:lnSpc>
                <a:spcPct val="150000"/>
              </a:lnSpc>
              <a:buNone/>
            </a:pPr>
            <a:endParaRPr lang="pl-PL" sz="1800" dirty="0">
              <a:latin typeface="+mj-lt"/>
            </a:endParaRPr>
          </a:p>
          <a:p>
            <a:pPr>
              <a:lnSpc>
                <a:spcPct val="150000"/>
              </a:lnSpc>
            </a:pPr>
            <a:r>
              <a:rPr lang="pl-PL" sz="1800" b="1" dirty="0" err="1">
                <a:latin typeface="+mj-lt"/>
              </a:rPr>
              <a:t>Telepsychiatria</a:t>
            </a:r>
            <a:r>
              <a:rPr lang="pl-PL" sz="1800" b="1" dirty="0">
                <a:latin typeface="+mj-lt"/>
              </a:rPr>
              <a:t> i terapia online</a:t>
            </a:r>
            <a:r>
              <a:rPr lang="pl-PL" sz="1800" dirty="0">
                <a:latin typeface="+mj-lt"/>
              </a:rPr>
              <a:t> (np. CBT online) zwiększają dostęp do pomocy osobom z lękiem społecznym lub agorafobią.</a:t>
            </a:r>
          </a:p>
          <a:p>
            <a:pPr>
              <a:lnSpc>
                <a:spcPct val="150000"/>
              </a:lnSpc>
            </a:pPr>
            <a:r>
              <a:rPr lang="pl-PL" sz="1800" b="1" dirty="0">
                <a:latin typeface="+mj-lt"/>
              </a:rPr>
              <a:t>Aplikacje </a:t>
            </a:r>
            <a:r>
              <a:rPr lang="en-US" sz="1800" b="1" dirty="0" smtClean="0">
                <a:latin typeface="+mj-lt"/>
              </a:rPr>
              <a:t>mindfulness</a:t>
            </a:r>
            <a:r>
              <a:rPr lang="pl-PL" sz="1800" b="1" dirty="0" smtClean="0">
                <a:latin typeface="+mj-lt"/>
              </a:rPr>
              <a:t>, </a:t>
            </a:r>
            <a:r>
              <a:rPr lang="pl-PL" sz="1800" b="1" dirty="0">
                <a:latin typeface="+mj-lt"/>
              </a:rPr>
              <a:t>medytacyjne i terapeutyczne</a:t>
            </a:r>
            <a:r>
              <a:rPr lang="pl-PL" sz="1800" dirty="0">
                <a:latin typeface="+mj-lt"/>
              </a:rPr>
              <a:t> (np. </a:t>
            </a:r>
            <a:r>
              <a:rPr lang="en-US" sz="1800" dirty="0" smtClean="0">
                <a:latin typeface="+mj-lt"/>
              </a:rPr>
              <a:t>Headspace, Calm</a:t>
            </a:r>
            <a:r>
              <a:rPr lang="pl-PL" sz="1800" dirty="0" smtClean="0">
                <a:latin typeface="+mj-lt"/>
              </a:rPr>
              <a:t>) </a:t>
            </a:r>
            <a:r>
              <a:rPr lang="pl-PL" sz="1800" dirty="0">
                <a:latin typeface="+mj-lt"/>
              </a:rPr>
              <a:t>pomagają w samoregulacji emocji.</a:t>
            </a:r>
          </a:p>
          <a:p>
            <a:pPr>
              <a:lnSpc>
                <a:spcPct val="150000"/>
              </a:lnSpc>
            </a:pPr>
            <a:r>
              <a:rPr lang="pl-PL" sz="1800" b="1" dirty="0">
                <a:latin typeface="+mj-lt"/>
              </a:rPr>
              <a:t>VR (wirtualna rzeczywistość)</a:t>
            </a:r>
            <a:r>
              <a:rPr lang="pl-PL" sz="1800" dirty="0">
                <a:latin typeface="+mj-lt"/>
              </a:rPr>
              <a:t> wykorzystywana jest w terapii ekspozycyjnej np. przy fobiach i PTSD.</a:t>
            </a:r>
          </a:p>
          <a:p>
            <a:pPr>
              <a:lnSpc>
                <a:spcPct val="150000"/>
              </a:lnSpc>
            </a:pPr>
            <a:r>
              <a:rPr lang="pl-PL" sz="1800" b="1" dirty="0">
                <a:latin typeface="+mj-lt"/>
              </a:rPr>
              <a:t>AI</a:t>
            </a:r>
            <a:r>
              <a:rPr lang="pl-PL" sz="1800" dirty="0">
                <a:latin typeface="+mj-lt"/>
              </a:rPr>
              <a:t> może wspierać diagnozę i dostosowywać programy terapeutyczne do indywidualnych potrzeb.</a:t>
            </a:r>
          </a:p>
        </p:txBody>
      </p:sp>
    </p:spTree>
    <p:extLst>
      <p:ext uri="{BB962C8B-B14F-4D97-AF65-F5344CB8AC3E}">
        <p14:creationId xmlns:p14="http://schemas.microsoft.com/office/powerpoint/2010/main" val="2716380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dirty="0" smtClean="0"/>
              <a:t>Cyfrowa transformacja a zaburzenia lękowe</a:t>
            </a:r>
            <a:br>
              <a:rPr lang="pl-PL" sz="4000" dirty="0" smtClean="0"/>
            </a:br>
            <a:r>
              <a:rPr lang="pl-PL" sz="4000" dirty="0" smtClean="0"/>
              <a:t>- nowe źródła lęku</a:t>
            </a:r>
            <a:endParaRPr lang="pl-PL" sz="4000" dirty="0"/>
          </a:p>
        </p:txBody>
      </p:sp>
      <p:sp>
        <p:nvSpPr>
          <p:cNvPr id="3" name="Symbol zastępczy zawartości 2"/>
          <p:cNvSpPr>
            <a:spLocks noGrp="1"/>
          </p:cNvSpPr>
          <p:nvPr>
            <p:ph idx="1"/>
          </p:nvPr>
        </p:nvSpPr>
        <p:spPr/>
        <p:txBody>
          <a:bodyPr>
            <a:normAutofit/>
          </a:bodyPr>
          <a:lstStyle/>
          <a:p>
            <a:pPr marL="0" indent="0">
              <a:buNone/>
            </a:pPr>
            <a:endParaRPr lang="pl-PL" sz="1800" dirty="0"/>
          </a:p>
          <a:p>
            <a:pPr>
              <a:lnSpc>
                <a:spcPct val="150000"/>
              </a:lnSpc>
            </a:pPr>
            <a:r>
              <a:rPr lang="pl-PL" sz="1800" b="1" dirty="0">
                <a:latin typeface="+mj-lt"/>
              </a:rPr>
              <a:t>Lęk przed utratą prywatności</a:t>
            </a:r>
            <a:r>
              <a:rPr lang="pl-PL" sz="1800" dirty="0">
                <a:latin typeface="+mj-lt"/>
              </a:rPr>
              <a:t> (np. dane w sieci, monitoring).</a:t>
            </a:r>
          </a:p>
          <a:p>
            <a:pPr>
              <a:lnSpc>
                <a:spcPct val="150000"/>
              </a:lnSpc>
            </a:pPr>
            <a:r>
              <a:rPr lang="pl-PL" sz="1800" b="1" dirty="0">
                <a:latin typeface="+mj-lt"/>
              </a:rPr>
              <a:t>Technostres</a:t>
            </a:r>
            <a:r>
              <a:rPr lang="pl-PL" sz="1800" dirty="0">
                <a:latin typeface="+mj-lt"/>
              </a:rPr>
              <a:t> – lęk przed zmianą technologiczną, brakiem kompetencji cyfrowych, lub utratą pracy przez automatyzację.</a:t>
            </a:r>
          </a:p>
          <a:p>
            <a:pPr>
              <a:lnSpc>
                <a:spcPct val="150000"/>
              </a:lnSpc>
            </a:pPr>
            <a:r>
              <a:rPr lang="pl-PL" sz="1800" b="1" dirty="0">
                <a:latin typeface="+mj-lt"/>
              </a:rPr>
              <a:t>FOMO </a:t>
            </a:r>
            <a:r>
              <a:rPr lang="pl-PL" sz="1800" b="1" dirty="0" smtClean="0">
                <a:latin typeface="+mj-lt"/>
              </a:rPr>
              <a:t>(</a:t>
            </a:r>
            <a:r>
              <a:rPr lang="en-US" sz="1800" b="1" dirty="0" smtClean="0">
                <a:latin typeface="+mj-lt"/>
              </a:rPr>
              <a:t>Fear</a:t>
            </a:r>
            <a:r>
              <a:rPr lang="pl-PL" sz="1800" b="1" dirty="0" smtClean="0">
                <a:latin typeface="+mj-lt"/>
              </a:rPr>
              <a:t> </a:t>
            </a:r>
            <a:r>
              <a:rPr lang="pl-PL" sz="1800" b="1" dirty="0">
                <a:latin typeface="+mj-lt"/>
              </a:rPr>
              <a:t>of Missing Out)</a:t>
            </a:r>
            <a:r>
              <a:rPr lang="pl-PL" sz="1800" dirty="0">
                <a:latin typeface="+mj-lt"/>
              </a:rPr>
              <a:t> i </a:t>
            </a:r>
            <a:r>
              <a:rPr lang="pl-PL" sz="1800" b="1" dirty="0">
                <a:latin typeface="+mj-lt"/>
              </a:rPr>
              <a:t>FOBO </a:t>
            </a:r>
            <a:r>
              <a:rPr lang="pl-PL" sz="1800" b="1" dirty="0" smtClean="0">
                <a:latin typeface="+mj-lt"/>
              </a:rPr>
              <a:t>(</a:t>
            </a:r>
            <a:r>
              <a:rPr lang="en-US" sz="1800" b="1" dirty="0" smtClean="0">
                <a:latin typeface="+mj-lt"/>
              </a:rPr>
              <a:t>Fear of Better </a:t>
            </a:r>
            <a:r>
              <a:rPr lang="pl-PL" sz="1800" b="1" dirty="0" smtClean="0">
                <a:latin typeface="+mj-lt"/>
              </a:rPr>
              <a:t>Option</a:t>
            </a:r>
            <a:r>
              <a:rPr lang="pl-PL" sz="1800" b="1" dirty="0">
                <a:latin typeface="+mj-lt"/>
              </a:rPr>
              <a:t>)</a:t>
            </a:r>
            <a:r>
              <a:rPr lang="pl-PL" sz="1800" dirty="0">
                <a:latin typeface="+mj-lt"/>
              </a:rPr>
              <a:t> nasilają napięcie i trudności decyzyjne.</a:t>
            </a:r>
          </a:p>
        </p:txBody>
      </p:sp>
    </p:spTree>
    <p:extLst>
      <p:ext uri="{BB962C8B-B14F-4D97-AF65-F5344CB8AC3E}">
        <p14:creationId xmlns:p14="http://schemas.microsoft.com/office/powerpoint/2010/main" val="1194058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C5659D9-E4C1-4C9C-A4EA-95BC1AA05058}"/>
              </a:ext>
            </a:extLst>
          </p:cNvPr>
          <p:cNvSpPr>
            <a:spLocks noGrp="1"/>
          </p:cNvSpPr>
          <p:nvPr>
            <p:ph type="title"/>
          </p:nvPr>
        </p:nvSpPr>
        <p:spPr>
          <a:noFill/>
        </p:spPr>
        <p:txBody>
          <a:bodyPr>
            <a:noAutofit/>
          </a:bodyPr>
          <a:lstStyle/>
          <a:p>
            <a:r>
              <a:rPr lang="pl-PL" sz="4000" b="1" dirty="0">
                <a:cs typeface="Times New Roman" panose="02020603050405020304" pitchFamily="18" charset="0"/>
              </a:rPr>
              <a:t>Zaburzenia </a:t>
            </a:r>
            <a:r>
              <a:rPr lang="pl-PL" sz="4000" b="1" dirty="0" smtClean="0">
                <a:cs typeface="Times New Roman" panose="02020603050405020304" pitchFamily="18" charset="0"/>
              </a:rPr>
              <a:t>lękowe</a:t>
            </a:r>
            <a:r>
              <a:rPr lang="pl-PL" sz="4000" b="1" dirty="0">
                <a:cs typeface="Times New Roman" panose="02020603050405020304" pitchFamily="18" charset="0"/>
              </a:rPr>
              <a:t/>
            </a:r>
            <a:br>
              <a:rPr lang="pl-PL" sz="4000" b="1" dirty="0">
                <a:cs typeface="Times New Roman" panose="02020603050405020304" pitchFamily="18" charset="0"/>
              </a:rPr>
            </a:br>
            <a:r>
              <a:rPr lang="pl-PL" sz="4000" b="1" dirty="0" smtClean="0">
                <a:cs typeface="Times New Roman" panose="02020603050405020304" pitchFamily="18" charset="0"/>
              </a:rPr>
              <a:t>- </a:t>
            </a:r>
            <a:r>
              <a:rPr lang="pl-PL" sz="4000" b="1" dirty="0">
                <a:cs typeface="Times New Roman" panose="02020603050405020304" pitchFamily="18" charset="0"/>
              </a:rPr>
              <a:t>zaburzenia lękowe z napadami lęku </a:t>
            </a:r>
          </a:p>
        </p:txBody>
      </p:sp>
      <p:sp>
        <p:nvSpPr>
          <p:cNvPr id="3" name="Symbol zastępczy zawartości 2"/>
          <p:cNvSpPr>
            <a:spLocks noGrp="1"/>
          </p:cNvSpPr>
          <p:nvPr>
            <p:ph sz="half" idx="2"/>
          </p:nvPr>
        </p:nvSpPr>
        <p:spPr>
          <a:xfrm>
            <a:off x="629264" y="2578249"/>
            <a:ext cx="10350910" cy="2589059"/>
          </a:xfrm>
        </p:spPr>
        <p:txBody>
          <a:bodyPr>
            <a:normAutofit/>
          </a:bodyPr>
          <a:lstStyle/>
          <a:p>
            <a:pPr>
              <a:lnSpc>
                <a:spcPct val="150000"/>
              </a:lnSpc>
            </a:pPr>
            <a:r>
              <a:rPr lang="pl-PL" sz="1800" dirty="0">
                <a:latin typeface="+mj-lt"/>
              </a:rPr>
              <a:t>Nawracające napady ciężkiego lęku, nieograniczone do jakiejś szczególnej sytuacji czy okoliczności</a:t>
            </a:r>
            <a:r>
              <a:rPr lang="pl-PL" sz="1800" dirty="0" smtClean="0">
                <a:latin typeface="+mj-lt"/>
              </a:rPr>
              <a:t>.</a:t>
            </a:r>
          </a:p>
          <a:p>
            <a:pPr>
              <a:lnSpc>
                <a:spcPct val="150000"/>
              </a:lnSpc>
            </a:pPr>
            <a:r>
              <a:rPr lang="pl-PL" sz="1800" dirty="0">
                <a:latin typeface="+mj-lt"/>
              </a:rPr>
              <a:t>Napady bicia serca lub bólu w klatce piersiowej</a:t>
            </a:r>
            <a:r>
              <a:rPr lang="pl-PL" sz="1800" dirty="0" smtClean="0">
                <a:latin typeface="+mj-lt"/>
              </a:rPr>
              <a:t>.</a:t>
            </a:r>
          </a:p>
          <a:p>
            <a:pPr>
              <a:lnSpc>
                <a:spcPct val="150000"/>
              </a:lnSpc>
            </a:pPr>
            <a:r>
              <a:rPr lang="pl-PL" sz="1800" dirty="0">
                <a:latin typeface="+mj-lt"/>
              </a:rPr>
              <a:t>Zawroty głowy, poczucie </a:t>
            </a:r>
            <a:r>
              <a:rPr lang="pl-PL" sz="1800" dirty="0" smtClean="0">
                <a:latin typeface="+mj-lt"/>
              </a:rPr>
              <a:t>nierealności</a:t>
            </a:r>
          </a:p>
          <a:p>
            <a:pPr>
              <a:lnSpc>
                <a:spcPct val="150000"/>
              </a:lnSpc>
            </a:pPr>
            <a:r>
              <a:rPr lang="pl-PL" sz="1800" dirty="0">
                <a:latin typeface="+mj-lt"/>
              </a:rPr>
              <a:t>Strach przed śmiercią, przed utratą kontroli lub chorobą psychiczną oraz pomiędzy napadami obawa przed jego wystąpieniem</a:t>
            </a:r>
            <a:endParaRPr lang="en-US" sz="1800" dirty="0">
              <a:latin typeface="+mj-lt"/>
            </a:endParaRPr>
          </a:p>
          <a:p>
            <a:endParaRPr lang="en-US" dirty="0"/>
          </a:p>
          <a:p>
            <a:endParaRPr lang="en-US" dirty="0"/>
          </a:p>
          <a:p>
            <a:endParaRPr lang="en-US" dirty="0"/>
          </a:p>
          <a:p>
            <a:endParaRPr lang="pl-PL" dirty="0"/>
          </a:p>
        </p:txBody>
      </p:sp>
    </p:spTree>
    <p:extLst>
      <p:ext uri="{BB962C8B-B14F-4D97-AF65-F5344CB8AC3E}">
        <p14:creationId xmlns:p14="http://schemas.microsoft.com/office/powerpoint/2010/main" val="3194419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dirty="0" smtClean="0"/>
              <a:t>Zielona transformacja a zaburzenia lękowe</a:t>
            </a:r>
            <a:br>
              <a:rPr lang="pl-PL" sz="4000" dirty="0" smtClean="0"/>
            </a:br>
            <a:r>
              <a:rPr lang="pl-PL" sz="4000" dirty="0"/>
              <a:t>- </a:t>
            </a:r>
            <a:r>
              <a:rPr lang="pl-PL" sz="4000" dirty="0" smtClean="0"/>
              <a:t>lęk </a:t>
            </a:r>
            <a:r>
              <a:rPr lang="pl-PL" sz="4000" dirty="0"/>
              <a:t>ekologiczny </a:t>
            </a:r>
            <a:r>
              <a:rPr lang="pl-PL" sz="4000" dirty="0" smtClean="0"/>
              <a:t>(</a:t>
            </a:r>
            <a:r>
              <a:rPr lang="en-US" sz="4000" dirty="0" smtClean="0"/>
              <a:t>eco-anxiety</a:t>
            </a:r>
            <a:r>
              <a:rPr lang="pl-PL" sz="4000" dirty="0" smtClean="0"/>
              <a:t>)</a:t>
            </a:r>
            <a:endParaRPr lang="pl-PL" sz="4000" dirty="0"/>
          </a:p>
        </p:txBody>
      </p:sp>
      <p:sp>
        <p:nvSpPr>
          <p:cNvPr id="4" name="Rectangle 1"/>
          <p:cNvSpPr>
            <a:spLocks noGrp="1" noChangeArrowheads="1"/>
          </p:cNvSpPr>
          <p:nvPr>
            <p:ph idx="1"/>
          </p:nvPr>
        </p:nvSpPr>
        <p:spPr bwMode="auto">
          <a:xfrm>
            <a:off x="838200" y="3145611"/>
            <a:ext cx="10111451" cy="1711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r>
              <a:rPr kumimoji="0" lang="pl-PL" altLang="pl-PL" sz="1800" b="0" i="0" u="none" strike="noStrike" cap="none" normalizeH="0" baseline="0" dirty="0" smtClean="0">
                <a:ln>
                  <a:noFill/>
                </a:ln>
                <a:solidFill>
                  <a:schemeClr val="tx1"/>
                </a:solidFill>
                <a:effectLst/>
                <a:latin typeface="+mj-lt"/>
              </a:rPr>
              <a:t>Coraz więcej osób (zwłaszcza młodych) doświadcza </a:t>
            </a:r>
            <a:r>
              <a:rPr kumimoji="0" lang="pl-PL" altLang="pl-PL" sz="1800" b="1" i="0" u="none" strike="noStrike" cap="none" normalizeH="0" baseline="0" dirty="0" smtClean="0">
                <a:ln>
                  <a:noFill/>
                </a:ln>
                <a:solidFill>
                  <a:schemeClr val="tx1"/>
                </a:solidFill>
                <a:effectLst/>
                <a:latin typeface="+mj-lt"/>
              </a:rPr>
              <a:t>przewlekłego lęku</a:t>
            </a:r>
            <a:r>
              <a:rPr kumimoji="0" lang="pl-PL" altLang="pl-PL" sz="1800" b="0" i="0" u="none" strike="noStrike" cap="none" normalizeH="0" baseline="0" dirty="0" smtClean="0">
                <a:ln>
                  <a:noFill/>
                </a:ln>
                <a:solidFill>
                  <a:schemeClr val="tx1"/>
                </a:solidFill>
                <a:effectLst/>
                <a:latin typeface="+mj-lt"/>
              </a:rPr>
              <a:t> związanego z katastrofą klimatyczną, utratą bioróżnorodności, niepewnością przyszłości.</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pl-PL" altLang="pl-PL" sz="1800" b="0" i="0" u="none" strike="noStrike" cap="none" normalizeH="0" baseline="0" dirty="0" smtClean="0">
                <a:ln>
                  <a:noFill/>
                </a:ln>
                <a:solidFill>
                  <a:schemeClr val="tx1"/>
                </a:solidFill>
                <a:effectLst/>
                <a:latin typeface="+mj-lt"/>
              </a:rPr>
              <a:t>Objawy przypominają zaburzenia lękowe: napięcie, bezsenność, poczucie bezsilności, unikanie tematów ekologicznych lub przeciwnie – nadmierna aktywność (aktywistyczne wypalenie).</a:t>
            </a:r>
          </a:p>
        </p:txBody>
      </p:sp>
    </p:spTree>
    <p:extLst>
      <p:ext uri="{BB962C8B-B14F-4D97-AF65-F5344CB8AC3E}">
        <p14:creationId xmlns:p14="http://schemas.microsoft.com/office/powerpoint/2010/main" val="94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8E006CF-C3A9-4986-82AD-ED6CF14D5ECF}"/>
              </a:ext>
            </a:extLst>
          </p:cNvPr>
          <p:cNvSpPr>
            <a:spLocks noGrp="1"/>
          </p:cNvSpPr>
          <p:nvPr>
            <p:ph type="title"/>
          </p:nvPr>
        </p:nvSpPr>
        <p:spPr>
          <a:xfrm>
            <a:off x="762019" y="258234"/>
            <a:ext cx="10515580" cy="1321070"/>
          </a:xfrm>
          <a:noFill/>
        </p:spPr>
        <p:txBody>
          <a:bodyPr>
            <a:normAutofit/>
          </a:bodyPr>
          <a:lstStyle/>
          <a:p>
            <a:r>
              <a:rPr lang="pl-PL" sz="4000" dirty="0">
                <a:cs typeface="Times New Roman" panose="02020603050405020304" pitchFamily="18" charset="0"/>
              </a:rPr>
              <a:t>Zaburzenia lękowe</a:t>
            </a:r>
            <a:br>
              <a:rPr lang="pl-PL" sz="4000" dirty="0">
                <a:cs typeface="Times New Roman" panose="02020603050405020304" pitchFamily="18" charset="0"/>
              </a:rPr>
            </a:br>
            <a:r>
              <a:rPr lang="pl-PL" sz="4000" dirty="0" smtClean="0">
                <a:cs typeface="Times New Roman" panose="02020603050405020304" pitchFamily="18" charset="0"/>
              </a:rPr>
              <a:t> </a:t>
            </a:r>
            <a:r>
              <a:rPr lang="pl-PL" sz="4000" dirty="0">
                <a:cs typeface="Times New Roman" panose="02020603050405020304" pitchFamily="18" charset="0"/>
              </a:rPr>
              <a:t>- zaburzenia lękowe uogólnione</a:t>
            </a:r>
          </a:p>
        </p:txBody>
      </p:sp>
      <p:sp>
        <p:nvSpPr>
          <p:cNvPr id="3" name="Symbol zastępczy zawartości 2">
            <a:extLst>
              <a:ext uri="{FF2B5EF4-FFF2-40B4-BE49-F238E27FC236}">
                <a16:creationId xmlns:a16="http://schemas.microsoft.com/office/drawing/2014/main" xmlns="" id="{618B61D7-4FD3-41D7-904C-89ABEAA1B3A5}"/>
              </a:ext>
            </a:extLst>
          </p:cNvPr>
          <p:cNvSpPr>
            <a:spLocks noGrp="1"/>
          </p:cNvSpPr>
          <p:nvPr>
            <p:ph idx="1"/>
          </p:nvPr>
        </p:nvSpPr>
        <p:spPr>
          <a:xfrm>
            <a:off x="397981" y="1837537"/>
            <a:ext cx="11656367" cy="4657766"/>
          </a:xfrm>
        </p:spPr>
        <p:txBody>
          <a:bodyPr anchor="ctr">
            <a:normAutofit/>
          </a:bodyPr>
          <a:lstStyle/>
          <a:p>
            <a:pPr>
              <a:lnSpc>
                <a:spcPct val="160000"/>
              </a:lnSpc>
              <a:buFontTx/>
              <a:buChar char="-"/>
            </a:pPr>
            <a:r>
              <a:rPr lang="pl-PL" sz="1800" dirty="0">
                <a:latin typeface="+mj-lt"/>
              </a:rPr>
              <a:t>Może być objawem zaburzenia depresyjnego, ujawnia się bez szczególnej przyczyny, atakuje w sytuacjach, które normalnie go nie wywołują.</a:t>
            </a:r>
          </a:p>
          <a:p>
            <a:pPr>
              <a:lnSpc>
                <a:spcPct val="160000"/>
              </a:lnSpc>
              <a:buFontTx/>
              <a:buChar char="-"/>
            </a:pPr>
            <a:r>
              <a:rPr lang="pl-PL" sz="1800" dirty="0">
                <a:latin typeface="+mj-lt"/>
              </a:rPr>
              <a:t>istotną cechą jest uogólniony i uporczywy lęk występujący przez większość czasu, niezależnie od jakichkolwiek okoliczności.</a:t>
            </a:r>
          </a:p>
          <a:p>
            <a:pPr>
              <a:lnSpc>
                <a:spcPct val="160000"/>
              </a:lnSpc>
              <a:buFontTx/>
              <a:buChar char="-"/>
            </a:pPr>
            <a:r>
              <a:rPr lang="pl-PL" sz="1800" dirty="0">
                <a:latin typeface="+mj-lt"/>
              </a:rPr>
              <a:t>Chorzy za zaburzenia lękowe zaczynają odczuwać napięcie, niepokój, dolegliwości lokalizują w nadbrzuszu lub w klatce piersiowej.</a:t>
            </a:r>
          </a:p>
          <a:p>
            <a:pPr>
              <a:lnSpc>
                <a:spcPct val="160000"/>
              </a:lnSpc>
              <a:buFontTx/>
              <a:buChar char="-"/>
            </a:pPr>
            <a:r>
              <a:rPr lang="pl-PL" sz="1800" dirty="0">
                <a:latin typeface="+mj-lt"/>
              </a:rPr>
              <a:t>Chory zaczyna być nadpobudliwy, jego ruchy są bardziej gwałtowne, szybkie.</a:t>
            </a:r>
          </a:p>
          <a:p>
            <a:pPr>
              <a:lnSpc>
                <a:spcPct val="160000"/>
              </a:lnSpc>
              <a:buFontTx/>
              <a:buChar char="-"/>
            </a:pPr>
            <a:r>
              <a:rPr lang="pl-PL" sz="1800" dirty="0">
                <a:latin typeface="+mj-lt"/>
              </a:rPr>
              <a:t>Chorzy boją się nie tego co się dzieje, ale tego co ma się stać za chwile. Cierpią na bezsenności, sen mają lekki i przerywany.</a:t>
            </a:r>
          </a:p>
          <a:p>
            <a:pPr>
              <a:lnSpc>
                <a:spcPct val="160000"/>
              </a:lnSpc>
            </a:pPr>
            <a:endParaRPr lang="pl-PL" sz="1800" dirty="0">
              <a:latin typeface="+mj-lt"/>
            </a:endParaRPr>
          </a:p>
        </p:txBody>
      </p:sp>
    </p:spTree>
    <p:extLst>
      <p:ext uri="{BB962C8B-B14F-4D97-AF65-F5344CB8AC3E}">
        <p14:creationId xmlns:p14="http://schemas.microsoft.com/office/powerpoint/2010/main" val="2724905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8E006CF-C3A9-4986-82AD-ED6CF14D5ECF}"/>
              </a:ext>
            </a:extLst>
          </p:cNvPr>
          <p:cNvSpPr>
            <a:spLocks noGrp="1"/>
          </p:cNvSpPr>
          <p:nvPr>
            <p:ph type="title"/>
          </p:nvPr>
        </p:nvSpPr>
        <p:spPr>
          <a:xfrm>
            <a:off x="429033" y="473050"/>
            <a:ext cx="10268464" cy="985769"/>
          </a:xfrm>
          <a:noFill/>
        </p:spPr>
        <p:txBody>
          <a:bodyPr>
            <a:noAutofit/>
          </a:bodyPr>
          <a:lstStyle/>
          <a:p>
            <a:r>
              <a:rPr lang="pl-PL" sz="4000" dirty="0">
                <a:cs typeface="Times New Roman" panose="02020603050405020304" pitchFamily="18" charset="0"/>
              </a:rPr>
              <a:t>Zaburzenia </a:t>
            </a:r>
            <a:r>
              <a:rPr lang="pl-PL" sz="4000" dirty="0" smtClean="0">
                <a:cs typeface="Times New Roman" panose="02020603050405020304" pitchFamily="18" charset="0"/>
              </a:rPr>
              <a:t>lękowe</a:t>
            </a:r>
            <a:r>
              <a:rPr lang="pl-PL" sz="4000" dirty="0">
                <a:cs typeface="Times New Roman" panose="02020603050405020304" pitchFamily="18" charset="0"/>
              </a:rPr>
              <a:t/>
            </a:r>
            <a:br>
              <a:rPr lang="pl-PL" sz="4000" dirty="0">
                <a:cs typeface="Times New Roman" panose="02020603050405020304" pitchFamily="18" charset="0"/>
              </a:rPr>
            </a:br>
            <a:r>
              <a:rPr lang="pl-PL" sz="4000" dirty="0" smtClean="0">
                <a:cs typeface="Times New Roman" panose="02020603050405020304" pitchFamily="18" charset="0"/>
              </a:rPr>
              <a:t>- </a:t>
            </a:r>
            <a:r>
              <a:rPr lang="pl-PL" sz="4000" dirty="0">
                <a:cs typeface="Times New Roman" panose="02020603050405020304" pitchFamily="18" charset="0"/>
              </a:rPr>
              <a:t>zaburzenia lękowe uogólnione</a:t>
            </a:r>
          </a:p>
        </p:txBody>
      </p:sp>
      <p:sp>
        <p:nvSpPr>
          <p:cNvPr id="3" name="Symbol zastępczy zawartości 2">
            <a:extLst>
              <a:ext uri="{FF2B5EF4-FFF2-40B4-BE49-F238E27FC236}">
                <a16:creationId xmlns:a16="http://schemas.microsoft.com/office/drawing/2014/main" xmlns="" id="{618B61D7-4FD3-41D7-904C-89ABEAA1B3A5}"/>
              </a:ext>
            </a:extLst>
          </p:cNvPr>
          <p:cNvSpPr>
            <a:spLocks noGrp="1"/>
          </p:cNvSpPr>
          <p:nvPr>
            <p:ph idx="1"/>
          </p:nvPr>
        </p:nvSpPr>
        <p:spPr>
          <a:xfrm>
            <a:off x="521111" y="1769806"/>
            <a:ext cx="11480390" cy="4611944"/>
          </a:xfrm>
        </p:spPr>
        <p:txBody>
          <a:bodyPr anchor="ctr">
            <a:normAutofit/>
          </a:bodyPr>
          <a:lstStyle/>
          <a:p>
            <a:pPr>
              <a:lnSpc>
                <a:spcPct val="150000"/>
              </a:lnSpc>
            </a:pPr>
            <a:r>
              <a:rPr lang="pl-PL" sz="1800" dirty="0">
                <a:latin typeface="+mj-lt"/>
              </a:rPr>
              <a:t>Poczucie spięcia lub napięcia albo bycia na granicy wytrzymałości.</a:t>
            </a:r>
          </a:p>
          <a:p>
            <a:pPr>
              <a:lnSpc>
                <a:spcPct val="150000"/>
              </a:lnSpc>
            </a:pPr>
            <a:r>
              <a:rPr lang="pl-PL" sz="1800" dirty="0">
                <a:latin typeface="+mj-lt"/>
              </a:rPr>
              <a:t>Łatwe męczenie się.</a:t>
            </a:r>
          </a:p>
          <a:p>
            <a:pPr>
              <a:lnSpc>
                <a:spcPct val="150000"/>
              </a:lnSpc>
            </a:pPr>
            <a:r>
              <a:rPr lang="pl-PL" sz="1800" dirty="0">
                <a:latin typeface="+mj-lt"/>
              </a:rPr>
              <a:t>Trudności w koncentrowaniu się albo poczucie pustki w głowie.</a:t>
            </a:r>
          </a:p>
          <a:p>
            <a:pPr>
              <a:lnSpc>
                <a:spcPct val="150000"/>
              </a:lnSpc>
            </a:pPr>
            <a:r>
              <a:rPr lang="pl-PL" sz="1800" dirty="0">
                <a:latin typeface="+mj-lt"/>
              </a:rPr>
              <a:t> Drażliwość, zwiększone napięcie mięśni. </a:t>
            </a:r>
          </a:p>
          <a:p>
            <a:pPr>
              <a:lnSpc>
                <a:spcPct val="150000"/>
              </a:lnSpc>
            </a:pPr>
            <a:r>
              <a:rPr lang="pl-PL" sz="1800" dirty="0">
                <a:latin typeface="+mj-lt"/>
              </a:rPr>
              <a:t>Lęk, obawy i objawy fizyczne powodują znaczące klinicznie cierpienie lub upośledzenie funkcjonowania w sferze społecznej, zawodowej, i innych ważnych obszarach. </a:t>
            </a:r>
          </a:p>
          <a:p>
            <a:pPr>
              <a:lnSpc>
                <a:spcPct val="150000"/>
              </a:lnSpc>
            </a:pPr>
            <a:r>
              <a:rPr lang="pl-PL" sz="1800" dirty="0">
                <a:latin typeface="+mj-lt"/>
              </a:rPr>
              <a:t>Osią lęku uogólnionego jest nietolerancja niepewności, szczególnie taka, która nie może być przezwyciężona. </a:t>
            </a:r>
          </a:p>
          <a:p>
            <a:pPr>
              <a:lnSpc>
                <a:spcPct val="150000"/>
              </a:lnSpc>
            </a:pPr>
            <a:r>
              <a:rPr lang="pl-PL" sz="1800" dirty="0">
                <a:latin typeface="+mj-lt"/>
              </a:rPr>
              <a:t>Osoby z GAD niechętnie poświęcają zagrażającym treściom pełną uwagę i dlatego, mimo posiadania odpowiednich umiejętności zwlekają z rozwiązywaniem problemów, a zamiast tego zamartwieją się oczekując najgorszego wyniku. </a:t>
            </a:r>
          </a:p>
        </p:txBody>
      </p:sp>
    </p:spTree>
    <p:extLst>
      <p:ext uri="{BB962C8B-B14F-4D97-AF65-F5344CB8AC3E}">
        <p14:creationId xmlns:p14="http://schemas.microsoft.com/office/powerpoint/2010/main" val="43520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729334C8-4F6B-4BD4-B22D-75664DD00DC1}"/>
              </a:ext>
            </a:extLst>
          </p:cNvPr>
          <p:cNvSpPr>
            <a:spLocks noGrp="1"/>
          </p:cNvSpPr>
          <p:nvPr>
            <p:ph type="title"/>
          </p:nvPr>
        </p:nvSpPr>
        <p:spPr>
          <a:xfrm>
            <a:off x="537064" y="548064"/>
            <a:ext cx="7446730" cy="700634"/>
          </a:xfrm>
          <a:noFill/>
        </p:spPr>
        <p:txBody>
          <a:bodyPr>
            <a:noAutofit/>
          </a:bodyPr>
          <a:lstStyle/>
          <a:p>
            <a:pPr algn="ctr"/>
            <a:r>
              <a:rPr lang="pl-PL" sz="4000" dirty="0" smtClean="0"/>
              <a:t>Zaburzenia lękowe w postaci fobii</a:t>
            </a:r>
            <a:endParaRPr lang="pl-PL" sz="4000" dirty="0"/>
          </a:p>
        </p:txBody>
      </p:sp>
      <p:sp>
        <p:nvSpPr>
          <p:cNvPr id="3" name="Symbol zastępczy zawartości 2">
            <a:extLst>
              <a:ext uri="{FF2B5EF4-FFF2-40B4-BE49-F238E27FC236}">
                <a16:creationId xmlns:a16="http://schemas.microsoft.com/office/drawing/2014/main" xmlns="" id="{D1FB0761-F76F-45BD-AEA1-198BB1DF906B}"/>
              </a:ext>
            </a:extLst>
          </p:cNvPr>
          <p:cNvSpPr>
            <a:spLocks noGrp="1"/>
          </p:cNvSpPr>
          <p:nvPr>
            <p:ph idx="1"/>
          </p:nvPr>
        </p:nvSpPr>
        <p:spPr>
          <a:xfrm>
            <a:off x="629266" y="1356853"/>
            <a:ext cx="11477010" cy="5320172"/>
          </a:xfrm>
        </p:spPr>
        <p:txBody>
          <a:bodyPr anchor="ctr">
            <a:normAutofit/>
          </a:bodyPr>
          <a:lstStyle/>
          <a:p>
            <a:pPr>
              <a:lnSpc>
                <a:spcPct val="150000"/>
              </a:lnSpc>
            </a:pPr>
            <a:r>
              <a:rPr lang="pl-PL" sz="1800" dirty="0">
                <a:latin typeface="+mj-lt"/>
              </a:rPr>
              <a:t>Dana osoba czuje silny lęk wywołany przez określony przedmiot lub sytuację i angażuje się w zachowania unikające. </a:t>
            </a:r>
          </a:p>
          <a:p>
            <a:pPr>
              <a:lnSpc>
                <a:spcPct val="150000"/>
              </a:lnSpc>
            </a:pPr>
            <a:r>
              <a:rPr lang="pl-PL" sz="1800" dirty="0">
                <a:latin typeface="+mj-lt"/>
              </a:rPr>
              <a:t> Wyraźny lęk lub niepokój dotyczący określonego przedmiotu lub sytuacji (np. latania, wysokości, zwierząt, zastrzyków, widoku krwi). </a:t>
            </a:r>
          </a:p>
          <a:p>
            <a:pPr>
              <a:lnSpc>
                <a:spcPct val="150000"/>
              </a:lnSpc>
            </a:pPr>
            <a:r>
              <a:rPr lang="pl-PL" sz="1800" dirty="0">
                <a:latin typeface="+mj-lt"/>
              </a:rPr>
              <a:t>Przedmiot lęku lub sytuacja </a:t>
            </a:r>
            <a:r>
              <a:rPr lang="pl-PL" sz="1800" dirty="0" err="1">
                <a:latin typeface="+mj-lt"/>
              </a:rPr>
              <a:t>fobiczna</a:t>
            </a:r>
            <a:r>
              <a:rPr lang="pl-PL" sz="1800" dirty="0">
                <a:latin typeface="+mj-lt"/>
              </a:rPr>
              <a:t> niemal zawsze wywołują natychmiastowy lęk lub niepokój. </a:t>
            </a:r>
          </a:p>
          <a:p>
            <a:pPr>
              <a:lnSpc>
                <a:spcPct val="150000"/>
              </a:lnSpc>
            </a:pPr>
            <a:r>
              <a:rPr lang="pl-PL" sz="1800" dirty="0">
                <a:latin typeface="+mj-lt"/>
              </a:rPr>
              <a:t>Osoba unika przedmiotu budzącego lęk lub sytuacji </a:t>
            </a:r>
            <a:r>
              <a:rPr lang="pl-PL" sz="1800" dirty="0" err="1">
                <a:latin typeface="+mj-lt"/>
              </a:rPr>
              <a:t>fobicznej</a:t>
            </a:r>
            <a:r>
              <a:rPr lang="pl-PL" sz="1800" dirty="0">
                <a:latin typeface="+mj-lt"/>
              </a:rPr>
              <a:t>, w innym przypadku występuje silny lęk lub niepokój. </a:t>
            </a:r>
          </a:p>
          <a:p>
            <a:pPr>
              <a:lnSpc>
                <a:spcPct val="150000"/>
              </a:lnSpc>
            </a:pPr>
            <a:r>
              <a:rPr lang="pl-PL" sz="1800" dirty="0">
                <a:latin typeface="+mj-lt"/>
              </a:rPr>
              <a:t>Nasilenie lęku lub niepokoju jest nieadekwatne do poziomu zagrożenia, jakie niesie ze sobą określony przedmiot lub sytuacja i do kontekstu społeczno-kulturowego. </a:t>
            </a:r>
          </a:p>
          <a:p>
            <a:pPr>
              <a:lnSpc>
                <a:spcPct val="150000"/>
              </a:lnSpc>
            </a:pPr>
            <a:r>
              <a:rPr lang="pl-PL" sz="1800" dirty="0">
                <a:latin typeface="+mj-lt"/>
              </a:rPr>
              <a:t> Lęk, niepokój i unikanie są utrwalone. </a:t>
            </a:r>
          </a:p>
          <a:p>
            <a:pPr>
              <a:lnSpc>
                <a:spcPct val="150000"/>
              </a:lnSpc>
            </a:pPr>
            <a:r>
              <a:rPr lang="pl-PL" sz="1800" dirty="0">
                <a:latin typeface="+mj-lt"/>
              </a:rPr>
              <a:t> Lęk, niepokój i potrzeba unikania powodują znaczące klinicznie cierpienie lub upośledzenie funkcjonowania w sferze społecznej, zawodowej i innych ważnych obszarach.</a:t>
            </a:r>
          </a:p>
        </p:txBody>
      </p:sp>
    </p:spTree>
    <p:extLst>
      <p:ext uri="{BB962C8B-B14F-4D97-AF65-F5344CB8AC3E}">
        <p14:creationId xmlns:p14="http://schemas.microsoft.com/office/powerpoint/2010/main" val="391852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Zbliżenie pająka">
            <a:extLst>
              <a:ext uri="{FF2B5EF4-FFF2-40B4-BE49-F238E27FC236}">
                <a16:creationId xmlns:a16="http://schemas.microsoft.com/office/drawing/2014/main" xmlns="" id="{40264F95-87A5-4A48-8D2C-C0DBF5770512}"/>
              </a:ext>
            </a:extLst>
          </p:cNvPr>
          <p:cNvPicPr>
            <a:picLocks noChangeAspect="1"/>
          </p:cNvPicPr>
          <p:nvPr/>
        </p:nvPicPr>
        <p:blipFill rotWithShape="1">
          <a:blip r:embed="rId2"/>
          <a:srcRect b="15730"/>
          <a:stretch/>
        </p:blipFill>
        <p:spPr>
          <a:xfrm>
            <a:off x="20" y="10"/>
            <a:ext cx="12191980" cy="6857989"/>
          </a:xfrm>
          <a:prstGeom prst="rect">
            <a:avLst/>
          </a:prstGeom>
        </p:spPr>
      </p:pic>
      <p:sp>
        <p:nvSpPr>
          <p:cNvPr id="35" name="Rectangle 25" descr="Zdjęcie przedstawia pająka">
            <a:extLst>
              <a:ext uri="{FF2B5EF4-FFF2-40B4-BE49-F238E27FC236}">
                <a16:creationId xmlns:a16="http://schemas.microsoft.com/office/drawing/2014/main" xmlns="" id="{AE95896B-6905-4618-A7DF-DED8A61FBC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1"/>
            <a:ext cx="12192000" cy="6857999"/>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xmlns="" id="{49BD4625-3A48-40E0-8609-9CCE32D620D5}"/>
              </a:ext>
            </a:extLst>
          </p:cNvPr>
          <p:cNvSpPr>
            <a:spLocks noGrp="1"/>
          </p:cNvSpPr>
          <p:nvPr>
            <p:ph type="title"/>
          </p:nvPr>
        </p:nvSpPr>
        <p:spPr>
          <a:xfrm>
            <a:off x="527578" y="842845"/>
            <a:ext cx="9966960" cy="1080902"/>
          </a:xfrm>
          <a:solidFill>
            <a:schemeClr val="bg1"/>
          </a:solidFill>
        </p:spPr>
        <p:txBody>
          <a:bodyPr vert="horz" lIns="91440" tIns="45720" rIns="91440" bIns="45720" rtlCol="0" anchor="b">
            <a:normAutofit fontScale="90000"/>
          </a:bodyPr>
          <a:lstStyle/>
          <a:p>
            <a:pPr>
              <a:lnSpc>
                <a:spcPct val="80000"/>
              </a:lnSpc>
            </a:pPr>
            <a:r>
              <a:rPr lang="pl-PL" sz="9600" dirty="0" smtClean="0"/>
              <a:t>Rodzaje</a:t>
            </a:r>
            <a:r>
              <a:rPr lang="en-US" sz="9600" dirty="0" smtClean="0"/>
              <a:t> </a:t>
            </a:r>
            <a:r>
              <a:rPr lang="pl-PL" sz="9600" dirty="0" smtClean="0"/>
              <a:t>fobii </a:t>
            </a:r>
            <a:r>
              <a:rPr lang="pl-PL" sz="9600" dirty="0"/>
              <a:t>- </a:t>
            </a:r>
            <a:r>
              <a:rPr lang="pl-PL" sz="9600" dirty="0" err="1"/>
              <a:t>kahoot</a:t>
            </a:r>
            <a:r>
              <a:rPr lang="en-US" sz="9600" dirty="0"/>
              <a:t> </a:t>
            </a:r>
          </a:p>
        </p:txBody>
      </p:sp>
    </p:spTree>
    <p:extLst>
      <p:ext uri="{BB962C8B-B14F-4D97-AF65-F5344CB8AC3E}">
        <p14:creationId xmlns:p14="http://schemas.microsoft.com/office/powerpoint/2010/main" val="259079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E500A25-C4AA-4AA2-9D04-0A9DDF4315EA}"/>
              </a:ext>
            </a:extLst>
          </p:cNvPr>
          <p:cNvSpPr>
            <a:spLocks noGrp="1"/>
          </p:cNvSpPr>
          <p:nvPr>
            <p:ph type="title"/>
          </p:nvPr>
        </p:nvSpPr>
        <p:spPr/>
        <p:txBody>
          <a:bodyPr>
            <a:normAutofit/>
          </a:bodyPr>
          <a:lstStyle/>
          <a:p>
            <a:r>
              <a:rPr lang="pl-PL" sz="4000" b="1" dirty="0"/>
              <a:t>Rodzaje fobii </a:t>
            </a:r>
          </a:p>
        </p:txBody>
      </p:sp>
      <p:sp>
        <p:nvSpPr>
          <p:cNvPr id="3" name="Symbol zastępczy zawartości 2">
            <a:extLst>
              <a:ext uri="{FF2B5EF4-FFF2-40B4-BE49-F238E27FC236}">
                <a16:creationId xmlns:a16="http://schemas.microsoft.com/office/drawing/2014/main" xmlns="" id="{AA10872E-9D08-45FE-993B-A968EE998EB6}"/>
              </a:ext>
            </a:extLst>
          </p:cNvPr>
          <p:cNvSpPr>
            <a:spLocks noGrp="1"/>
          </p:cNvSpPr>
          <p:nvPr>
            <p:ph sz="half" idx="1"/>
          </p:nvPr>
        </p:nvSpPr>
        <p:spPr>
          <a:xfrm>
            <a:off x="838200" y="1825625"/>
            <a:ext cx="10713334" cy="4351338"/>
          </a:xfrm>
        </p:spPr>
        <p:txBody>
          <a:bodyPr>
            <a:normAutofit/>
          </a:bodyPr>
          <a:lstStyle/>
          <a:p>
            <a:pPr>
              <a:lnSpc>
                <a:spcPct val="150000"/>
              </a:lnSpc>
            </a:pPr>
            <a:r>
              <a:rPr lang="pl-PL" sz="1800" dirty="0">
                <a:latin typeface="+mj-lt"/>
              </a:rPr>
              <a:t>Agorafobia – lęk przed otwartą przestrzenią oraz strachem przed sytuacjami, w których zamknięte są wszystkie drogi ucieczki do bezpiecznego miejsca. </a:t>
            </a:r>
          </a:p>
          <a:p>
            <a:pPr>
              <a:lnSpc>
                <a:spcPct val="150000"/>
              </a:lnSpc>
            </a:pPr>
            <a:r>
              <a:rPr lang="pl-PL" sz="1800" dirty="0" err="1">
                <a:latin typeface="+mj-lt"/>
              </a:rPr>
              <a:t>Klaustrofibia</a:t>
            </a:r>
            <a:r>
              <a:rPr lang="pl-PL" sz="1800" dirty="0">
                <a:latin typeface="+mj-lt"/>
              </a:rPr>
              <a:t> – wywołuje panikę z powodu przebywania w zamkniętych pomieszczeniach.</a:t>
            </a:r>
          </a:p>
          <a:p>
            <a:pPr>
              <a:lnSpc>
                <a:spcPct val="150000"/>
              </a:lnSpc>
            </a:pPr>
            <a:r>
              <a:rPr lang="pl-PL" sz="1800" dirty="0" err="1">
                <a:latin typeface="+mj-lt"/>
              </a:rPr>
              <a:t>Keraunofobia</a:t>
            </a:r>
            <a:r>
              <a:rPr lang="pl-PL" sz="1800" dirty="0">
                <a:latin typeface="+mj-lt"/>
              </a:rPr>
              <a:t> – lęk przed piorunami</a:t>
            </a:r>
          </a:p>
          <a:p>
            <a:pPr>
              <a:lnSpc>
                <a:spcPct val="150000"/>
              </a:lnSpc>
            </a:pPr>
            <a:r>
              <a:rPr lang="pl-PL" sz="1800" dirty="0" err="1">
                <a:latin typeface="+mj-lt"/>
              </a:rPr>
              <a:t>Arachnofobia</a:t>
            </a:r>
            <a:r>
              <a:rPr lang="pl-PL" sz="1800" dirty="0">
                <a:latin typeface="+mj-lt"/>
              </a:rPr>
              <a:t> – lęk przed pająkami</a:t>
            </a:r>
          </a:p>
          <a:p>
            <a:pPr>
              <a:lnSpc>
                <a:spcPct val="150000"/>
              </a:lnSpc>
            </a:pPr>
            <a:r>
              <a:rPr lang="pl-PL" sz="1800" dirty="0">
                <a:latin typeface="+mj-lt"/>
              </a:rPr>
              <a:t>Akrofobia – lęk wysokości </a:t>
            </a:r>
          </a:p>
          <a:p>
            <a:pPr>
              <a:lnSpc>
                <a:spcPct val="150000"/>
              </a:lnSpc>
            </a:pPr>
            <a:r>
              <a:rPr lang="pl-PL" sz="1800" dirty="0" err="1">
                <a:latin typeface="+mj-lt"/>
              </a:rPr>
              <a:t>Mysofobia</a:t>
            </a:r>
            <a:r>
              <a:rPr lang="pl-PL" sz="1800" dirty="0">
                <a:latin typeface="+mj-lt"/>
              </a:rPr>
              <a:t> – lęk przez zabrudzeniami</a:t>
            </a:r>
          </a:p>
        </p:txBody>
      </p:sp>
    </p:spTree>
    <p:extLst>
      <p:ext uri="{BB962C8B-B14F-4D97-AF65-F5344CB8AC3E}">
        <p14:creationId xmlns:p14="http://schemas.microsoft.com/office/powerpoint/2010/main" val="3951959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E500A25-C4AA-4AA2-9D04-0A9DDF4315EA}"/>
              </a:ext>
            </a:extLst>
          </p:cNvPr>
          <p:cNvSpPr>
            <a:spLocks noGrp="1"/>
          </p:cNvSpPr>
          <p:nvPr>
            <p:ph type="title"/>
          </p:nvPr>
        </p:nvSpPr>
        <p:spPr/>
        <p:txBody>
          <a:bodyPr>
            <a:normAutofit/>
          </a:bodyPr>
          <a:lstStyle/>
          <a:p>
            <a:r>
              <a:rPr lang="pl-PL" sz="4000" b="1" dirty="0"/>
              <a:t>Rodzaje </a:t>
            </a:r>
            <a:r>
              <a:rPr lang="pl-PL" sz="4000" b="1" dirty="0" smtClean="0"/>
              <a:t>fobii – cd. </a:t>
            </a:r>
            <a:endParaRPr lang="pl-PL" sz="4000" b="1" dirty="0"/>
          </a:p>
        </p:txBody>
      </p:sp>
      <p:sp>
        <p:nvSpPr>
          <p:cNvPr id="4" name="Symbol zastępczy zawartości 3">
            <a:extLst>
              <a:ext uri="{FF2B5EF4-FFF2-40B4-BE49-F238E27FC236}">
                <a16:creationId xmlns:a16="http://schemas.microsoft.com/office/drawing/2014/main" xmlns="" id="{28853BDE-9883-4292-B3C0-35B5FECD6B09}"/>
              </a:ext>
            </a:extLst>
          </p:cNvPr>
          <p:cNvSpPr>
            <a:spLocks noGrp="1"/>
          </p:cNvSpPr>
          <p:nvPr>
            <p:ph sz="half" idx="2"/>
          </p:nvPr>
        </p:nvSpPr>
        <p:spPr>
          <a:xfrm>
            <a:off x="838200" y="1825624"/>
            <a:ext cx="10515600" cy="4714071"/>
          </a:xfrm>
        </p:spPr>
        <p:txBody>
          <a:bodyPr>
            <a:normAutofit lnSpcReduction="10000"/>
          </a:bodyPr>
          <a:lstStyle/>
          <a:p>
            <a:pPr>
              <a:lnSpc>
                <a:spcPct val="150000"/>
              </a:lnSpc>
            </a:pPr>
            <a:r>
              <a:rPr lang="pl-PL" sz="1800" dirty="0">
                <a:latin typeface="+mj-lt"/>
              </a:rPr>
              <a:t>Tanatofobia – lęk przed śmiercią</a:t>
            </a:r>
          </a:p>
          <a:p>
            <a:pPr>
              <a:lnSpc>
                <a:spcPct val="150000"/>
              </a:lnSpc>
            </a:pPr>
            <a:r>
              <a:rPr lang="pl-PL" sz="1800" dirty="0" err="1">
                <a:latin typeface="+mj-lt"/>
              </a:rPr>
              <a:t>Trisaidekafobia</a:t>
            </a:r>
            <a:r>
              <a:rPr lang="pl-PL" sz="1800" dirty="0">
                <a:latin typeface="+mj-lt"/>
              </a:rPr>
              <a:t> – lęk przed liczbą 13</a:t>
            </a:r>
          </a:p>
          <a:p>
            <a:pPr>
              <a:lnSpc>
                <a:spcPct val="150000"/>
              </a:lnSpc>
            </a:pPr>
            <a:r>
              <a:rPr lang="pl-PL" sz="1800" dirty="0" err="1">
                <a:latin typeface="+mj-lt"/>
              </a:rPr>
              <a:t>Odontofobia</a:t>
            </a:r>
            <a:r>
              <a:rPr lang="pl-PL" sz="1800" dirty="0">
                <a:latin typeface="+mj-lt"/>
              </a:rPr>
              <a:t> – lęk przed dentystą</a:t>
            </a:r>
          </a:p>
          <a:p>
            <a:pPr>
              <a:lnSpc>
                <a:spcPct val="150000"/>
              </a:lnSpc>
            </a:pPr>
            <a:r>
              <a:rPr lang="pl-PL" sz="1800" dirty="0" err="1">
                <a:latin typeface="+mj-lt"/>
              </a:rPr>
              <a:t>Algofobia</a:t>
            </a:r>
            <a:r>
              <a:rPr lang="pl-PL" sz="1800" dirty="0">
                <a:latin typeface="+mj-lt"/>
              </a:rPr>
              <a:t> – lęk przed bólem</a:t>
            </a:r>
          </a:p>
          <a:p>
            <a:pPr>
              <a:lnSpc>
                <a:spcPct val="150000"/>
              </a:lnSpc>
            </a:pPr>
            <a:r>
              <a:rPr lang="pl-PL" sz="1800" dirty="0" err="1">
                <a:latin typeface="+mj-lt"/>
              </a:rPr>
              <a:t>Hipsofobia</a:t>
            </a:r>
            <a:r>
              <a:rPr lang="pl-PL" sz="1800" dirty="0">
                <a:latin typeface="+mj-lt"/>
              </a:rPr>
              <a:t> – lęk przed głębokością</a:t>
            </a:r>
          </a:p>
          <a:p>
            <a:pPr>
              <a:lnSpc>
                <a:spcPct val="150000"/>
              </a:lnSpc>
            </a:pPr>
            <a:r>
              <a:rPr lang="pl-PL" sz="1800" dirty="0">
                <a:latin typeface="+mj-lt"/>
              </a:rPr>
              <a:t>Monofobia – lęk przed samotnością</a:t>
            </a:r>
          </a:p>
          <a:p>
            <a:pPr>
              <a:lnSpc>
                <a:spcPct val="150000"/>
              </a:lnSpc>
            </a:pPr>
            <a:r>
              <a:rPr lang="pl-PL" sz="1800" dirty="0">
                <a:latin typeface="+mj-lt"/>
              </a:rPr>
              <a:t>Pirofobia – lęk przed ogniem</a:t>
            </a:r>
          </a:p>
          <a:p>
            <a:pPr>
              <a:lnSpc>
                <a:spcPct val="150000"/>
              </a:lnSpc>
            </a:pPr>
            <a:r>
              <a:rPr lang="pl-PL" sz="1800" dirty="0" err="1">
                <a:latin typeface="+mj-lt"/>
              </a:rPr>
              <a:t>Kynofobia</a:t>
            </a:r>
            <a:r>
              <a:rPr lang="pl-PL" sz="1800" dirty="0">
                <a:latin typeface="+mj-lt"/>
              </a:rPr>
              <a:t> – lęk przed psami</a:t>
            </a:r>
          </a:p>
          <a:p>
            <a:pPr>
              <a:lnSpc>
                <a:spcPct val="150000"/>
              </a:lnSpc>
            </a:pPr>
            <a:r>
              <a:rPr lang="pl-PL" sz="1800" dirty="0" err="1">
                <a:latin typeface="+mj-lt"/>
              </a:rPr>
              <a:t>Rodentofobia</a:t>
            </a:r>
            <a:r>
              <a:rPr lang="pl-PL" sz="1800" dirty="0">
                <a:latin typeface="+mj-lt"/>
              </a:rPr>
              <a:t> – lęk przed gryzoniami</a:t>
            </a:r>
          </a:p>
          <a:p>
            <a:endParaRPr lang="pl-PL" dirty="0"/>
          </a:p>
        </p:txBody>
      </p:sp>
    </p:spTree>
    <p:extLst>
      <p:ext uri="{BB962C8B-B14F-4D97-AF65-F5344CB8AC3E}">
        <p14:creationId xmlns:p14="http://schemas.microsoft.com/office/powerpoint/2010/main" val="559645458"/>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1bc458f0340e0026f831280ffddf36e6">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d12c8100f782de7d15ed4ffbb9251064"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Props1.xml><?xml version="1.0" encoding="utf-8"?>
<ds:datastoreItem xmlns:ds="http://schemas.openxmlformats.org/officeDocument/2006/customXml" ds:itemID="{0BE11D17-D9D7-4093-A0D0-0E6D11EF54B8}"/>
</file>

<file path=customXml/itemProps2.xml><?xml version="1.0" encoding="utf-8"?>
<ds:datastoreItem xmlns:ds="http://schemas.openxmlformats.org/officeDocument/2006/customXml" ds:itemID="{C4C1F38D-FA00-4464-A4D3-8709BDC36FBB}"/>
</file>

<file path=customXml/itemProps3.xml><?xml version="1.0" encoding="utf-8"?>
<ds:datastoreItem xmlns:ds="http://schemas.openxmlformats.org/officeDocument/2006/customXml" ds:itemID="{490CF247-4535-4D4F-BE3E-977EC5C431E0}"/>
</file>

<file path=docProps/app.xml><?xml version="1.0" encoding="utf-8"?>
<Properties xmlns="http://schemas.openxmlformats.org/officeDocument/2006/extended-properties" xmlns:vt="http://schemas.openxmlformats.org/officeDocument/2006/docPropsVTypes">
  <TotalTime>4361</TotalTime>
  <Words>1656</Words>
  <Application>Microsoft Office PowerPoint</Application>
  <PresentationFormat>Panoramiczny</PresentationFormat>
  <Paragraphs>175</Paragraphs>
  <Slides>30</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30</vt:i4>
      </vt:variant>
    </vt:vector>
  </HeadingPairs>
  <TitlesOfParts>
    <vt:vector size="35" baseType="lpstr">
      <vt:lpstr>Arial</vt:lpstr>
      <vt:lpstr>Calibri</vt:lpstr>
      <vt:lpstr>Calibri Light</vt:lpstr>
      <vt:lpstr>Times New Roman</vt:lpstr>
      <vt:lpstr>Motyw pakietu Office</vt:lpstr>
      <vt:lpstr>Projekt „Kierunki – drogi dla gospodarki”</vt:lpstr>
      <vt:lpstr>Rodzaje zaburzeń lękowych</vt:lpstr>
      <vt:lpstr>Zaburzenia lękowe - zaburzenia lękowe z napadami lęku </vt:lpstr>
      <vt:lpstr>Zaburzenia lękowe  - zaburzenia lękowe uogólnione</vt:lpstr>
      <vt:lpstr>Zaburzenia lękowe - zaburzenia lękowe uogólnione</vt:lpstr>
      <vt:lpstr>Zaburzenia lękowe w postaci fobii</vt:lpstr>
      <vt:lpstr>Rodzaje fobii - kahoot </vt:lpstr>
      <vt:lpstr>Rodzaje fobii </vt:lpstr>
      <vt:lpstr>Rodzaje fobii – cd. </vt:lpstr>
      <vt:lpstr>Fobia społeczna</vt:lpstr>
      <vt:lpstr>Fobia społeczna – lęk przed…</vt:lpstr>
      <vt:lpstr>Fobia społeczna - objawy</vt:lpstr>
      <vt:lpstr>Zaburzenia obsesyjno-kompulsyjne</vt:lpstr>
      <vt:lpstr>PTSD</vt:lpstr>
      <vt:lpstr>PTSD - przykłady wydarzeń</vt:lpstr>
      <vt:lpstr>PTSD – objawy 1.</vt:lpstr>
      <vt:lpstr>PTSD – objawy 2.</vt:lpstr>
      <vt:lpstr>PTSD – objawy 3.</vt:lpstr>
      <vt:lpstr>PTSD – objawy 4.</vt:lpstr>
      <vt:lpstr>ASD</vt:lpstr>
      <vt:lpstr>ASD cd.</vt:lpstr>
      <vt:lpstr>ASD – udzielenie pomocy</vt:lpstr>
      <vt:lpstr>Zaburzenia dysocjacyjne</vt:lpstr>
      <vt:lpstr>Zaburzenia dysocjacyjne – przykładowe zaburzenia</vt:lpstr>
      <vt:lpstr>Zaburzenia dysocjacyjne – przebieg</vt:lpstr>
      <vt:lpstr>Leczenie</vt:lpstr>
      <vt:lpstr>Cyfrowa transformacja a zaburzenia lękowe  - wpływ mediów cyfrowych na wzrost lęku</vt:lpstr>
      <vt:lpstr>Cyfrowa transformacja a zaburzenia lękowe  - nowe formy leczenia i terapia online</vt:lpstr>
      <vt:lpstr>Cyfrowa transformacja a zaburzenia lękowe - nowe źródła lęku</vt:lpstr>
      <vt:lpstr>Zielona transformacja a zaburzenia lękowe - lęk ekologiczny (eco-anxiety)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Zaburzenia lękowe</dc:title>
  <dc:creator>Karolina Goede</dc:creator>
  <cp:lastModifiedBy>Konto Microsoft</cp:lastModifiedBy>
  <cp:revision>75</cp:revision>
  <dcterms:created xsi:type="dcterms:W3CDTF">2024-06-08T14:40:10Z</dcterms:created>
  <dcterms:modified xsi:type="dcterms:W3CDTF">2025-10-26T17:23:02Z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ies>
</file>