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85" r:id="rId20"/>
    <p:sldId id="286" r:id="rId21"/>
    <p:sldId id="287" r:id="rId22"/>
    <p:sldId id="288" r:id="rId23"/>
    <p:sldId id="289" r:id="rId24"/>
    <p:sldId id="290" r:id="rId25"/>
    <p:sldId id="291" r:id="rId2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E905BE-F95B-4407-A498-CB464FA87029}" v="16" dt="2025-10-23T19:19:03.0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1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olina Goede" userId="S::karolina.goede@ukwbydgoszcz.onmicrosoft.com::115d1b8b-450b-4899-a2af-931a587c2fea" providerId="AD" clId="Web-{69E905BE-F95B-4407-A498-CB464FA87029}"/>
    <pc:docChg chg="modSld">
      <pc:chgData name="Karolina Goede" userId="S::karolina.goede@ukwbydgoszcz.onmicrosoft.com::115d1b8b-450b-4899-a2af-931a587c2fea" providerId="AD" clId="Web-{69E905BE-F95B-4407-A498-CB464FA87029}" dt="2025-10-23T19:19:01.768" v="13" actId="20577"/>
      <pc:docMkLst>
        <pc:docMk/>
      </pc:docMkLst>
      <pc:sldChg chg="modSp">
        <pc:chgData name="Karolina Goede" userId="S::karolina.goede@ukwbydgoszcz.onmicrosoft.com::115d1b8b-450b-4899-a2af-931a587c2fea" providerId="AD" clId="Web-{69E905BE-F95B-4407-A498-CB464FA87029}" dt="2025-10-23T19:18:51.580" v="10" actId="20577"/>
        <pc:sldMkLst>
          <pc:docMk/>
          <pc:sldMk cId="3394492991" sldId="257"/>
        </pc:sldMkLst>
        <pc:spChg chg="mod">
          <ac:chgData name="Karolina Goede" userId="S::karolina.goede@ukwbydgoszcz.onmicrosoft.com::115d1b8b-450b-4899-a2af-931a587c2fea" providerId="AD" clId="Web-{69E905BE-F95B-4407-A498-CB464FA87029}" dt="2025-10-23T19:18:33.065" v="4" actId="20577"/>
          <ac:spMkLst>
            <pc:docMk/>
            <pc:sldMk cId="3394492991" sldId="257"/>
            <ac:spMk id="2" creationId="{00000000-0000-0000-0000-000000000000}"/>
          </ac:spMkLst>
        </pc:spChg>
        <pc:spChg chg="mod">
          <ac:chgData name="Karolina Goede" userId="S::karolina.goede@ukwbydgoszcz.onmicrosoft.com::115d1b8b-450b-4899-a2af-931a587c2fea" providerId="AD" clId="Web-{69E905BE-F95B-4407-A498-CB464FA87029}" dt="2025-10-23T19:18:51.580" v="10" actId="20577"/>
          <ac:spMkLst>
            <pc:docMk/>
            <pc:sldMk cId="3394492991" sldId="257"/>
            <ac:spMk id="3" creationId="{00000000-0000-0000-0000-000000000000}"/>
          </ac:spMkLst>
        </pc:spChg>
      </pc:sldChg>
      <pc:sldChg chg="modSp">
        <pc:chgData name="Karolina Goede" userId="S::karolina.goede@ukwbydgoszcz.onmicrosoft.com::115d1b8b-450b-4899-a2af-931a587c2fea" providerId="AD" clId="Web-{69E905BE-F95B-4407-A498-CB464FA87029}" dt="2025-10-23T19:18:56.330" v="11" actId="20577"/>
        <pc:sldMkLst>
          <pc:docMk/>
          <pc:sldMk cId="2572407357" sldId="261"/>
        </pc:sldMkLst>
        <pc:spChg chg="mod">
          <ac:chgData name="Karolina Goede" userId="S::karolina.goede@ukwbydgoszcz.onmicrosoft.com::115d1b8b-450b-4899-a2af-931a587c2fea" providerId="AD" clId="Web-{69E905BE-F95B-4407-A498-CB464FA87029}" dt="2025-10-23T19:18:56.330" v="11" actId="20577"/>
          <ac:spMkLst>
            <pc:docMk/>
            <pc:sldMk cId="2572407357" sldId="261"/>
            <ac:spMk id="3" creationId="{B774D4A0-D7A5-76DE-2DD9-507E6213F4E8}"/>
          </ac:spMkLst>
        </pc:spChg>
      </pc:sldChg>
      <pc:sldChg chg="modSp">
        <pc:chgData name="Karolina Goede" userId="S::karolina.goede@ukwbydgoszcz.onmicrosoft.com::115d1b8b-450b-4899-a2af-931a587c2fea" providerId="AD" clId="Web-{69E905BE-F95B-4407-A498-CB464FA87029}" dt="2025-10-23T19:19:01.768" v="13" actId="20577"/>
        <pc:sldMkLst>
          <pc:docMk/>
          <pc:sldMk cId="1827510534" sldId="264"/>
        </pc:sldMkLst>
        <pc:spChg chg="mod">
          <ac:chgData name="Karolina Goede" userId="S::karolina.goede@ukwbydgoszcz.onmicrosoft.com::115d1b8b-450b-4899-a2af-931a587c2fea" providerId="AD" clId="Web-{69E905BE-F95B-4407-A498-CB464FA87029}" dt="2025-10-23T19:19:01.768" v="13" actId="20577"/>
          <ac:spMkLst>
            <pc:docMk/>
            <pc:sldMk cId="1827510534" sldId="264"/>
            <ac:spMk id="3" creationId="{EA0A930C-DE08-174F-1A0F-77260A51A13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A6BCB6C-D6B4-EB30-C8A5-390303ACF2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288C4FC-4B09-CCF0-5D07-27481DA607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F9B9724-008D-639E-DA1B-BC42B95B7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61849C6-18D7-D039-3766-9302CCDD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D854F50-8523-BEA1-6F25-CAD8C76B8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1858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54C7DD-D18A-4946-60A3-60055646B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8E52E6F8-D94D-E533-5CC0-FC59EA3F16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D896552-43D7-516C-2555-929CB6907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C6A2EF9-A3EF-16CD-02F8-63CCBA4DB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B64225-118F-7CB3-212D-7FA1A25D2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88905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0EB29D0C-3D93-0D63-2FA2-85CB130C8C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F814179-8010-497D-15E2-D830125F0C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7CBF751-017A-8FD3-8535-284740ACD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63E6797-8192-985C-6C34-82194E6B1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E6B923C-446D-AF14-6FD8-518A27D7D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976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C332A4-E2B0-EB89-9C58-18776D0FE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D8AA6AE-0CC4-D585-FB41-AF8EED724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5DE137C-96B1-FA29-AF4C-F442259C4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7C26584-E4CB-CF6A-A302-44BA0381E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5F3C25C-550B-3114-83AE-5844EBC3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0215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86AB08-C868-1DA4-8770-AE6B41F76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79E83DE-08AB-C46F-930A-FFAC49FAC6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3356F66-23A5-2EE4-E0AF-A0975C08C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D015A7A-369F-28D6-27F2-0EAA02009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05D1BBC-9C76-86A6-900E-25CEDFDA0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6668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BA21C3-26B6-D3F6-A167-94F82A234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772C18F-BDA6-93F7-3CCB-416A774FA8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58EBB75-25CE-582F-F9DA-500FD5D31F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1FB34E-7CB3-2E8D-EF8F-4BCD537D4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F53C029-936E-209E-0319-C621ABDFA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EAD0228-CD1A-F9B1-DFF5-0B8EE7B11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1682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16AEA7C-C2E0-AA33-9192-D46E5CB37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83DAE6E-60C3-DA96-249E-867A461198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0715011-725C-0E80-FAEE-678508FF8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3350BE6-44E2-10EC-20F2-7D480281F2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0DA8FD3-C85B-98F3-B39F-8900824BD0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7E9AC8C-89C3-8F70-7096-72AA20308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92CB5FB-38ED-A33D-E117-71A4820D6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9ADF147-3499-7C56-1934-3DA9999E2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8857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31A771F-660F-B86B-FCAC-C05FAEEDA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3615A05E-0820-64D0-BFEB-A052FB2E5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97A6CA84-D569-8376-9869-92BF6DBBF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5FAF086-2BB1-35A4-3A6C-C2CF0C5F4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33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C920E58C-7190-5487-7E51-3AF0C1D0F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EC6E1185-BF80-772D-D8CD-358C02735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A2A7D6F-0BFE-DF07-27C2-F5C2F31C4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484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3E6B09-C575-7062-C755-B884AFF15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E706E63-0A65-8884-CADD-8E8344577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A2EB4B5-7CB0-944E-88EB-EBD4E7082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A22044A-A29F-151D-45B0-7E000CA4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7AB4308-ED65-E348-87A5-1A23ACFB3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282997F-8ADB-5A12-01CD-64B6B38A1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5930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72F0BDA-F0DE-6312-E93A-BBA5A413B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0A68C31-DCB5-D655-E8CA-5C065CA38C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38927BE-F44B-F3C1-DFAF-9568F2422E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FD236A2-0AA2-C77F-9E40-83ED6E407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9BECB6E-9FA7-D04C-EADB-8EB7A9B92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F30A594-239A-48C5-9E6A-97F3023F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5113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CCA2C743-ADDC-EBD1-A5CB-1E11BD6E8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8AD130F-840C-8CEC-B989-2B8D3A22F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9E89CFA-D086-B7EB-FAA1-BEC34B9953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23BEE6-0E0C-49AF-A25B-2E8025F4A610}" type="datetimeFigureOut">
              <a:rPr lang="pl-PL" smtClean="0"/>
              <a:t>23.10.2025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5BFCF89-2DC2-41DE-4C75-C74E586D30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F5DCA4-ED8F-8B39-E038-02C9929402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6DC520-5B55-4659-813E-B7F35AA76B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736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331843"/>
            <a:ext cx="9144000" cy="1570449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l-PL" sz="4000" dirty="0">
                <a:latin typeface="Calibri"/>
                <a:ea typeface="Calibri"/>
                <a:cs typeface="Calibri"/>
              </a:rPr>
              <a:t>Projekt „Kierunki – drogi dla gospodarki”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2902292"/>
            <a:ext cx="9144000" cy="2543645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pl-PL" sz="1800" b="1" dirty="0">
                <a:latin typeface="Calibri"/>
                <a:ea typeface="Calibri"/>
                <a:cs typeface="Calibri"/>
              </a:rPr>
              <a:t>Tytuł wykładu</a:t>
            </a:r>
            <a:r>
              <a:rPr lang="pl-PL" sz="1800" dirty="0">
                <a:latin typeface="Calibri"/>
                <a:ea typeface="Calibri"/>
                <a:cs typeface="Calibri"/>
              </a:rPr>
              <a:t>: Teorie i modele interwencji kryzysowej wobec wyzwań transformacji cyfrowej i zielonej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pl-PL" sz="1800" b="1" dirty="0">
                <a:latin typeface="Calibri"/>
                <a:ea typeface="Calibri"/>
                <a:cs typeface="Calibri"/>
              </a:rPr>
              <a:t>Przedmiot:</a:t>
            </a:r>
            <a:r>
              <a:rPr lang="pl-PL" sz="1800" dirty="0">
                <a:latin typeface="Calibri"/>
                <a:ea typeface="Calibri"/>
                <a:cs typeface="Calibri"/>
              </a:rPr>
              <a:t> interwencja kryzysowa w pracy resocjalizacyjnej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pl-PL" sz="1800" b="1" dirty="0">
                <a:latin typeface="Calibri"/>
                <a:ea typeface="Calibri"/>
                <a:cs typeface="Calibri"/>
              </a:rPr>
              <a:t>Kierunek:</a:t>
            </a:r>
            <a:r>
              <a:rPr lang="pl-PL" sz="1800" dirty="0">
                <a:latin typeface="Calibri"/>
                <a:ea typeface="Calibri"/>
                <a:cs typeface="Calibri"/>
              </a:rPr>
              <a:t> Pedagogika resocjalizacyjna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pl-PL" sz="1800" b="1" dirty="0">
                <a:latin typeface="Calibri"/>
                <a:ea typeface="Calibri"/>
                <a:cs typeface="Calibri"/>
              </a:rPr>
              <a:t>Autor</a:t>
            </a:r>
            <a:r>
              <a:rPr lang="pl-PL" sz="1800" dirty="0">
                <a:latin typeface="Calibri"/>
                <a:ea typeface="Calibri"/>
                <a:cs typeface="Calibri"/>
              </a:rPr>
              <a:t>: Monika Gołembowska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B3A5B-17B3-5993-94D4-E042045EA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131FEB-11C5-DF57-1C13-F4926D2FF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92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sv-SE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stresu Lazarusa i Folkman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2:</a:t>
            </a:r>
            <a:br>
              <a:rPr lang="sv-SE" b="1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55DE750-B999-55F2-4984-0E272C7AC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0039"/>
            <a:ext cx="10515600" cy="500692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 Radzenie sobie: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Po ocenie sytuacji jednostka podejmuje działania, które mają na celu poradzenie sobie ze stresem.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Lazarus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Folkman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wyróżnili dwa główne style radzenia sobie: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Radzenie sobie skoncentrowane na problemie: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Działania mające na celu rozwiązanie problemu (np. szukanie informacji, planowanie, podejmowanie decyzji).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Radzenie sobie skoncentrowane na emocjach: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Działania mające na celu regulację emocji (np. unikanie, wyrażanie emocji, szukanie wsparcia).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 Stres jako proces zmienny: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Stres i radzenie sobie to procesy zmienne w czasie – mogą się zmieniać w zależności od sytuacji, zasobów i doświadczeń jednostki.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37082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AD732-7372-F68C-7981-60CAF391C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D345D0-544B-AE83-C26E-E80934E78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92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sv-SE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stresu Lazarusa i Folkman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3:</a:t>
            </a:r>
            <a:br>
              <a:rPr lang="sv-SE" b="1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E7B1EE5-F2F0-F07B-6D57-6CDF14E27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0039"/>
            <a:ext cx="10515600" cy="500692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pl-PL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Znaczenie teorii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Lazarusa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Folkman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Pokazuje, że subiektywna interpretacja sytuacji ma kluczowe znaczenie dla odczuwania stresu.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Umożliwia indywidualne podejście do osób w kryzysie – nie każdy reaguje tak samo na te same wydarzenia.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Jest podstawą wielu programów interwencji psychologicznej, terapii poznawczo-behawioralnej i edukacji emocjonalnej.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88944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9963162-2994-1179-8E71-2E6F0D0B8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642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przywiązania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Bowlby’ego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1</a:t>
            </a:r>
            <a:br>
              <a:rPr lang="pl-PL" b="1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8BF1FB9-E992-A76F-E393-8AD43B926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529"/>
            <a:ext cx="10515600" cy="491843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 Przywiązanie to biologiczna potrzeba: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Dziecko rodzi się z wrodzoną potrzebą tworzenia silnej więzi z opiekunem, która zapewnia mu bezpieczeństwo i przetrwanie.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 więź ma charakter emocjonalny i behawioralny – dziecko szuka bliskości, reaguje na rozłąkę i dąży do kontaktu.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 Bezpieczna baza: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Opiekun pełni funkcję „bezpiecznej bazy”, z której dziecko może eksplorować świat.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Gdy dziecko czuje się bezpieczne, rozwija się poznawczo i emocjonalnie.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10685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1DE97-65E2-13F2-1C5D-41C380257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1BE1E26-FEA9-3573-09F2-15860C682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642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przywiązania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Bowlby’ego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2</a:t>
            </a:r>
            <a:br>
              <a:rPr lang="pl-PL" b="1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6C57FB-FDE6-D475-A175-8FD11D7AD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529"/>
            <a:ext cx="10515600" cy="491843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 Reakcja na separację: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pl-PL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Bowlby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badał reakcje dzieci na rozłąkę z opiekunem (np. w szpitalach, domach dziecka).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Opisał trzy fazy reakcji: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Protest – płacz, krzyk, niepokój.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Rozpacz – wycofanie, smutek, apatia.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Odcięcie – pozorna obojętność, tłumienie emocji.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13674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EEFAD-5102-F45B-DBA5-358400704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3AF4BD4-D987-061E-D754-8951A29D1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642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przywiązania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Bowlby’ego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3</a:t>
            </a:r>
            <a:br>
              <a:rPr lang="pl-PL" b="1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D3FF19D-A736-F5B4-D035-C7E45D205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529"/>
            <a:ext cx="10515600" cy="491843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 Wzorce przywiązania: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Mary </a:t>
            </a: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Ainsworth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współpracowniczka </a:t>
            </a: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Bowlby’ego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wyróżniła na podstawie jego teorii cztery style przywiązania: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Bezpieczny – dziecko ufa, że opiekun wróci i reaguje na jego potrzeby.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Lękowo-ambiwalentny – dziecko niepewne reakcji opiekuna, nadmiernie zależne.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Unikający – dziecko unika kontaktu, nie ufa opiekunowi.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Zdezorganizowany – brak spójnej strategii, często u dzieci z traumą.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 Wpływ na całe życie: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Wzorce przywiązania z dzieciństwa wpływają na relacje w dorosłości, zdolność do tworzenia więzi, radzenia sobie ze stresem i przeżywania kryzysów.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03251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EF356-36FA-8487-330C-1455E2B75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4833CD2-3D77-9764-29D0-6082F30A1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642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przywiązania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Bowlby’ego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4</a:t>
            </a:r>
            <a:br>
              <a:rPr lang="pl-PL" b="1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C28B840-5EBE-8B61-7AB5-A8C1AE989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529"/>
            <a:ext cx="10515600" cy="491843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Znaczenie teorii </a:t>
            </a:r>
            <a:r>
              <a:rPr lang="pl-PL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Bowlby’ego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 praktyce: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Pomaga zrozumieć zachowania dzieci i młodzieży w kryzysie.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Wskazuje na potrzebę stabilnych, bezpiecznych relacji w procesie resocjalizacji.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Jest podstawą wielu form terapii, np. terapii więzi.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15168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0EE18D7-3252-CCC7-AF0F-996406599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Modele interwencji kryzysowej –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Belkin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Leitner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część 1: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C82DBF9-CD2B-790C-AA40-E42E866D31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2826"/>
            <a:ext cx="10515600" cy="4584137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Model równowagi 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 na celu przywrócenie stanu równowagi sprzed kryzysu. Jest on najbardziej skuteczny we wczesnym etapie interwencji, kiedy to jednostka jest zdezorientowana, utraciła kontrolę nad sobą i nie potrafi dokonać właściwych wyborów, dlatego działania pomocowe powinny być głównie ukierunkowane na przywrócenie jej tych zdolności i osiągnięcie pewnej stabilizacji emocjonalnej, a dopiero wówczas można podejmować kolejne działania zmierzające do właściwego rozwiązania kryzysowego problemu. 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96277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6780A-2FB4-9A6D-E3D6-E1D0303BE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D5B473-4A0D-53EF-0305-F0ED383A2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Modele interwencji kryzysowej –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Belkin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Leitner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część 2: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91B76E7-F467-24FD-C4EA-4CC8AD19C3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2826"/>
            <a:ext cx="10515600" cy="458413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Model poznawczy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opiera się na przesłance, że powodem kryzysu jest negatywne myślenie jednostki o sobie oraz niewłaściwa ocena zdarzeń lub sytuacji powodujących kryzys, a nie samo to wydarzenie lub sytuacja. Dlatego celem podejmowanych tu działań powinna być pomoc osobom w uświadomieniu sobie istoty wydarzeń lub sytuacji kryzysowych oraz w zmianie poglądów i przekonań dotyczących wydarzeń mających związek z przeżywanym kryzysem oraz samego siebie, czego efektem byłaby zmiana sposobu myślenia, szczególnie poprzez uwiadomienie sobie i zwalczanie swoich irracjonalnych i destrukcyjnych sposobów funkcjonowania. Model ten można stosować dopiero wówczas, gdy osoba odzyskała już pewną stabilność psychiczną. 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12516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C425D-2E44-6E75-555B-0E57DE4D6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0177-8681-E2DE-73C5-960129FCB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Modele interwencji kryzysowej –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Belkin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l-PL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Leitner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część 3: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4D510F7-B02F-2856-658F-C2F5D160B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2826"/>
            <a:ext cx="10515600" cy="458413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Model przemiany psychospołecznej 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wychodzi z założenia, że człowiek jest sumą i efektem obciążeń genetycznych oraz wpływu środowiskowego. Celem interwencji w tym modelu jest więc wspólna z osobą ocena zewnętrznych i wewnętrznych czynników przyczyniających się do kryzysu oraz pomoc w wyborze optymalnych, alternatywnych do obecnych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zachowań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postaw i sposobów wykorzystania potencjału środowiskowego (pamiętając, że otoczenie jednostki, oprócz potencjału, który w sobie kryje, może być także powodem zaburzeń jednostki).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6722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8007CE7-A022-6AEC-E91B-A9010BED0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592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sześciostopniowy </a:t>
            </a:r>
            <a:r>
              <a:rPr lang="pl-PL" sz="3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Gillilanda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br>
              <a:rPr lang="pl-PL" b="1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A9A4018-4CD6-2AC3-E99D-49C5E4C201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019"/>
            <a:ext cx="10515600" cy="482994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pl-PL" sz="2000" i="0" dirty="0">
                <a:solidFill>
                  <a:srgbClr val="42424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Ocena sytuacji i bezpieczeństwa – czy osoba jest w stanie zagrożenia?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pl-PL" sz="2000" i="0" dirty="0">
                <a:solidFill>
                  <a:srgbClr val="42424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Ustanowienie relacji – empatia, zaufanie, obecność.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pl-PL" sz="2000" i="0" dirty="0">
                <a:solidFill>
                  <a:srgbClr val="42424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Identyfikacja głównego problemu – co wywołało kryzys?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pl-PL" sz="2000" i="0" dirty="0">
                <a:solidFill>
                  <a:srgbClr val="42424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Zachęcanie do wyrażania emocji – bez oceniania.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pl-PL" sz="2000" i="0" dirty="0">
                <a:solidFill>
                  <a:srgbClr val="42424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Poszukiwanie alternatyw i zasobów – co może pomóc?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pl-PL" sz="2000" i="0" dirty="0">
                <a:solidFill>
                  <a:srgbClr val="42424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Plan działania i </a:t>
            </a:r>
            <a:r>
              <a:rPr lang="pl-PL" sz="2000" i="0" dirty="0" err="1">
                <a:solidFill>
                  <a:srgbClr val="42424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follow-up</a:t>
            </a:r>
            <a:r>
              <a:rPr lang="pl-PL" sz="2000" i="0" dirty="0">
                <a:solidFill>
                  <a:srgbClr val="42424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– konkretne kroki i dalsze wsparcie.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0062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2424DC5-E0F9-9402-5D62-A25D6FDBF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290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Znaczenie teorii w interwencji kryzysowej: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D14AF82-C1AA-7BFE-8A24-C13FBD8BE9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Teorie pomagają zrozumieć mechanizmy kryzysu, reakcje jednostki oraz wskazać optymalne strategie pomocy. Teoretyczne podstawy interwencji opierają się na psychologii rozwojowej, klinicznej, poznawczej i społecznej.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94031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804D0B8-F18F-03E4-AA34-2DEEF6D67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92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pl-PL" sz="3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Cyfrowa transformacja a modele i teorie interwencji kryzysowej: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DFD5E5D-3687-93BD-7763-559FEFD24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2052"/>
            <a:ext cx="10515600" cy="544082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Cyfrowa transformacja zmienia sposób, w jaki ludzie doświadczają kryzysów i jak udziela się im pomocy. W kontekście teorii i modeli: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</a:t>
            </a: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Caplana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interwencja może być prowadzona zdalnie (np. </a:t>
            </a: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wideorozmowy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czaty kryzysowe), co pozwala szybciej przywrócić równowagę psychologiczną. Jednak cyfrowe środowisko może też być źródłem stresorów (np. cyberprzemoc).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</a:t>
            </a: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Lazarusa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 </a:t>
            </a: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Folkman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ocena sytuacji i zasobów w świecie cyfrowym jest bardziej złożona – osoby mogą mieć trudności z oceną realnego zagrożenia w przestrzeni online. Nowe strategie radzenia sobie obejmują np. cyfrowy detoks, zarządzanie informacją.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</a:t>
            </a: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Bowlby’ego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relacje przywiązania przenoszą się do świata cyfrowego – młodzież często szuka wsparcia emocjonalnego online. Brak fizycznej obecności opiekuna może jednak pogłębiać poczucie osamotnienia.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poznawczo-behawioralny: cyfrowe narzędzia (np. aplikacje terapeutyczne, e-terapia) wspierają restrukturyzację poznawczą i monitorowanie emocji.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036341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ACE028-4CFE-5886-CDD2-42FD63B41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06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Zielona transformacja a modele i teorie interwencji kryzysowej:</a:t>
            </a:r>
            <a:br>
              <a:rPr lang="pl-PL" b="1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6FEB34D-3B55-1201-34D5-4DE72F08C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43897"/>
            <a:ext cx="10515600" cy="523306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Zielona transformacja wprowadza nowe możliwości wspierania osób w kryzysie, szczególnie w środowiskach zamkniętych i resocjalizacyjnych: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</a:t>
            </a:r>
            <a:r>
              <a:rPr lang="pl-PL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Caplana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zielone przestrzenie (np. ogrody terapeutyczne) mogą przyspieszać powrót do równowagi psychicznej, redukując napięcie i stres.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</a:t>
            </a:r>
            <a:r>
              <a:rPr lang="pl-PL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Lindemanna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kontakt z naturą może łagodzić objawy ostrej reakcji żałobnej i wspierać proces przepracowywania straty.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</a:t>
            </a:r>
            <a:r>
              <a:rPr lang="pl-PL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Bowlby’ego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środowisko naturalne sprzyja budowaniu bezpiecznych relacji i więzi – np. poprzez wspólne działania w ogrodzie, opiekę nad roślinami.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pl-PL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eklektyczny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integruje elementy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ekoterapii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 klasycznymi metodami interwencji – np. sesje terapeutyczne w plenerze, praca z ciałem i naturą.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895192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83EA432-2AC7-D42E-AEEE-216683EEE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1894"/>
          </a:xfrm>
        </p:spPr>
        <p:txBody>
          <a:bodyPr>
            <a:normAutofit/>
          </a:bodyPr>
          <a:lstStyle/>
          <a:p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Bibliografia: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05367D6-CE52-373A-7261-74526ECC1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5174"/>
            <a:ext cx="10515600" cy="4721789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/>
              <a:t>- </a:t>
            </a:r>
            <a:r>
              <a:rPr lang="pl-PL" sz="1800" dirty="0" err="1"/>
              <a:t>Gmitrowicz</a:t>
            </a:r>
            <a:r>
              <a:rPr lang="pl-PL" sz="1800" dirty="0"/>
              <a:t> A., Makara-Studzińska M., Młodożeniec A. (2015), Ryzyko samobójstwa u młodzieży: diagnoza, terapia, profilaktyka. Warszawa.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/>
              <a:t>- </a:t>
            </a:r>
            <a:r>
              <a:rPr lang="pl-PL" sz="1800" dirty="0" err="1"/>
              <a:t>Kuback-Jasiecka</a:t>
            </a:r>
            <a:r>
              <a:rPr lang="pl-PL" sz="1800" dirty="0"/>
              <a:t> D., </a:t>
            </a:r>
            <a:r>
              <a:rPr lang="pl-PL" sz="1800" dirty="0" err="1"/>
              <a:t>Mudynia</a:t>
            </a:r>
            <a:r>
              <a:rPr lang="pl-PL" sz="1800" dirty="0"/>
              <a:t> K. (red.), Kryzysy i ich przezwyciężanie: problemy interwencji i pomocy psychologicznej, Toruń, 2014.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/>
              <a:t>- </a:t>
            </a:r>
            <a:r>
              <a:rPr lang="pl-PL" sz="1800" dirty="0" err="1"/>
              <a:t>Kuback-Jasiecka</a:t>
            </a:r>
            <a:r>
              <a:rPr lang="pl-PL" sz="1800" dirty="0"/>
              <a:t> D., </a:t>
            </a:r>
            <a:r>
              <a:rPr lang="pl-PL" sz="1800" dirty="0" err="1"/>
              <a:t>Mudynia</a:t>
            </a:r>
            <a:r>
              <a:rPr lang="pl-PL" sz="1800" dirty="0"/>
              <a:t> K. (red.), Kryzys, interwencja i pomoc psychologiczna: nowe ujęcia i możliwości, Toruń, 2005.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/>
              <a:t>- Jaworska A. (2012), Leksykon resocjalizacji, Kraków.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/>
              <a:t>- Woronowicz B. T. (2009), Uzależnienia. Warszawa.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/>
              <a:t>- Kuć M. (2010), Wiktymologia. Warszawa.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/>
              <a:t>- </a:t>
            </a:r>
            <a:r>
              <a:rPr lang="pl-PL" sz="1800" dirty="0" err="1"/>
              <a:t>Hołyst</a:t>
            </a:r>
            <a:r>
              <a:rPr lang="pl-PL" sz="1800" dirty="0"/>
              <a:t> B. (2011), Wiktymologia. Warszawa.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/>
              <a:t>- James R. K., </a:t>
            </a:r>
            <a:r>
              <a:rPr lang="pl-PL" sz="1800" dirty="0" err="1"/>
              <a:t>Gilliland</a:t>
            </a:r>
            <a:r>
              <a:rPr lang="pl-PL" sz="1800" dirty="0"/>
              <a:t> B. E., (2009), Strategie interwencji kryzysowej. Warszawa.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48378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F4D18F-F409-D2CF-0FC2-D52E8B98B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340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kryzysu </a:t>
            </a:r>
            <a:r>
              <a:rPr lang="pl-PL" sz="3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Lindemanna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1: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7718F6D-E2A9-5D98-E09A-8B20FE354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6348"/>
            <a:ext cx="10515600" cy="479061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 Kryzys to normalna reakcja na stratę: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Lindemann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nie traktował kryzysu jako choroby psychicznej, lecz jako naturalną reakcję emocjonalną na nagłą, bolesną stratę (np. śmierć bliskiej osoby).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Reakcje te są uniwersalne i mogą wystąpić u każdego człowieka.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 Typowe objawy reakcji kryzysowej (tzw. „syndrom ostrej żałoby”):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Somatyczne: napięcie, bezsenność, brak apetytu, zmęczenie.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Emocjonalne: lęk, smutek, poczucie winy, złość, dezorientacja.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Behawioralne: wycofanie społeczne, trudności w codziennym funkcjonowaniu.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Poznawcze: idealizacja osoby zmarłej, trudności z koncentracją.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6227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9FDA7-37A3-38DD-1C17-C2F8A8038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9B55C57-3246-2C4B-4BA5-CEA049331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340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kryzysu </a:t>
            </a:r>
            <a:r>
              <a:rPr lang="pl-PL" sz="3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Lindemanna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główne założenia, część 2: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53C1689-62DD-28B8-6B9A-3301C30C1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6348"/>
            <a:ext cx="10515600" cy="479061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 Proces przepracowywania kryzysu: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Osoba w kryzysie przechodzi przez proces adaptacyjny, który może zakończyć się: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zdrowym powrotem do równowagi, jeśli otrzyma wsparcie,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lub rozwojem zaburzeń psychicznych, jeśli kryzys zostanie zignorowany.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 Znaczenie wczesnej interwencji: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Lindemann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podkreślał, że szybka pomoc psychologiczna może zapobiec długotrwałym skutkom kryzysu.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Interwencja powinna być krótka, skoncentrowana na problemie i wspierająca.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70652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A50C2-69F3-D891-FDE8-249C3E683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559B2F6-B663-8233-B1DD-6CC8B92D4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340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kryzysu </a:t>
            </a:r>
            <a:r>
              <a:rPr lang="pl-PL" sz="3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Lindemanna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główne założenia, część 3: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774D4A0-D7A5-76DE-2DD9-507E6213F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6348"/>
            <a:ext cx="10515600" cy="47906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 Podstawy nowoczesnej interwencji kryzysowej: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</a:t>
            </a:r>
            <a:r>
              <a:rPr lang="pl-PL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Lindemanna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stała się fundamentem dla rozwoju: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psychologii kryzysu,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interwencji kryzysowej,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pl-PL" sz="2000" dirty="0">
                <a:latin typeface="Calibri"/>
                <a:ea typeface="Calibri"/>
                <a:cs typeface="Calibri"/>
              </a:rPr>
              <a:t>terapii krótkoterminowej.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Lindemann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zakładał, że kryzys to przewidywalna reakcja na stratę, która może być skutecznie wspierana poprzez szybką, empatyczną interwencję. Jego teoria była przełomowa, bo pokazała, że osoby w kryzysie nie są chore – potrzebują zrozumienia i pomocy.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72407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596BE59-F618-2E1F-123E-FA5215994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</a:t>
            </a:r>
            <a:r>
              <a:rPr lang="pl-PL" sz="3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Caplana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1: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0F15514-CD5F-87F1-B49F-AEBB7BAB2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 Kryzys to stan przejściowy: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Kryzys nie trwa wiecznie – to czasowa dezorganizacja równowagi psychicznej.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Pojawia się, gdy jednostka nie potrafi poradzić sobie z trudną sytuacją przy użyciu dotychczasowych strategii.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 Każdy kryzys to szansa na rozwój: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Jeśli osoba otrzyma odpowiednie wsparcie, może rozwinąć nowe umiejętności radzenia sobie i wyjść z kryzysu silniejsza.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Brak wsparcia może prowadzić do regresu lub zaburzeń psychicznych.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07216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678E7-2408-C08C-A8B1-C321332A0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5D58C8-218D-C5A2-4AF7-45FC8EB73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37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</a:t>
            </a:r>
            <a:r>
              <a:rPr lang="pl-PL" sz="3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Caplana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2: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5E2766F-D718-BC88-D8C0-B37826F47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7355"/>
            <a:ext cx="10515600" cy="484960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 Fazy kryzysu wg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Caplana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Pojawienie się stresora – jednostka próbuje radzić sobie znanymi metodami.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Nasilenie napięcia – dotychczasowe strategie zawodzą, pojawia się frustracja.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Dezorganizacja – emocjonalne rozbicie, lęk, panika, utrata kontroli.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Odbudowa równowagi – dzięki wsparciu lub samodzielnie, jednostka odzyskuje stabilność (lub nie).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 Interwencja kryzysowa jako działanie profilaktyczne: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Caplan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uważał, że interwencja powinna być szybka, krótka i intensywna.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Jej celem jest przywrócenie równowagi psychicznej, a nie głęboka terapia.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Interwencja może być prowadzona przez psychologów, pedagogów, pracowników socjalnych.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97934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A5AD5-4397-A9D8-66CE-D47AC767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C2EBBB-8FC1-B720-6D83-F843185F8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37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</a:t>
            </a:r>
            <a:r>
              <a:rPr lang="pl-PL" sz="3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Caplana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3: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A0A930C-DE08-174F-1A0F-77260A51A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7355"/>
            <a:ext cx="10515600" cy="484960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Elementy skutecznej interwencji wg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Caplana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Empatyczne słuchanie i zrozumienie sytuacji klienta.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Pomoc w nazwaniu problemu i emocji.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Wzmacnianie zasobów jednostki (np. wsparcie społeczne, wcześniejsze sukcesy).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/>
                <a:ea typeface="Calibri"/>
                <a:cs typeface="Calibri"/>
              </a:rPr>
              <a:t>- Mobilizacja środowiska – rodzina, szkoła, instytucje.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Znaczenie teorii </a:t>
            </a:r>
            <a:r>
              <a:rPr lang="pl-PL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Caplana</a:t>
            </a: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Ugruntowała model interwencji kryzysowej jako odrębnej formy pomocy psychologicznej.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Wpłynęła na rozwój centrów interwencji kryzysowej i programów wsparcia.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Jest szeroko stosowana w pracy z osobami w kryzysie: ofiarami przemocy, katastrof, strat, uzależnień.</a:t>
            </a: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Char char="-"/>
            </a:pPr>
            <a:endParaRPr lang="pl-PL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27510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CE32F8-D0B7-FDC1-06E3-93097BFA9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92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sv-SE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Teoria stresu Lazarusa i Folkman</a:t>
            </a:r>
            <a:r>
              <a:rPr lang="pl-P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główne założenia, część 1:</a:t>
            </a:r>
            <a:br>
              <a:rPr lang="sv-SE" b="1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00863FF-D9CE-5938-A650-853354250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0039"/>
            <a:ext cx="10515600" cy="500692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 Stres jako proces interakcyjny: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Stres to dynamiczna relacja między jednostką a otoczeniem, która jest oceniana jako przekraczająca zasoby jednostki i zagrażająca jej dobrostanowi.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To nie sama sytuacja wywołuje stres, ale nasza interpretacja tej sytuacji.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 Ocena poznawcza: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Teoria wyróżnia dwa główne etapy oceny sytuacji: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Ocena pierwotna: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Czy sytuacja jest dla mnie istotna?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Czy stanowi zagrożenie, stratę, wyzwanie czy jest neutralna?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Ocena wtórna: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Czy mam zasoby, aby sobie z tym poradzić?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Jakie mam możliwości działania?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3621118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39f50e0ac1a79e8db00c25ba00700a4c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bbd8dccc48ee49ef20c3e0670553ce34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B7B841EA-5D2F-4673-A313-8E0BE65B7A5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3C66D8-BFAF-4884-97C5-EDE2F6F2F5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3e06b7-a411-4003-87a8-8e7988b9a28c"/>
    <ds:schemaRef ds:uri="d508027f-207a-4b8e-b763-26b50327d1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BE97F94-86DF-4CFA-BBF2-C547CB380366}">
  <ds:schemaRefs>
    <ds:schemaRef ds:uri="http://schemas.microsoft.com/office/2006/metadata/properties"/>
    <ds:schemaRef ds:uri="http://schemas.microsoft.com/office/infopath/2007/PartnerControls"/>
    <ds:schemaRef ds:uri="853e06b7-a411-4003-87a8-8e7988b9a28c"/>
    <ds:schemaRef ds:uri="d508027f-207a-4b8e-b763-26b50327d13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2049</Words>
  <Application>Microsoft Office PowerPoint</Application>
  <PresentationFormat>Panoramiczny</PresentationFormat>
  <Paragraphs>150</Paragraphs>
  <Slides>22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3" baseType="lpstr">
      <vt:lpstr>Motyw pakietu Office</vt:lpstr>
      <vt:lpstr>Projekt „Kierunki – drogi dla gospodarki”</vt:lpstr>
      <vt:lpstr> Znaczenie teorii w interwencji kryzysowej: </vt:lpstr>
      <vt:lpstr> Teoria kryzysu Lindemanna – główne założenia, część 1: </vt:lpstr>
      <vt:lpstr> Teoria kryzysu Lindemanna - główne założenia, część 2: </vt:lpstr>
      <vt:lpstr> Teoria kryzysu Lindemanna - główne założenia, część 3: </vt:lpstr>
      <vt:lpstr>Teoria Caplana – główne założenia, część 1: </vt:lpstr>
      <vt:lpstr>Teoria Caplana – główne założenia, część 2: </vt:lpstr>
      <vt:lpstr>Teoria Caplana – główne założenia, część 3: </vt:lpstr>
      <vt:lpstr> Teoria stresu Lazarusa i Folkman – główne założenia, część 1: </vt:lpstr>
      <vt:lpstr> Teoria stresu Lazarusa i Folkman – główne założenia, część 2: </vt:lpstr>
      <vt:lpstr> Teoria stresu Lazarusa i Folkman – główne założenia, część 3: </vt:lpstr>
      <vt:lpstr> Teoria przywiązania Bowlby’ego – główne założenia, część 1 </vt:lpstr>
      <vt:lpstr> Teoria przywiązania Bowlby’ego – główne założenia, część 2 </vt:lpstr>
      <vt:lpstr> Teoria przywiązania Bowlby’ego – główne założenia, część 3 </vt:lpstr>
      <vt:lpstr> Teoria przywiązania Bowlby’ego – główne założenia, część 4 </vt:lpstr>
      <vt:lpstr>Modele interwencji kryzysowej – Belkin, Leitner, część 1:</vt:lpstr>
      <vt:lpstr>Modele interwencji kryzysowej – Belkin, Leitner, część 2:</vt:lpstr>
      <vt:lpstr>Modele interwencji kryzysowej – Belkin, Leitner, część 3:</vt:lpstr>
      <vt:lpstr> Model sześciostopniowy Gillilanda: </vt:lpstr>
      <vt:lpstr>Cyfrowa transformacja a modele i teorie interwencji kryzysowej:</vt:lpstr>
      <vt:lpstr> Zielona transformacja a modele i teorie interwencji kryzysowej: </vt:lpstr>
      <vt:lpstr>Bibliografia: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Teoriemi modele interwencji kryzysowej wobec wyzwań transformacji cyfrowej i zielonej</dc:title>
  <dc:creator>Monika Gołembowska</dc:creator>
  <cp:lastModifiedBy>Monika Gołembowska</cp:lastModifiedBy>
  <cp:revision>20</cp:revision>
  <dcterms:created xsi:type="dcterms:W3CDTF">2025-05-22T18:32:55Z</dcterms:created>
  <dcterms:modified xsi:type="dcterms:W3CDTF">2025-10-23T19:19:09Z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  <property fmtid="{D5CDD505-2E9C-101B-9397-08002B2CF9AE}" pid="3" name="MediaServiceImageTags">
    <vt:lpwstr/>
  </property>
</Properties>
</file>