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57"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41" r:id="rId23"/>
    <p:sldId id="342" r:id="rId24"/>
    <p:sldId id="360" r:id="rId25"/>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24CB57-FA02-40AE-8BCA-935156DA8BB6}" v="12" dt="2025-10-23T19:13:35.399"/>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3" autoAdjust="0"/>
    <p:restoredTop sz="94003" autoAdjust="0"/>
  </p:normalViewPr>
  <p:slideViewPr>
    <p:cSldViewPr snapToGrid="0">
      <p:cViewPr varScale="1">
        <p:scale>
          <a:sx n="77" d="100"/>
          <a:sy n="77" d="100"/>
        </p:scale>
        <p:origin x="8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olina Goede" userId="S::karolina.goede@ukwbydgoszcz.onmicrosoft.com::115d1b8b-450b-4899-a2af-931a587c2fea" providerId="AD" clId="Web-{D824CB57-FA02-40AE-8BCA-935156DA8BB6}"/>
    <pc:docChg chg="modSld">
      <pc:chgData name="Karolina Goede" userId="S::karolina.goede@ukwbydgoszcz.onmicrosoft.com::115d1b8b-450b-4899-a2af-931a587c2fea" providerId="AD" clId="Web-{D824CB57-FA02-40AE-8BCA-935156DA8BB6}" dt="2025-10-23T19:13:34.571" v="9" actId="20577"/>
      <pc:docMkLst>
        <pc:docMk/>
      </pc:docMkLst>
      <pc:sldChg chg="modSp">
        <pc:chgData name="Karolina Goede" userId="S::karolina.goede@ukwbydgoszcz.onmicrosoft.com::115d1b8b-450b-4899-a2af-931a587c2fea" providerId="AD" clId="Web-{D824CB57-FA02-40AE-8BCA-935156DA8BB6}" dt="2025-10-23T19:13:24.852" v="7" actId="20577"/>
        <pc:sldMkLst>
          <pc:docMk/>
          <pc:sldMk cId="3394492991" sldId="257"/>
        </pc:sldMkLst>
        <pc:spChg chg="mod">
          <ac:chgData name="Karolina Goede" userId="S::karolina.goede@ukwbydgoszcz.onmicrosoft.com::115d1b8b-450b-4899-a2af-931a587c2fea" providerId="AD" clId="Web-{D824CB57-FA02-40AE-8BCA-935156DA8BB6}" dt="2025-10-23T19:13:24.852" v="7" actId="20577"/>
          <ac:spMkLst>
            <pc:docMk/>
            <pc:sldMk cId="3394492991" sldId="257"/>
            <ac:spMk id="3" creationId="{00000000-0000-0000-0000-000000000000}"/>
          </ac:spMkLst>
        </pc:spChg>
      </pc:sldChg>
      <pc:sldChg chg="modSp">
        <pc:chgData name="Karolina Goede" userId="S::karolina.goede@ukwbydgoszcz.onmicrosoft.com::115d1b8b-450b-4899-a2af-931a587c2fea" providerId="AD" clId="Web-{D824CB57-FA02-40AE-8BCA-935156DA8BB6}" dt="2025-10-23T19:13:29.992" v="8" actId="20577"/>
        <pc:sldMkLst>
          <pc:docMk/>
          <pc:sldMk cId="1105754840" sldId="349"/>
        </pc:sldMkLst>
        <pc:spChg chg="mod">
          <ac:chgData name="Karolina Goede" userId="S::karolina.goede@ukwbydgoszcz.onmicrosoft.com::115d1b8b-450b-4899-a2af-931a587c2fea" providerId="AD" clId="Web-{D824CB57-FA02-40AE-8BCA-935156DA8BB6}" dt="2025-10-23T19:13:29.992" v="8" actId="20577"/>
          <ac:spMkLst>
            <pc:docMk/>
            <pc:sldMk cId="1105754840" sldId="349"/>
            <ac:spMk id="3" creationId="{DDD157A8-DA58-C05A-49E2-E1F9BC7D3B10}"/>
          </ac:spMkLst>
        </pc:spChg>
      </pc:sldChg>
      <pc:sldChg chg="modSp">
        <pc:chgData name="Karolina Goede" userId="S::karolina.goede@ukwbydgoszcz.onmicrosoft.com::115d1b8b-450b-4899-a2af-931a587c2fea" providerId="AD" clId="Web-{D824CB57-FA02-40AE-8BCA-935156DA8BB6}" dt="2025-10-23T19:13:34.571" v="9" actId="20577"/>
        <pc:sldMkLst>
          <pc:docMk/>
          <pc:sldMk cId="1521496181" sldId="350"/>
        </pc:sldMkLst>
        <pc:spChg chg="mod">
          <ac:chgData name="Karolina Goede" userId="S::karolina.goede@ukwbydgoszcz.onmicrosoft.com::115d1b8b-450b-4899-a2af-931a587c2fea" providerId="AD" clId="Web-{D824CB57-FA02-40AE-8BCA-935156DA8BB6}" dt="2025-10-23T19:13:34.571" v="9" actId="20577"/>
          <ac:spMkLst>
            <pc:docMk/>
            <pc:sldMk cId="1521496181" sldId="350"/>
            <ac:spMk id="3" creationId="{F8E50277-7FD3-BF89-2A3C-3802E13C0AE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C151A9-773B-466C-B687-023A6D72975A}" type="datetimeFigureOut">
              <a:rPr lang="pl-PL" smtClean="0"/>
              <a:t>23.10.2025</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919AE1-5BE5-4533-A731-C8F636CDE276}" type="slidenum">
              <a:rPr lang="pl-PL" smtClean="0"/>
              <a:t>‹#›</a:t>
            </a:fld>
            <a:endParaRPr lang="pl-PL"/>
          </a:p>
        </p:txBody>
      </p:sp>
    </p:spTree>
    <p:extLst>
      <p:ext uri="{BB962C8B-B14F-4D97-AF65-F5344CB8AC3E}">
        <p14:creationId xmlns:p14="http://schemas.microsoft.com/office/powerpoint/2010/main" val="1625792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10" name="Tytuł 9"/>
          <p:cNvSpPr>
            <a:spLocks noGrp="1"/>
          </p:cNvSpPr>
          <p:nvPr>
            <p:ph type="title"/>
          </p:nvPr>
        </p:nvSpPr>
        <p:spPr/>
        <p:txBody>
          <a:bodyPr/>
          <a:lstStyle/>
          <a:p>
            <a:r>
              <a:rPr lang="pl-PL"/>
              <a:t>Kliknij, aby edytować styl</a:t>
            </a:r>
          </a:p>
        </p:txBody>
      </p:sp>
    </p:spTree>
    <p:extLst>
      <p:ext uri="{BB962C8B-B14F-4D97-AF65-F5344CB8AC3E}">
        <p14:creationId xmlns:p14="http://schemas.microsoft.com/office/powerpoint/2010/main" val="146311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97127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92041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1"/>
            </a:lvl1pPr>
          </a:lstStyle>
          <a:p>
            <a:r>
              <a:rPr lang="pl-PL" dirty="0"/>
              <a:t>Kliknij, aby edytować styl</a:t>
            </a:r>
          </a:p>
        </p:txBody>
      </p:sp>
      <p:sp>
        <p:nvSpPr>
          <p:cNvPr id="3" name="Symbol zastępczy zawartości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p>
        </p:txBody>
      </p:sp>
    </p:spTree>
    <p:extLst>
      <p:ext uri="{BB962C8B-B14F-4D97-AF65-F5344CB8AC3E}">
        <p14:creationId xmlns:p14="http://schemas.microsoft.com/office/powerpoint/2010/main" val="213367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5BA6EE3-B419-4539-A71C-850B302A0075}" type="datetimeFigureOut">
              <a:rPr lang="pl-PL" smtClean="0"/>
              <a:t>23.10.2025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87740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41658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5BA6EE3-B419-4539-A71C-850B302A0075}" type="datetimeFigureOut">
              <a:rPr lang="pl-PL" smtClean="0"/>
              <a:t>23.10.2025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371794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5BA6EE3-B419-4539-A71C-850B302A0075}" type="datetimeFigureOut">
              <a:rPr lang="pl-PL" smtClean="0"/>
              <a:t>23.10.2025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33770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5BA6EE3-B419-4539-A71C-850B302A0075}" type="datetimeFigureOut">
              <a:rPr lang="pl-PL" smtClean="0"/>
              <a:t>23.10.2025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1358003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4147679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5BA6EE3-B419-4539-A71C-850B302A0075}" type="datetimeFigureOut">
              <a:rPr lang="pl-PL" smtClean="0"/>
              <a:t>23.10.2025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B4DAAAE-2952-40E7-99D1-B432747B2D3F}" type="slidenum">
              <a:rPr lang="pl-PL" smtClean="0"/>
              <a:t>‹#›</a:t>
            </a:fld>
            <a:endParaRPr lang="pl-PL"/>
          </a:p>
        </p:txBody>
      </p:sp>
    </p:spTree>
    <p:extLst>
      <p:ext uri="{BB962C8B-B14F-4D97-AF65-F5344CB8AC3E}">
        <p14:creationId xmlns:p14="http://schemas.microsoft.com/office/powerpoint/2010/main" val="2056084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6EE3-B419-4539-A71C-850B302A0075}" type="datetimeFigureOut">
              <a:rPr lang="pl-PL" smtClean="0"/>
              <a:t>23.10.2025</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DAAAE-2952-40E7-99D1-B432747B2D3F}" type="slidenum">
              <a:rPr lang="pl-PL" smtClean="0"/>
              <a:t>‹#›</a:t>
            </a:fld>
            <a:endParaRPr lang="pl-PL"/>
          </a:p>
        </p:txBody>
      </p:sp>
    </p:spTree>
    <p:extLst>
      <p:ext uri="{BB962C8B-B14F-4D97-AF65-F5344CB8AC3E}">
        <p14:creationId xmlns:p14="http://schemas.microsoft.com/office/powerpoint/2010/main" val="867524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ogo Uniwersytetu Kazimierza Wielkiego w Bydgoszc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7721" y="286329"/>
            <a:ext cx="1857952" cy="185795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524000" y="1331843"/>
            <a:ext cx="9144000" cy="1570449"/>
          </a:xfrm>
        </p:spPr>
        <p:txBody>
          <a:bodyPr>
            <a:normAutofit/>
          </a:bodyPr>
          <a:lstStyle/>
          <a:p>
            <a:r>
              <a:rPr lang="pl-PL" sz="4000" dirty="0"/>
              <a:t>Projekt „Kierunki – drogi dla gospodarki”</a:t>
            </a:r>
          </a:p>
        </p:txBody>
      </p:sp>
      <p:sp>
        <p:nvSpPr>
          <p:cNvPr id="3" name="Podtytuł 2"/>
          <p:cNvSpPr>
            <a:spLocks noGrp="1"/>
          </p:cNvSpPr>
          <p:nvPr>
            <p:ph type="subTitle" idx="1"/>
          </p:nvPr>
        </p:nvSpPr>
        <p:spPr>
          <a:xfrm>
            <a:off x="1524000" y="2980315"/>
            <a:ext cx="9144000" cy="2387600"/>
          </a:xfrm>
        </p:spPr>
        <p:txBody>
          <a:bodyPr vert="horz" lIns="91440" tIns="45720" rIns="91440" bIns="45720" rtlCol="0" anchor="t">
            <a:noAutofit/>
          </a:bodyPr>
          <a:lstStyle/>
          <a:p>
            <a:pPr algn="l">
              <a:lnSpc>
                <a:spcPct val="150000"/>
              </a:lnSpc>
              <a:spcBef>
                <a:spcPts val="0"/>
              </a:spcBef>
            </a:pPr>
            <a:r>
              <a:rPr lang="pl-PL" sz="1800" b="1" dirty="0"/>
              <a:t>Tytuł wykładu</a:t>
            </a:r>
            <a:r>
              <a:rPr lang="pl-PL" sz="1800" dirty="0"/>
              <a:t>: Resocjalizacja - między tradycją a innowacją struktura procesu i cele w kontekście transformacji cyfrowej i zielonej. </a:t>
            </a:r>
          </a:p>
          <a:p>
            <a:pPr algn="l">
              <a:lnSpc>
                <a:spcPct val="150000"/>
              </a:lnSpc>
              <a:spcBef>
                <a:spcPts val="0"/>
              </a:spcBef>
            </a:pPr>
            <a:r>
              <a:rPr lang="pl-PL" sz="1800" b="1" dirty="0"/>
              <a:t>Przedmiot</a:t>
            </a:r>
            <a:r>
              <a:rPr lang="pl-PL" sz="1800" dirty="0"/>
              <a:t>: Resocjalizacja penitencjarna</a:t>
            </a:r>
            <a:endParaRPr lang="pl-PL" sz="1800" dirty="0">
              <a:ea typeface="Calibri"/>
              <a:cs typeface="Calibri"/>
            </a:endParaRPr>
          </a:p>
          <a:p>
            <a:pPr algn="l">
              <a:lnSpc>
                <a:spcPct val="150000"/>
              </a:lnSpc>
              <a:spcBef>
                <a:spcPts val="0"/>
              </a:spcBef>
            </a:pPr>
            <a:r>
              <a:rPr lang="pl-PL" sz="1800" b="1" dirty="0"/>
              <a:t>Kierunek</a:t>
            </a:r>
            <a:r>
              <a:rPr lang="pl-PL" sz="1800" dirty="0"/>
              <a:t>: Pedagogika resocjalizacyjna</a:t>
            </a:r>
            <a:endParaRPr lang="pl-PL" sz="1800" dirty="0">
              <a:ea typeface="Calibri"/>
              <a:cs typeface="Calibri"/>
            </a:endParaRPr>
          </a:p>
          <a:p>
            <a:pPr algn="l">
              <a:lnSpc>
                <a:spcPct val="150000"/>
              </a:lnSpc>
              <a:spcBef>
                <a:spcPts val="0"/>
              </a:spcBef>
            </a:pPr>
            <a:r>
              <a:rPr lang="pl-PL" sz="1800" b="1" dirty="0"/>
              <a:t>Autor</a:t>
            </a:r>
            <a:r>
              <a:rPr lang="pl-PL" sz="1800" dirty="0"/>
              <a:t>: Monika Gołembowska</a:t>
            </a:r>
          </a:p>
        </p:txBody>
      </p:sp>
      <p:pic>
        <p:nvPicPr>
          <p:cNvPr id="2050" name="Picture 2" descr="Logo Funduszy Europejskich dla Rozwoju Społeczne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77" t="24982" r="18017" b="25905"/>
          <a:stretch/>
        </p:blipFill>
        <p:spPr bwMode="auto">
          <a:xfrm>
            <a:off x="2705099" y="5445938"/>
            <a:ext cx="2781301" cy="9232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oznaczające, że warsztat jest dofinansowany przez Unię Europejsk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5445938"/>
            <a:ext cx="2857500" cy="91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9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7A6A4E8-9396-BAB6-E5E9-05411696A738}"/>
              </a:ext>
            </a:extLst>
          </p:cNvPr>
          <p:cNvSpPr>
            <a:spLocks noGrp="1"/>
          </p:cNvSpPr>
          <p:nvPr>
            <p:ph type="title"/>
          </p:nvPr>
        </p:nvSpPr>
        <p:spPr/>
        <p:txBody>
          <a:bodyPr/>
          <a:lstStyle/>
          <a:p>
            <a:r>
              <a:rPr lang="pl-PL" dirty="0"/>
              <a:t>Cele resocjalizacji, część 1</a:t>
            </a:r>
          </a:p>
        </p:txBody>
      </p:sp>
      <p:sp>
        <p:nvSpPr>
          <p:cNvPr id="3" name="Symbol zastępczy zawartości 2">
            <a:extLst>
              <a:ext uri="{FF2B5EF4-FFF2-40B4-BE49-F238E27FC236}">
                <a16:creationId xmlns:a16="http://schemas.microsoft.com/office/drawing/2014/main" id="{1A246546-796A-EFDC-B6B7-DEBB2F777304}"/>
              </a:ext>
            </a:extLst>
          </p:cNvPr>
          <p:cNvSpPr>
            <a:spLocks noGrp="1"/>
          </p:cNvSpPr>
          <p:nvPr>
            <p:ph idx="1"/>
          </p:nvPr>
        </p:nvSpPr>
        <p:spPr/>
        <p:txBody>
          <a:bodyPr>
            <a:normAutofit/>
          </a:bodyPr>
          <a:lstStyle/>
          <a:p>
            <a:pPr marL="0" indent="0">
              <a:lnSpc>
                <a:spcPct val="150000"/>
              </a:lnSpc>
              <a:spcBef>
                <a:spcPts val="0"/>
              </a:spcBef>
              <a:buNone/>
            </a:pPr>
            <a:r>
              <a:rPr lang="pl-PL" sz="2200" dirty="0"/>
              <a:t>1. Cele dotyczące rozwoju emocjonalnego:</a:t>
            </a:r>
          </a:p>
          <a:p>
            <a:pPr marL="0" indent="0">
              <a:lnSpc>
                <a:spcPct val="150000"/>
              </a:lnSpc>
              <a:spcBef>
                <a:spcPts val="0"/>
              </a:spcBef>
              <a:buNone/>
            </a:pPr>
            <a:r>
              <a:rPr lang="pl-PL" sz="2200" dirty="0"/>
              <a:t>- zaspokajanie podstawowych potrzeb i dostarczanie pozytywnych doświadczeń emocjonalnych, na podstawie których rozwijają się potrzeby wyższego rzędu;</a:t>
            </a:r>
          </a:p>
          <a:p>
            <a:pPr marL="0" indent="0">
              <a:lnSpc>
                <a:spcPct val="150000"/>
              </a:lnSpc>
              <a:spcBef>
                <a:spcPts val="0"/>
              </a:spcBef>
              <a:buNone/>
            </a:pPr>
            <a:r>
              <a:rPr lang="pl-PL" sz="2200" dirty="0"/>
              <a:t>- kształtowanie umiejętności odraczania zaspokajania własnych potrzeb;</a:t>
            </a:r>
          </a:p>
          <a:p>
            <a:pPr marL="0" indent="0">
              <a:lnSpc>
                <a:spcPct val="150000"/>
              </a:lnSpc>
              <a:spcBef>
                <a:spcPts val="0"/>
              </a:spcBef>
              <a:buNone/>
            </a:pPr>
            <a:r>
              <a:rPr lang="pl-PL" sz="2200" dirty="0"/>
              <a:t>- pokazywanie wychowankowi różnych zsocjalizowanych dróg zaspokajania własnych potrzeb;</a:t>
            </a:r>
          </a:p>
          <a:p>
            <a:pPr marL="0" indent="0">
              <a:lnSpc>
                <a:spcPct val="150000"/>
              </a:lnSpc>
              <a:spcBef>
                <a:spcPts val="0"/>
              </a:spcBef>
              <a:buNone/>
            </a:pPr>
            <a:r>
              <a:rPr lang="pl-PL" sz="2200" dirty="0"/>
              <a:t>- kształtowanie pozytywnych związków emocjonalnych z innymi ludźmi;</a:t>
            </a:r>
          </a:p>
          <a:p>
            <a:pPr marL="0" indent="0">
              <a:lnSpc>
                <a:spcPct val="150000"/>
              </a:lnSpc>
              <a:spcBef>
                <a:spcPts val="0"/>
              </a:spcBef>
              <a:buNone/>
            </a:pPr>
            <a:r>
              <a:rPr lang="pl-PL" sz="2200" dirty="0"/>
              <a:t>- rozwój empatii.</a:t>
            </a:r>
          </a:p>
          <a:p>
            <a:endParaRPr lang="pl-PL" dirty="0"/>
          </a:p>
        </p:txBody>
      </p:sp>
    </p:spTree>
    <p:extLst>
      <p:ext uri="{BB962C8B-B14F-4D97-AF65-F5344CB8AC3E}">
        <p14:creationId xmlns:p14="http://schemas.microsoft.com/office/powerpoint/2010/main" val="918026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A3BED-FC5C-864E-0BEC-CD96074D8C19}"/>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C967789-DEEF-E0BE-0895-735CC57D6885}"/>
              </a:ext>
            </a:extLst>
          </p:cNvPr>
          <p:cNvSpPr>
            <a:spLocks noGrp="1"/>
          </p:cNvSpPr>
          <p:nvPr>
            <p:ph type="title"/>
          </p:nvPr>
        </p:nvSpPr>
        <p:spPr/>
        <p:txBody>
          <a:bodyPr/>
          <a:lstStyle/>
          <a:p>
            <a:r>
              <a:rPr lang="pl-PL" dirty="0"/>
              <a:t>Cele resocjalizacji, część 2</a:t>
            </a:r>
          </a:p>
        </p:txBody>
      </p:sp>
      <p:sp>
        <p:nvSpPr>
          <p:cNvPr id="3" name="Symbol zastępczy zawartości 2">
            <a:extLst>
              <a:ext uri="{FF2B5EF4-FFF2-40B4-BE49-F238E27FC236}">
                <a16:creationId xmlns:a16="http://schemas.microsoft.com/office/drawing/2014/main" id="{E0E3AE5E-8E4D-F9FD-E8F4-ECA2F260B85D}"/>
              </a:ext>
            </a:extLst>
          </p:cNvPr>
          <p:cNvSpPr>
            <a:spLocks noGrp="1"/>
          </p:cNvSpPr>
          <p:nvPr>
            <p:ph idx="1"/>
          </p:nvPr>
        </p:nvSpPr>
        <p:spPr/>
        <p:txBody>
          <a:bodyPr>
            <a:normAutofit/>
          </a:bodyPr>
          <a:lstStyle/>
          <a:p>
            <a:pPr>
              <a:lnSpc>
                <a:spcPct val="150000"/>
              </a:lnSpc>
              <a:spcBef>
                <a:spcPts val="0"/>
              </a:spcBef>
              <a:buNone/>
            </a:pPr>
            <a:r>
              <a:rPr lang="pl-PL" sz="2000" dirty="0"/>
              <a:t>2. Cele dotyczące rozwoju procesów intelektualno-orientacyjnych:</a:t>
            </a:r>
          </a:p>
          <a:p>
            <a:pPr marL="0" indent="0">
              <a:lnSpc>
                <a:spcPct val="150000"/>
              </a:lnSpc>
              <a:spcBef>
                <a:spcPts val="0"/>
              </a:spcBef>
              <a:buNone/>
            </a:pPr>
            <a:r>
              <a:rPr lang="pl-PL" sz="2000" dirty="0"/>
              <a:t>- kształtowanie bardziej realistycznego obrazu świata;</a:t>
            </a:r>
          </a:p>
          <a:p>
            <a:pPr marL="0" indent="0">
              <a:lnSpc>
                <a:spcPct val="150000"/>
              </a:lnSpc>
              <a:spcBef>
                <a:spcPts val="0"/>
              </a:spcBef>
              <a:buNone/>
            </a:pPr>
            <a:r>
              <a:rPr lang="pl-PL" sz="2000" dirty="0"/>
              <a:t>- kształtowanie bardziej realistycznego obrazu siebie;</a:t>
            </a:r>
          </a:p>
          <a:p>
            <a:pPr marL="0" indent="0">
              <a:lnSpc>
                <a:spcPct val="150000"/>
              </a:lnSpc>
              <a:spcBef>
                <a:spcPts val="0"/>
              </a:spcBef>
              <a:buNone/>
            </a:pPr>
            <a:r>
              <a:rPr lang="pl-PL" sz="2000" dirty="0"/>
              <a:t>- kształtowanie pozytywnej samooceny i wiary w swoje możliwości;</a:t>
            </a:r>
          </a:p>
          <a:p>
            <a:pPr marL="0" indent="0">
              <a:lnSpc>
                <a:spcPct val="150000"/>
              </a:lnSpc>
              <a:spcBef>
                <a:spcPts val="0"/>
              </a:spcBef>
              <a:buNone/>
            </a:pPr>
            <a:r>
              <a:rPr lang="pl-PL" sz="2000" dirty="0"/>
              <a:t>- odnalezienie mocnych stron i zdolności twórczych dzięki którym jednostka potrafi wyrażać swoją indywidualność;</a:t>
            </a:r>
          </a:p>
          <a:p>
            <a:pPr marL="0" indent="0">
              <a:lnSpc>
                <a:spcPct val="150000"/>
              </a:lnSpc>
              <a:spcBef>
                <a:spcPts val="0"/>
              </a:spcBef>
              <a:buNone/>
            </a:pPr>
            <a:r>
              <a:rPr lang="pl-PL" sz="2000" dirty="0"/>
              <a:t>- kształtowanie wartości;</a:t>
            </a:r>
          </a:p>
          <a:p>
            <a:pPr marL="0" indent="0">
              <a:lnSpc>
                <a:spcPct val="150000"/>
              </a:lnSpc>
              <a:spcBef>
                <a:spcPts val="0"/>
              </a:spcBef>
              <a:buNone/>
            </a:pPr>
            <a:r>
              <a:rPr lang="pl-PL" sz="2000" dirty="0"/>
              <a:t>- kształtowanie perspektyw.</a:t>
            </a:r>
          </a:p>
          <a:p>
            <a:endParaRPr lang="pl-PL" dirty="0"/>
          </a:p>
        </p:txBody>
      </p:sp>
    </p:spTree>
    <p:extLst>
      <p:ext uri="{BB962C8B-B14F-4D97-AF65-F5344CB8AC3E}">
        <p14:creationId xmlns:p14="http://schemas.microsoft.com/office/powerpoint/2010/main" val="1420101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F1D14-B92F-AC4E-3031-CD8F04DBB21C}"/>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53490581-2C05-4B55-EFEF-365886CE301F}"/>
              </a:ext>
            </a:extLst>
          </p:cNvPr>
          <p:cNvSpPr>
            <a:spLocks noGrp="1"/>
          </p:cNvSpPr>
          <p:nvPr>
            <p:ph type="title"/>
          </p:nvPr>
        </p:nvSpPr>
        <p:spPr/>
        <p:txBody>
          <a:bodyPr/>
          <a:lstStyle/>
          <a:p>
            <a:r>
              <a:rPr lang="pl-PL" dirty="0"/>
              <a:t>Cele resocjalizacji, część 3</a:t>
            </a:r>
          </a:p>
        </p:txBody>
      </p:sp>
      <p:sp>
        <p:nvSpPr>
          <p:cNvPr id="3" name="Symbol zastępczy zawartości 2">
            <a:extLst>
              <a:ext uri="{FF2B5EF4-FFF2-40B4-BE49-F238E27FC236}">
                <a16:creationId xmlns:a16="http://schemas.microsoft.com/office/drawing/2014/main" id="{200975D2-BD0E-21DC-6651-B4BA6C9A0DB2}"/>
              </a:ext>
            </a:extLst>
          </p:cNvPr>
          <p:cNvSpPr>
            <a:spLocks noGrp="1"/>
          </p:cNvSpPr>
          <p:nvPr>
            <p:ph idx="1"/>
          </p:nvPr>
        </p:nvSpPr>
        <p:spPr/>
        <p:txBody>
          <a:bodyPr>
            <a:normAutofit fontScale="85000" lnSpcReduction="20000"/>
          </a:bodyPr>
          <a:lstStyle/>
          <a:p>
            <a:pPr>
              <a:lnSpc>
                <a:spcPct val="150000"/>
              </a:lnSpc>
              <a:spcBef>
                <a:spcPts val="0"/>
              </a:spcBef>
              <a:buNone/>
            </a:pPr>
            <a:r>
              <a:rPr lang="pl-PL" sz="2400" dirty="0"/>
              <a:t>3. Cele dotyczące rozwoju społecznego:</a:t>
            </a:r>
          </a:p>
          <a:p>
            <a:pPr>
              <a:lnSpc>
                <a:spcPct val="150000"/>
              </a:lnSpc>
              <a:spcBef>
                <a:spcPts val="0"/>
              </a:spcBef>
              <a:buFontTx/>
              <a:buChar char="-"/>
            </a:pPr>
            <a:r>
              <a:rPr lang="pl-PL" sz="2400" dirty="0"/>
              <a:t>kształtowanie umiejętności interpersonalnych;</a:t>
            </a:r>
          </a:p>
          <a:p>
            <a:pPr>
              <a:lnSpc>
                <a:spcPct val="150000"/>
              </a:lnSpc>
              <a:spcBef>
                <a:spcPts val="0"/>
              </a:spcBef>
              <a:buFontTx/>
              <a:buChar char="-"/>
            </a:pPr>
            <a:r>
              <a:rPr lang="pl-PL" sz="2400" dirty="0"/>
              <a:t>kształtowanie pozytywnych postaw wobec innych ludzi.</a:t>
            </a:r>
          </a:p>
          <a:p>
            <a:pPr>
              <a:lnSpc>
                <a:spcPct val="150000"/>
              </a:lnSpc>
              <a:spcBef>
                <a:spcPts val="0"/>
              </a:spcBef>
              <a:buNone/>
            </a:pPr>
            <a:r>
              <a:rPr lang="pl-PL" sz="2400" dirty="0"/>
              <a:t>4. Cele dotyczące cech charakteru:</a:t>
            </a:r>
          </a:p>
          <a:p>
            <a:pPr marL="0" indent="0">
              <a:lnSpc>
                <a:spcPct val="150000"/>
              </a:lnSpc>
              <a:spcBef>
                <a:spcPts val="0"/>
              </a:spcBef>
              <a:buNone/>
            </a:pPr>
            <a:r>
              <a:rPr lang="pl-PL" sz="2400" dirty="0"/>
              <a:t>- uczenie odpowiedzialności za własne czyny i słowa;</a:t>
            </a:r>
          </a:p>
          <a:p>
            <a:pPr marL="0" indent="0">
              <a:lnSpc>
                <a:spcPct val="150000"/>
              </a:lnSpc>
              <a:spcBef>
                <a:spcPts val="0"/>
              </a:spcBef>
              <a:buNone/>
            </a:pPr>
            <a:r>
              <a:rPr lang="pl-PL" sz="2400" dirty="0"/>
              <a:t>- uczenie samodzielności oraz gotowości do działania w celu zaspokajania swoich potrzeb;</a:t>
            </a:r>
          </a:p>
          <a:p>
            <a:pPr marL="0" indent="0">
              <a:lnSpc>
                <a:spcPct val="150000"/>
              </a:lnSpc>
              <a:spcBef>
                <a:spcPts val="0"/>
              </a:spcBef>
              <a:buNone/>
            </a:pPr>
            <a:r>
              <a:rPr lang="pl-PL" sz="2400" dirty="0"/>
              <a:t>- uczenie samodyscypliny i obowiązkowości;</a:t>
            </a:r>
          </a:p>
          <a:p>
            <a:pPr marL="0" indent="0">
              <a:lnSpc>
                <a:spcPct val="150000"/>
              </a:lnSpc>
              <a:spcBef>
                <a:spcPts val="0"/>
              </a:spcBef>
              <a:buNone/>
            </a:pPr>
            <a:r>
              <a:rPr lang="pl-PL" sz="2400" dirty="0"/>
              <a:t>- uczenie wewnętrznego poczucia kontroli i przekonania, że każdy człowiek ma wpływ na to, co się z nim dzieje;</a:t>
            </a:r>
          </a:p>
          <a:p>
            <a:pPr marL="0" indent="0">
              <a:lnSpc>
                <a:spcPct val="150000"/>
              </a:lnSpc>
              <a:spcBef>
                <a:spcPts val="0"/>
              </a:spcBef>
              <a:buNone/>
            </a:pPr>
            <a:r>
              <a:rPr lang="pl-PL" sz="2400" dirty="0"/>
              <a:t>- uczenie umiejętności przewidywania konsekwencji własnych </a:t>
            </a:r>
            <a:r>
              <a:rPr lang="pl-PL" sz="2400" dirty="0" err="1"/>
              <a:t>zachowań</a:t>
            </a:r>
            <a:r>
              <a:rPr lang="pl-PL" sz="2400" dirty="0"/>
              <a:t> dla siebie i innych.</a:t>
            </a:r>
          </a:p>
          <a:p>
            <a:pPr marL="0" indent="0">
              <a:buNone/>
            </a:pPr>
            <a:endParaRPr lang="pl-PL" dirty="0"/>
          </a:p>
        </p:txBody>
      </p:sp>
    </p:spTree>
    <p:extLst>
      <p:ext uri="{BB962C8B-B14F-4D97-AF65-F5344CB8AC3E}">
        <p14:creationId xmlns:p14="http://schemas.microsoft.com/office/powerpoint/2010/main" val="622720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05A95-8063-2A61-AB16-53A0CD5DCF1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95406FD-C87D-C5BC-2822-C0CC2D5052A2}"/>
              </a:ext>
            </a:extLst>
          </p:cNvPr>
          <p:cNvSpPr>
            <a:spLocks noGrp="1"/>
          </p:cNvSpPr>
          <p:nvPr>
            <p:ph type="title"/>
          </p:nvPr>
        </p:nvSpPr>
        <p:spPr/>
        <p:txBody>
          <a:bodyPr/>
          <a:lstStyle/>
          <a:p>
            <a:r>
              <a:rPr lang="pl-PL" dirty="0"/>
              <a:t>Cele resocjalizacji, część 4</a:t>
            </a:r>
          </a:p>
        </p:txBody>
      </p:sp>
      <p:sp>
        <p:nvSpPr>
          <p:cNvPr id="3" name="Symbol zastępczy zawartości 2">
            <a:extLst>
              <a:ext uri="{FF2B5EF4-FFF2-40B4-BE49-F238E27FC236}">
                <a16:creationId xmlns:a16="http://schemas.microsoft.com/office/drawing/2014/main" id="{F5AD64BE-C336-E104-6BBD-4CBDF33FB1AA}"/>
              </a:ext>
            </a:extLst>
          </p:cNvPr>
          <p:cNvSpPr>
            <a:spLocks noGrp="1"/>
          </p:cNvSpPr>
          <p:nvPr>
            <p:ph idx="1"/>
          </p:nvPr>
        </p:nvSpPr>
        <p:spPr/>
        <p:txBody>
          <a:bodyPr>
            <a:normAutofit/>
          </a:bodyPr>
          <a:lstStyle/>
          <a:p>
            <a:pPr marL="0" indent="0">
              <a:lnSpc>
                <a:spcPct val="150000"/>
              </a:lnSpc>
              <a:spcBef>
                <a:spcPts val="0"/>
              </a:spcBef>
              <a:buNone/>
            </a:pPr>
            <a:r>
              <a:rPr lang="pl-PL" sz="2000" b="1" dirty="0"/>
              <a:t>Podstawowym celem resocjalizacji określanym w literaturze jako cel minimum</a:t>
            </a:r>
            <a:r>
              <a:rPr lang="pl-PL" sz="2000" dirty="0"/>
              <a:t> jest powstrzymywanie jednostek niedostosowanych społecznie od popełniania czynów niezgodnych z prawem oraz wyeliminowanie szkodliwych społecznie </a:t>
            </a:r>
            <a:r>
              <a:rPr lang="pl-PL" sz="2000" dirty="0" err="1"/>
              <a:t>zachowań</a:t>
            </a:r>
            <a:r>
              <a:rPr lang="pl-PL" sz="2000" dirty="0"/>
              <a:t> dewiacyjnych poprzez ukierunkowanie wychowanków na zmianę pożądaną społecznie i wzbudzanie w nich motywacji do procesu przemiany samego siebie. </a:t>
            </a:r>
          </a:p>
          <a:p>
            <a:pPr marL="0" indent="0">
              <a:buNone/>
            </a:pPr>
            <a:endParaRPr lang="pl-PL" dirty="0"/>
          </a:p>
        </p:txBody>
      </p:sp>
    </p:spTree>
    <p:extLst>
      <p:ext uri="{BB962C8B-B14F-4D97-AF65-F5344CB8AC3E}">
        <p14:creationId xmlns:p14="http://schemas.microsoft.com/office/powerpoint/2010/main" val="2260916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479391-9296-C3DE-36A5-32063B2D0358}"/>
              </a:ext>
            </a:extLst>
          </p:cNvPr>
          <p:cNvSpPr>
            <a:spLocks noGrp="1"/>
          </p:cNvSpPr>
          <p:nvPr>
            <p:ph type="title"/>
          </p:nvPr>
        </p:nvSpPr>
        <p:spPr/>
        <p:txBody>
          <a:bodyPr>
            <a:normAutofit/>
          </a:bodyPr>
          <a:lstStyle/>
          <a:p>
            <a:r>
              <a:rPr lang="pl-PL" sz="4000" dirty="0"/>
              <a:t>Cele resocjalizacji w koncepcjach teoretycznych, część 1:</a:t>
            </a:r>
          </a:p>
        </p:txBody>
      </p:sp>
      <p:sp>
        <p:nvSpPr>
          <p:cNvPr id="3" name="Symbol zastępczy zawartości 2">
            <a:extLst>
              <a:ext uri="{FF2B5EF4-FFF2-40B4-BE49-F238E27FC236}">
                <a16:creationId xmlns:a16="http://schemas.microsoft.com/office/drawing/2014/main" id="{7ACBFD1E-98FA-0E9F-F476-24CD839BA963}"/>
              </a:ext>
            </a:extLst>
          </p:cNvPr>
          <p:cNvSpPr>
            <a:spLocks noGrp="1"/>
          </p:cNvSpPr>
          <p:nvPr>
            <p:ph idx="1"/>
          </p:nvPr>
        </p:nvSpPr>
        <p:spPr>
          <a:xfrm>
            <a:off x="838200" y="1610139"/>
            <a:ext cx="10515600" cy="4566824"/>
          </a:xfrm>
        </p:spPr>
        <p:txBody>
          <a:bodyPr>
            <a:normAutofit/>
          </a:bodyPr>
          <a:lstStyle/>
          <a:p>
            <a:pPr marL="0" lvl="0" indent="0">
              <a:lnSpc>
                <a:spcPct val="150000"/>
              </a:lnSpc>
              <a:spcBef>
                <a:spcPts val="0"/>
              </a:spcBef>
              <a:buNone/>
            </a:pPr>
            <a:r>
              <a:rPr lang="pl-PL" sz="1900" b="1" dirty="0"/>
              <a:t>Cele resocjalizacji w koncepcjach poznawczo-behawioralnych będą polegały na</a:t>
            </a:r>
            <a:r>
              <a:rPr lang="pl-PL" sz="1900" dirty="0"/>
              <a:t>:</a:t>
            </a:r>
          </a:p>
          <a:p>
            <a:pPr marL="0" lvl="0" indent="0">
              <a:lnSpc>
                <a:spcPct val="150000"/>
              </a:lnSpc>
              <a:spcBef>
                <a:spcPts val="0"/>
              </a:spcBef>
              <a:buNone/>
            </a:pPr>
            <a:r>
              <a:rPr lang="pl-PL" sz="1900" dirty="0"/>
              <a:t>- poprawie funkcjonowania wychowanków w rolach społecznych;</a:t>
            </a:r>
          </a:p>
          <a:p>
            <a:pPr marL="0" lvl="0" indent="0">
              <a:lnSpc>
                <a:spcPct val="150000"/>
              </a:lnSpc>
              <a:spcBef>
                <a:spcPts val="0"/>
              </a:spcBef>
              <a:buNone/>
            </a:pPr>
            <a:r>
              <a:rPr lang="pl-PL" sz="1900" dirty="0"/>
              <a:t>- zmianie negatywnych nawyków;</a:t>
            </a:r>
          </a:p>
          <a:p>
            <a:pPr marL="0" lvl="0" indent="0">
              <a:lnSpc>
                <a:spcPct val="150000"/>
              </a:lnSpc>
              <a:spcBef>
                <a:spcPts val="0"/>
              </a:spcBef>
              <a:buNone/>
            </a:pPr>
            <a:r>
              <a:rPr lang="pl-PL" sz="1900" dirty="0"/>
              <a:t>- poprawie umiejętności komunikowania;</a:t>
            </a:r>
          </a:p>
          <a:p>
            <a:pPr marL="0" lvl="0" indent="0">
              <a:lnSpc>
                <a:spcPct val="150000"/>
              </a:lnSpc>
              <a:spcBef>
                <a:spcPts val="0"/>
              </a:spcBef>
              <a:buNone/>
            </a:pPr>
            <a:r>
              <a:rPr lang="pl-PL" sz="1900" dirty="0"/>
              <a:t>- wyrównywaniu deficytów wychowawczych;</a:t>
            </a:r>
          </a:p>
          <a:p>
            <a:pPr marL="0" lvl="0" indent="0">
              <a:lnSpc>
                <a:spcPct val="150000"/>
              </a:lnSpc>
              <a:spcBef>
                <a:spcPts val="0"/>
              </a:spcBef>
              <a:buNone/>
            </a:pPr>
            <a:r>
              <a:rPr lang="pl-PL" sz="1900" dirty="0"/>
              <a:t>- wyrównywaniu braków w zachowaniu;</a:t>
            </a:r>
          </a:p>
          <a:p>
            <a:pPr marL="0" lvl="0" indent="0">
              <a:lnSpc>
                <a:spcPct val="150000"/>
              </a:lnSpc>
              <a:spcBef>
                <a:spcPts val="0"/>
              </a:spcBef>
              <a:buNone/>
            </a:pPr>
            <a:r>
              <a:rPr lang="pl-PL" sz="1900" dirty="0"/>
              <a:t>- zmianie nierealnych przekonań na temat relacji z otoczeniem;</a:t>
            </a:r>
          </a:p>
          <a:p>
            <a:pPr lvl="0">
              <a:lnSpc>
                <a:spcPct val="150000"/>
              </a:lnSpc>
              <a:spcBef>
                <a:spcPts val="0"/>
              </a:spcBef>
              <a:buFontTx/>
              <a:buChar char="-"/>
            </a:pPr>
            <a:r>
              <a:rPr lang="pl-PL" sz="1900" dirty="0"/>
              <a:t>podejmowaniu właściwych decyzji oraz na zmianie nieprawidłowych wzorców myślenia i emocji. </a:t>
            </a:r>
          </a:p>
          <a:p>
            <a:pPr marL="0" lvl="0" indent="0">
              <a:lnSpc>
                <a:spcPct val="150000"/>
              </a:lnSpc>
              <a:spcBef>
                <a:spcPts val="0"/>
              </a:spcBef>
              <a:buNone/>
            </a:pPr>
            <a:r>
              <a:rPr lang="pl-PL" sz="1900" dirty="0"/>
              <a:t>Zatem celem resocjalizacji w tej koncepcji jest taka zmiana bodźców, by zachowanie nieprawidłowe spotkało się z karaniem, a jednocześnie nagradzanie były wszystkie przejawy </a:t>
            </a:r>
            <a:r>
              <a:rPr lang="pl-PL" sz="1900" dirty="0" err="1"/>
              <a:t>zachowań</a:t>
            </a:r>
            <a:r>
              <a:rPr lang="pl-PL" sz="1900" dirty="0"/>
              <a:t> pozytywnych.</a:t>
            </a:r>
          </a:p>
          <a:p>
            <a:pPr marL="0" indent="0">
              <a:buNone/>
            </a:pPr>
            <a:endParaRPr lang="pl-PL" dirty="0"/>
          </a:p>
        </p:txBody>
      </p:sp>
    </p:spTree>
    <p:extLst>
      <p:ext uri="{BB962C8B-B14F-4D97-AF65-F5344CB8AC3E}">
        <p14:creationId xmlns:p14="http://schemas.microsoft.com/office/powerpoint/2010/main" val="2068138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BF2D3-0091-6E14-4A8C-657DCBDAD97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2697A8D5-D468-966C-F54F-A346F6C59F43}"/>
              </a:ext>
            </a:extLst>
          </p:cNvPr>
          <p:cNvSpPr>
            <a:spLocks noGrp="1"/>
          </p:cNvSpPr>
          <p:nvPr>
            <p:ph type="title"/>
          </p:nvPr>
        </p:nvSpPr>
        <p:spPr/>
        <p:txBody>
          <a:bodyPr>
            <a:normAutofit/>
          </a:bodyPr>
          <a:lstStyle/>
          <a:p>
            <a:r>
              <a:rPr lang="pl-PL" sz="4000" dirty="0"/>
              <a:t>Cele resocjalizacji w koncepcjach teoretycznych, część 2:</a:t>
            </a:r>
          </a:p>
        </p:txBody>
      </p:sp>
      <p:sp>
        <p:nvSpPr>
          <p:cNvPr id="3" name="Symbol zastępczy zawartości 2">
            <a:extLst>
              <a:ext uri="{FF2B5EF4-FFF2-40B4-BE49-F238E27FC236}">
                <a16:creationId xmlns:a16="http://schemas.microsoft.com/office/drawing/2014/main" id="{26110305-C5F8-18A7-7CEF-A3610AD8A9BC}"/>
              </a:ext>
            </a:extLst>
          </p:cNvPr>
          <p:cNvSpPr>
            <a:spLocks noGrp="1"/>
          </p:cNvSpPr>
          <p:nvPr>
            <p:ph idx="1"/>
          </p:nvPr>
        </p:nvSpPr>
        <p:spPr>
          <a:xfrm>
            <a:off x="838200" y="1610139"/>
            <a:ext cx="10515600" cy="4566824"/>
          </a:xfrm>
        </p:spPr>
        <p:txBody>
          <a:bodyPr>
            <a:normAutofit/>
          </a:bodyPr>
          <a:lstStyle/>
          <a:p>
            <a:pPr marL="0" lvl="0" indent="0">
              <a:lnSpc>
                <a:spcPct val="150000"/>
              </a:lnSpc>
              <a:spcBef>
                <a:spcPts val="0"/>
              </a:spcBef>
              <a:buNone/>
            </a:pPr>
            <a:r>
              <a:rPr lang="pl-PL" sz="2000" b="1" dirty="0"/>
              <a:t>W koncepcjach </a:t>
            </a:r>
            <a:r>
              <a:rPr lang="pl-PL" sz="2000" b="1" dirty="0" err="1"/>
              <a:t>psychodynamicznych</a:t>
            </a:r>
            <a:r>
              <a:rPr lang="pl-PL" sz="2000" b="1" dirty="0"/>
              <a:t> cele resocjalizacji będą koncentrowały się na:</a:t>
            </a:r>
            <a:endParaRPr lang="pl-PL" sz="2000" dirty="0"/>
          </a:p>
          <a:p>
            <a:pPr marL="0" lvl="0" indent="0">
              <a:lnSpc>
                <a:spcPct val="150000"/>
              </a:lnSpc>
              <a:spcBef>
                <a:spcPts val="0"/>
              </a:spcBef>
              <a:buNone/>
            </a:pPr>
            <a:r>
              <a:rPr lang="pl-PL" sz="2000" dirty="0"/>
              <a:t>- zmianie zachowania i osobowości;</a:t>
            </a:r>
          </a:p>
          <a:p>
            <a:pPr marL="0" lvl="0" indent="0">
              <a:lnSpc>
                <a:spcPct val="150000"/>
              </a:lnSpc>
              <a:spcBef>
                <a:spcPts val="0"/>
              </a:spcBef>
              <a:buNone/>
            </a:pPr>
            <a:r>
              <a:rPr lang="pl-PL" sz="2000" dirty="0"/>
              <a:t>- zmianie stanów wewnętrznych (głównie eliminacji irracjonalnego lęku);</a:t>
            </a:r>
          </a:p>
          <a:p>
            <a:pPr marL="0" lvl="0" indent="0">
              <a:lnSpc>
                <a:spcPct val="150000"/>
              </a:lnSpc>
              <a:spcBef>
                <a:spcPts val="0"/>
              </a:spcBef>
              <a:buNone/>
            </a:pPr>
            <a:r>
              <a:rPr lang="pl-PL" sz="2000" dirty="0"/>
              <a:t>- uwolnieniu tłumionych uczuć;</a:t>
            </a:r>
          </a:p>
          <a:p>
            <a:pPr marL="0" lvl="0" indent="0">
              <a:lnSpc>
                <a:spcPct val="150000"/>
              </a:lnSpc>
              <a:spcBef>
                <a:spcPts val="0"/>
              </a:spcBef>
              <a:buNone/>
            </a:pPr>
            <a:r>
              <a:rPr lang="pl-PL" sz="2000" dirty="0"/>
              <a:t>- poprawie funkcjonowania przez rozwiązywanie konfliktów </a:t>
            </a:r>
            <a:r>
              <a:rPr lang="pl-PL" sz="2000" dirty="0" err="1"/>
              <a:t>intrapsychicznych</a:t>
            </a:r>
            <a:r>
              <a:rPr lang="pl-PL" sz="2000" dirty="0"/>
              <a:t>.</a:t>
            </a:r>
          </a:p>
          <a:p>
            <a:pPr marL="0" indent="0">
              <a:buNone/>
            </a:pPr>
            <a:endParaRPr lang="pl-PL" dirty="0"/>
          </a:p>
        </p:txBody>
      </p:sp>
    </p:spTree>
    <p:extLst>
      <p:ext uri="{BB962C8B-B14F-4D97-AF65-F5344CB8AC3E}">
        <p14:creationId xmlns:p14="http://schemas.microsoft.com/office/powerpoint/2010/main" val="1111762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62C47-74A0-073C-46BB-6F06B70942B0}"/>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0E5EA752-2F0F-305E-0E25-E2940B653BAD}"/>
              </a:ext>
            </a:extLst>
          </p:cNvPr>
          <p:cNvSpPr>
            <a:spLocks noGrp="1"/>
          </p:cNvSpPr>
          <p:nvPr>
            <p:ph type="title"/>
          </p:nvPr>
        </p:nvSpPr>
        <p:spPr/>
        <p:txBody>
          <a:bodyPr>
            <a:normAutofit/>
          </a:bodyPr>
          <a:lstStyle/>
          <a:p>
            <a:r>
              <a:rPr lang="pl-PL" sz="4000" dirty="0"/>
              <a:t>Cele resocjalizacji w koncepcjach teoretycznych, część 3:</a:t>
            </a:r>
          </a:p>
        </p:txBody>
      </p:sp>
      <p:sp>
        <p:nvSpPr>
          <p:cNvPr id="3" name="Symbol zastępczy zawartości 2">
            <a:extLst>
              <a:ext uri="{FF2B5EF4-FFF2-40B4-BE49-F238E27FC236}">
                <a16:creationId xmlns:a16="http://schemas.microsoft.com/office/drawing/2014/main" id="{0B3E7B7A-5015-EFB7-5CCB-0042905B6228}"/>
              </a:ext>
            </a:extLst>
          </p:cNvPr>
          <p:cNvSpPr>
            <a:spLocks noGrp="1"/>
          </p:cNvSpPr>
          <p:nvPr>
            <p:ph idx="1"/>
          </p:nvPr>
        </p:nvSpPr>
        <p:spPr>
          <a:xfrm>
            <a:off x="838200" y="1610139"/>
            <a:ext cx="10515600" cy="4566824"/>
          </a:xfrm>
        </p:spPr>
        <p:txBody>
          <a:bodyPr>
            <a:normAutofit/>
          </a:bodyPr>
          <a:lstStyle/>
          <a:p>
            <a:pPr marL="0" lvl="0" indent="0">
              <a:lnSpc>
                <a:spcPct val="150000"/>
              </a:lnSpc>
              <a:spcBef>
                <a:spcPts val="0"/>
              </a:spcBef>
              <a:buNone/>
            </a:pPr>
            <a:r>
              <a:rPr lang="pl-PL" sz="2000" b="1" dirty="0"/>
              <a:t>Cele resocjalizacji w koncepcjach systemowych będą skierowane na jednostkę, rodzinę, grupę i społeczeństwo obejmować będą:</a:t>
            </a:r>
            <a:endParaRPr lang="pl-PL" sz="2000" dirty="0"/>
          </a:p>
          <a:p>
            <a:pPr marL="0" lvl="0" indent="0">
              <a:lnSpc>
                <a:spcPct val="150000"/>
              </a:lnSpc>
              <a:spcBef>
                <a:spcPts val="0"/>
              </a:spcBef>
              <a:buNone/>
            </a:pPr>
            <a:r>
              <a:rPr lang="pl-PL" sz="2000" dirty="0"/>
              <a:t>- definiowanie trudności, z jakimi boryka się wychowanek i podnoszenie jego motywacji do zmiany;</a:t>
            </a:r>
          </a:p>
          <a:p>
            <a:pPr marL="0" lvl="0" indent="0">
              <a:lnSpc>
                <a:spcPct val="150000"/>
              </a:lnSpc>
              <a:spcBef>
                <a:spcPts val="0"/>
              </a:spcBef>
              <a:buNone/>
            </a:pPr>
            <a:r>
              <a:rPr lang="pl-PL" sz="2000" dirty="0"/>
              <a:t>- formułowanie działań poprawczych, głównie takich, które wychowanek będzie mógł podjąć samodzielnie kształtując swoją nową tożsamość społeczną;</a:t>
            </a:r>
          </a:p>
          <a:p>
            <a:pPr marL="0" lvl="0" indent="0">
              <a:lnSpc>
                <a:spcPct val="150000"/>
              </a:lnSpc>
              <a:spcBef>
                <a:spcPts val="0"/>
              </a:spcBef>
              <a:buNone/>
            </a:pPr>
            <a:r>
              <a:rPr lang="pl-PL" sz="2000" dirty="0"/>
              <a:t>- rozwój świadomości wychowanka;</a:t>
            </a:r>
          </a:p>
          <a:p>
            <a:pPr marL="0" lvl="0" indent="0">
              <a:lnSpc>
                <a:spcPct val="150000"/>
              </a:lnSpc>
              <a:spcBef>
                <a:spcPts val="0"/>
              </a:spcBef>
              <a:buNone/>
            </a:pPr>
            <a:r>
              <a:rPr lang="pl-PL" sz="2000" dirty="0"/>
              <a:t>- wspieranie przystosowania wychowanka do życia w społeczeństwie przy jednoczesnym dążeniu do uwrażliwienia środowiska społecznego na specyficzne problemy osób niedostosowanych społecznie.</a:t>
            </a:r>
          </a:p>
          <a:p>
            <a:pPr marL="0" indent="0">
              <a:buNone/>
            </a:pPr>
            <a:endParaRPr lang="pl-PL" dirty="0"/>
          </a:p>
        </p:txBody>
      </p:sp>
    </p:spTree>
    <p:extLst>
      <p:ext uri="{BB962C8B-B14F-4D97-AF65-F5344CB8AC3E}">
        <p14:creationId xmlns:p14="http://schemas.microsoft.com/office/powerpoint/2010/main" val="2504283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F2D58-4721-9358-4E81-2A50480E4AA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48A80159-0F05-222F-5A85-3944130FA8CF}"/>
              </a:ext>
            </a:extLst>
          </p:cNvPr>
          <p:cNvSpPr>
            <a:spLocks noGrp="1"/>
          </p:cNvSpPr>
          <p:nvPr>
            <p:ph type="title"/>
          </p:nvPr>
        </p:nvSpPr>
        <p:spPr/>
        <p:txBody>
          <a:bodyPr>
            <a:normAutofit/>
          </a:bodyPr>
          <a:lstStyle/>
          <a:p>
            <a:r>
              <a:rPr lang="pl-PL" sz="4000" dirty="0"/>
              <a:t>Cele resocjalizacji w koncepcjach teoretycznych, część 4:</a:t>
            </a:r>
          </a:p>
        </p:txBody>
      </p:sp>
      <p:sp>
        <p:nvSpPr>
          <p:cNvPr id="3" name="Symbol zastępczy zawartości 2">
            <a:extLst>
              <a:ext uri="{FF2B5EF4-FFF2-40B4-BE49-F238E27FC236}">
                <a16:creationId xmlns:a16="http://schemas.microsoft.com/office/drawing/2014/main" id="{C687E25D-39F4-C87E-1DFC-474C3B92B54D}"/>
              </a:ext>
            </a:extLst>
          </p:cNvPr>
          <p:cNvSpPr>
            <a:spLocks noGrp="1"/>
          </p:cNvSpPr>
          <p:nvPr>
            <p:ph idx="1"/>
          </p:nvPr>
        </p:nvSpPr>
        <p:spPr>
          <a:xfrm>
            <a:off x="838200" y="1928191"/>
            <a:ext cx="10515600" cy="4248772"/>
          </a:xfrm>
        </p:spPr>
        <p:txBody>
          <a:bodyPr>
            <a:normAutofit/>
          </a:bodyPr>
          <a:lstStyle/>
          <a:p>
            <a:pPr marL="0" lvl="0" indent="0">
              <a:lnSpc>
                <a:spcPct val="150000"/>
              </a:lnSpc>
              <a:spcBef>
                <a:spcPts val="0"/>
              </a:spcBef>
              <a:buNone/>
            </a:pPr>
            <a:r>
              <a:rPr lang="pl-PL" sz="2000" b="1" dirty="0"/>
              <a:t>Cele resocjalizacji w koncepcji humanistyczno-egzystencjalnej obejmować będą głownie:</a:t>
            </a:r>
            <a:endParaRPr lang="pl-PL" sz="2000" dirty="0"/>
          </a:p>
          <a:p>
            <a:pPr marL="0" lvl="0" indent="0">
              <a:lnSpc>
                <a:spcPct val="150000"/>
              </a:lnSpc>
              <a:spcBef>
                <a:spcPts val="0"/>
              </a:spcBef>
              <a:buNone/>
            </a:pPr>
            <a:r>
              <a:rPr lang="pl-PL" sz="2000" dirty="0"/>
              <a:t>- odnalezienie przez wychowanków kontaktu z samym sobą, tworzenie sensu życia;</a:t>
            </a:r>
          </a:p>
          <a:p>
            <a:pPr marL="0" lvl="0" indent="0">
              <a:lnSpc>
                <a:spcPct val="150000"/>
              </a:lnSpc>
              <a:spcBef>
                <a:spcPts val="0"/>
              </a:spcBef>
              <a:buNone/>
            </a:pPr>
            <a:r>
              <a:rPr lang="pl-PL" sz="2000" dirty="0"/>
              <a:t>- kształtowanie świadomości własnych relacji z otoczeniem i ze światem itd.</a:t>
            </a:r>
          </a:p>
          <a:p>
            <a:pPr marL="0" indent="0">
              <a:buNone/>
            </a:pPr>
            <a:endParaRPr lang="pl-PL" dirty="0"/>
          </a:p>
        </p:txBody>
      </p:sp>
    </p:spTree>
    <p:extLst>
      <p:ext uri="{BB962C8B-B14F-4D97-AF65-F5344CB8AC3E}">
        <p14:creationId xmlns:p14="http://schemas.microsoft.com/office/powerpoint/2010/main" val="1003919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42463-08FB-20A3-AE5A-8D1A6EB04A2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2958A6E-E243-F1A6-4815-11A040D69777}"/>
              </a:ext>
            </a:extLst>
          </p:cNvPr>
          <p:cNvSpPr>
            <a:spLocks noGrp="1"/>
          </p:cNvSpPr>
          <p:nvPr>
            <p:ph type="title"/>
          </p:nvPr>
        </p:nvSpPr>
        <p:spPr/>
        <p:txBody>
          <a:bodyPr>
            <a:normAutofit/>
          </a:bodyPr>
          <a:lstStyle/>
          <a:p>
            <a:r>
              <a:rPr lang="pl-PL" sz="4000" dirty="0"/>
              <a:t>Cele resocjalizacji w koncepcjach teoretycznych, część 5:</a:t>
            </a:r>
          </a:p>
        </p:txBody>
      </p:sp>
      <p:sp>
        <p:nvSpPr>
          <p:cNvPr id="3" name="Symbol zastępczy zawartości 2">
            <a:extLst>
              <a:ext uri="{FF2B5EF4-FFF2-40B4-BE49-F238E27FC236}">
                <a16:creationId xmlns:a16="http://schemas.microsoft.com/office/drawing/2014/main" id="{FE29CE4E-1D16-16C2-4BB9-FD9DA7909FA7}"/>
              </a:ext>
            </a:extLst>
          </p:cNvPr>
          <p:cNvSpPr>
            <a:spLocks noGrp="1"/>
          </p:cNvSpPr>
          <p:nvPr>
            <p:ph idx="1"/>
          </p:nvPr>
        </p:nvSpPr>
        <p:spPr>
          <a:xfrm>
            <a:off x="838200" y="1928191"/>
            <a:ext cx="10515600" cy="4248772"/>
          </a:xfrm>
        </p:spPr>
        <p:txBody>
          <a:bodyPr>
            <a:normAutofit fontScale="92500"/>
          </a:bodyPr>
          <a:lstStyle/>
          <a:p>
            <a:pPr marL="0" indent="0">
              <a:lnSpc>
                <a:spcPct val="150000"/>
              </a:lnSpc>
              <a:spcBef>
                <a:spcPts val="0"/>
              </a:spcBef>
              <a:buNone/>
            </a:pPr>
            <a:r>
              <a:rPr lang="pl-PL" sz="2200" b="1" dirty="0"/>
              <a:t>Podsumowując wymienione cele resocjalizacji wymienić można cztery najważniejsze z nich (cele maksimum):</a:t>
            </a:r>
            <a:endParaRPr lang="pl-PL" sz="2200" dirty="0"/>
          </a:p>
          <a:p>
            <a:pPr marL="0" lvl="0" indent="0">
              <a:lnSpc>
                <a:spcPct val="150000"/>
              </a:lnSpc>
              <a:spcBef>
                <a:spcPts val="0"/>
              </a:spcBef>
              <a:buNone/>
            </a:pPr>
            <a:r>
              <a:rPr lang="pl-PL" sz="2200" dirty="0"/>
              <a:t>- wszechstronny rozwój wychowanka, jego twórczość, samodzielność oraz kreatywność;</a:t>
            </a:r>
          </a:p>
          <a:p>
            <a:pPr marL="0" lvl="0" indent="0">
              <a:lnSpc>
                <a:spcPct val="150000"/>
              </a:lnSpc>
              <a:spcBef>
                <a:spcPts val="0"/>
              </a:spcBef>
              <a:buNone/>
            </a:pPr>
            <a:r>
              <a:rPr lang="pl-PL" sz="2200" dirty="0"/>
              <a:t>- zmiana tożsamości wychowanka z tożsamości dewianta na tożsamość społecznie akceptowaną; </a:t>
            </a:r>
          </a:p>
          <a:p>
            <a:pPr marL="0" lvl="0" indent="0">
              <a:lnSpc>
                <a:spcPct val="150000"/>
              </a:lnSpc>
              <a:spcBef>
                <a:spcPts val="0"/>
              </a:spcBef>
              <a:buNone/>
            </a:pPr>
            <a:r>
              <a:rPr lang="pl-PL" sz="2200" dirty="0"/>
              <a:t>- kształtowanie sfery emocjonalnej, motywacyjnej i wolicjonalnej w kierunku rozwoju wrażliwości, dążenia do zmiany i podejmowania świadomych wyborów;</a:t>
            </a:r>
          </a:p>
          <a:p>
            <a:pPr marL="0" lvl="0" indent="0">
              <a:lnSpc>
                <a:spcPct val="150000"/>
              </a:lnSpc>
              <a:spcBef>
                <a:spcPts val="0"/>
              </a:spcBef>
              <a:buNone/>
            </a:pPr>
            <a:r>
              <a:rPr lang="pl-PL" sz="2200" dirty="0"/>
              <a:t>- kształtowanie poczucia wolności i odpowiedzialności za własne życie oraz chęć niesienia pomocy.</a:t>
            </a:r>
          </a:p>
          <a:p>
            <a:pPr marL="0" indent="0">
              <a:buNone/>
            </a:pPr>
            <a:endParaRPr lang="pl-PL" dirty="0"/>
          </a:p>
        </p:txBody>
      </p:sp>
    </p:spTree>
    <p:extLst>
      <p:ext uri="{BB962C8B-B14F-4D97-AF65-F5344CB8AC3E}">
        <p14:creationId xmlns:p14="http://schemas.microsoft.com/office/powerpoint/2010/main" val="3856761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DABC6E2-DDBB-880B-73B4-F42907EBE810}"/>
              </a:ext>
            </a:extLst>
          </p:cNvPr>
          <p:cNvSpPr>
            <a:spLocks noGrp="1"/>
          </p:cNvSpPr>
          <p:nvPr>
            <p:ph type="title"/>
          </p:nvPr>
        </p:nvSpPr>
        <p:spPr>
          <a:xfrm>
            <a:off x="838200" y="365126"/>
            <a:ext cx="10515600" cy="1264892"/>
          </a:xfrm>
        </p:spPr>
        <p:txBody>
          <a:bodyPr>
            <a:normAutofit fontScale="90000"/>
          </a:bodyPr>
          <a:lstStyle/>
          <a:p>
            <a:r>
              <a:rPr lang="pl-PL" dirty="0"/>
              <a:t>Transformacja cyfrowa w resocjalizacji penitencjarnej:</a:t>
            </a:r>
          </a:p>
        </p:txBody>
      </p:sp>
      <p:sp>
        <p:nvSpPr>
          <p:cNvPr id="3" name="Symbol zastępczy zawartości 2">
            <a:extLst>
              <a:ext uri="{FF2B5EF4-FFF2-40B4-BE49-F238E27FC236}">
                <a16:creationId xmlns:a16="http://schemas.microsoft.com/office/drawing/2014/main" id="{A6C73A9F-1F1D-AEC9-88F3-2C499B9398F6}"/>
              </a:ext>
            </a:extLst>
          </p:cNvPr>
          <p:cNvSpPr>
            <a:spLocks noGrp="1"/>
          </p:cNvSpPr>
          <p:nvPr>
            <p:ph idx="1"/>
          </p:nvPr>
        </p:nvSpPr>
        <p:spPr>
          <a:xfrm>
            <a:off x="838200" y="1530626"/>
            <a:ext cx="10515600" cy="4962248"/>
          </a:xfrm>
        </p:spPr>
        <p:txBody>
          <a:bodyPr>
            <a:normAutofit fontScale="55000" lnSpcReduction="20000"/>
          </a:bodyPr>
          <a:lstStyle/>
          <a:p>
            <a:pPr marL="0" indent="0">
              <a:lnSpc>
                <a:spcPct val="160000"/>
              </a:lnSpc>
              <a:spcBef>
                <a:spcPts val="0"/>
              </a:spcBef>
              <a:buNone/>
            </a:pPr>
            <a:r>
              <a:rPr lang="pl-PL" sz="3300" dirty="0"/>
              <a:t>Transformacja cyfrowa otwiera nowe możliwości dla systemu resocjalizacji, w tym również w kontekście instytucji penitencjarnych. Dzięki nowoczesnym technologiom możliwe staje się m.in.:</a:t>
            </a:r>
          </a:p>
          <a:p>
            <a:pPr marL="0" indent="0">
              <a:lnSpc>
                <a:spcPct val="160000"/>
              </a:lnSpc>
              <a:spcBef>
                <a:spcPts val="0"/>
              </a:spcBef>
              <a:buNone/>
            </a:pPr>
            <a:r>
              <a:rPr lang="pl-PL" sz="3300" b="1" dirty="0"/>
              <a:t>- wprowadzenie e-learningu i kursów zdalnych</a:t>
            </a:r>
            <a:r>
              <a:rPr lang="pl-PL" sz="3300" dirty="0"/>
              <a:t> dla osadzonych, umożliwiających rozwój kompetencji zawodowych i cyfrowych;</a:t>
            </a:r>
          </a:p>
          <a:p>
            <a:pPr marL="0" indent="0">
              <a:lnSpc>
                <a:spcPct val="160000"/>
              </a:lnSpc>
              <a:spcBef>
                <a:spcPts val="0"/>
              </a:spcBef>
              <a:buNone/>
            </a:pPr>
            <a:r>
              <a:rPr lang="pl-PL" sz="3300" b="1" dirty="0"/>
              <a:t>- wykorzystanie narzędzi cyfrowych w terapii i </a:t>
            </a:r>
            <a:r>
              <a:rPr lang="pl-PL" sz="3300" b="1" dirty="0" err="1"/>
              <a:t>psychokorekcji</a:t>
            </a:r>
            <a:r>
              <a:rPr lang="pl-PL" sz="3300" dirty="0"/>
              <a:t>, np. aplikacji do samokontroli emocji, </a:t>
            </a:r>
            <a:r>
              <a:rPr lang="pl-PL" sz="3300" dirty="0" err="1"/>
              <a:t>biofeedbacku</a:t>
            </a:r>
            <a:r>
              <a:rPr lang="pl-PL" sz="3300" dirty="0"/>
              <a:t> czy terapii VR;</a:t>
            </a:r>
          </a:p>
          <a:p>
            <a:pPr marL="0" indent="0">
              <a:lnSpc>
                <a:spcPct val="160000"/>
              </a:lnSpc>
              <a:spcBef>
                <a:spcPts val="0"/>
              </a:spcBef>
              <a:buNone/>
            </a:pPr>
            <a:r>
              <a:rPr lang="pl-PL" sz="3300" b="1" dirty="0"/>
              <a:t>- zwiększenie dostępu do informacji i kontaktu z rodziną</a:t>
            </a:r>
            <a:r>
              <a:rPr lang="pl-PL" sz="3300" dirty="0"/>
              <a:t> przez </a:t>
            </a:r>
            <a:r>
              <a:rPr lang="pl-PL" sz="3300" dirty="0" err="1"/>
              <a:t>wideorozmowy</a:t>
            </a:r>
            <a:r>
              <a:rPr lang="pl-PL" sz="3300" dirty="0"/>
              <a:t> i bezpieczne platformy komunikacyjne;</a:t>
            </a:r>
          </a:p>
          <a:p>
            <a:pPr marL="0" indent="0">
              <a:lnSpc>
                <a:spcPct val="160000"/>
              </a:lnSpc>
              <a:spcBef>
                <a:spcPts val="0"/>
              </a:spcBef>
              <a:buNone/>
            </a:pPr>
            <a:r>
              <a:rPr lang="pl-PL" sz="3300" b="1" dirty="0"/>
              <a:t>- cyfrowe zarządzanie procesem resocjalizacji</a:t>
            </a:r>
            <a:r>
              <a:rPr lang="pl-PL" sz="3300" dirty="0"/>
              <a:t> – monitorowanie postępów, personalizacja działań, lepsze planowanie ścieżek rozwoju wychowanków.</a:t>
            </a:r>
          </a:p>
          <a:p>
            <a:pPr marL="0" indent="0">
              <a:lnSpc>
                <a:spcPct val="160000"/>
              </a:lnSpc>
              <a:spcBef>
                <a:spcPts val="0"/>
              </a:spcBef>
              <a:buNone/>
            </a:pPr>
            <a:r>
              <a:rPr lang="pl-PL" sz="3300" dirty="0"/>
              <a:t>Wdrażanie technologii cyfrowych wymaga jednak odpowiedniego przygotowania kadry, bezpiecznej infrastruktury oraz uwzględnienia aspektów etycznych i ochrony danych.</a:t>
            </a:r>
          </a:p>
          <a:p>
            <a:endParaRPr lang="pl-PL" dirty="0"/>
          </a:p>
        </p:txBody>
      </p:sp>
    </p:spTree>
    <p:extLst>
      <p:ext uri="{BB962C8B-B14F-4D97-AF65-F5344CB8AC3E}">
        <p14:creationId xmlns:p14="http://schemas.microsoft.com/office/powerpoint/2010/main" val="1290786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1688BB0-50AF-1855-1B51-00232CDDEACC}"/>
              </a:ext>
            </a:extLst>
          </p:cNvPr>
          <p:cNvSpPr>
            <a:spLocks noGrp="1"/>
          </p:cNvSpPr>
          <p:nvPr>
            <p:ph type="title"/>
          </p:nvPr>
        </p:nvSpPr>
        <p:spPr/>
        <p:txBody>
          <a:bodyPr/>
          <a:lstStyle/>
          <a:p>
            <a:r>
              <a:rPr lang="pl-PL" dirty="0"/>
              <a:t>Resocjalizacja penitencjarna</a:t>
            </a:r>
          </a:p>
        </p:txBody>
      </p:sp>
      <p:sp>
        <p:nvSpPr>
          <p:cNvPr id="3" name="Symbol zastępczy zawartości 2">
            <a:extLst>
              <a:ext uri="{FF2B5EF4-FFF2-40B4-BE49-F238E27FC236}">
                <a16:creationId xmlns:a16="http://schemas.microsoft.com/office/drawing/2014/main" id="{BC151889-AC19-E302-4F91-CBA26A15D357}"/>
              </a:ext>
            </a:extLst>
          </p:cNvPr>
          <p:cNvSpPr>
            <a:spLocks noGrp="1"/>
          </p:cNvSpPr>
          <p:nvPr>
            <p:ph idx="1"/>
          </p:nvPr>
        </p:nvSpPr>
        <p:spPr/>
        <p:txBody>
          <a:bodyPr/>
          <a:lstStyle/>
          <a:p>
            <a:pPr marL="0" indent="0">
              <a:lnSpc>
                <a:spcPct val="150000"/>
              </a:lnSpc>
              <a:spcBef>
                <a:spcPts val="0"/>
              </a:spcBef>
              <a:buNone/>
            </a:pPr>
            <a:r>
              <a:rPr lang="pl-PL" dirty="0">
                <a:latin typeface="Arial" panose="020B0604020202020204" pitchFamily="34" charset="0"/>
              </a:rPr>
              <a:t>Oddziaływania </a:t>
            </a:r>
            <a:r>
              <a:rPr lang="pl-PL" dirty="0" err="1">
                <a:latin typeface="Arial" panose="020B0604020202020204" pitchFamily="34" charset="0"/>
              </a:rPr>
              <a:t>psychokorekcyjne</a:t>
            </a:r>
            <a:r>
              <a:rPr lang="pl-PL" dirty="0">
                <a:latin typeface="Arial" panose="020B0604020202020204" pitchFamily="34" charset="0"/>
              </a:rPr>
              <a:t>, które są stosowane wobec skazanych na karę pozbawienia wolności.</a:t>
            </a:r>
            <a:endParaRPr lang="pl-PL" b="1" dirty="0"/>
          </a:p>
          <a:p>
            <a:endParaRPr lang="pl-PL" dirty="0"/>
          </a:p>
        </p:txBody>
      </p:sp>
    </p:spTree>
    <p:extLst>
      <p:ext uri="{BB962C8B-B14F-4D97-AF65-F5344CB8AC3E}">
        <p14:creationId xmlns:p14="http://schemas.microsoft.com/office/powerpoint/2010/main" val="2111663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C10F379-40EB-6835-BC4B-0983AA4C5AE1}"/>
              </a:ext>
            </a:extLst>
          </p:cNvPr>
          <p:cNvSpPr>
            <a:spLocks noGrp="1"/>
          </p:cNvSpPr>
          <p:nvPr>
            <p:ph type="title"/>
          </p:nvPr>
        </p:nvSpPr>
        <p:spPr/>
        <p:txBody>
          <a:bodyPr>
            <a:normAutofit/>
          </a:bodyPr>
          <a:lstStyle/>
          <a:p>
            <a:r>
              <a:rPr lang="pl-PL" sz="4000" dirty="0"/>
              <a:t>Zielona transformacja a resocjalizacja penitencjarna:</a:t>
            </a:r>
          </a:p>
        </p:txBody>
      </p:sp>
      <p:sp>
        <p:nvSpPr>
          <p:cNvPr id="3" name="Symbol zastępczy zawartości 2">
            <a:extLst>
              <a:ext uri="{FF2B5EF4-FFF2-40B4-BE49-F238E27FC236}">
                <a16:creationId xmlns:a16="http://schemas.microsoft.com/office/drawing/2014/main" id="{7EF35B8A-24D4-7E19-3172-3E0CD8676322}"/>
              </a:ext>
            </a:extLst>
          </p:cNvPr>
          <p:cNvSpPr>
            <a:spLocks noGrp="1"/>
          </p:cNvSpPr>
          <p:nvPr>
            <p:ph idx="1"/>
          </p:nvPr>
        </p:nvSpPr>
        <p:spPr/>
        <p:txBody>
          <a:bodyPr>
            <a:normAutofit fontScale="85000" lnSpcReduction="10000"/>
          </a:bodyPr>
          <a:lstStyle/>
          <a:p>
            <a:pPr marL="0" indent="0">
              <a:lnSpc>
                <a:spcPct val="150000"/>
              </a:lnSpc>
              <a:spcBef>
                <a:spcPts val="0"/>
              </a:spcBef>
              <a:buNone/>
            </a:pPr>
            <a:r>
              <a:rPr lang="pl-PL" sz="2100" dirty="0"/>
              <a:t>Zielona transformacja w kontekście instytucji penitencjarnych i procesu resocjalizacji zakłada kształtowanie postaw proekologicznych oraz tworzenie przestrzeni zgodnej z zasadami zrównoważonego rozwoju. Przykładowe działania to:</a:t>
            </a:r>
          </a:p>
          <a:p>
            <a:pPr marL="0" indent="0">
              <a:lnSpc>
                <a:spcPct val="150000"/>
              </a:lnSpc>
              <a:spcBef>
                <a:spcPts val="0"/>
              </a:spcBef>
              <a:buNone/>
            </a:pPr>
            <a:r>
              <a:rPr lang="pl-PL" sz="2100" b="1" dirty="0"/>
              <a:t>- edukacja ekologiczna</a:t>
            </a:r>
            <a:r>
              <a:rPr lang="pl-PL" sz="2100" dirty="0"/>
              <a:t> – rozwijanie świadomości ekologicznej i odpowiedzialności za środowisko wśród osadzonych;</a:t>
            </a:r>
          </a:p>
          <a:p>
            <a:pPr marL="0" indent="0">
              <a:lnSpc>
                <a:spcPct val="150000"/>
              </a:lnSpc>
              <a:spcBef>
                <a:spcPts val="0"/>
              </a:spcBef>
              <a:buNone/>
            </a:pPr>
            <a:r>
              <a:rPr lang="pl-PL" sz="2100" b="1" dirty="0"/>
              <a:t>- zajęcia praktyczne w duchu </a:t>
            </a:r>
            <a:r>
              <a:rPr lang="pl-PL" sz="2100" b="1" dirty="0" err="1"/>
              <a:t>eko</a:t>
            </a:r>
            <a:r>
              <a:rPr lang="pl-PL" sz="2100" dirty="0"/>
              <a:t>, np. ogrodnictwo, recykling, naprawa przedmiotów codziennego użytku;</a:t>
            </a:r>
          </a:p>
          <a:p>
            <a:pPr marL="0" indent="0">
              <a:lnSpc>
                <a:spcPct val="150000"/>
              </a:lnSpc>
              <a:spcBef>
                <a:spcPts val="0"/>
              </a:spcBef>
              <a:buNone/>
            </a:pPr>
            <a:r>
              <a:rPr lang="pl-PL" sz="2100" b="1" dirty="0"/>
              <a:t>- tworzenie zielonych przestrzeni w jednostkach penitencjarnych</a:t>
            </a:r>
            <a:r>
              <a:rPr lang="pl-PL" sz="2100" dirty="0"/>
              <a:t>, co wspiera dobrostan psychiczny i sprzyja wyciszeniu;</a:t>
            </a:r>
          </a:p>
          <a:p>
            <a:pPr marL="0" indent="0">
              <a:lnSpc>
                <a:spcPct val="150000"/>
              </a:lnSpc>
              <a:spcBef>
                <a:spcPts val="0"/>
              </a:spcBef>
              <a:buNone/>
            </a:pPr>
            <a:r>
              <a:rPr lang="pl-PL" sz="2100" b="1" dirty="0"/>
              <a:t>- wdrażanie energooszczędnych rozwiązań technicznych</a:t>
            </a:r>
            <a:r>
              <a:rPr lang="pl-PL" sz="2100" dirty="0"/>
              <a:t> w infrastrukturze zakładów karnych.</a:t>
            </a:r>
          </a:p>
          <a:p>
            <a:pPr marL="0" indent="0">
              <a:lnSpc>
                <a:spcPct val="150000"/>
              </a:lnSpc>
              <a:spcBef>
                <a:spcPts val="0"/>
              </a:spcBef>
              <a:buNone/>
            </a:pPr>
            <a:r>
              <a:rPr lang="pl-PL" sz="2100" dirty="0"/>
              <a:t>Zielona resocjalizacja uczy szacunku do natury, odpowiedzialności i troski o wspólne dobro, co może wspierać proces reintegracji społecznej wychowanków.</a:t>
            </a:r>
          </a:p>
          <a:p>
            <a:endParaRPr lang="pl-PL" dirty="0"/>
          </a:p>
        </p:txBody>
      </p:sp>
    </p:spTree>
    <p:extLst>
      <p:ext uri="{BB962C8B-B14F-4D97-AF65-F5344CB8AC3E}">
        <p14:creationId xmlns:p14="http://schemas.microsoft.com/office/powerpoint/2010/main" val="1453543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2227E02-CF99-62CD-0D20-01FD13CC2B76}"/>
              </a:ext>
            </a:extLst>
          </p:cNvPr>
          <p:cNvSpPr>
            <a:spLocks noGrp="1"/>
          </p:cNvSpPr>
          <p:nvPr>
            <p:ph type="title"/>
          </p:nvPr>
        </p:nvSpPr>
        <p:spPr/>
        <p:txBody>
          <a:bodyPr/>
          <a:lstStyle/>
          <a:p>
            <a:r>
              <a:rPr lang="pl-PL" dirty="0"/>
              <a:t>Bibliografia:</a:t>
            </a:r>
          </a:p>
        </p:txBody>
      </p:sp>
      <p:sp>
        <p:nvSpPr>
          <p:cNvPr id="3" name="Symbol zastępczy zawartości 2">
            <a:extLst>
              <a:ext uri="{FF2B5EF4-FFF2-40B4-BE49-F238E27FC236}">
                <a16:creationId xmlns:a16="http://schemas.microsoft.com/office/drawing/2014/main" id="{C85BF7DC-3A16-6338-F116-3A252B4B3EF4}"/>
              </a:ext>
            </a:extLst>
          </p:cNvPr>
          <p:cNvSpPr>
            <a:spLocks noGrp="1"/>
          </p:cNvSpPr>
          <p:nvPr>
            <p:ph idx="1"/>
          </p:nvPr>
        </p:nvSpPr>
        <p:spPr/>
        <p:txBody>
          <a:bodyPr>
            <a:normAutofit fontScale="92500" lnSpcReduction="20000"/>
          </a:bodyPr>
          <a:lstStyle/>
          <a:p>
            <a:pPr marL="0" indent="0">
              <a:lnSpc>
                <a:spcPct val="150000"/>
              </a:lnSpc>
              <a:spcBef>
                <a:spcPts val="0"/>
              </a:spcBef>
              <a:buNone/>
            </a:pPr>
            <a:r>
              <a:rPr lang="pl-PL" sz="2200" dirty="0"/>
              <a:t>- </a:t>
            </a:r>
            <a:r>
              <a:rPr lang="pl-PL" sz="2200" dirty="0" err="1"/>
              <a:t>Mudrecka</a:t>
            </a:r>
            <a:r>
              <a:rPr lang="pl-PL" sz="2200" dirty="0"/>
              <a:t> I. (2004), Z zagadnień pedagogiki resocjalizacyjnej, Opole.</a:t>
            </a:r>
          </a:p>
          <a:p>
            <a:pPr marL="0" indent="0">
              <a:lnSpc>
                <a:spcPct val="150000"/>
              </a:lnSpc>
              <a:spcBef>
                <a:spcPts val="0"/>
              </a:spcBef>
              <a:buNone/>
            </a:pPr>
            <a:r>
              <a:rPr lang="pl-PL" sz="2200" dirty="0"/>
              <a:t>- Pytka L. (2005), Pedagogika resocjalizacyjna: wybrane zagadnienia teoretyczne, diagnostyczne i metodyczne, Warszawa.</a:t>
            </a:r>
          </a:p>
          <a:p>
            <a:pPr marL="0" indent="0">
              <a:lnSpc>
                <a:spcPct val="150000"/>
              </a:lnSpc>
              <a:spcBef>
                <a:spcPts val="0"/>
              </a:spcBef>
              <a:buNone/>
            </a:pPr>
            <a:r>
              <a:rPr lang="pl-PL" sz="2200" dirty="0"/>
              <a:t>- Urban B., Stanik M., J. (red.), Resocjalizacja: teoria i praktyka pedagogiczna, Warszawa, 2008.</a:t>
            </a:r>
          </a:p>
          <a:p>
            <a:pPr marL="0" indent="0">
              <a:lnSpc>
                <a:spcPct val="150000"/>
              </a:lnSpc>
              <a:spcBef>
                <a:spcPts val="0"/>
              </a:spcBef>
              <a:buNone/>
            </a:pPr>
            <a:r>
              <a:rPr lang="pl-PL" sz="2200" dirty="0"/>
              <a:t>- Wysocka E. (2008), Diagnoza w resocjalizacji, Warszawa.</a:t>
            </a:r>
          </a:p>
          <a:p>
            <a:pPr marL="0" indent="0">
              <a:lnSpc>
                <a:spcPct val="150000"/>
              </a:lnSpc>
              <a:spcBef>
                <a:spcPts val="0"/>
              </a:spcBef>
              <a:buNone/>
            </a:pPr>
            <a:r>
              <a:rPr lang="pl-PL" sz="2200" dirty="0"/>
              <a:t>- Opora R. (2010), Resocjalizacja: wychowanie i </a:t>
            </a:r>
            <a:r>
              <a:rPr lang="pl-PL" sz="2200" dirty="0" err="1"/>
              <a:t>psychokorekcja</a:t>
            </a:r>
            <a:r>
              <a:rPr lang="pl-PL" sz="2200" dirty="0"/>
              <a:t> nieletnich niedostosowanych społecznie, Kraków.</a:t>
            </a:r>
          </a:p>
          <a:p>
            <a:pPr marL="0" indent="0">
              <a:lnSpc>
                <a:spcPct val="150000"/>
              </a:lnSpc>
              <a:spcBef>
                <a:spcPts val="0"/>
              </a:spcBef>
              <a:buNone/>
            </a:pPr>
            <a:r>
              <a:rPr lang="pl-PL" sz="2200" dirty="0"/>
              <a:t>- Kuć M. (2013), Prawne podstawy resocjalizacji, Warszawa.</a:t>
            </a:r>
          </a:p>
          <a:p>
            <a:pPr marL="0" indent="0">
              <a:lnSpc>
                <a:spcPct val="150000"/>
              </a:lnSpc>
              <a:spcBef>
                <a:spcPts val="0"/>
              </a:spcBef>
              <a:buNone/>
            </a:pPr>
            <a:r>
              <a:rPr lang="pl-PL" sz="2200" dirty="0"/>
              <a:t>- Jaworska A. (2012), Leksykon resocjalizacji, Kraków.</a:t>
            </a:r>
          </a:p>
          <a:p>
            <a:pPr marL="0" indent="0">
              <a:lnSpc>
                <a:spcPct val="150000"/>
              </a:lnSpc>
              <a:spcBef>
                <a:spcPts val="0"/>
              </a:spcBef>
              <a:buNone/>
            </a:pPr>
            <a:r>
              <a:rPr lang="pl-PL" sz="2200" dirty="0"/>
              <a:t>- Wysocka E. (2019), Diagnoza pozytywna w resocjalizacji, Katowice.</a:t>
            </a:r>
          </a:p>
          <a:p>
            <a:endParaRPr lang="pl-PL" dirty="0"/>
          </a:p>
        </p:txBody>
      </p:sp>
    </p:spTree>
    <p:extLst>
      <p:ext uri="{BB962C8B-B14F-4D97-AF65-F5344CB8AC3E}">
        <p14:creationId xmlns:p14="http://schemas.microsoft.com/office/powerpoint/2010/main" val="1092937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E5C1523-D52B-85AA-05D9-A458DFB1B9FB}"/>
              </a:ext>
            </a:extLst>
          </p:cNvPr>
          <p:cNvSpPr>
            <a:spLocks noGrp="1"/>
          </p:cNvSpPr>
          <p:nvPr>
            <p:ph type="title"/>
          </p:nvPr>
        </p:nvSpPr>
        <p:spPr>
          <a:xfrm>
            <a:off x="838200" y="365126"/>
            <a:ext cx="10515600" cy="1105865"/>
          </a:xfrm>
        </p:spPr>
        <p:txBody>
          <a:bodyPr>
            <a:normAutofit/>
          </a:bodyPr>
          <a:lstStyle/>
          <a:p>
            <a:r>
              <a:rPr lang="pl-PL" dirty="0"/>
              <a:t>Różne ujęcia definicji resocjalizacji, część 1</a:t>
            </a:r>
          </a:p>
        </p:txBody>
      </p:sp>
      <p:sp>
        <p:nvSpPr>
          <p:cNvPr id="3" name="Symbol zastępczy zawartości 2">
            <a:extLst>
              <a:ext uri="{FF2B5EF4-FFF2-40B4-BE49-F238E27FC236}">
                <a16:creationId xmlns:a16="http://schemas.microsoft.com/office/drawing/2014/main" id="{3B6FFDCF-7DF3-DE2A-B722-6F8654587ACE}"/>
              </a:ext>
            </a:extLst>
          </p:cNvPr>
          <p:cNvSpPr>
            <a:spLocks noGrp="1"/>
          </p:cNvSpPr>
          <p:nvPr>
            <p:ph idx="1"/>
          </p:nvPr>
        </p:nvSpPr>
        <p:spPr/>
        <p:txBody>
          <a:bodyPr>
            <a:normAutofit fontScale="92500" lnSpcReduction="10000"/>
          </a:bodyPr>
          <a:lstStyle/>
          <a:p>
            <a:pPr marL="0" indent="0">
              <a:lnSpc>
                <a:spcPct val="160000"/>
              </a:lnSpc>
              <a:spcBef>
                <a:spcPts val="0"/>
              </a:spcBef>
              <a:buNone/>
            </a:pPr>
            <a:r>
              <a:rPr lang="pl-PL" sz="2400" b="1" dirty="0"/>
              <a:t>1. Resocjalizacja jako modyfikacja </a:t>
            </a:r>
            <a:r>
              <a:rPr lang="pl-PL" sz="2400" b="1" dirty="0" err="1"/>
              <a:t>zachowań</a:t>
            </a:r>
            <a:r>
              <a:rPr lang="pl-PL" sz="2400" b="1" dirty="0"/>
              <a:t> - </a:t>
            </a:r>
            <a:r>
              <a:rPr lang="pl-PL" sz="2400" dirty="0"/>
              <a:t> w takim ujęciu zaburzenie bywa definiowane jako zachowanie niezgodne z normami i standardami. Resocjalizacja to trening prowadzący do wypracowania prawidłowych </a:t>
            </a:r>
            <a:r>
              <a:rPr lang="pl-PL" sz="2400" dirty="0" err="1"/>
              <a:t>zachowań</a:t>
            </a:r>
            <a:r>
              <a:rPr lang="pl-PL" sz="2400" dirty="0"/>
              <a:t> zgodnych z normami, co najmniej na poziomie obserwacyjnym bez konieczności zmiany postaw czy przekonań jednostki. </a:t>
            </a:r>
          </a:p>
          <a:p>
            <a:pPr marL="0" indent="0">
              <a:lnSpc>
                <a:spcPct val="160000"/>
              </a:lnSpc>
              <a:spcBef>
                <a:spcPts val="0"/>
              </a:spcBef>
              <a:buNone/>
            </a:pPr>
            <a:r>
              <a:rPr lang="pl-PL" sz="2400" b="1" dirty="0"/>
              <a:t>2. Resocjalizacja jako zmiana społecznej przynależności – </a:t>
            </a:r>
            <a:r>
              <a:rPr lang="pl-PL" sz="2400" dirty="0"/>
              <a:t>w takim ujęciu resocjalizacja rozumiana jest jako konieczność odrzucenia ról podkulturowych związanych np. ze stygmatem przestępcy, kryminalisty, dewianta itd. W miejsce tych ról destruktywnych wbudowuje się nową tożsamość społeczną (role społecznie akceptowane). </a:t>
            </a:r>
          </a:p>
          <a:p>
            <a:endParaRPr lang="pl-PL" dirty="0"/>
          </a:p>
        </p:txBody>
      </p:sp>
    </p:spTree>
    <p:extLst>
      <p:ext uri="{BB962C8B-B14F-4D97-AF65-F5344CB8AC3E}">
        <p14:creationId xmlns:p14="http://schemas.microsoft.com/office/powerpoint/2010/main" val="2005773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CDD55-C702-2CB6-E511-B4ACD1A2C8C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480971B-E0E6-99E1-E342-59BC4611F086}"/>
              </a:ext>
            </a:extLst>
          </p:cNvPr>
          <p:cNvSpPr>
            <a:spLocks noGrp="1"/>
          </p:cNvSpPr>
          <p:nvPr>
            <p:ph type="title"/>
          </p:nvPr>
        </p:nvSpPr>
        <p:spPr>
          <a:xfrm>
            <a:off x="838200" y="275674"/>
            <a:ext cx="10515600" cy="1105865"/>
          </a:xfrm>
        </p:spPr>
        <p:txBody>
          <a:bodyPr>
            <a:normAutofit/>
          </a:bodyPr>
          <a:lstStyle/>
          <a:p>
            <a:r>
              <a:rPr lang="pl-PL" dirty="0"/>
              <a:t>Różne ujęcia definicji resocjalizacji, część 2</a:t>
            </a:r>
          </a:p>
        </p:txBody>
      </p:sp>
      <p:sp>
        <p:nvSpPr>
          <p:cNvPr id="3" name="Symbol zastępczy zawartości 2">
            <a:extLst>
              <a:ext uri="{FF2B5EF4-FFF2-40B4-BE49-F238E27FC236}">
                <a16:creationId xmlns:a16="http://schemas.microsoft.com/office/drawing/2014/main" id="{AC32C2A5-9247-C107-069F-DF9115F50947}"/>
              </a:ext>
            </a:extLst>
          </p:cNvPr>
          <p:cNvSpPr>
            <a:spLocks noGrp="1"/>
          </p:cNvSpPr>
          <p:nvPr>
            <p:ph idx="1"/>
          </p:nvPr>
        </p:nvSpPr>
        <p:spPr/>
        <p:txBody>
          <a:bodyPr>
            <a:normAutofit fontScale="70000" lnSpcReduction="20000"/>
          </a:bodyPr>
          <a:lstStyle/>
          <a:p>
            <a:pPr marL="0" lvl="0" indent="0">
              <a:lnSpc>
                <a:spcPct val="170000"/>
              </a:lnSpc>
              <a:spcBef>
                <a:spcPts val="0"/>
              </a:spcBef>
              <a:buNone/>
            </a:pPr>
            <a:r>
              <a:rPr lang="pl-PL" b="1" dirty="0"/>
              <a:t>3. Resocjalizacja jako przebudowa emocjonalna – </a:t>
            </a:r>
            <a:r>
              <a:rPr lang="pl-PL" dirty="0"/>
              <a:t>takie ujęcie obejmuje przejście od uczuć i stanów negatywnych sprzyjających łamaniu norm społecznych do stanów pozytywnych na gruncie empatii, przywiązania, poszanowania bliźniego itd. To oznacza że emocje pozytywne powinny dominować nad negatywnymi.</a:t>
            </a:r>
          </a:p>
          <a:p>
            <a:pPr marL="0" lvl="0" indent="0">
              <a:lnSpc>
                <a:spcPct val="170000"/>
              </a:lnSpc>
              <a:spcBef>
                <a:spcPts val="0"/>
              </a:spcBef>
              <a:buNone/>
            </a:pPr>
            <a:r>
              <a:rPr lang="pl-PL" b="1" dirty="0"/>
              <a:t>4. Resocjalizacja jako wrastanie w kulturę zaspokajania potrzeb pierwszego i drugiego rzędu – </a:t>
            </a:r>
            <a:r>
              <a:rPr lang="pl-PL" dirty="0"/>
              <a:t>tak rozumiana resocjalizacja zakłada, że jednostka powinna nabyć umiejętność zaspakajania potrzeb w sposób społecznie akceptowany. Skupiamy się na potrzebach jednostki i pokazujemy, w jaki sposób mogą je zaspakajać zgodnie z obowiązującymi normami.</a:t>
            </a:r>
          </a:p>
          <a:p>
            <a:endParaRPr lang="pl-PL" dirty="0"/>
          </a:p>
        </p:txBody>
      </p:sp>
    </p:spTree>
    <p:extLst>
      <p:ext uri="{BB962C8B-B14F-4D97-AF65-F5344CB8AC3E}">
        <p14:creationId xmlns:p14="http://schemas.microsoft.com/office/powerpoint/2010/main" val="798753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CF37F-9A41-B22E-B057-A71AEDE20A0F}"/>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65C5F34C-297D-F330-1F57-92DB6BBCBA00}"/>
              </a:ext>
            </a:extLst>
          </p:cNvPr>
          <p:cNvSpPr>
            <a:spLocks noGrp="1"/>
          </p:cNvSpPr>
          <p:nvPr>
            <p:ph type="title"/>
          </p:nvPr>
        </p:nvSpPr>
        <p:spPr>
          <a:xfrm>
            <a:off x="838200" y="275674"/>
            <a:ext cx="10515600" cy="1105865"/>
          </a:xfrm>
        </p:spPr>
        <p:txBody>
          <a:bodyPr>
            <a:normAutofit/>
          </a:bodyPr>
          <a:lstStyle/>
          <a:p>
            <a:r>
              <a:rPr lang="pl-PL" dirty="0"/>
              <a:t>Różne ujęcia definicji resocjalizacji, część 3</a:t>
            </a:r>
          </a:p>
        </p:txBody>
      </p:sp>
      <p:sp>
        <p:nvSpPr>
          <p:cNvPr id="3" name="Symbol zastępczy zawartości 2">
            <a:extLst>
              <a:ext uri="{FF2B5EF4-FFF2-40B4-BE49-F238E27FC236}">
                <a16:creationId xmlns:a16="http://schemas.microsoft.com/office/drawing/2014/main" id="{F5E40151-F8A8-A1DB-9002-DC8A2B4A2C82}"/>
              </a:ext>
            </a:extLst>
          </p:cNvPr>
          <p:cNvSpPr>
            <a:spLocks noGrp="1"/>
          </p:cNvSpPr>
          <p:nvPr>
            <p:ph idx="1"/>
          </p:nvPr>
        </p:nvSpPr>
        <p:spPr>
          <a:xfrm>
            <a:off x="838200" y="1500809"/>
            <a:ext cx="10515600" cy="4676154"/>
          </a:xfrm>
        </p:spPr>
        <p:txBody>
          <a:bodyPr>
            <a:normAutofit fontScale="85000" lnSpcReduction="20000"/>
          </a:bodyPr>
          <a:lstStyle/>
          <a:p>
            <a:pPr marL="0" lvl="0" indent="0">
              <a:lnSpc>
                <a:spcPct val="170000"/>
              </a:lnSpc>
              <a:spcBef>
                <a:spcPts val="0"/>
              </a:spcBef>
              <a:buNone/>
            </a:pPr>
            <a:r>
              <a:rPr lang="pl-PL" sz="2600" b="1" dirty="0"/>
              <a:t>5. Resocjalizacja jako kształtowanie prawidłowych postaw społecznych –</a:t>
            </a:r>
            <a:r>
              <a:rPr lang="pl-PL" sz="2600" dirty="0"/>
              <a:t>tak rozumiana resocjalizacja zakłada, że system wartości jednostki powinien zmierzać do wykształcenia się względnie trwałych prawidłowych postaw społecznych. </a:t>
            </a:r>
          </a:p>
          <a:p>
            <a:pPr marL="0" lvl="0" indent="0">
              <a:lnSpc>
                <a:spcPct val="170000"/>
              </a:lnSpc>
              <a:spcBef>
                <a:spcPts val="0"/>
              </a:spcBef>
              <a:buNone/>
            </a:pPr>
            <a:r>
              <a:rPr lang="pl-PL" sz="2600" b="1" dirty="0"/>
              <a:t>6. Resocjalizacja wielowymiarowa – </a:t>
            </a:r>
            <a:r>
              <a:rPr lang="pl-PL" sz="2600" dirty="0"/>
              <a:t>która pojmowana jest jako system sprzężonych oddziaływań obejmuje ona różne poziomy rzeczywistości wychowawczej począwszy od poziomu behawioralnego (zachowania) poprzez zaspokajanie potrzeb, wdrażanie do pełnienia ról społecznych poprzez dobrze zintegrowany układ postaw. Takie ujęcie czyni jednostkę odporną na sytuację pokusy nawet wtedy, kiedy występuje wysokie skumulowanie niekorzystnych czynników biopsychicznych i </a:t>
            </a:r>
            <a:r>
              <a:rPr lang="pl-PL" sz="2600" dirty="0" err="1"/>
              <a:t>socjokulturowych</a:t>
            </a:r>
            <a:r>
              <a:rPr lang="pl-PL" sz="2600" dirty="0"/>
              <a:t>.</a:t>
            </a:r>
          </a:p>
          <a:p>
            <a:endParaRPr lang="pl-PL" dirty="0"/>
          </a:p>
        </p:txBody>
      </p:sp>
    </p:spTree>
    <p:extLst>
      <p:ext uri="{BB962C8B-B14F-4D97-AF65-F5344CB8AC3E}">
        <p14:creationId xmlns:p14="http://schemas.microsoft.com/office/powerpoint/2010/main" val="88022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AB408-8A3B-0064-9337-7D30C13AC80D}"/>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483F57C-FC50-B3EF-7667-DE2F15503B35}"/>
              </a:ext>
            </a:extLst>
          </p:cNvPr>
          <p:cNvSpPr>
            <a:spLocks noGrp="1"/>
          </p:cNvSpPr>
          <p:nvPr>
            <p:ph type="title"/>
          </p:nvPr>
        </p:nvSpPr>
        <p:spPr>
          <a:xfrm>
            <a:off x="838200" y="275674"/>
            <a:ext cx="10515600" cy="1105865"/>
          </a:xfrm>
        </p:spPr>
        <p:txBody>
          <a:bodyPr>
            <a:normAutofit/>
          </a:bodyPr>
          <a:lstStyle/>
          <a:p>
            <a:r>
              <a:rPr lang="pl-PL" dirty="0"/>
              <a:t>Różne ujęcia definicji resocjalizacji, część 4</a:t>
            </a:r>
          </a:p>
        </p:txBody>
      </p:sp>
      <p:sp>
        <p:nvSpPr>
          <p:cNvPr id="3" name="Symbol zastępczy zawartości 2">
            <a:extLst>
              <a:ext uri="{FF2B5EF4-FFF2-40B4-BE49-F238E27FC236}">
                <a16:creationId xmlns:a16="http://schemas.microsoft.com/office/drawing/2014/main" id="{B76C82F6-EE55-AD73-FA32-A74BF1944D64}"/>
              </a:ext>
            </a:extLst>
          </p:cNvPr>
          <p:cNvSpPr>
            <a:spLocks noGrp="1"/>
          </p:cNvSpPr>
          <p:nvPr>
            <p:ph idx="1"/>
          </p:nvPr>
        </p:nvSpPr>
        <p:spPr>
          <a:xfrm>
            <a:off x="838200" y="1500809"/>
            <a:ext cx="10515600" cy="4676154"/>
          </a:xfrm>
        </p:spPr>
        <p:txBody>
          <a:bodyPr>
            <a:normAutofit/>
          </a:bodyPr>
          <a:lstStyle/>
          <a:p>
            <a:pPr marL="0" lvl="0" indent="0">
              <a:lnSpc>
                <a:spcPct val="150000"/>
              </a:lnSpc>
              <a:spcBef>
                <a:spcPts val="0"/>
              </a:spcBef>
              <a:buNone/>
            </a:pPr>
            <a:r>
              <a:rPr lang="pl-PL" sz="2000" b="1" dirty="0"/>
              <a:t>7. Resocjalizacja jako dostosowanie sytuacji życiowych i organizacyjnych do cech charakteru wychowanków – </a:t>
            </a:r>
            <a:r>
              <a:rPr lang="pl-PL" sz="2000" dirty="0"/>
              <a:t>ma to doprowadzić do tzw. krystalizacji charakteru. Oddziaływania resocjalizacyjne które prowadzimy np. metody przekonywania mają być zgodne z cechami charakteru danej jednostki. </a:t>
            </a:r>
          </a:p>
          <a:p>
            <a:pPr marL="0" lvl="0" indent="0">
              <a:lnSpc>
                <a:spcPct val="150000"/>
              </a:lnSpc>
              <a:spcBef>
                <a:spcPts val="0"/>
              </a:spcBef>
              <a:buNone/>
            </a:pPr>
            <a:r>
              <a:rPr lang="pl-PL" sz="2000" b="1" dirty="0"/>
              <a:t>8. Resocjalizacja jako swoisty rodzaj nawrócenia na wartości wyższego rzędu związane z realizacją ideałów – </a:t>
            </a:r>
            <a:r>
              <a:rPr lang="pl-PL" sz="2000" dirty="0"/>
              <a:t>tak rozumiana resocjalizacja zakłada możliwości oddziaływań resocjalizacyjnych realizowanych poprzez twórcze oddziaływania tzn. że resocjalizacja odbywa się poprzez eksternalizację, czyli uzewnętrznienie własnych stanów wewnętrznych np. poprzez arteterapię, uprawianie sportu, uczenie się, pracę, modlitwę itd. </a:t>
            </a:r>
          </a:p>
          <a:p>
            <a:pPr marL="0" lvl="0" indent="0">
              <a:lnSpc>
                <a:spcPct val="170000"/>
              </a:lnSpc>
              <a:spcBef>
                <a:spcPts val="0"/>
              </a:spcBef>
              <a:buNone/>
            </a:pPr>
            <a:endParaRPr lang="pl-PL" dirty="0"/>
          </a:p>
        </p:txBody>
      </p:sp>
    </p:spTree>
    <p:extLst>
      <p:ext uri="{BB962C8B-B14F-4D97-AF65-F5344CB8AC3E}">
        <p14:creationId xmlns:p14="http://schemas.microsoft.com/office/powerpoint/2010/main" val="1877005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365CE-92C5-23BA-8037-8B714549D99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831E8F50-BE94-046E-BDBD-944CE06676AD}"/>
              </a:ext>
            </a:extLst>
          </p:cNvPr>
          <p:cNvSpPr>
            <a:spLocks noGrp="1"/>
          </p:cNvSpPr>
          <p:nvPr>
            <p:ph type="title"/>
          </p:nvPr>
        </p:nvSpPr>
        <p:spPr>
          <a:xfrm>
            <a:off x="838200" y="275674"/>
            <a:ext cx="10515600" cy="1105865"/>
          </a:xfrm>
        </p:spPr>
        <p:txBody>
          <a:bodyPr>
            <a:normAutofit/>
          </a:bodyPr>
          <a:lstStyle/>
          <a:p>
            <a:r>
              <a:rPr lang="pl-PL" dirty="0"/>
              <a:t>Różne ujęcia definicji resocjalizacji, część 5</a:t>
            </a:r>
          </a:p>
        </p:txBody>
      </p:sp>
      <p:sp>
        <p:nvSpPr>
          <p:cNvPr id="3" name="Symbol zastępczy zawartości 2">
            <a:extLst>
              <a:ext uri="{FF2B5EF4-FFF2-40B4-BE49-F238E27FC236}">
                <a16:creationId xmlns:a16="http://schemas.microsoft.com/office/drawing/2014/main" id="{F279FA45-3E14-F6C9-B170-E103695145E2}"/>
              </a:ext>
            </a:extLst>
          </p:cNvPr>
          <p:cNvSpPr>
            <a:spLocks noGrp="1"/>
          </p:cNvSpPr>
          <p:nvPr>
            <p:ph idx="1"/>
          </p:nvPr>
        </p:nvSpPr>
        <p:spPr>
          <a:xfrm>
            <a:off x="838200" y="1500809"/>
            <a:ext cx="10515600" cy="4676154"/>
          </a:xfrm>
        </p:spPr>
        <p:txBody>
          <a:bodyPr>
            <a:normAutofit/>
          </a:bodyPr>
          <a:lstStyle/>
          <a:p>
            <a:pPr marL="0" lvl="0" indent="0">
              <a:lnSpc>
                <a:spcPct val="150000"/>
              </a:lnSpc>
              <a:spcBef>
                <a:spcPts val="0"/>
              </a:spcBef>
              <a:buNone/>
            </a:pPr>
            <a:r>
              <a:rPr lang="pl-PL" sz="2000" b="1" dirty="0"/>
              <a:t>9. Resocjalizacja jako reintegracja społeczna jednostki –</a:t>
            </a:r>
            <a:r>
              <a:rPr lang="pl-PL" sz="2000" dirty="0"/>
              <a:t> to rodzaj przemiany wewnętrznej człowieka zmierzający do ukształtowania prawidłowego obrazu siebie i swego miejsca w świecie (samoocena). </a:t>
            </a:r>
          </a:p>
          <a:p>
            <a:pPr marL="0" lvl="0" indent="0">
              <a:lnSpc>
                <a:spcPct val="150000"/>
              </a:lnSpc>
              <a:spcBef>
                <a:spcPts val="0"/>
              </a:spcBef>
              <a:buNone/>
            </a:pPr>
            <a:r>
              <a:rPr lang="pl-PL" sz="2000" b="1" dirty="0"/>
              <a:t>10. Resocjalizacja jako </a:t>
            </a:r>
            <a:r>
              <a:rPr lang="pl-PL" sz="2000" b="1" dirty="0" err="1"/>
              <a:t>autoresocjalizacja</a:t>
            </a:r>
            <a:r>
              <a:rPr lang="pl-PL" sz="2000" b="1" dirty="0"/>
              <a:t> – </a:t>
            </a:r>
            <a:r>
              <a:rPr lang="pl-PL" sz="2000" dirty="0"/>
              <a:t>czyli samowychowanie resocjalizujące.</a:t>
            </a:r>
          </a:p>
          <a:p>
            <a:pPr marL="0" lvl="0" indent="0">
              <a:lnSpc>
                <a:spcPct val="170000"/>
              </a:lnSpc>
              <a:spcBef>
                <a:spcPts val="0"/>
              </a:spcBef>
              <a:buNone/>
            </a:pPr>
            <a:endParaRPr lang="pl-PL" dirty="0"/>
          </a:p>
        </p:txBody>
      </p:sp>
    </p:spTree>
    <p:extLst>
      <p:ext uri="{BB962C8B-B14F-4D97-AF65-F5344CB8AC3E}">
        <p14:creationId xmlns:p14="http://schemas.microsoft.com/office/powerpoint/2010/main" val="925658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8E99F7-D19B-3A46-A6B2-BC6DBC4F8E20}"/>
              </a:ext>
            </a:extLst>
          </p:cNvPr>
          <p:cNvSpPr>
            <a:spLocks noGrp="1"/>
          </p:cNvSpPr>
          <p:nvPr>
            <p:ph type="title"/>
          </p:nvPr>
        </p:nvSpPr>
        <p:spPr/>
        <p:txBody>
          <a:bodyPr/>
          <a:lstStyle/>
          <a:p>
            <a:r>
              <a:rPr lang="pl-PL" dirty="0"/>
              <a:t>Struktura procesu resocjalizacji, część 1</a:t>
            </a:r>
          </a:p>
        </p:txBody>
      </p:sp>
      <p:sp>
        <p:nvSpPr>
          <p:cNvPr id="3" name="Symbol zastępczy zawartości 2">
            <a:extLst>
              <a:ext uri="{FF2B5EF4-FFF2-40B4-BE49-F238E27FC236}">
                <a16:creationId xmlns:a16="http://schemas.microsoft.com/office/drawing/2014/main" id="{DDD157A8-DA58-C05A-49E2-E1F9BC7D3B10}"/>
              </a:ext>
            </a:extLst>
          </p:cNvPr>
          <p:cNvSpPr>
            <a:spLocks noGrp="1"/>
          </p:cNvSpPr>
          <p:nvPr>
            <p:ph idx="1"/>
          </p:nvPr>
        </p:nvSpPr>
        <p:spPr/>
        <p:txBody>
          <a:bodyPr vert="horz" lIns="91440" tIns="45720" rIns="91440" bIns="45720" rtlCol="0" anchor="t">
            <a:normAutofit/>
          </a:bodyPr>
          <a:lstStyle/>
          <a:p>
            <a:pPr marL="0" indent="0">
              <a:lnSpc>
                <a:spcPct val="150000"/>
              </a:lnSpc>
              <a:spcBef>
                <a:spcPts val="0"/>
              </a:spcBef>
              <a:buNone/>
            </a:pPr>
            <a:r>
              <a:rPr lang="pl-PL" sz="2000" dirty="0"/>
              <a:t>Proces resocjalizacji dokonuje się w tzw. rzeczywistości wychowawczej, która określana jest jako zbiór obiektów lub faktów wychowawczych. </a:t>
            </a:r>
          </a:p>
          <a:p>
            <a:pPr marL="0" indent="0">
              <a:lnSpc>
                <a:spcPct val="150000"/>
              </a:lnSpc>
              <a:spcBef>
                <a:spcPts val="0"/>
              </a:spcBef>
              <a:buNone/>
            </a:pPr>
            <a:r>
              <a:rPr lang="pl-PL" sz="2000" dirty="0"/>
              <a:t>Te obiekty to: </a:t>
            </a:r>
          </a:p>
          <a:p>
            <a:pPr marL="0" indent="0">
              <a:lnSpc>
                <a:spcPct val="150000"/>
              </a:lnSpc>
              <a:spcBef>
                <a:spcPts val="0"/>
              </a:spcBef>
              <a:buFontTx/>
              <a:buChar char="-"/>
            </a:pPr>
            <a:r>
              <a:rPr lang="pl-PL" sz="2000" dirty="0"/>
              <a:t> osoby wychowujące i nauczające ;</a:t>
            </a:r>
          </a:p>
          <a:p>
            <a:pPr marL="0" indent="0">
              <a:lnSpc>
                <a:spcPct val="150000"/>
              </a:lnSpc>
              <a:spcBef>
                <a:spcPts val="0"/>
              </a:spcBef>
              <a:buFontTx/>
              <a:buChar char="-"/>
            </a:pPr>
            <a:r>
              <a:rPr lang="pl-PL" sz="2000" dirty="0"/>
              <a:t> osoby wychowywane, uczące się; </a:t>
            </a:r>
          </a:p>
          <a:p>
            <a:pPr marL="0" indent="0">
              <a:lnSpc>
                <a:spcPct val="150000"/>
              </a:lnSpc>
              <a:spcBef>
                <a:spcPts val="0"/>
              </a:spcBef>
              <a:buFontTx/>
              <a:buChar char="-"/>
            </a:pPr>
            <a:r>
              <a:rPr lang="pl-PL" sz="2000" dirty="0"/>
              <a:t>warunki, czynniki determinujące przebieg procesu wychowawczego.</a:t>
            </a:r>
          </a:p>
          <a:p>
            <a:endParaRPr lang="pl-PL" dirty="0"/>
          </a:p>
        </p:txBody>
      </p:sp>
    </p:spTree>
    <p:extLst>
      <p:ext uri="{BB962C8B-B14F-4D97-AF65-F5344CB8AC3E}">
        <p14:creationId xmlns:p14="http://schemas.microsoft.com/office/powerpoint/2010/main" val="1105754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15F1F-0DE3-A45E-EA33-17F3EF7C940D}"/>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E7BBB3CC-E2D4-38CF-0639-816822A76C55}"/>
              </a:ext>
            </a:extLst>
          </p:cNvPr>
          <p:cNvSpPr>
            <a:spLocks noGrp="1"/>
          </p:cNvSpPr>
          <p:nvPr>
            <p:ph type="title"/>
          </p:nvPr>
        </p:nvSpPr>
        <p:spPr/>
        <p:txBody>
          <a:bodyPr/>
          <a:lstStyle/>
          <a:p>
            <a:r>
              <a:rPr lang="pl-PL" dirty="0"/>
              <a:t>Struktura procesu resocjalizacji, część 2</a:t>
            </a:r>
          </a:p>
        </p:txBody>
      </p:sp>
      <p:sp>
        <p:nvSpPr>
          <p:cNvPr id="3" name="Symbol zastępczy zawartości 2">
            <a:extLst>
              <a:ext uri="{FF2B5EF4-FFF2-40B4-BE49-F238E27FC236}">
                <a16:creationId xmlns:a16="http://schemas.microsoft.com/office/drawing/2014/main" id="{F8E50277-7FD3-BF89-2A3C-3802E13C0AE1}"/>
              </a:ext>
            </a:extLst>
          </p:cNvPr>
          <p:cNvSpPr>
            <a:spLocks noGrp="1"/>
          </p:cNvSpPr>
          <p:nvPr>
            <p:ph idx="1"/>
          </p:nvPr>
        </p:nvSpPr>
        <p:spPr/>
        <p:txBody>
          <a:bodyPr vert="horz" lIns="91440" tIns="45720" rIns="91440" bIns="45720" rtlCol="0" anchor="t">
            <a:normAutofit/>
          </a:bodyPr>
          <a:lstStyle/>
          <a:p>
            <a:pPr marL="0" indent="0">
              <a:lnSpc>
                <a:spcPct val="150000"/>
              </a:lnSpc>
              <a:spcBef>
                <a:spcPts val="0"/>
              </a:spcBef>
              <a:buNone/>
            </a:pPr>
            <a:r>
              <a:rPr lang="pl-PL" sz="2000" dirty="0"/>
              <a:t>Resocjalizacja jest odmianą procesu wychowawczego , który z jednostki wadliwie przystosowanej społecznie czyni jednostkę ponownie zsocjalizowaną, czyli uspołecznioną, samodzielną i twórczą. </a:t>
            </a:r>
          </a:p>
          <a:p>
            <a:pPr marL="0" indent="0">
              <a:lnSpc>
                <a:spcPct val="150000"/>
              </a:lnSpc>
              <a:spcBef>
                <a:spcPts val="0"/>
              </a:spcBef>
              <a:buNone/>
            </a:pPr>
            <a:r>
              <a:rPr lang="pl-PL" sz="2000" dirty="0"/>
              <a:t>Proces wychowania resocjalizującego  jest ciągiem następujących po sobie faktów wychowawczych, których istota polega na przywracaniu zaburzonej równowagi między dążeniem jednostki resocjalizowanej do </a:t>
            </a:r>
            <a:r>
              <a:rPr lang="pl-PL" sz="2000" dirty="0" err="1"/>
              <a:t>zachowań</a:t>
            </a:r>
            <a:r>
              <a:rPr lang="pl-PL" sz="2000" dirty="0"/>
              <a:t> własnej autonomii a dążeniem społeczeństwa do podporządkowania jej własnym normom zachowania , które są powszechnie akceptowane. </a:t>
            </a:r>
          </a:p>
          <a:p>
            <a:endParaRPr lang="pl-PL" dirty="0"/>
          </a:p>
        </p:txBody>
      </p:sp>
    </p:spTree>
    <p:extLst>
      <p:ext uri="{BB962C8B-B14F-4D97-AF65-F5344CB8AC3E}">
        <p14:creationId xmlns:p14="http://schemas.microsoft.com/office/powerpoint/2010/main" val="1521496181"/>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53e06b7-a411-4003-87a8-8e7988b9a28c">
      <Terms xmlns="http://schemas.microsoft.com/office/infopath/2007/PartnerControls"/>
    </lcf76f155ced4ddcb4097134ff3c332f>
    <TaxCatchAll xmlns="d508027f-207a-4b8e-b763-26b50327d13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C265D6B5557CAC4DAA03365DCEBC3A82" ma:contentTypeVersion="13" ma:contentTypeDescription="Utwórz nowy dokument." ma:contentTypeScope="" ma:versionID="39f50e0ac1a79e8db00c25ba00700a4c">
  <xsd:schema xmlns:xsd="http://www.w3.org/2001/XMLSchema" xmlns:xs="http://www.w3.org/2001/XMLSchema" xmlns:p="http://schemas.microsoft.com/office/2006/metadata/properties" xmlns:ns2="853e06b7-a411-4003-87a8-8e7988b9a28c" xmlns:ns3="d508027f-207a-4b8e-b763-26b50327d13c" targetNamespace="http://schemas.microsoft.com/office/2006/metadata/properties" ma:root="true" ma:fieldsID="bbd8dccc48ee49ef20c3e0670553ce34" ns2:_="" ns3:_="">
    <xsd:import namespace="853e06b7-a411-4003-87a8-8e7988b9a28c"/>
    <xsd:import namespace="d508027f-207a-4b8e-b763-26b50327d1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3e06b7-a411-4003-87a8-8e7988b9a2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i obrazów" ma:readOnly="false" ma:fieldId="{5cf76f15-5ced-4ddc-b409-7134ff3c332f}" ma:taxonomyMulti="true" ma:sspId="178dc54b-36a1-4ddd-a079-aa441414943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08027f-207a-4b8e-b763-26b50327d13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cefdf4a-d4c1-4a72-973d-25fe03473079}" ma:internalName="TaxCatchAll" ma:showField="CatchAllData" ma:web="d508027f-207a-4b8e-b763-26b50327d1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C160EE-760A-4263-892B-FEF82797136B}">
  <ds:schemaRefs>
    <ds:schemaRef ds:uri="http://purl.org/dc/elements/1.1/"/>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853e06b7-a411-4003-87a8-8e7988b9a28c"/>
    <ds:schemaRef ds:uri="http://schemas.microsoft.com/office/2006/metadata/properties"/>
    <ds:schemaRef ds:uri="http://www.w3.org/XML/1998/namespace"/>
    <ds:schemaRef ds:uri="d508027f-207a-4b8e-b763-26b50327d13c"/>
  </ds:schemaRefs>
</ds:datastoreItem>
</file>

<file path=customXml/itemProps2.xml><?xml version="1.0" encoding="utf-8"?>
<ds:datastoreItem xmlns:ds="http://schemas.openxmlformats.org/officeDocument/2006/customXml" ds:itemID="{78FE3D6A-F421-4BA9-B7B8-660A8FFC0138}">
  <ds:schemaRefs>
    <ds:schemaRef ds:uri="http://schemas.microsoft.com/sharepoint/v3/contenttype/forms"/>
  </ds:schemaRefs>
</ds:datastoreItem>
</file>

<file path=customXml/itemProps3.xml><?xml version="1.0" encoding="utf-8"?>
<ds:datastoreItem xmlns:ds="http://schemas.openxmlformats.org/officeDocument/2006/customXml" ds:itemID="{CB9BDCF7-6688-4948-A843-00FAD2BC3B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3e06b7-a411-4003-87a8-8e7988b9a28c"/>
    <ds:schemaRef ds:uri="d508027f-207a-4b8e-b763-26b50327d1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4467</TotalTime>
  <Words>1608</Words>
  <Application>Microsoft Office PowerPoint</Application>
  <PresentationFormat>Panoramiczny</PresentationFormat>
  <Paragraphs>115</Paragraphs>
  <Slides>21</Slides>
  <Notes>0</Notes>
  <HiddenSlides>0</HiddenSlides>
  <MMClips>0</MMClips>
  <ScaleCrop>false</ScaleCrop>
  <HeadingPairs>
    <vt:vector size="4" baseType="variant">
      <vt:variant>
        <vt:lpstr>Motyw</vt:lpstr>
      </vt:variant>
      <vt:variant>
        <vt:i4>1</vt:i4>
      </vt:variant>
      <vt:variant>
        <vt:lpstr>Tytuły slajdów</vt:lpstr>
      </vt:variant>
      <vt:variant>
        <vt:i4>21</vt:i4>
      </vt:variant>
    </vt:vector>
  </HeadingPairs>
  <TitlesOfParts>
    <vt:vector size="22" baseType="lpstr">
      <vt:lpstr>Motyw pakietu Office</vt:lpstr>
      <vt:lpstr>Projekt „Kierunki – drogi dla gospodarki”</vt:lpstr>
      <vt:lpstr>Resocjalizacja penitencjarna</vt:lpstr>
      <vt:lpstr>Różne ujęcia definicji resocjalizacji, część 1</vt:lpstr>
      <vt:lpstr>Różne ujęcia definicji resocjalizacji, część 2</vt:lpstr>
      <vt:lpstr>Różne ujęcia definicji resocjalizacji, część 3</vt:lpstr>
      <vt:lpstr>Różne ujęcia definicji resocjalizacji, część 4</vt:lpstr>
      <vt:lpstr>Różne ujęcia definicji resocjalizacji, część 5</vt:lpstr>
      <vt:lpstr>Struktura procesu resocjalizacji, część 1</vt:lpstr>
      <vt:lpstr>Struktura procesu resocjalizacji, część 2</vt:lpstr>
      <vt:lpstr>Cele resocjalizacji, część 1</vt:lpstr>
      <vt:lpstr>Cele resocjalizacji, część 2</vt:lpstr>
      <vt:lpstr>Cele resocjalizacji, część 3</vt:lpstr>
      <vt:lpstr>Cele resocjalizacji, część 4</vt:lpstr>
      <vt:lpstr>Cele resocjalizacji w koncepcjach teoretycznych, część 1:</vt:lpstr>
      <vt:lpstr>Cele resocjalizacji w koncepcjach teoretycznych, część 2:</vt:lpstr>
      <vt:lpstr>Cele resocjalizacji w koncepcjach teoretycznych, część 3:</vt:lpstr>
      <vt:lpstr>Cele resocjalizacji w koncepcjach teoretycznych, część 4:</vt:lpstr>
      <vt:lpstr>Cele resocjalizacji w koncepcjach teoretycznych, część 5:</vt:lpstr>
      <vt:lpstr>Transformacja cyfrowa w resocjalizacji penitencjarnej:</vt:lpstr>
      <vt:lpstr>Zielona transformacja a resocjalizacja penitencjarna:</vt:lpstr>
      <vt:lpstr>Bibliografia: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Resocjalizacja - między tradycją a innowacją: struktura procesu i cele w kontekście transfrmacji cyfrowej i zielonej</dc:title>
  <dc:creator>Monika Gołembowska</dc:creator>
  <cp:lastModifiedBy>Mikołaj Gołembowski</cp:lastModifiedBy>
  <cp:revision>96</cp:revision>
  <dcterms:created xsi:type="dcterms:W3CDTF">2024-06-08T14:40:10Z</dcterms:created>
  <dcterms:modified xsi:type="dcterms:W3CDTF">2025-10-23T19:13:36Z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0x010100C265D6B5557CAC4DAA03365DCEBC3A82</vt:lpwstr>
  </property>
  <property fmtid="{D5CDD505-2E9C-101B-9397-08002B2CF9AE}" pid="3" name="MediaServiceImageTags">
    <vt:lpwstr/>
  </property>
</Properties>
</file>