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32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8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7" r:id="rId30"/>
    <p:sldId id="288" r:id="rId31"/>
    <p:sldId id="289" r:id="rId32"/>
    <p:sldId id="290" r:id="rId33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3" autoAdjust="0"/>
    <p:restoredTop sz="94003" autoAdjust="0"/>
  </p:normalViewPr>
  <p:slideViewPr>
    <p:cSldViewPr snapToGrid="0">
      <p:cViewPr>
        <p:scale>
          <a:sx n="57" d="100"/>
          <a:sy n="57" d="100"/>
        </p:scale>
        <p:origin x="360" y="2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40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10" name="Tytuł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631196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26.10.2025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12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26.10.2025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041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33677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26.10.2025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774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26.10.2025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658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26.10.2025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94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26.10.2025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377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26.10.2025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00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26.10.2025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767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26.10.2025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0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6EE3-B419-4539-A71C-850B302A0075}" type="datetimeFigureOut">
              <a:rPr lang="pl-PL" smtClean="0"/>
              <a:t>26.10.2025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52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mi-online.pl/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r>
              <a:rPr lang="pl-PL" sz="4000" dirty="0" smtClean="0"/>
              <a:t>Projekt „Kierunki – drogi dla gospodarki”</a:t>
            </a:r>
            <a:endParaRPr lang="pl-PL" sz="40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713678" y="3602038"/>
            <a:ext cx="9954322" cy="165576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pl-PL" b="1" dirty="0" smtClean="0"/>
              <a:t>Tytuł </a:t>
            </a:r>
            <a:r>
              <a:rPr lang="pl-PL" b="1" dirty="0" smtClean="0"/>
              <a:t>wykładu: </a:t>
            </a:r>
            <a:r>
              <a:rPr lang="pl-PL" dirty="0" smtClean="0"/>
              <a:t>Zaburzenia odżywiania</a:t>
            </a:r>
            <a:endParaRPr lang="pl-PL" dirty="0" smtClean="0"/>
          </a:p>
          <a:p>
            <a:pPr algn="l"/>
            <a:r>
              <a:rPr lang="pl-PL" b="1" dirty="0" smtClean="0"/>
              <a:t>Przedmiot: </a:t>
            </a:r>
            <a:r>
              <a:rPr lang="pl-PL" dirty="0" smtClean="0"/>
              <a:t>Resocjalizacja osób z zaburzeniami w rozwoju i niepełnosprawnościami</a:t>
            </a:r>
            <a:endParaRPr lang="pl-PL" dirty="0" smtClean="0"/>
          </a:p>
          <a:p>
            <a:pPr algn="l"/>
            <a:r>
              <a:rPr lang="pl-PL" b="1" dirty="0" smtClean="0"/>
              <a:t>Kierunek</a:t>
            </a:r>
            <a:r>
              <a:rPr lang="pl-PL" dirty="0" smtClean="0"/>
              <a:t>: Pedagogika Resocjalizacyjna</a:t>
            </a:r>
            <a:endParaRPr lang="pl-PL" dirty="0" smtClean="0"/>
          </a:p>
          <a:p>
            <a:pPr algn="l"/>
            <a:r>
              <a:rPr lang="pl-PL" b="1" dirty="0" smtClean="0"/>
              <a:t>Autor</a:t>
            </a:r>
            <a:r>
              <a:rPr lang="pl-PL" dirty="0" smtClean="0"/>
              <a:t>: Karolina Goede</a:t>
            </a:r>
            <a:endParaRPr lang="pl-PL" dirty="0" smtClean="0"/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="" xmlns:a16="http://schemas.microsoft.com/office/drawing/2014/main" id="{312002ED-7491-4DB4-8291-20E66307B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Prawidłowe</a:t>
            </a:r>
            <a:r>
              <a:rPr lang="pl-PL" b="1" dirty="0" smtClean="0"/>
              <a:t> </a:t>
            </a:r>
            <a:r>
              <a:rPr lang="pl-PL" b="1" dirty="0"/>
              <a:t>BMI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="" xmlns:a16="http://schemas.microsoft.com/office/drawing/2014/main" id="{D2487E9C-192C-451B-85C2-6C62CB6D81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2087272"/>
            <a:ext cx="5763322" cy="3977640"/>
          </a:xfrm>
        </p:spPr>
        <p:txBody>
          <a:bodyPr>
            <a:normAutofit fontScale="70000" lnSpcReduction="20000"/>
          </a:bodyPr>
          <a:lstStyle/>
          <a:p>
            <a:pPr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pl-PL" sz="3300" b="0" i="0" dirty="0">
                <a:solidFill>
                  <a:srgbClr val="2A2A2A"/>
                </a:solidFill>
                <a:effectLst/>
                <a:latin typeface="+mj-lt"/>
              </a:rPr>
              <a:t>Prawidłowe BMI od 19 do 24 lat: </a:t>
            </a:r>
            <a:r>
              <a:rPr lang="pl-PL" sz="3300" b="1" i="0" dirty="0">
                <a:solidFill>
                  <a:srgbClr val="0000CD"/>
                </a:solidFill>
                <a:effectLst/>
                <a:latin typeface="+mj-lt"/>
              </a:rPr>
              <a:t>19–24</a:t>
            </a:r>
            <a:endParaRPr lang="pl-PL" sz="3300" b="0" i="0" dirty="0">
              <a:solidFill>
                <a:srgbClr val="2A2A2A"/>
              </a:solidFill>
              <a:effectLst/>
              <a:latin typeface="+mj-lt"/>
            </a:endParaRPr>
          </a:p>
          <a:p>
            <a:pPr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pl-PL" sz="3300" b="0" i="0" dirty="0">
                <a:solidFill>
                  <a:srgbClr val="2A2A2A"/>
                </a:solidFill>
                <a:effectLst/>
                <a:latin typeface="+mj-lt"/>
              </a:rPr>
              <a:t>Prawidłowe BMI od 25 do 34 lat: </a:t>
            </a:r>
            <a:r>
              <a:rPr lang="pl-PL" sz="3300" b="1" i="0" dirty="0">
                <a:solidFill>
                  <a:srgbClr val="0000CD"/>
                </a:solidFill>
                <a:effectLst/>
                <a:latin typeface="+mj-lt"/>
              </a:rPr>
              <a:t>20–25</a:t>
            </a:r>
            <a:endParaRPr lang="pl-PL" sz="3300" b="0" i="0" dirty="0">
              <a:solidFill>
                <a:srgbClr val="2A2A2A"/>
              </a:solidFill>
              <a:effectLst/>
              <a:latin typeface="+mj-lt"/>
            </a:endParaRPr>
          </a:p>
          <a:p>
            <a:pPr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pl-PL" sz="3300" b="0" i="0" dirty="0">
                <a:solidFill>
                  <a:srgbClr val="2A2A2A"/>
                </a:solidFill>
                <a:effectLst/>
                <a:latin typeface="+mj-lt"/>
              </a:rPr>
              <a:t>Prawidłowe BMI od 35 do 44 lat: </a:t>
            </a:r>
            <a:r>
              <a:rPr lang="pl-PL" sz="3300" b="1" i="0" dirty="0">
                <a:solidFill>
                  <a:srgbClr val="0000CD"/>
                </a:solidFill>
                <a:effectLst/>
                <a:latin typeface="+mj-lt"/>
              </a:rPr>
              <a:t>21–26</a:t>
            </a:r>
            <a:endParaRPr lang="pl-PL" sz="3300" b="0" i="0" dirty="0">
              <a:solidFill>
                <a:srgbClr val="2A2A2A"/>
              </a:solidFill>
              <a:effectLst/>
              <a:latin typeface="+mj-lt"/>
            </a:endParaRPr>
          </a:p>
          <a:p>
            <a:pPr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pl-PL" sz="3300" b="0" i="0" dirty="0">
                <a:solidFill>
                  <a:srgbClr val="2A2A2A"/>
                </a:solidFill>
                <a:effectLst/>
                <a:latin typeface="+mj-lt"/>
              </a:rPr>
              <a:t>Prawidłowe BMI od 45 do 54 lat: </a:t>
            </a:r>
            <a:r>
              <a:rPr lang="pl-PL" sz="3300" b="1" i="0" dirty="0">
                <a:solidFill>
                  <a:srgbClr val="0000CD"/>
                </a:solidFill>
                <a:effectLst/>
                <a:latin typeface="+mj-lt"/>
              </a:rPr>
              <a:t>22–27</a:t>
            </a:r>
            <a:endParaRPr lang="pl-PL" sz="3300" b="0" i="0" dirty="0">
              <a:solidFill>
                <a:srgbClr val="2A2A2A"/>
              </a:solidFill>
              <a:effectLst/>
              <a:latin typeface="+mj-lt"/>
            </a:endParaRPr>
          </a:p>
          <a:p>
            <a:pPr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pl-PL" sz="3300" b="0" i="0" dirty="0">
                <a:solidFill>
                  <a:srgbClr val="2A2A2A"/>
                </a:solidFill>
                <a:effectLst/>
                <a:latin typeface="+mj-lt"/>
              </a:rPr>
              <a:t>Prawidłowe BMI od 55 do 64 lat: </a:t>
            </a:r>
            <a:r>
              <a:rPr lang="pl-PL" sz="3300" b="1" i="0" dirty="0">
                <a:solidFill>
                  <a:srgbClr val="0000CD"/>
                </a:solidFill>
                <a:effectLst/>
                <a:latin typeface="+mj-lt"/>
              </a:rPr>
              <a:t>23–28</a:t>
            </a:r>
            <a:endParaRPr lang="pl-PL" sz="3300" b="0" i="0" dirty="0">
              <a:solidFill>
                <a:srgbClr val="2A2A2A"/>
              </a:solidFill>
              <a:effectLst/>
              <a:latin typeface="+mj-lt"/>
            </a:endParaRPr>
          </a:p>
          <a:p>
            <a:pPr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pl-PL" sz="3300" b="0" i="0" dirty="0">
                <a:solidFill>
                  <a:srgbClr val="2A2A2A"/>
                </a:solidFill>
                <a:effectLst/>
                <a:latin typeface="+mj-lt"/>
              </a:rPr>
              <a:t>Prawidłowe BMI powyżej 65 lat: </a:t>
            </a:r>
            <a:r>
              <a:rPr lang="pl-PL" sz="3300" b="1" i="0" dirty="0">
                <a:solidFill>
                  <a:srgbClr val="0000CD"/>
                </a:solidFill>
                <a:effectLst/>
                <a:latin typeface="+mj-lt"/>
              </a:rPr>
              <a:t>24–29</a:t>
            </a:r>
            <a:endParaRPr lang="pl-PL" sz="3300" b="0" i="0" dirty="0">
              <a:solidFill>
                <a:srgbClr val="2A2A2A"/>
              </a:solidFill>
              <a:effectLst/>
              <a:latin typeface="+mj-lt"/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81863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Przekrój sylwetek wg wartości BMI</a:t>
            </a:r>
            <a:endParaRPr lang="pl-PL" dirty="0"/>
          </a:p>
        </p:txBody>
      </p:sp>
      <p:pic>
        <p:nvPicPr>
          <p:cNvPr id="6" name="Symbol zastępczy zawartości 5" descr="Obraz przedstawia obraz 6 sylwetek kobiecych. Pierwsza w niskim BMI 17,5; trzy kolejne w z BMI w normie, tj. 18,5; 22; 24,9;, dwie ostatnie w zawyżonym BMI, tj. 30 i 40.">
            <a:extLst>
              <a:ext uri="{FF2B5EF4-FFF2-40B4-BE49-F238E27FC236}">
                <a16:creationId xmlns="" xmlns:a16="http://schemas.microsoft.com/office/drawing/2014/main" id="{4072A806-2B57-4041-AA3E-CC50A4D814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149" t="12630" r="40966" b="74044"/>
          <a:stretch/>
        </p:blipFill>
        <p:spPr>
          <a:xfrm>
            <a:off x="1066799" y="2055813"/>
            <a:ext cx="10058401" cy="432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6226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C8562B45-CC22-4DD1-A768-F12734D28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3043" y="0"/>
            <a:ext cx="9437642" cy="1252241"/>
          </a:xfrm>
        </p:spPr>
        <p:txBody>
          <a:bodyPr>
            <a:normAutofit/>
          </a:bodyPr>
          <a:lstStyle/>
          <a:p>
            <a:r>
              <a:rPr lang="pl-PL" sz="4800" dirty="0"/>
              <a:t>Zaburzenia odżywiania - objawy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="" xmlns:a16="http://schemas.microsoft.com/office/drawing/2014/main" id="{3C94B6B7-1FE5-49E7-850B-76E0E3D88B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444" y="715456"/>
            <a:ext cx="11340790" cy="6142544"/>
          </a:xfr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Nadmierna koncentracja na swoim wyglądzie</a:t>
            </a: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Nieprawidłowe nawyki związane ze spożywaniem pokarmów</a:t>
            </a: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Przekonanie o nieprawidłowej masie ciała</a:t>
            </a: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Zmiana </a:t>
            </a:r>
            <a:r>
              <a:rPr lang="pl-PL" sz="1800" dirty="0" err="1">
                <a:latin typeface="+mj-lt"/>
              </a:rPr>
              <a:t>zachowań</a:t>
            </a:r>
            <a:r>
              <a:rPr lang="pl-PL" sz="1800" dirty="0">
                <a:latin typeface="+mj-lt"/>
              </a:rPr>
              <a:t> związanych z jedzeniem, np. unikanie spożywania posiłków wraz z rodziną</a:t>
            </a: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Utrata masy ciała</a:t>
            </a: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Niezadowolenie ze swojego wyglądu</a:t>
            </a: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Pogorszenie stanu zdrowia, np. gorszy wygląd skóry, pogorszenie kondycji włosów, nieuzasadnione osłabienie czy ospałość</a:t>
            </a: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Nagłe rozpoczęcie uprawiania aktywności fizycznej</a:t>
            </a: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Wypowiedzi o posiadaniu zdecydowanie zbyt dużej masy ciała (niepokojące jest to wówczas, gdy autorem wypowiedzi jest osoba z niską wagą)</a:t>
            </a:r>
          </a:p>
        </p:txBody>
      </p:sp>
    </p:spTree>
    <p:extLst>
      <p:ext uri="{BB962C8B-B14F-4D97-AF65-F5344CB8AC3E}">
        <p14:creationId xmlns:p14="http://schemas.microsoft.com/office/powerpoint/2010/main" val="27568610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9D3A8BF3-6950-4AB7-9078-850A502E0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6829" y="-84080"/>
            <a:ext cx="5299586" cy="1609344"/>
          </a:xfrm>
          <a:ln>
            <a:noFill/>
          </a:ln>
        </p:spPr>
        <p:txBody>
          <a:bodyPr>
            <a:normAutofit/>
          </a:bodyPr>
          <a:lstStyle/>
          <a:p>
            <a:r>
              <a:rPr lang="pl-PL" sz="4000" dirty="0"/>
              <a:t>A</a:t>
            </a:r>
            <a:r>
              <a:rPr lang="pl-PL" sz="4000" dirty="0" smtClean="0"/>
              <a:t>noreksja</a:t>
            </a:r>
            <a:endParaRPr lang="pl-PL" sz="4000" dirty="0"/>
          </a:p>
        </p:txBody>
      </p:sp>
      <p:pic>
        <p:nvPicPr>
          <p:cNvPr id="5122" name="Picture 2" descr="Obraz przedstawia szczupłą kobietę w spodniach i staniku która spogląda na swoje odbicie w lustrze. W lustrze kobieta jest z nadawagą. ">
            <a:extLst>
              <a:ext uri="{FF2B5EF4-FFF2-40B4-BE49-F238E27FC236}">
                <a16:creationId xmlns="" xmlns:a16="http://schemas.microsoft.com/office/drawing/2014/main" id="{63298EA5-EE94-4D54-9817-88C5065A0F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1" r="16855"/>
          <a:stretch/>
        </p:blipFill>
        <p:spPr bwMode="auto">
          <a:xfrm>
            <a:off x="-769433" y="11"/>
            <a:ext cx="6188926" cy="685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6" name="Content Placeholder 5125">
            <a:extLst>
              <a:ext uri="{FF2B5EF4-FFF2-40B4-BE49-F238E27FC236}">
                <a16:creationId xmlns="" xmlns:a16="http://schemas.microsoft.com/office/drawing/2014/main" id="{F24E609C-1D11-4FF7-9736-4DE62FFD8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6761" y="1248937"/>
            <a:ext cx="6113623" cy="534143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dirty="0">
                <a:latin typeface="+mj-lt"/>
              </a:rPr>
              <a:t>Cechy zaburzenia:</a:t>
            </a: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Celowy spadek masy ciała (</a:t>
            </a:r>
            <a:r>
              <a:rPr lang="pl-PL" sz="1800" dirty="0" err="1">
                <a:latin typeface="+mj-lt"/>
              </a:rPr>
              <a:t>odchudanie</a:t>
            </a:r>
            <a:r>
              <a:rPr lang="pl-PL" sz="1800" dirty="0" smtClean="0">
                <a:latin typeface="+mj-lt"/>
              </a:rPr>
              <a:t>),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Lek przed przybraniem na </a:t>
            </a:r>
            <a:r>
              <a:rPr lang="pl-PL" sz="1800" dirty="0" smtClean="0">
                <a:latin typeface="+mj-lt"/>
              </a:rPr>
              <a:t>wadze,</a:t>
            </a:r>
          </a:p>
          <a:p>
            <a:pPr>
              <a:lnSpc>
                <a:spcPct val="150000"/>
              </a:lnSpc>
            </a:pPr>
            <a:r>
              <a:rPr lang="pl-PL" sz="1800" dirty="0" smtClean="0">
                <a:latin typeface="+mj-lt"/>
              </a:rPr>
              <a:t>Zaburzona percepcja własnego ciała,</a:t>
            </a:r>
          </a:p>
          <a:p>
            <a:pPr>
              <a:lnSpc>
                <a:spcPct val="150000"/>
              </a:lnSpc>
            </a:pPr>
            <a:r>
              <a:rPr lang="pl-PL" sz="1800" dirty="0" smtClean="0">
                <a:latin typeface="+mj-lt"/>
              </a:rPr>
              <a:t>Redukcja </a:t>
            </a:r>
            <a:r>
              <a:rPr lang="pl-PL" sz="1800" dirty="0">
                <a:latin typeface="+mj-lt"/>
              </a:rPr>
              <a:t>przyjmowanych pokarmów nawet wówczas, gdy organizm jest wygłodniały, wychudzony, </a:t>
            </a:r>
            <a:r>
              <a:rPr lang="pl-PL" sz="1800" dirty="0" smtClean="0">
                <a:latin typeface="+mj-lt"/>
              </a:rPr>
              <a:t>chory,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Ukrywanie niezjedzonych </a:t>
            </a:r>
            <a:r>
              <a:rPr lang="pl-PL" sz="1800" dirty="0" smtClean="0">
                <a:latin typeface="+mj-lt"/>
              </a:rPr>
              <a:t>posiłków,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Obsesja na punkcie </a:t>
            </a:r>
            <a:r>
              <a:rPr lang="pl-PL" sz="1800" dirty="0" smtClean="0">
                <a:latin typeface="+mj-lt"/>
              </a:rPr>
              <a:t>wagi,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Prowokacja wymiotów, przyjmowanie </a:t>
            </a:r>
            <a:r>
              <a:rPr lang="pl-PL" sz="1800" dirty="0" smtClean="0">
                <a:latin typeface="+mj-lt"/>
              </a:rPr>
              <a:t>leków przeczyszczających</a:t>
            </a:r>
            <a:r>
              <a:rPr lang="pl-PL" sz="1800" dirty="0">
                <a:latin typeface="+mj-lt"/>
              </a:rPr>
              <a:t>, </a:t>
            </a:r>
            <a:r>
              <a:rPr lang="pl-PL" sz="1800" dirty="0" smtClean="0">
                <a:latin typeface="+mj-lt"/>
              </a:rPr>
              <a:t>moczopędnych.</a:t>
            </a:r>
            <a:endParaRPr lang="pl-PL" sz="1800" dirty="0">
              <a:latin typeface="+mj-lt"/>
            </a:endParaRPr>
          </a:p>
          <a:p>
            <a:pPr marL="0" indent="0">
              <a:buNone/>
            </a:pPr>
            <a:endParaRPr lang="pl-PL" sz="18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783474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9D3A8BF3-6950-4AB7-9078-850A502E0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268" y="83189"/>
            <a:ext cx="11365849" cy="1609344"/>
          </a:xfrm>
          <a:ln>
            <a:noFill/>
          </a:ln>
        </p:spPr>
        <p:txBody>
          <a:bodyPr>
            <a:normAutofit/>
          </a:bodyPr>
          <a:lstStyle/>
          <a:p>
            <a:r>
              <a:rPr lang="pl-PL" sz="4000" dirty="0" smtClean="0"/>
              <a:t>A</a:t>
            </a:r>
            <a:r>
              <a:rPr lang="pl-PL" sz="4000" dirty="0" smtClean="0"/>
              <a:t>noreksja – zachowania które powinny wzbudzić czujność:</a:t>
            </a:r>
            <a:endParaRPr lang="pl-PL" sz="4000" dirty="0"/>
          </a:p>
        </p:txBody>
      </p:sp>
      <p:sp>
        <p:nvSpPr>
          <p:cNvPr id="5126" name="Content Placeholder 5125">
            <a:extLst>
              <a:ext uri="{FF2B5EF4-FFF2-40B4-BE49-F238E27FC236}">
                <a16:creationId xmlns="" xmlns:a16="http://schemas.microsoft.com/office/drawing/2014/main" id="{F24E609C-1D11-4FF7-9736-4DE62FFD8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268" y="1483113"/>
            <a:ext cx="11867415" cy="5374888"/>
          </a:xfrm>
        </p:spPr>
        <p:txBody>
          <a:bodyPr>
            <a:normAutofit fontScale="77500" lnSpcReduction="20000"/>
          </a:bodyPr>
          <a:lstStyle/>
          <a:p>
            <a:pPr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2600" b="0" i="0" dirty="0" smtClean="0">
                <a:effectLst/>
                <a:latin typeface="+mj-lt"/>
              </a:rPr>
              <a:t>wypluwanie </a:t>
            </a:r>
            <a:r>
              <a:rPr lang="pl-PL" sz="2600" b="0" i="0" dirty="0">
                <a:effectLst/>
                <a:latin typeface="+mj-lt"/>
              </a:rPr>
              <a:t>jedzenia do chusteczki,</a:t>
            </a:r>
          </a:p>
          <a:p>
            <a:pPr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2600" b="0" i="0" dirty="0">
                <a:effectLst/>
                <a:latin typeface="+mj-lt"/>
              </a:rPr>
              <a:t>obsesyjne liczenie kalorii,</a:t>
            </a:r>
          </a:p>
          <a:p>
            <a:pPr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2600" b="0" i="0" dirty="0">
                <a:effectLst/>
                <a:latin typeface="+mj-lt"/>
              </a:rPr>
              <a:t>zbyt długie, rozwleczone w czasie przeżuwanie,</a:t>
            </a:r>
          </a:p>
          <a:p>
            <a:pPr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2600" b="0" i="0" dirty="0">
                <a:effectLst/>
                <a:latin typeface="+mj-lt"/>
              </a:rPr>
              <a:t>jedzenie tylko niskokalorycznych potraw,</a:t>
            </a:r>
          </a:p>
          <a:p>
            <a:pPr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2600" b="0" i="0" dirty="0">
                <a:effectLst/>
                <a:latin typeface="+mj-lt"/>
              </a:rPr>
              <a:t>ciągłe wymawianie się od jedzenia, rezygnacja z wieczornych posiłków,</a:t>
            </a:r>
          </a:p>
          <a:p>
            <a:pPr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2600" b="0" i="0" dirty="0">
                <a:effectLst/>
                <a:latin typeface="+mj-lt"/>
              </a:rPr>
              <a:t>zbyt częste mówienie „nie jestem głodny”,</a:t>
            </a:r>
          </a:p>
          <a:p>
            <a:pPr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2600" b="0" i="0" dirty="0">
                <a:effectLst/>
                <a:latin typeface="+mj-lt"/>
              </a:rPr>
              <a:t>drażliwość w tematach </a:t>
            </a:r>
            <a:r>
              <a:rPr lang="pl-PL" sz="2600" b="0" i="0" dirty="0" err="1">
                <a:effectLst/>
                <a:latin typeface="+mj-lt"/>
              </a:rPr>
              <a:t>okołojedzeniowych</a:t>
            </a:r>
            <a:r>
              <a:rPr lang="pl-PL" sz="2600" b="0" i="0" dirty="0">
                <a:effectLst/>
                <a:latin typeface="+mj-lt"/>
              </a:rPr>
              <a:t>,</a:t>
            </a:r>
          </a:p>
          <a:p>
            <a:pPr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2600" b="0" i="0" dirty="0">
                <a:effectLst/>
                <a:latin typeface="+mj-lt"/>
              </a:rPr>
              <a:t>zostawianie na talerzu większości porcji,</a:t>
            </a:r>
          </a:p>
          <a:p>
            <a:pPr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2600" b="0" i="0" dirty="0">
                <a:effectLst/>
                <a:latin typeface="+mj-lt"/>
              </a:rPr>
              <a:t>częstsze picie wody, herbat ziołowych, zielonych, czerwonych,</a:t>
            </a:r>
          </a:p>
          <a:p>
            <a:pPr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2600" b="0" i="0" dirty="0">
                <a:effectLst/>
                <a:latin typeface="+mj-lt"/>
              </a:rPr>
              <a:t>odmawianie śniadania w domu, ale proszenie o pieniądze na posiłek do kupienia poza domem,</a:t>
            </a:r>
          </a:p>
          <a:p>
            <a:pPr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2600" b="0" i="0" dirty="0">
                <a:effectLst/>
                <a:latin typeface="+mj-lt"/>
              </a:rPr>
              <a:t>ubieranie się warstwowo,</a:t>
            </a:r>
          </a:p>
          <a:p>
            <a:pPr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2600" b="0" i="0" dirty="0">
                <a:effectLst/>
                <a:latin typeface="+mj-lt"/>
              </a:rPr>
              <a:t>niechęć do jedzenia w towarzystwie</a:t>
            </a:r>
            <a:r>
              <a:rPr lang="pl-PL" sz="2600" b="0" i="0" dirty="0" smtClean="0">
                <a:effectLst/>
                <a:latin typeface="+mj-lt"/>
              </a:rPr>
              <a:t>.</a:t>
            </a:r>
            <a:endParaRPr lang="pl-PL" sz="3800" dirty="0">
              <a:latin typeface="+mj-lt"/>
            </a:endParaRP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036259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CE030731-CC73-4AC7-936D-CAD4113AA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9200" y="36141"/>
            <a:ext cx="5299586" cy="1609344"/>
          </a:xfrm>
          <a:ln>
            <a:noFill/>
          </a:ln>
        </p:spPr>
        <p:txBody>
          <a:bodyPr>
            <a:normAutofit/>
          </a:bodyPr>
          <a:lstStyle/>
          <a:p>
            <a:r>
              <a:rPr lang="pl-PL" sz="4000" dirty="0"/>
              <a:t>B</a:t>
            </a:r>
            <a:r>
              <a:rPr lang="pl-PL" sz="4000" dirty="0" smtClean="0"/>
              <a:t>ulimia</a:t>
            </a:r>
            <a:endParaRPr lang="pl-PL" sz="4000" dirty="0"/>
          </a:p>
        </p:txBody>
      </p:sp>
      <p:pic>
        <p:nvPicPr>
          <p:cNvPr id="6146" name="Picture 2" descr="Obraz przedstawia kobietę siedzącą na podłodze w toalecie. W jednej dłoni trzyma do połowy zjedzony kawałek pizzy, drugą reka obejmuje talerz z pozostałą pizza postawioną na desce sedesowej. ">
            <a:extLst>
              <a:ext uri="{FF2B5EF4-FFF2-40B4-BE49-F238E27FC236}">
                <a16:creationId xmlns="" xmlns:a16="http://schemas.microsoft.com/office/drawing/2014/main" id="{0D4ED811-DD10-4713-AD5A-8019EA90CE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9" r="36169"/>
          <a:stretch/>
        </p:blipFill>
        <p:spPr bwMode="auto">
          <a:xfrm>
            <a:off x="-1226633" y="11"/>
            <a:ext cx="6066502" cy="685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ymbol zastępczy zawartości 2">
            <a:extLst>
              <a:ext uri="{FF2B5EF4-FFF2-40B4-BE49-F238E27FC236}">
                <a16:creationId xmlns="" xmlns:a16="http://schemas.microsoft.com/office/drawing/2014/main" id="{D302E730-62A3-49DF-8DB8-FB03CD223C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9869" y="1282390"/>
            <a:ext cx="6860515" cy="488981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dirty="0">
                <a:latin typeface="+mj-lt"/>
              </a:rPr>
              <a:t>Cechy zaburzenia</a:t>
            </a: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Częste, nawracające epizody objadania </a:t>
            </a:r>
            <a:r>
              <a:rPr lang="pl-PL" sz="1800" dirty="0" smtClean="0">
                <a:latin typeface="+mj-lt"/>
              </a:rPr>
              <a:t>się,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Stosowanie skrajnych metod przeciwdziałania skutkom – wymioty, środki oczyszczające, głodówki, intensywne ćwiczenia, leki hamujące łaknienie, </a:t>
            </a:r>
            <a:r>
              <a:rPr lang="pl-PL" sz="1800" dirty="0" smtClean="0">
                <a:latin typeface="+mj-lt"/>
              </a:rPr>
              <a:t>lewatywy,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Zaabsorbowanie </a:t>
            </a:r>
            <a:r>
              <a:rPr lang="pl-PL" sz="1800" dirty="0" smtClean="0">
                <a:latin typeface="+mj-lt"/>
              </a:rPr>
              <a:t>jedzeniem,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Niezdolność do zaprzestania </a:t>
            </a:r>
            <a:r>
              <a:rPr lang="pl-PL" sz="1800" dirty="0" smtClean="0">
                <a:latin typeface="+mj-lt"/>
              </a:rPr>
              <a:t>jedzenia,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Samoocena jest uzależniona od wyglądu i </a:t>
            </a:r>
            <a:r>
              <a:rPr lang="pl-PL" sz="1800" dirty="0" smtClean="0">
                <a:latin typeface="+mj-lt"/>
              </a:rPr>
              <a:t>wagi,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Zwykle prawidłowa </a:t>
            </a:r>
            <a:r>
              <a:rPr lang="pl-PL" sz="1800" dirty="0" smtClean="0">
                <a:latin typeface="+mj-lt"/>
              </a:rPr>
              <a:t>waga,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Objawy fizyczne (problemy stomatologiczne, hemoroidy, uszkodzenia przełyku, wrzody, otarcia na dłoniach</a:t>
            </a:r>
            <a:r>
              <a:rPr lang="pl-PL" sz="1800" dirty="0" smtClean="0">
                <a:latin typeface="+mj-lt"/>
              </a:rPr>
              <a:t>).</a:t>
            </a:r>
            <a:endParaRPr lang="pl-PL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738588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4E5A4716-E7E0-42E3-9458-1E018279D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0" y="484632"/>
            <a:ext cx="5299586" cy="1609344"/>
          </a:xfrm>
          <a:ln>
            <a:noFill/>
          </a:ln>
        </p:spPr>
        <p:txBody>
          <a:bodyPr>
            <a:normAutofit/>
          </a:bodyPr>
          <a:lstStyle/>
          <a:p>
            <a:r>
              <a:rPr lang="pl-PL" sz="4000" dirty="0" err="1"/>
              <a:t>O</a:t>
            </a:r>
            <a:r>
              <a:rPr lang="pl-PL" sz="4000" dirty="0" err="1" smtClean="0"/>
              <a:t>rtorekscja</a:t>
            </a:r>
            <a:endParaRPr lang="pl-PL" sz="4000" dirty="0"/>
          </a:p>
        </p:txBody>
      </p:sp>
      <p:pic>
        <p:nvPicPr>
          <p:cNvPr id="8194" name="Picture 2" descr="obraz przestawia kobietę przyglądającą się przez lupę ziarenku groszku na talerzu. ">
            <a:extLst>
              <a:ext uri="{FF2B5EF4-FFF2-40B4-BE49-F238E27FC236}">
                <a16:creationId xmlns="" xmlns:a16="http://schemas.microsoft.com/office/drawing/2014/main" id="{05B12DFF-9CB6-4B88-ACAC-2E44B61F23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71" r="18371"/>
          <a:stretch/>
        </p:blipFill>
        <p:spPr bwMode="auto">
          <a:xfrm>
            <a:off x="1" y="10"/>
            <a:ext cx="6066502" cy="685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8" name="Content Placeholder 8197">
            <a:extLst>
              <a:ext uri="{FF2B5EF4-FFF2-40B4-BE49-F238E27FC236}">
                <a16:creationId xmlns="" xmlns:a16="http://schemas.microsoft.com/office/drawing/2014/main" id="{CB48841D-6515-4C52-8D20-C4F4FF9E1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799" y="2121408"/>
            <a:ext cx="5299585" cy="405079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dirty="0">
                <a:latin typeface="+mj-lt"/>
              </a:rPr>
              <a:t>Cechy zaburzenia:</a:t>
            </a: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Dążenie do zdrowego odżywiania się staje się obsesją</a:t>
            </a: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Ciągłe eliminowanie kolejnych produktów (za karę)</a:t>
            </a:r>
          </a:p>
          <a:p>
            <a:endParaRPr lang="pl-PL" sz="1800" dirty="0"/>
          </a:p>
        </p:txBody>
      </p:sp>
    </p:spTree>
    <p:extLst>
      <p:ext uri="{BB962C8B-B14F-4D97-AF65-F5344CB8AC3E}">
        <p14:creationId xmlns:p14="http://schemas.microsoft.com/office/powerpoint/2010/main" val="15120431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F650B38D-7F7E-457A-95D1-C36D0B7B9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9493" y="484632"/>
            <a:ext cx="6280893" cy="1609344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pl-PL" sz="4000" dirty="0"/>
              <a:t>Kompulsywne objadanie</a:t>
            </a:r>
            <a:br>
              <a:rPr lang="pl-PL" sz="4000" dirty="0"/>
            </a:br>
            <a:r>
              <a:rPr lang="pl-PL" sz="4000" dirty="0"/>
              <a:t>zespół gwałtownego jedzenia</a:t>
            </a:r>
            <a:br>
              <a:rPr lang="pl-PL" sz="4000" dirty="0"/>
            </a:br>
            <a:r>
              <a:rPr lang="pl-PL" sz="4000" dirty="0"/>
              <a:t>napady żarłoczności</a:t>
            </a:r>
          </a:p>
        </p:txBody>
      </p:sp>
      <p:pic>
        <p:nvPicPr>
          <p:cNvPr id="7170" name="Picture 2" descr="Obraz przedstawia mężczyznę żarłocznie upychającym spagetti do ust. ">
            <a:extLst>
              <a:ext uri="{FF2B5EF4-FFF2-40B4-BE49-F238E27FC236}">
                <a16:creationId xmlns="" xmlns:a16="http://schemas.microsoft.com/office/drawing/2014/main" id="{62D1A86E-6C7D-44D9-965C-7196F4EE4A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3" r="12453"/>
          <a:stretch/>
        </p:blipFill>
        <p:spPr bwMode="auto">
          <a:xfrm>
            <a:off x="-858643" y="0"/>
            <a:ext cx="6066502" cy="685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4" name="Content Placeholder 7173">
            <a:extLst>
              <a:ext uri="{FF2B5EF4-FFF2-40B4-BE49-F238E27FC236}">
                <a16:creationId xmlns="" xmlns:a16="http://schemas.microsoft.com/office/drawing/2014/main" id="{E0F8623B-2255-4524-9865-36FBE14935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9493" y="2121407"/>
            <a:ext cx="6280891" cy="4536281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dirty="0">
                <a:latin typeface="+mj-lt"/>
              </a:rPr>
              <a:t>Cechy zaburzenia:</a:t>
            </a: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Niekontrolowane przyjmowanie pokarmów w krótkim </a:t>
            </a:r>
            <a:r>
              <a:rPr lang="pl-PL" sz="1800" dirty="0" smtClean="0">
                <a:latin typeface="+mj-lt"/>
              </a:rPr>
              <a:t>czasie,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Brak kontroli nad jedzeniem w czasie </a:t>
            </a:r>
            <a:r>
              <a:rPr lang="pl-PL" sz="1800" dirty="0" smtClean="0">
                <a:latin typeface="+mj-lt"/>
              </a:rPr>
              <a:t>napadu,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Zazwyczaj napady pojawiają się między posiłkami i nie są wywołane </a:t>
            </a:r>
            <a:r>
              <a:rPr lang="pl-PL" sz="1800" dirty="0" smtClean="0">
                <a:latin typeface="+mj-lt"/>
              </a:rPr>
              <a:t>głodem,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Odczuwanie dyskomfortu związanego z </a:t>
            </a:r>
            <a:r>
              <a:rPr lang="pl-PL" sz="1800" dirty="0" smtClean="0">
                <a:latin typeface="+mj-lt"/>
              </a:rPr>
              <a:t>napadami,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Może przejawiać się jako chęć poprawy nastroju, odwrócenia uwagi od niechcianych emocji albo odreagowaniem sytuacji </a:t>
            </a:r>
            <a:r>
              <a:rPr lang="pl-PL" sz="1800" dirty="0" smtClean="0">
                <a:latin typeface="+mj-lt"/>
              </a:rPr>
              <a:t>stresujących.</a:t>
            </a:r>
            <a:endParaRPr lang="pl-PL" sz="1800" dirty="0">
              <a:latin typeface="+mj-lt"/>
            </a:endParaRP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187393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5EA7EBEE-D010-4390-8C46-DC43A3C6D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9853" y="328515"/>
            <a:ext cx="5299586" cy="1609344"/>
          </a:xfrm>
          <a:ln>
            <a:noFill/>
          </a:ln>
        </p:spPr>
        <p:txBody>
          <a:bodyPr>
            <a:normAutofit/>
          </a:bodyPr>
          <a:lstStyle/>
          <a:p>
            <a:r>
              <a:rPr lang="pl-PL" sz="4000" dirty="0" err="1"/>
              <a:t>D</a:t>
            </a:r>
            <a:r>
              <a:rPr lang="pl-PL" sz="4000" dirty="0" err="1" smtClean="0"/>
              <a:t>iabulimia</a:t>
            </a:r>
            <a:endParaRPr lang="pl-PL" sz="4000" dirty="0"/>
          </a:p>
        </p:txBody>
      </p:sp>
      <p:pic>
        <p:nvPicPr>
          <p:cNvPr id="10242" name="Picture 2" descr="Obraz przedstawia urządzenie do pomiaru cukru we krwi podczas badania krwi z palca. ">
            <a:extLst>
              <a:ext uri="{FF2B5EF4-FFF2-40B4-BE49-F238E27FC236}">
                <a16:creationId xmlns="" xmlns:a16="http://schemas.microsoft.com/office/drawing/2014/main" id="{1DADF658-5148-4D57-9D70-6734105FEB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9" r="29079" b="1"/>
          <a:stretch/>
        </p:blipFill>
        <p:spPr bwMode="auto">
          <a:xfrm>
            <a:off x="-914399" y="0"/>
            <a:ext cx="6066502" cy="685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6" name="Content Placeholder 10245">
            <a:extLst>
              <a:ext uri="{FF2B5EF4-FFF2-40B4-BE49-F238E27FC236}">
                <a16:creationId xmlns="" xmlns:a16="http://schemas.microsoft.com/office/drawing/2014/main" id="{FE9C846E-86F5-44FE-A944-144C3C40F5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799" y="2121408"/>
            <a:ext cx="5299585" cy="405079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dirty="0">
                <a:latin typeface="+mj-lt"/>
              </a:rPr>
              <a:t>Cechy zaburzenia:</a:t>
            </a: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Zaburzenie występujące u osób chorujących na </a:t>
            </a:r>
            <a:r>
              <a:rPr lang="pl-PL" sz="1800" dirty="0" smtClean="0">
                <a:latin typeface="+mj-lt"/>
              </a:rPr>
              <a:t>cukrzycę,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Obsesyjna kontrola masy </a:t>
            </a:r>
            <a:r>
              <a:rPr lang="pl-PL" sz="1800" dirty="0" smtClean="0">
                <a:latin typeface="+mj-lt"/>
              </a:rPr>
              <a:t>ciała,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Chorzy specjalnie manipulują dawkami insulity tak, aby uniknąć zwiększenia masy </a:t>
            </a:r>
            <a:r>
              <a:rPr lang="pl-PL" sz="1800" dirty="0" smtClean="0">
                <a:latin typeface="+mj-lt"/>
              </a:rPr>
              <a:t>ciała.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621626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E587D529-54C3-41C1-BFA8-574F85D1D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7450" y="484632"/>
            <a:ext cx="5432936" cy="1609344"/>
          </a:xfrm>
          <a:ln>
            <a:noFill/>
          </a:ln>
        </p:spPr>
        <p:txBody>
          <a:bodyPr>
            <a:normAutofit/>
          </a:bodyPr>
          <a:lstStyle/>
          <a:p>
            <a:r>
              <a:rPr lang="pl-PL" sz="3200" dirty="0" err="1"/>
              <a:t>Drunkoreksja</a:t>
            </a:r>
            <a:r>
              <a:rPr lang="pl-PL" sz="3200" dirty="0"/>
              <a:t>/</a:t>
            </a:r>
            <a:r>
              <a:rPr lang="pl-PL" sz="3200" dirty="0" err="1"/>
              <a:t>alkoreksja</a:t>
            </a:r>
            <a:endParaRPr lang="pl-PL" sz="3200" dirty="0"/>
          </a:p>
        </p:txBody>
      </p:sp>
      <p:pic>
        <p:nvPicPr>
          <p:cNvPr id="11266" name="Picture 2" descr="Obraz przedstwia kieliszek czerwonego wina który równa się kalorycznie tyle co trzy połówki jajka ugotowanych na twardo. ">
            <a:extLst>
              <a:ext uri="{FF2B5EF4-FFF2-40B4-BE49-F238E27FC236}">
                <a16:creationId xmlns="" xmlns:a16="http://schemas.microsoft.com/office/drawing/2014/main" id="{E771C1DD-773E-4F10-949B-FFCAE92094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2" r="5658" b="2"/>
          <a:stretch/>
        </p:blipFill>
        <p:spPr bwMode="auto">
          <a:xfrm>
            <a:off x="130853" y="238052"/>
            <a:ext cx="564498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0" name="Content Placeholder 11269">
            <a:extLst>
              <a:ext uri="{FF2B5EF4-FFF2-40B4-BE49-F238E27FC236}">
                <a16:creationId xmlns="" xmlns:a16="http://schemas.microsoft.com/office/drawing/2014/main" id="{4277BA2C-E74B-4724-A1ED-E9F7D60948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67450" y="2093976"/>
            <a:ext cx="5432935" cy="405079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dirty="0">
                <a:latin typeface="+mj-lt"/>
              </a:rPr>
              <a:t>Cechy zaburzenia:</a:t>
            </a: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Połączenie dwóch zaburzeń (anoreksji i alkoholizmu</a:t>
            </a:r>
            <a:r>
              <a:rPr lang="pl-PL" sz="1800" dirty="0" smtClean="0">
                <a:latin typeface="+mj-lt"/>
              </a:rPr>
              <a:t>),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Ograniczanie spożywania jedzenia w ciągu dnia na rzecz spożywania kalorycznego </a:t>
            </a:r>
            <a:r>
              <a:rPr lang="pl-PL" sz="1800" dirty="0" smtClean="0">
                <a:latin typeface="+mj-lt"/>
              </a:rPr>
              <a:t>alkoholu,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Obsesja na punkcie swojej masy </a:t>
            </a:r>
            <a:r>
              <a:rPr lang="pl-PL" sz="1800" dirty="0" smtClean="0">
                <a:latin typeface="+mj-lt"/>
              </a:rPr>
              <a:t>ciała.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87275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AD3832C0-9852-4292-881E-7A48FF5D9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400" dirty="0"/>
              <a:t>Zaburzenia w rozwoju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="" xmlns:a16="http://schemas.microsoft.com/office/drawing/2014/main" id="{722C5A4C-EEC5-403C-A076-43933FF764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3600" b="1" dirty="0">
                <a:latin typeface="+mj-lt"/>
              </a:rPr>
              <a:t>Z</a:t>
            </a:r>
            <a:r>
              <a:rPr lang="pl-PL" sz="3600" b="1" i="0" dirty="0" smtClean="0">
                <a:effectLst/>
                <a:latin typeface="+mj-lt"/>
              </a:rPr>
              <a:t>aburzenia </a:t>
            </a:r>
            <a:r>
              <a:rPr lang="pl-PL" sz="3600" b="1" i="0" dirty="0">
                <a:effectLst/>
                <a:latin typeface="+mj-lt"/>
              </a:rPr>
              <a:t>rozwojowe</a:t>
            </a:r>
            <a:r>
              <a:rPr lang="pl-PL" sz="3600" b="0" i="0" dirty="0">
                <a:effectLst/>
                <a:latin typeface="+mj-lt"/>
              </a:rPr>
              <a:t> to zestaw zmian, które powodują opóźnienie i / lub odchylenie od normalnych wzorców rozwoju i które wpływają znacznie na obszary społeczne i komunikacyjne.</a:t>
            </a:r>
            <a:endParaRPr lang="pl-PL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950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EBFE72A0-08B1-4B95-819C-EF406D031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0" y="484632"/>
            <a:ext cx="5299586" cy="1609344"/>
          </a:xfrm>
          <a:ln>
            <a:noFill/>
          </a:ln>
        </p:spPr>
        <p:txBody>
          <a:bodyPr>
            <a:normAutofit/>
          </a:bodyPr>
          <a:lstStyle/>
          <a:p>
            <a:r>
              <a:rPr lang="pl-PL" sz="4000" dirty="0"/>
              <a:t>P</a:t>
            </a:r>
            <a:r>
              <a:rPr lang="pl-PL" sz="4000" dirty="0" smtClean="0"/>
              <a:t>ica</a:t>
            </a:r>
            <a:endParaRPr lang="pl-PL" sz="4000" dirty="0"/>
          </a:p>
        </p:txBody>
      </p:sp>
      <p:pic>
        <p:nvPicPr>
          <p:cNvPr id="9218" name="Picture 2" descr="Obraz przedstawia osobę jedzącą mydło. ">
            <a:extLst>
              <a:ext uri="{FF2B5EF4-FFF2-40B4-BE49-F238E27FC236}">
                <a16:creationId xmlns="" xmlns:a16="http://schemas.microsoft.com/office/drawing/2014/main" id="{051035AD-67B8-493C-8947-B7342505C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5926" r="19600" b="7111"/>
          <a:stretch/>
        </p:blipFill>
        <p:spPr bwMode="auto">
          <a:xfrm>
            <a:off x="1" y="406401"/>
            <a:ext cx="6066502" cy="5963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2" name="Content Placeholder 9221">
            <a:extLst>
              <a:ext uri="{FF2B5EF4-FFF2-40B4-BE49-F238E27FC236}">
                <a16:creationId xmlns="" xmlns:a16="http://schemas.microsoft.com/office/drawing/2014/main" id="{C8D2923C-5AE0-472A-B6B1-5FB6C1E51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799" y="2121408"/>
            <a:ext cx="5299585" cy="405079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dirty="0">
                <a:latin typeface="+mj-lt"/>
              </a:rPr>
              <a:t>Cechy </a:t>
            </a:r>
            <a:r>
              <a:rPr lang="pl-PL" sz="1800" dirty="0" smtClean="0">
                <a:latin typeface="+mj-lt"/>
              </a:rPr>
              <a:t>zaburzenia: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Dotyka często </a:t>
            </a:r>
            <a:r>
              <a:rPr lang="pl-PL" sz="1800" dirty="0" smtClean="0">
                <a:latin typeface="+mj-lt"/>
              </a:rPr>
              <a:t>dzieci,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Polega na jedzeniu substancji, które nie nadają się do spożycia (np. ziemia, kreda, plastik, papier, piasek, mąka, mydło, włosy</a:t>
            </a:r>
            <a:r>
              <a:rPr lang="pl-PL" sz="1800" dirty="0" smtClean="0">
                <a:latin typeface="+mj-lt"/>
              </a:rPr>
              <a:t>).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366009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B9978A9E-D58D-4DEE-84E3-5A5C5C9C2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4886" y="-117534"/>
            <a:ext cx="6325498" cy="1609344"/>
          </a:xfrm>
          <a:ln>
            <a:noFill/>
          </a:ln>
        </p:spPr>
        <p:txBody>
          <a:bodyPr>
            <a:normAutofit/>
          </a:bodyPr>
          <a:lstStyle/>
          <a:p>
            <a:r>
              <a:rPr lang="pl-PL" sz="4000" dirty="0"/>
              <a:t>Zespół nocnego jedzenia (NES)</a:t>
            </a:r>
          </a:p>
        </p:txBody>
      </p:sp>
      <p:pic>
        <p:nvPicPr>
          <p:cNvPr id="13314" name="Picture 2" descr="Obraz przedstawia mężczyznę stojącego w ciemnej kuchni przed otwartą lodówką. ">
            <a:extLst>
              <a:ext uri="{FF2B5EF4-FFF2-40B4-BE49-F238E27FC236}">
                <a16:creationId xmlns="" xmlns:a16="http://schemas.microsoft.com/office/drawing/2014/main" id="{5C3B736D-D120-42DE-8C5D-C55BB9023B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55" r="8198" b="-1"/>
          <a:stretch/>
        </p:blipFill>
        <p:spPr bwMode="auto">
          <a:xfrm>
            <a:off x="-1416203" y="-78048"/>
            <a:ext cx="6066502" cy="685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8" name="Content Placeholder 13317">
            <a:extLst>
              <a:ext uri="{FF2B5EF4-FFF2-40B4-BE49-F238E27FC236}">
                <a16:creationId xmlns="" xmlns:a16="http://schemas.microsoft.com/office/drawing/2014/main" id="{22798A5E-EFA4-413F-8637-3AE8DF253C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2722" y="1025912"/>
            <a:ext cx="7315199" cy="575402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dirty="0">
                <a:latin typeface="+mj-lt"/>
              </a:rPr>
              <a:t>Cechy zaburzenia:</a:t>
            </a: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Poranna anoreksja czyli pomijanie śniadania, spożycie pierwszego posiłku po kilku godzinach po przebudzeniu albo pomijanie </a:t>
            </a:r>
            <a:r>
              <a:rPr lang="pl-PL" sz="1800" dirty="0" smtClean="0">
                <a:latin typeface="+mj-lt"/>
              </a:rPr>
              <a:t>śniadania,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Zwiększone lub nadmierne łaknienie wieczorem, ok 50% dziennego pożywienia po godzinie </a:t>
            </a:r>
            <a:r>
              <a:rPr lang="pl-PL" sz="1800" dirty="0" smtClean="0">
                <a:latin typeface="+mj-lt"/>
              </a:rPr>
              <a:t>19:00,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Jedzenie w nocy głównie produktów z węglowodanami i tłuszczami, np. kanapki, </a:t>
            </a:r>
            <a:r>
              <a:rPr lang="pl-PL" sz="1800" dirty="0" smtClean="0">
                <a:latin typeface="+mj-lt"/>
              </a:rPr>
              <a:t>słodycze,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Problemy z zasypianiem, od 3 do 6 razy w ciągu jednej nocy wybudzanie się ze snu, bezsenne </a:t>
            </a:r>
            <a:r>
              <a:rPr lang="pl-PL" sz="1800" dirty="0" smtClean="0">
                <a:latin typeface="+mj-lt"/>
              </a:rPr>
              <a:t>noce,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Brak odczuwania przyjemności z </a:t>
            </a:r>
            <a:r>
              <a:rPr lang="pl-PL" sz="1800" dirty="0" smtClean="0">
                <a:latin typeface="+mj-lt"/>
              </a:rPr>
              <a:t>jedzenia,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Poczucie wstydu po nocnym jedzeniu, ukrywanie </a:t>
            </a:r>
            <a:r>
              <a:rPr lang="pl-PL" sz="1800" dirty="0" smtClean="0">
                <a:latin typeface="+mj-lt"/>
              </a:rPr>
              <a:t>schorzenia</a:t>
            </a:r>
            <a:r>
              <a:rPr lang="pl-PL" sz="1800" dirty="0" smtClean="0">
                <a:latin typeface="+mj-lt"/>
              </a:rPr>
              <a:t> </a:t>
            </a:r>
            <a:r>
              <a:rPr lang="pl-PL" sz="1800" dirty="0">
                <a:latin typeface="+mj-lt"/>
              </a:rPr>
              <a:t>przed </a:t>
            </a:r>
            <a:r>
              <a:rPr lang="pl-PL" sz="1800" dirty="0" smtClean="0">
                <a:latin typeface="+mj-lt"/>
              </a:rPr>
              <a:t>bliskimi,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Odczuwany przymus jedzenia w </a:t>
            </a:r>
            <a:r>
              <a:rPr lang="pl-PL" sz="1800" dirty="0" smtClean="0">
                <a:latin typeface="+mj-lt"/>
              </a:rPr>
              <a:t>nocy.</a:t>
            </a:r>
            <a:endParaRPr lang="pl-PL" sz="1800" dirty="0">
              <a:latin typeface="+mj-lt"/>
            </a:endParaRP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1234730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F5C5ACB1-6666-4598-88F7-9F97F8D7D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532" y="10"/>
            <a:ext cx="5299586" cy="1609344"/>
          </a:xfrm>
          <a:ln>
            <a:noFill/>
          </a:ln>
        </p:spPr>
        <p:txBody>
          <a:bodyPr>
            <a:normAutofit/>
          </a:bodyPr>
          <a:lstStyle/>
          <a:p>
            <a:r>
              <a:rPr lang="pl-PL" sz="4000" dirty="0"/>
              <a:t>Zaburzenia oczyszczania</a:t>
            </a:r>
          </a:p>
        </p:txBody>
      </p:sp>
      <p:pic>
        <p:nvPicPr>
          <p:cNvPr id="14338" name="Picture 2" descr="Kobieta siedzi na toalecie, wykonuje lewatywę. ">
            <a:extLst>
              <a:ext uri="{FF2B5EF4-FFF2-40B4-BE49-F238E27FC236}">
                <a16:creationId xmlns="" xmlns:a16="http://schemas.microsoft.com/office/drawing/2014/main" id="{104B47B9-1AE2-40D4-8254-8466B2D76A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51" r="10586" b="-1"/>
          <a:stretch/>
        </p:blipFill>
        <p:spPr bwMode="auto">
          <a:xfrm>
            <a:off x="1" y="10"/>
            <a:ext cx="6066502" cy="685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2" name="Content Placeholder 14341">
            <a:extLst>
              <a:ext uri="{FF2B5EF4-FFF2-40B4-BE49-F238E27FC236}">
                <a16:creationId xmlns="" xmlns:a16="http://schemas.microsoft.com/office/drawing/2014/main" id="{962A2AA6-85EC-412E-900C-14AA190636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799" y="1795345"/>
            <a:ext cx="5299585" cy="470581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dirty="0">
                <a:latin typeface="+mj-lt"/>
              </a:rPr>
              <a:t>Cechy zaburzenia:</a:t>
            </a: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Wywoływanie przeczyszczania w celu wywołania utraty wagi lub zmiany kształtu </a:t>
            </a:r>
            <a:r>
              <a:rPr lang="pl-PL" sz="1800" dirty="0" smtClean="0">
                <a:latin typeface="+mj-lt"/>
              </a:rPr>
              <a:t>ciała,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Sposoby na oczyszczanie: wymioty samoistne, stosowanie środków przeczyszczających, moczopędnych, częste </a:t>
            </a:r>
            <a:r>
              <a:rPr lang="pl-PL" sz="1800" dirty="0" smtClean="0">
                <a:latin typeface="+mj-lt"/>
              </a:rPr>
              <a:t>lewatywy,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Problemy z samooceną związane z wagą, kształtem </a:t>
            </a:r>
            <a:r>
              <a:rPr lang="pl-PL" sz="1800" dirty="0" smtClean="0">
                <a:latin typeface="+mj-lt"/>
              </a:rPr>
              <a:t>ciała,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Brak epizodów objadania </a:t>
            </a:r>
            <a:r>
              <a:rPr lang="pl-PL" sz="1800" dirty="0" smtClean="0">
                <a:latin typeface="+mj-lt"/>
              </a:rPr>
              <a:t>się.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65099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8E0C7670-0143-48F6-A172-1F3246DD5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5280" y="11"/>
            <a:ext cx="7607649" cy="1609344"/>
          </a:xfrm>
          <a:ln>
            <a:noFill/>
          </a:ln>
        </p:spPr>
        <p:txBody>
          <a:bodyPr>
            <a:normAutofit/>
          </a:bodyPr>
          <a:lstStyle/>
          <a:p>
            <a:r>
              <a:rPr lang="pl-PL" sz="4000" dirty="0"/>
              <a:t>Zaburzenie z napadami objadania się</a:t>
            </a:r>
          </a:p>
        </p:txBody>
      </p:sp>
      <p:pic>
        <p:nvPicPr>
          <p:cNvPr id="15362" name="Picture 2" descr="Otyły mężczyzna z apetytem spogląda na stół pełen jedzienia. ">
            <a:extLst>
              <a:ext uri="{FF2B5EF4-FFF2-40B4-BE49-F238E27FC236}">
                <a16:creationId xmlns="" xmlns:a16="http://schemas.microsoft.com/office/drawing/2014/main" id="{805E122F-0C71-41D2-943B-E294DAA25C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6"/>
          <a:stretch/>
        </p:blipFill>
        <p:spPr bwMode="auto">
          <a:xfrm>
            <a:off x="-1973765" y="11"/>
            <a:ext cx="6066502" cy="685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6" name="Content Placeholder 15365">
            <a:extLst>
              <a:ext uri="{FF2B5EF4-FFF2-40B4-BE49-F238E27FC236}">
                <a16:creationId xmlns="" xmlns:a16="http://schemas.microsoft.com/office/drawing/2014/main" id="{D5F90E54-48B8-4730-9F95-C795DEF332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7825" y="1304693"/>
            <a:ext cx="7362560" cy="530797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dirty="0">
                <a:latin typeface="+mj-lt"/>
              </a:rPr>
              <a:t>Cechy zaburzenia:</a:t>
            </a: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Powracające sytuacje napadowego objadania się (spożywanie znacznie większego jedzenia niż zazwyczaj w tych okolicznościach</a:t>
            </a:r>
            <a:r>
              <a:rPr lang="pl-PL" sz="1800" dirty="0" smtClean="0">
                <a:latin typeface="+mj-lt"/>
              </a:rPr>
              <a:t>),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Towarzyszy objadaniu poczucie utraty </a:t>
            </a:r>
            <a:r>
              <a:rPr lang="pl-PL" sz="1800" dirty="0" smtClean="0">
                <a:latin typeface="+mj-lt"/>
              </a:rPr>
              <a:t>kontroli,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Jedzenie dużo szybsze niż </a:t>
            </a:r>
            <a:r>
              <a:rPr lang="pl-PL" sz="1800" dirty="0" smtClean="0">
                <a:latin typeface="+mj-lt"/>
              </a:rPr>
              <a:t>normalnie,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Jedzenie aż do nieprzyjemnego uczucia </a:t>
            </a:r>
            <a:r>
              <a:rPr lang="pl-PL" sz="1800" dirty="0" smtClean="0">
                <a:latin typeface="+mj-lt"/>
              </a:rPr>
              <a:t>pełności,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Jedzenie dużych porcji jedzenia pomimo nieodczuwania fizycznego </a:t>
            </a:r>
            <a:r>
              <a:rPr lang="pl-PL" sz="1800" dirty="0" smtClean="0">
                <a:latin typeface="+mj-lt"/>
              </a:rPr>
              <a:t>głodu,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Jedzenie w samotności z powodu wstydu/zakłopotania </a:t>
            </a:r>
            <a:r>
              <a:rPr lang="pl-PL" sz="1800" dirty="0" smtClean="0">
                <a:latin typeface="+mj-lt"/>
              </a:rPr>
              <a:t>jedzeniem,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Odczuwanie wstrętu do siebie lub winy po </a:t>
            </a:r>
            <a:r>
              <a:rPr lang="pl-PL" sz="1800" dirty="0" smtClean="0">
                <a:latin typeface="+mj-lt"/>
              </a:rPr>
              <a:t>przejedzeniu.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891746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8E0C7670-0143-48F6-A172-1F3246DD5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722" y="484632"/>
            <a:ext cx="11499664" cy="1609344"/>
          </a:xfrm>
          <a:ln>
            <a:noFill/>
          </a:ln>
        </p:spPr>
        <p:txBody>
          <a:bodyPr>
            <a:normAutofit/>
          </a:bodyPr>
          <a:lstStyle/>
          <a:p>
            <a:r>
              <a:rPr lang="pl-PL" sz="4000" dirty="0"/>
              <a:t>Zaburzenie z napadami objadania </a:t>
            </a:r>
            <a:r>
              <a:rPr lang="pl-PL" sz="4000" dirty="0" smtClean="0"/>
              <a:t>się – rodzaje nasilenia</a:t>
            </a:r>
            <a:endParaRPr lang="pl-PL" sz="4000" dirty="0"/>
          </a:p>
        </p:txBody>
      </p:sp>
      <p:sp>
        <p:nvSpPr>
          <p:cNvPr id="15366" name="Content Placeholder 15365">
            <a:extLst>
              <a:ext uri="{FF2B5EF4-FFF2-40B4-BE49-F238E27FC236}">
                <a16:creationId xmlns="" xmlns:a16="http://schemas.microsoft.com/office/drawing/2014/main" id="{D5F90E54-48B8-4730-9F95-C795DEF332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723" y="2121408"/>
            <a:ext cx="11499662" cy="4050792"/>
          </a:xfrm>
        </p:spPr>
        <p:txBody>
          <a:bodyPr>
            <a:normAutofit/>
          </a:bodyPr>
          <a:lstStyle/>
          <a:p>
            <a:pPr marL="0" indent="0" algn="l">
              <a:lnSpc>
                <a:spcPct val="150000"/>
              </a:lnSpc>
              <a:buNone/>
            </a:pPr>
            <a:r>
              <a:rPr lang="pl-PL" sz="1800" b="1" i="0" dirty="0">
                <a:solidFill>
                  <a:srgbClr val="202122"/>
                </a:solidFill>
                <a:effectLst/>
                <a:latin typeface="+mj-lt"/>
              </a:rPr>
              <a:t>Nasilenie zaburzenia</a:t>
            </a:r>
            <a:endParaRPr lang="pl-PL" sz="1800" b="0" i="0" dirty="0">
              <a:solidFill>
                <a:srgbClr val="202122"/>
              </a:solidFill>
              <a:effectLst/>
              <a:latin typeface="+mj-lt"/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pl-PL" sz="1800" b="0" i="0" dirty="0">
                <a:solidFill>
                  <a:srgbClr val="202122"/>
                </a:solidFill>
                <a:effectLst/>
                <a:latin typeface="+mj-lt"/>
              </a:rPr>
              <a:t>Minimalne nasilenie zaburzenia jest zdefiniowane jako podanie częstości występowania epizodów objadania się.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800" b="1" i="0" dirty="0">
                <a:solidFill>
                  <a:srgbClr val="202122"/>
                </a:solidFill>
                <a:effectLst/>
                <a:latin typeface="+mj-lt"/>
              </a:rPr>
              <a:t>łagodne</a:t>
            </a:r>
            <a:r>
              <a:rPr lang="pl-PL" sz="1800" b="0" i="0" dirty="0">
                <a:solidFill>
                  <a:srgbClr val="202122"/>
                </a:solidFill>
                <a:effectLst/>
                <a:latin typeface="+mj-lt"/>
              </a:rPr>
              <a:t> – średnio 1–3 epizodów objadania się w tygodniu,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800" b="1" i="0" dirty="0">
                <a:solidFill>
                  <a:srgbClr val="202122"/>
                </a:solidFill>
                <a:effectLst/>
                <a:latin typeface="+mj-lt"/>
              </a:rPr>
              <a:t>umiarkowane</a:t>
            </a:r>
            <a:r>
              <a:rPr lang="pl-PL" sz="1800" b="0" i="0" dirty="0">
                <a:solidFill>
                  <a:srgbClr val="202122"/>
                </a:solidFill>
                <a:effectLst/>
                <a:latin typeface="+mj-lt"/>
              </a:rPr>
              <a:t> – średnio 4–7 epizodów objadania się w tygodniu,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800" b="1" i="0" dirty="0">
                <a:solidFill>
                  <a:srgbClr val="202122"/>
                </a:solidFill>
                <a:effectLst/>
                <a:latin typeface="+mj-lt"/>
              </a:rPr>
              <a:t>ciężkie</a:t>
            </a:r>
            <a:r>
              <a:rPr lang="pl-PL" sz="1800" b="0" i="0" dirty="0">
                <a:solidFill>
                  <a:srgbClr val="202122"/>
                </a:solidFill>
                <a:effectLst/>
                <a:latin typeface="+mj-lt"/>
              </a:rPr>
              <a:t> – średnio 8–13 epizodów objadania się w tygodniu,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800" b="1" i="0" dirty="0">
                <a:solidFill>
                  <a:srgbClr val="202122"/>
                </a:solidFill>
                <a:effectLst/>
                <a:latin typeface="+mj-lt"/>
              </a:rPr>
              <a:t>bardzo ciężkie</a:t>
            </a:r>
            <a:r>
              <a:rPr lang="pl-PL" sz="1800" b="0" i="0" dirty="0">
                <a:solidFill>
                  <a:srgbClr val="202122"/>
                </a:solidFill>
                <a:effectLst/>
                <a:latin typeface="+mj-lt"/>
              </a:rPr>
              <a:t> – średnio co najmniej 14 epizodów objadania się w tygodniu.</a:t>
            </a:r>
          </a:p>
          <a:p>
            <a:pPr marL="0" indent="0">
              <a:buNone/>
            </a:pPr>
            <a:endParaRPr lang="pl-PL" sz="1800" dirty="0"/>
          </a:p>
        </p:txBody>
      </p:sp>
    </p:spTree>
    <p:extLst>
      <p:ext uri="{BB962C8B-B14F-4D97-AF65-F5344CB8AC3E}">
        <p14:creationId xmlns:p14="http://schemas.microsoft.com/office/powerpoint/2010/main" val="37383151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4041C5C7-72AC-406E-A7AE-87C97FBE7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0" y="484632"/>
            <a:ext cx="5299586" cy="1609344"/>
          </a:xfrm>
          <a:ln>
            <a:noFill/>
          </a:ln>
        </p:spPr>
        <p:txBody>
          <a:bodyPr>
            <a:normAutofit/>
          </a:bodyPr>
          <a:lstStyle/>
          <a:p>
            <a:r>
              <a:rPr lang="pl-PL" sz="4000" dirty="0"/>
              <a:t>Zespół </a:t>
            </a:r>
            <a:r>
              <a:rPr lang="pl-PL" sz="4000" dirty="0" err="1"/>
              <a:t>Gourmand</a:t>
            </a:r>
            <a:r>
              <a:rPr lang="pl-PL" sz="4000" dirty="0"/>
              <a:t/>
            </a:r>
            <a:br>
              <a:rPr lang="pl-PL" sz="4000" dirty="0"/>
            </a:br>
            <a:r>
              <a:rPr lang="pl-PL" sz="4000" dirty="0"/>
              <a:t> (zespół smakosza)</a:t>
            </a:r>
          </a:p>
        </p:txBody>
      </p:sp>
      <p:pic>
        <p:nvPicPr>
          <p:cNvPr id="12290" name="Picture 2" descr="Obraz przedstawia wikwitne danie, jagnięcinę apeetycznie podaną na talerzu. ">
            <a:extLst>
              <a:ext uri="{FF2B5EF4-FFF2-40B4-BE49-F238E27FC236}">
                <a16:creationId xmlns="" xmlns:a16="http://schemas.microsoft.com/office/drawing/2014/main" id="{F842EFF8-36DF-4CCB-806C-02242ECA31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1" r="19022" b="-1"/>
          <a:stretch/>
        </p:blipFill>
        <p:spPr bwMode="auto">
          <a:xfrm>
            <a:off x="1" y="10"/>
            <a:ext cx="6066502" cy="685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4" name="Content Placeholder 12293">
            <a:extLst>
              <a:ext uri="{FF2B5EF4-FFF2-40B4-BE49-F238E27FC236}">
                <a16:creationId xmlns="" xmlns:a16="http://schemas.microsoft.com/office/drawing/2014/main" id="{D5843BFA-52AA-415D-8487-91C91F60F3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799" y="2121408"/>
            <a:ext cx="5299585" cy="405079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dirty="0">
                <a:latin typeface="+mj-lt"/>
              </a:rPr>
              <a:t>Cechy zaburzenia:</a:t>
            </a: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Występuje w skutek uszkodzenia płatów czołowych </a:t>
            </a:r>
            <a:r>
              <a:rPr lang="pl-PL" sz="1800" dirty="0" smtClean="0">
                <a:latin typeface="+mj-lt"/>
              </a:rPr>
              <a:t>mózgowia,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Zmiana preferencji </a:t>
            </a:r>
            <a:r>
              <a:rPr lang="pl-PL" sz="1800" dirty="0" smtClean="0">
                <a:latin typeface="+mj-lt"/>
              </a:rPr>
              <a:t>żywieniowych,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Niechęć do jedzenia pospolitego jedzenia, </a:t>
            </a:r>
            <a:r>
              <a:rPr lang="pl-PL" sz="1800" dirty="0" smtClean="0">
                <a:latin typeface="+mj-lt"/>
              </a:rPr>
              <a:t>jadłowstręt,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pl-PL" sz="1800" dirty="0">
                <a:latin typeface="+mj-lt"/>
              </a:rPr>
              <a:t>Obsesyjne dążenie do spożywania tylko wyrafinowanych, dobrych jakościowo </a:t>
            </a:r>
            <a:r>
              <a:rPr lang="pl-PL" sz="1800" dirty="0" smtClean="0">
                <a:latin typeface="+mj-lt"/>
              </a:rPr>
              <a:t>pokarmów.</a:t>
            </a:r>
            <a:endParaRPr lang="pl-PL" sz="1800" dirty="0">
              <a:latin typeface="+mj-lt"/>
            </a:endParaRP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9708510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3014745E-B189-4C4A-AA01-A473DC94B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259" y="484632"/>
            <a:ext cx="11165127" cy="1609344"/>
          </a:xfrm>
          <a:ln>
            <a:noFill/>
          </a:ln>
        </p:spPr>
        <p:txBody>
          <a:bodyPr>
            <a:normAutofit/>
          </a:bodyPr>
          <a:lstStyle/>
          <a:p>
            <a:r>
              <a:rPr lang="pl-PL" sz="4000" dirty="0" smtClean="0"/>
              <a:t>Zaburzenia odżywiania - statystyki</a:t>
            </a:r>
            <a:endParaRPr lang="pl-PL" sz="40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="" xmlns:a16="http://schemas.microsoft.com/office/drawing/2014/main" id="{6219EE20-A274-4198-AD9C-8A1E5368C4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54139"/>
            <a:ext cx="12061861" cy="4931596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800" b="0" i="0" dirty="0">
                <a:effectLst/>
                <a:latin typeface="+mj-lt"/>
              </a:rPr>
              <a:t>Około 70 milionów osób na całym świecie cierpi na jakiś rodzaj zaburzenia odżywiania.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800" b="0" i="0" dirty="0">
                <a:effectLst/>
                <a:latin typeface="+mj-lt"/>
              </a:rPr>
              <a:t>Niestety około 6% przypadków kończy się śmiercią – z wyniszczenia organizmu lub w wyniku śmierci samobójczej.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800" b="0" i="0" dirty="0">
                <a:effectLst/>
                <a:latin typeface="+mj-lt"/>
              </a:rPr>
              <a:t>To kobiety przodują w zaburzeniach odżywiania – około 5-10% przypadków tych zaburzeń stanowią mężczyźni, ale w ostatnich latach obserwuje się tendencję wzrostową.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800" b="0" i="0" dirty="0">
                <a:effectLst/>
                <a:latin typeface="+mj-lt"/>
              </a:rPr>
              <a:t>Anoreksja dotyczy kilku procent ogółu, zwykle kobiet między 14. a 18. rokiem życia, przy czym występuje tendencja do obniżania się wieku.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800" b="0" i="0" dirty="0">
                <a:effectLst/>
                <a:latin typeface="+mj-lt"/>
              </a:rPr>
              <a:t>Bulimia występuje u około 1% kobiet i 0,1% mężczyzn, przypada zwykle na wiek między 18. a 24. rokiem życia.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800" b="1" i="0" dirty="0">
                <a:effectLst/>
                <a:latin typeface="+mj-lt"/>
              </a:rPr>
              <a:t>Anoreksja zajmuje niechlubne I miejsce w rankingu najwyższej śmiertelności wśród zaburzeń psychicznych.</a:t>
            </a:r>
            <a:endParaRPr lang="pl-PL" sz="1800" b="0" i="0" dirty="0">
              <a:effectLst/>
              <a:latin typeface="+mj-lt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800" b="0" i="0" dirty="0">
                <a:effectLst/>
                <a:latin typeface="+mj-lt"/>
              </a:rPr>
              <a:t>Najczęściej występującym zaburzeniem odżywiania jest zaburzenie z napadami objadania się – 1,9% kobiet i 0,3% mężczyzn.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800" b="0" i="0" dirty="0">
                <a:effectLst/>
                <a:latin typeface="+mj-lt"/>
              </a:rPr>
              <a:t>Dane wskazują, że około 13% osób przed 20. rokiem życia doświadczyło zaburzeń odżywiania.</a:t>
            </a:r>
          </a:p>
          <a:p>
            <a:endParaRPr lang="pl-PL" sz="1300" dirty="0"/>
          </a:p>
        </p:txBody>
      </p:sp>
    </p:spTree>
    <p:extLst>
      <p:ext uri="{BB962C8B-B14F-4D97-AF65-F5344CB8AC3E}">
        <p14:creationId xmlns:p14="http://schemas.microsoft.com/office/powerpoint/2010/main" val="42756674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85A910F8-FAF4-4A7B-9D7A-8F5295C3C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0109" y="484632"/>
            <a:ext cx="6730277" cy="1609344"/>
          </a:xfrm>
          <a:ln>
            <a:noFill/>
          </a:ln>
        </p:spPr>
        <p:txBody>
          <a:bodyPr>
            <a:normAutofit/>
          </a:bodyPr>
          <a:lstStyle/>
          <a:p>
            <a:r>
              <a:rPr lang="pl-PL" sz="4000" dirty="0"/>
              <a:t>L</a:t>
            </a:r>
            <a:r>
              <a:rPr lang="pl-PL" sz="4000" dirty="0" smtClean="0"/>
              <a:t>eczenie</a:t>
            </a:r>
            <a:endParaRPr lang="pl-PL" sz="4000" dirty="0"/>
          </a:p>
        </p:txBody>
      </p:sp>
      <p:pic>
        <p:nvPicPr>
          <p:cNvPr id="5" name="Picture 4" descr="Stetoskop na białym tle.">
            <a:extLst>
              <a:ext uri="{FF2B5EF4-FFF2-40B4-BE49-F238E27FC236}">
                <a16:creationId xmlns="" xmlns:a16="http://schemas.microsoft.com/office/drawing/2014/main" id="{E75E2494-DF8F-4AAB-991E-BD2491A39B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39" r="53572" b="-1"/>
          <a:stretch/>
        </p:blipFill>
        <p:spPr>
          <a:xfrm>
            <a:off x="3344" y="10"/>
            <a:ext cx="4646726" cy="6857990"/>
          </a:xfrm>
          <a:prstGeom prst="rect">
            <a:avLst/>
          </a:prstGeom>
        </p:spPr>
      </p:pic>
      <p:sp>
        <p:nvSpPr>
          <p:cNvPr id="3" name="Symbol zastępczy zawartości 2">
            <a:extLst>
              <a:ext uri="{FF2B5EF4-FFF2-40B4-BE49-F238E27FC236}">
                <a16:creationId xmlns="" xmlns:a16="http://schemas.microsoft.com/office/drawing/2014/main" id="{216B449C-BD67-4405-A852-4E0173C3C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0109" y="1717289"/>
            <a:ext cx="6730276" cy="495114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l-PL" sz="1800" b="1" dirty="0">
                <a:latin typeface="+mj-lt"/>
              </a:rPr>
              <a:t>Psychoterapia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pl-PL" sz="1800" dirty="0">
                <a:latin typeface="+mj-lt"/>
              </a:rPr>
              <a:t>Głównie terapie behawioralne i poznawcze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pl-PL" sz="1800" dirty="0">
                <a:latin typeface="+mj-lt"/>
              </a:rPr>
              <a:t>Terapia systemowa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pl-PL" sz="1800" dirty="0">
                <a:latin typeface="+mj-lt"/>
              </a:rPr>
              <a:t>Terapia </a:t>
            </a:r>
            <a:r>
              <a:rPr lang="pl-PL" sz="1800" dirty="0" err="1">
                <a:latin typeface="+mj-lt"/>
              </a:rPr>
              <a:t>psychodynamiczna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pl-PL" sz="1800" dirty="0">
                <a:latin typeface="+mj-lt"/>
              </a:rPr>
              <a:t>Terapia rodzinna</a:t>
            </a:r>
          </a:p>
          <a:p>
            <a:pPr>
              <a:lnSpc>
                <a:spcPct val="150000"/>
              </a:lnSpc>
            </a:pPr>
            <a:r>
              <a:rPr lang="pl-PL" sz="1800" b="1" dirty="0">
                <a:latin typeface="+mj-lt"/>
              </a:rPr>
              <a:t>Leczenie farmakologiczne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pl-PL" sz="1800" dirty="0">
                <a:latin typeface="+mj-lt"/>
              </a:rPr>
              <a:t>Jako leczenie wspomagające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pl-PL" sz="1800" dirty="0">
                <a:latin typeface="+mj-lt"/>
              </a:rPr>
              <a:t>Antydepresanty, leki hormonalne, suplementy</a:t>
            </a:r>
          </a:p>
          <a:p>
            <a:pPr>
              <a:lnSpc>
                <a:spcPct val="150000"/>
              </a:lnSpc>
            </a:pPr>
            <a:r>
              <a:rPr lang="pl-PL" sz="1800" b="1" dirty="0">
                <a:latin typeface="+mj-lt"/>
              </a:rPr>
              <a:t>Hospitalizacja</a:t>
            </a:r>
          </a:p>
          <a:p>
            <a:endParaRPr lang="pl-PL" sz="1800" dirty="0"/>
          </a:p>
        </p:txBody>
      </p:sp>
    </p:spTree>
    <p:extLst>
      <p:ext uri="{BB962C8B-B14F-4D97-AF65-F5344CB8AC3E}">
        <p14:creationId xmlns:p14="http://schemas.microsoft.com/office/powerpoint/2010/main" val="37385579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 smtClean="0"/>
              <a:t>Cyfrowa transformacja a zaburzenia odżywiania</a:t>
            </a:r>
            <a:br>
              <a:rPr lang="pl-PL" b="1" dirty="0" smtClean="0"/>
            </a:br>
            <a:r>
              <a:rPr lang="pl-PL" b="1" dirty="0" smtClean="0"/>
              <a:t>- media społecznościowe a presja wizerunku</a:t>
            </a:r>
            <a:endParaRPr lang="pl-PL" b="1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sz="half" idx="1"/>
          </p:nvPr>
        </p:nvSpPr>
        <p:spPr bwMode="auto">
          <a:xfrm>
            <a:off x="302942" y="2293134"/>
            <a:ext cx="4458629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Algorytmy mediów społecznościowych (Instagram, </a:t>
            </a:r>
            <a:r>
              <a:rPr kumimoji="0" lang="pl-PL" altLang="pl-PL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TikTok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) promują określone kanony piękna, „</a:t>
            </a:r>
            <a:r>
              <a:rPr kumimoji="0" lang="pl-PL" altLang="pl-PL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fit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</a:t>
            </a:r>
            <a:r>
              <a:rPr kumimoji="0" lang="pl-PL" altLang="pl-PL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lifestyle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”, „</a:t>
            </a:r>
            <a:r>
              <a:rPr kumimoji="0" lang="pl-PL" altLang="pl-PL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clean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</a:t>
            </a:r>
            <a:r>
              <a:rPr kumimoji="0" lang="pl-PL" altLang="pl-PL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eating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” — co może nasilać </a:t>
            </a:r>
            <a:r>
              <a:rPr kumimoji="0" lang="pl-PL" altLang="pl-PL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body </a:t>
            </a:r>
            <a:r>
              <a:rPr kumimoji="0" lang="pl-PL" altLang="pl-PL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shaming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</a:t>
            </a:r>
            <a:r>
              <a:rPr kumimoji="0" lang="pl-PL" altLang="pl-PL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ortoreksję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</a:t>
            </a:r>
            <a:r>
              <a:rPr kumimoji="0" lang="pl-PL" altLang="pl-PL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anoreksję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czy </a:t>
            </a:r>
            <a:r>
              <a:rPr kumimoji="0" lang="pl-PL" altLang="pl-PL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bulimię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Zjawiska takie jak </a:t>
            </a:r>
            <a:r>
              <a:rPr kumimoji="0" lang="pl-PL" altLang="pl-PL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body </a:t>
            </a:r>
            <a:r>
              <a:rPr kumimoji="0" lang="pl-PL" altLang="pl-PL" sz="1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checking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</a:t>
            </a:r>
            <a:r>
              <a:rPr kumimoji="0" lang="pl-PL" altLang="pl-PL" sz="1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fitspiration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</a:t>
            </a:r>
            <a:r>
              <a:rPr kumimoji="0" lang="pl-PL" altLang="pl-PL" sz="1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thinspiration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— to efekt cyfrowej kultury obrazu.</a:t>
            </a:r>
          </a:p>
        </p:txBody>
      </p:sp>
      <p:pic>
        <p:nvPicPr>
          <p:cNvPr id="6" name="Symbol zastępczy zawartości 5" descr="Screen wyszukiwarki Bing po wpisaniu hasła #whatIEatInADay, gdzie pokazały się obrazy wideo.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87936" y="2631688"/>
            <a:ext cx="6512274" cy="2697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7267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 smtClean="0"/>
              <a:t>Cyfrowa transformacja a zaburzenia odżywiania</a:t>
            </a:r>
            <a:br>
              <a:rPr lang="pl-PL" b="1" dirty="0" smtClean="0"/>
            </a:br>
            <a:r>
              <a:rPr lang="pl-PL" b="1" dirty="0" smtClean="0"/>
              <a:t>- </a:t>
            </a:r>
            <a:r>
              <a:rPr lang="pl-PL" dirty="0" smtClean="0"/>
              <a:t>nowe </a:t>
            </a:r>
            <a:r>
              <a:rPr lang="pl-PL" dirty="0"/>
              <a:t>formy wsparcia i leczenia dzięki technologii</a:t>
            </a:r>
            <a:endParaRPr lang="pl-PL" b="1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sz="half" idx="1"/>
          </p:nvPr>
        </p:nvSpPr>
        <p:spPr bwMode="auto">
          <a:xfrm>
            <a:off x="314363" y="2640853"/>
            <a:ext cx="1138326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Telemedycyna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i aplikacje zdrowotne umożliwiają </a:t>
            </a:r>
            <a:r>
              <a:rPr kumimoji="0" lang="pl-PL" altLang="pl-PL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zdalną terapię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i </a:t>
            </a:r>
            <a:r>
              <a:rPr kumimoji="0" lang="pl-PL" altLang="pl-PL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monitorowanie postępów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pacjentów.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Chatboty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terapeutyczne, grupy wsparcia online, e-learning o zdrowym odżywianiu – to pozytywna strona cyfrowej transformacji.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AI może wspierać diagnostykę (np. analiza postów lub wzorców </a:t>
            </a:r>
            <a:r>
              <a:rPr kumimoji="0" lang="pl-PL" altLang="pl-PL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zachowań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w </a:t>
            </a:r>
            <a:r>
              <a:rPr kumimoji="0" lang="pl-PL" altLang="pl-PL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social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mediach jako wczesne ostrzeżenie).</a:t>
            </a:r>
          </a:p>
        </p:txBody>
      </p:sp>
    </p:spTree>
    <p:extLst>
      <p:ext uri="{BB962C8B-B14F-4D97-AF65-F5344CB8AC3E}">
        <p14:creationId xmlns:p14="http://schemas.microsoft.com/office/powerpoint/2010/main" val="4156105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CF7E48DC-08B1-4A30-8927-B5963E954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819" y="122008"/>
            <a:ext cx="6056670" cy="163773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l-PL" sz="2800" dirty="0" smtClean="0">
                <a:cs typeface="Times New Roman" panose="02020603050405020304" pitchFamily="18" charset="0"/>
              </a:rPr>
              <a:t>Zaburzania </a:t>
            </a:r>
            <a:r>
              <a:rPr lang="pl-PL" sz="2800" dirty="0">
                <a:cs typeface="Times New Roman" panose="02020603050405020304" pitchFamily="18" charset="0"/>
              </a:rPr>
              <a:t>w rozwoju związane z odżywianiem</a:t>
            </a:r>
            <a:endParaRPr lang="pl-PL" sz="28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="" xmlns:a16="http://schemas.microsoft.com/office/drawing/2014/main" id="{8561273E-7FA4-4A22-ACEB-06B67EBFC5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645" y="1759738"/>
            <a:ext cx="6174657" cy="359359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pl-PL" sz="1800" u="sng" dirty="0"/>
              <a:t>Zaburzenia odżywiani: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pl-PL" sz="1800" dirty="0">
                <a:latin typeface="+mj-lt"/>
              </a:rPr>
              <a:t>Anoreksja;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pl-PL" sz="1800" dirty="0">
                <a:latin typeface="+mj-lt"/>
              </a:rPr>
              <a:t>Bulimia;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pl-PL" sz="1800" dirty="0">
                <a:latin typeface="+mj-lt"/>
              </a:rPr>
              <a:t>Zespół jedzenia kompulsywnego;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pl-PL" sz="1800" dirty="0">
                <a:latin typeface="+mj-lt"/>
              </a:rPr>
              <a:t>Zaburzenia polegające na unikaniu lub ograniczaniu przyjmowania pewnych pokarmów;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pl-PL" sz="1800" dirty="0">
                <a:latin typeface="+mj-lt"/>
              </a:rPr>
              <a:t>Zespół jedzenia </a:t>
            </a:r>
            <a:r>
              <a:rPr lang="pl-PL" sz="1800" dirty="0" smtClean="0">
                <a:latin typeface="+mj-lt"/>
              </a:rPr>
              <a:t>nocnego;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pl-PL" sz="1800" dirty="0">
                <a:latin typeface="+mj-lt"/>
              </a:rPr>
              <a:t>Zaburzenia </a:t>
            </a:r>
            <a:r>
              <a:rPr lang="pl-PL" sz="1800" dirty="0" smtClean="0">
                <a:latin typeface="+mj-lt"/>
              </a:rPr>
              <a:t>oczyszczania;</a:t>
            </a:r>
            <a:endParaRPr lang="pl-PL" sz="1800" dirty="0">
              <a:latin typeface="+mj-lt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pl-PL" sz="1800" dirty="0">
                <a:latin typeface="+mj-lt"/>
              </a:rPr>
              <a:t>Jadłowstręt </a:t>
            </a:r>
            <a:r>
              <a:rPr lang="pl-PL" sz="1800" dirty="0" smtClean="0">
                <a:latin typeface="+mj-lt"/>
              </a:rPr>
              <a:t>psychiczny</a:t>
            </a:r>
            <a:r>
              <a:rPr lang="pl-PL" sz="1800" dirty="0">
                <a:latin typeface="+mj-lt"/>
              </a:rPr>
              <a:t>.</a:t>
            </a:r>
            <a:endParaRPr lang="pl-PL" sz="1800" dirty="0">
              <a:latin typeface="+mj-lt"/>
            </a:endParaRPr>
          </a:p>
        </p:txBody>
      </p:sp>
      <p:pic>
        <p:nvPicPr>
          <p:cNvPr id="9" name="Picture 10" descr="Miska płatków zbożowych">
            <a:extLst>
              <a:ext uri="{FF2B5EF4-FFF2-40B4-BE49-F238E27FC236}">
                <a16:creationId xmlns="" xmlns:a16="http://schemas.microsoft.com/office/drawing/2014/main" id="{88A7E747-AB69-4E17-8B8F-FC01A48B5C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814" r="19723"/>
          <a:stretch/>
        </p:blipFill>
        <p:spPr>
          <a:xfrm>
            <a:off x="5913124" y="10"/>
            <a:ext cx="6278877" cy="6857990"/>
          </a:xfrm>
          <a:custGeom>
            <a:avLst/>
            <a:gdLst/>
            <a:ahLst/>
            <a:cxnLst/>
            <a:rect l="l" t="t" r="r" b="b"/>
            <a:pathLst>
              <a:path w="6278877" h="6858000">
                <a:moveTo>
                  <a:pt x="45571" y="0"/>
                </a:moveTo>
                <a:lnTo>
                  <a:pt x="6278877" y="0"/>
                </a:lnTo>
                <a:lnTo>
                  <a:pt x="6278877" y="6858000"/>
                </a:lnTo>
                <a:lnTo>
                  <a:pt x="3292307" y="6858000"/>
                </a:lnTo>
                <a:lnTo>
                  <a:pt x="3181525" y="6786980"/>
                </a:lnTo>
                <a:cubicBezTo>
                  <a:pt x="1262020" y="5490189"/>
                  <a:pt x="0" y="3294101"/>
                  <a:pt x="0" y="803252"/>
                </a:cubicBezTo>
                <a:cubicBezTo>
                  <a:pt x="0" y="554167"/>
                  <a:pt x="12619" y="308030"/>
                  <a:pt x="37255" y="65445"/>
                </a:cubicBezTo>
                <a:close/>
              </a:path>
            </a:pathLst>
          </a:custGeom>
        </p:spPr>
      </p:pic>
      <p:sp>
        <p:nvSpPr>
          <p:cNvPr id="30" name="Freeform: Shape 29" descr="Obraz przedstawia owoce z nusli w miseczczce z jogurtem. ">
            <a:extLst>
              <a:ext uri="{FF2B5EF4-FFF2-40B4-BE49-F238E27FC236}">
                <a16:creationId xmlns="" xmlns:a16="http://schemas.microsoft.com/office/drawing/2014/main" id="{484E34F7-E155-426C-A88E-8AEA6CF3F7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913123" y="0"/>
            <a:ext cx="6278877" cy="6858000"/>
          </a:xfrm>
          <a:custGeom>
            <a:avLst/>
            <a:gdLst>
              <a:gd name="connsiteX0" fmla="*/ 45571 w 6278877"/>
              <a:gd name="connsiteY0" fmla="*/ 0 h 6858000"/>
              <a:gd name="connsiteX1" fmla="*/ 6278877 w 6278877"/>
              <a:gd name="connsiteY1" fmla="*/ 0 h 6858000"/>
              <a:gd name="connsiteX2" fmla="*/ 6278877 w 6278877"/>
              <a:gd name="connsiteY2" fmla="*/ 6858000 h 6858000"/>
              <a:gd name="connsiteX3" fmla="*/ 3292307 w 6278877"/>
              <a:gd name="connsiteY3" fmla="*/ 6858000 h 6858000"/>
              <a:gd name="connsiteX4" fmla="*/ 3181525 w 6278877"/>
              <a:gd name="connsiteY4" fmla="*/ 6786980 h 6858000"/>
              <a:gd name="connsiteX5" fmla="*/ 0 w 6278877"/>
              <a:gd name="connsiteY5" fmla="*/ 803252 h 6858000"/>
              <a:gd name="connsiteX6" fmla="*/ 37255 w 6278877"/>
              <a:gd name="connsiteY6" fmla="*/ 654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7" h="6858000">
                <a:moveTo>
                  <a:pt x="45571" y="0"/>
                </a:moveTo>
                <a:lnTo>
                  <a:pt x="6278877" y="0"/>
                </a:lnTo>
                <a:lnTo>
                  <a:pt x="6278877" y="6858000"/>
                </a:lnTo>
                <a:lnTo>
                  <a:pt x="3292307" y="6858000"/>
                </a:lnTo>
                <a:lnTo>
                  <a:pt x="3181525" y="6786980"/>
                </a:lnTo>
                <a:cubicBezTo>
                  <a:pt x="1262020" y="5490189"/>
                  <a:pt x="0" y="3294101"/>
                  <a:pt x="0" y="803252"/>
                </a:cubicBezTo>
                <a:cubicBezTo>
                  <a:pt x="0" y="554167"/>
                  <a:pt x="12619" y="308030"/>
                  <a:pt x="37255" y="65445"/>
                </a:cubicBezTo>
                <a:close/>
              </a:path>
            </a:pathLst>
          </a:custGeom>
          <a:blipFill dpi="0" rotWithShape="1">
            <a:blip r:embed="rId3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  <a14:imgEffect>
                        <a14:brightnessContrast bright="-25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5381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 smtClean="0"/>
              <a:t>Zielona transformacja</a:t>
            </a:r>
            <a:r>
              <a:rPr lang="pl-PL" b="1" dirty="0" smtClean="0"/>
              <a:t> a zaburzenia odżywiania</a:t>
            </a:r>
            <a:br>
              <a:rPr lang="pl-PL" b="1" dirty="0" smtClean="0"/>
            </a:br>
            <a:r>
              <a:rPr lang="pl-PL" b="1" dirty="0" smtClean="0"/>
              <a:t>- </a:t>
            </a:r>
            <a:r>
              <a:rPr lang="pl-PL" dirty="0" smtClean="0"/>
              <a:t>trendy proekologiczne i dieta</a:t>
            </a:r>
            <a:endParaRPr lang="pl-PL" b="1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sz="half" idx="1"/>
          </p:nvPr>
        </p:nvSpPr>
        <p:spPr bwMode="auto">
          <a:xfrm>
            <a:off x="314325" y="2640738"/>
            <a:ext cx="1103947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Wzrost popularności diet roślinnych, weganizmu czy wegetarianizmu to pozytywna zmiana, ale u niektórych może prowadzić do </a:t>
            </a:r>
            <a:r>
              <a:rPr kumimoji="0" lang="pl-PL" altLang="pl-PL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ortoreksji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(obsesji na punkcie „czystego”, etycznego jedzenia).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Warto podkreślić, że motywacje ekologiczne czasem maskują zaburzenia odżywiania („jem tylko rośliny, bo chcę ratować planetę”, ale tak naprawdę ograniczam kalorie).</a:t>
            </a:r>
          </a:p>
        </p:txBody>
      </p:sp>
    </p:spTree>
    <p:extLst>
      <p:ext uri="{BB962C8B-B14F-4D97-AF65-F5344CB8AC3E}">
        <p14:creationId xmlns:p14="http://schemas.microsoft.com/office/powerpoint/2010/main" val="13502667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 smtClean="0"/>
              <a:t>Zielona transformacja</a:t>
            </a:r>
            <a:r>
              <a:rPr lang="pl-PL" b="1" dirty="0" smtClean="0"/>
              <a:t> a zaburzenia odżywiania</a:t>
            </a:r>
            <a:br>
              <a:rPr lang="pl-PL" b="1" dirty="0" smtClean="0"/>
            </a:br>
            <a:r>
              <a:rPr lang="pl-PL" b="1" dirty="0" smtClean="0"/>
              <a:t>- </a:t>
            </a:r>
            <a:r>
              <a:rPr lang="pl-PL" dirty="0" smtClean="0"/>
              <a:t>edukacja żywieniowa a świadomość ekologiczna</a:t>
            </a:r>
            <a:endParaRPr lang="pl-PL" b="1" dirty="0"/>
          </a:p>
        </p:txBody>
      </p:sp>
      <p:sp>
        <p:nvSpPr>
          <p:cNvPr id="3" name="Rectangle 1"/>
          <p:cNvSpPr>
            <a:spLocks noGrp="1" noChangeArrowheads="1"/>
          </p:cNvSpPr>
          <p:nvPr>
            <p:ph sz="half" idx="1"/>
          </p:nvPr>
        </p:nvSpPr>
        <p:spPr bwMode="auto">
          <a:xfrm>
            <a:off x="314325" y="2640738"/>
            <a:ext cx="10926104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Zielona transformacja promuje </a:t>
            </a:r>
            <a:r>
              <a:rPr kumimoji="0" lang="pl-PL" altLang="pl-PL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zrównoważone odżywianie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— mniej przetworzone produkty, lokalne i sezonowe jedzenie — co może wspierać </a:t>
            </a:r>
            <a:r>
              <a:rPr kumimoji="0" lang="pl-PL" altLang="pl-PL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zdrowszy stosunek do jedzenia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Działania edukacyjne łączące zdrowie i ekologię (np. „jedz mniej mięsa dla planety i dla siebie”) mogą działać </a:t>
            </a:r>
            <a:r>
              <a:rPr kumimoji="0" lang="pl-PL" altLang="pl-PL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profilaktycznie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78450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 smtClean="0"/>
              <a:t>Zielona transformacja</a:t>
            </a:r>
            <a:r>
              <a:rPr lang="pl-PL" b="1" dirty="0" smtClean="0"/>
              <a:t> a zaburzenia odżywiania</a:t>
            </a:r>
            <a:br>
              <a:rPr lang="pl-PL" b="1" dirty="0" smtClean="0"/>
            </a:br>
            <a:r>
              <a:rPr lang="pl-PL" b="1" dirty="0" smtClean="0"/>
              <a:t>- </a:t>
            </a:r>
            <a:r>
              <a:rPr lang="pl-PL" dirty="0" smtClean="0"/>
              <a:t>psychologiczny aspekt ekologicznego życia</a:t>
            </a:r>
            <a:endParaRPr lang="pl-PL" b="1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sz="half" idx="1"/>
          </p:nvPr>
        </p:nvSpPr>
        <p:spPr bwMode="auto">
          <a:xfrm>
            <a:off x="314325" y="2640738"/>
            <a:ext cx="10257031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Nadmierna koncentracja na „byciu idealnie </a:t>
            </a:r>
            <a:r>
              <a:rPr kumimoji="0" lang="pl-PL" altLang="pl-PL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eko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” może prowadzić do stresu, poczucia winy, a nawet zaburzeń kontroli nad jedzeniem.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Nowy termin: </a:t>
            </a:r>
            <a:r>
              <a:rPr kumimoji="0" lang="pl-PL" altLang="pl-PL" sz="1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eco-anxiety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(lęk ekologiczny) może nasilać zaburzenia odżywiania jako sposób radzenia sobie z emocjami.</a:t>
            </a:r>
          </a:p>
        </p:txBody>
      </p:sp>
    </p:spTree>
    <p:extLst>
      <p:ext uri="{BB962C8B-B14F-4D97-AF65-F5344CB8AC3E}">
        <p14:creationId xmlns:p14="http://schemas.microsoft.com/office/powerpoint/2010/main" val="927369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8DFA7202-9F99-45A8-B239-440FD5B70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Zaburzenia </a:t>
            </a:r>
            <a:r>
              <a:rPr lang="pl-PL" dirty="0" smtClean="0"/>
              <a:t>odżywiania - podział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="" xmlns:a16="http://schemas.microsoft.com/office/drawing/2014/main" id="{0BCB69A0-1658-450D-9D60-1D3999BAA4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l">
              <a:lnSpc>
                <a:spcPct val="150000"/>
              </a:lnSpc>
              <a:buNone/>
            </a:pPr>
            <a:r>
              <a:rPr lang="pl-PL" b="1" i="0" dirty="0">
                <a:effectLst/>
                <a:latin typeface="+mj-lt"/>
              </a:rPr>
              <a:t>Zaburzenia odżywiania</a:t>
            </a:r>
            <a:r>
              <a:rPr lang="pl-PL" b="0" i="0" dirty="0">
                <a:effectLst/>
                <a:latin typeface="+mj-lt"/>
              </a:rPr>
              <a:t> (</a:t>
            </a:r>
            <a:r>
              <a:rPr lang="pl-PL" b="1" i="0" dirty="0">
                <a:effectLst/>
                <a:latin typeface="+mj-lt"/>
              </a:rPr>
              <a:t>zaburzenia jedzenia</a:t>
            </a:r>
            <a:r>
              <a:rPr lang="pl-PL" b="0" i="0" dirty="0">
                <a:effectLst/>
                <a:latin typeface="+mj-lt"/>
              </a:rPr>
              <a:t>) – jednostki chorobowe charakteryzujące się zaburzeniem łaknienia na podłożu psychicznym.</a:t>
            </a:r>
          </a:p>
          <a:p>
            <a:pPr marL="0" indent="0" algn="l">
              <a:lnSpc>
                <a:spcPct val="150000"/>
              </a:lnSpc>
              <a:buNone/>
            </a:pPr>
            <a:r>
              <a:rPr lang="pl-PL" b="0" i="0" dirty="0">
                <a:effectLst/>
                <a:latin typeface="+mj-lt"/>
              </a:rPr>
              <a:t>Zaburzenia odżywiania dzieli się na 2 grupy: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  <a:latin typeface="+mj-lt"/>
              </a:rPr>
              <a:t>zaburzenia specyficzne (</a:t>
            </a:r>
            <a:r>
              <a:rPr lang="pl-PL" dirty="0" err="1">
                <a:latin typeface="+mj-lt"/>
              </a:rPr>
              <a:t>anorexia</a:t>
            </a:r>
            <a:r>
              <a:rPr lang="pl-PL" dirty="0">
                <a:latin typeface="+mj-lt"/>
              </a:rPr>
              <a:t> </a:t>
            </a:r>
            <a:r>
              <a:rPr lang="pl-PL" dirty="0" err="1">
                <a:latin typeface="+mj-lt"/>
              </a:rPr>
              <a:t>nervosa</a:t>
            </a:r>
            <a:r>
              <a:rPr lang="pl-PL" b="0" i="0" dirty="0">
                <a:effectLst/>
                <a:latin typeface="+mj-lt"/>
              </a:rPr>
              <a:t>, </a:t>
            </a:r>
            <a:r>
              <a:rPr lang="pl-PL" dirty="0" err="1">
                <a:latin typeface="+mj-lt"/>
              </a:rPr>
              <a:t>bulimoreksja</a:t>
            </a:r>
            <a:r>
              <a:rPr lang="pl-PL" b="0" i="0" dirty="0">
                <a:effectLst/>
                <a:latin typeface="+mj-lt"/>
              </a:rPr>
              <a:t>, </a:t>
            </a:r>
            <a:r>
              <a:rPr lang="pl-PL" dirty="0">
                <a:latin typeface="+mj-lt"/>
              </a:rPr>
              <a:t>bulimia </a:t>
            </a:r>
            <a:r>
              <a:rPr lang="pl-PL" dirty="0" err="1">
                <a:latin typeface="+mj-lt"/>
              </a:rPr>
              <a:t>nervosa</a:t>
            </a:r>
            <a:r>
              <a:rPr lang="pl-PL" b="0" i="0" dirty="0">
                <a:effectLst/>
                <a:latin typeface="+mj-lt"/>
              </a:rPr>
              <a:t>)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  <a:latin typeface="+mj-lt"/>
              </a:rPr>
              <a:t>zaburzenia niespecyficzne (</a:t>
            </a:r>
            <a:r>
              <a:rPr lang="pl-PL" dirty="0">
                <a:latin typeface="+mj-lt"/>
              </a:rPr>
              <a:t>zespół przeżuwania</a:t>
            </a:r>
            <a:r>
              <a:rPr lang="pl-PL" b="0" i="0" dirty="0">
                <a:effectLst/>
                <a:latin typeface="+mj-lt"/>
              </a:rPr>
              <a:t>, </a:t>
            </a:r>
            <a:r>
              <a:rPr lang="pl-PL" dirty="0">
                <a:latin typeface="+mj-lt"/>
              </a:rPr>
              <a:t>zespół nocnego jedzenia</a:t>
            </a:r>
            <a:r>
              <a:rPr lang="pl-PL" b="0" i="0" dirty="0">
                <a:effectLst/>
                <a:latin typeface="+mj-lt"/>
              </a:rPr>
              <a:t>, </a:t>
            </a:r>
            <a:r>
              <a:rPr lang="pl-PL" dirty="0">
                <a:latin typeface="+mj-lt"/>
              </a:rPr>
              <a:t>jedzenie kompulsywne</a:t>
            </a:r>
            <a:r>
              <a:rPr lang="pl-PL" b="0" i="0" dirty="0">
                <a:effectLst/>
                <a:latin typeface="+mj-lt"/>
              </a:rPr>
              <a:t>, </a:t>
            </a:r>
            <a:r>
              <a:rPr lang="pl-PL" dirty="0">
                <a:latin typeface="+mj-lt"/>
              </a:rPr>
              <a:t>napady objadania się</a:t>
            </a:r>
            <a:r>
              <a:rPr lang="pl-PL" b="0" i="0" dirty="0">
                <a:effectLst/>
                <a:latin typeface="+mj-lt"/>
              </a:rPr>
              <a:t>)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05058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F71D90C7-C350-4459-90FB-0B301848F3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b="1" dirty="0"/>
              <a:t>Rodzaje zaburzeń </a:t>
            </a:r>
            <a:r>
              <a:rPr lang="pl-PL" b="1" dirty="0" smtClean="0"/>
              <a:t>odżywiania </a:t>
            </a:r>
            <a:endParaRPr lang="pl-PL" b="1" dirty="0"/>
          </a:p>
        </p:txBody>
      </p:sp>
      <p:sp>
        <p:nvSpPr>
          <p:cNvPr id="4" name="Podtytuł 3">
            <a:extLst>
              <a:ext uri="{FF2B5EF4-FFF2-40B4-BE49-F238E27FC236}">
                <a16:creationId xmlns="" xmlns:a16="http://schemas.microsoft.com/office/drawing/2014/main" id="{191F5DDD-D485-4959-AD21-14FA980BDE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pl-PL" sz="3600" dirty="0" err="1"/>
              <a:t>kahoot</a:t>
            </a:r>
            <a:endParaRPr lang="pl-PL" sz="3600" dirty="0"/>
          </a:p>
        </p:txBody>
      </p:sp>
    </p:spTree>
    <p:extLst>
      <p:ext uri="{BB962C8B-B14F-4D97-AF65-F5344CB8AC3E}">
        <p14:creationId xmlns:p14="http://schemas.microsoft.com/office/powerpoint/2010/main" val="1952817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DEDDE16C-D0AB-4D1A-9851-DC5F1822F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b="1" dirty="0" smtClean="0"/>
              <a:t>Kto choruje na zaburzania odżywiania?</a:t>
            </a:r>
            <a:endParaRPr lang="pl-PL" b="1" dirty="0"/>
          </a:p>
        </p:txBody>
      </p:sp>
      <p:sp>
        <p:nvSpPr>
          <p:cNvPr id="5" name="Symbol zastępczy zawartości 4">
            <a:extLst>
              <a:ext uri="{FF2B5EF4-FFF2-40B4-BE49-F238E27FC236}">
                <a16:creationId xmlns="" xmlns:a16="http://schemas.microsoft.com/office/drawing/2014/main" id="{650771C8-A241-4891-88C3-A56DAC0EB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76748" y="2320412"/>
            <a:ext cx="10864646" cy="38517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pl-PL" dirty="0">
                <a:latin typeface="+mj-lt"/>
              </a:rPr>
              <a:t>Zaburzania odżywiania mogą wystąpić w każdym wieku.</a:t>
            </a:r>
          </a:p>
          <a:p>
            <a:pPr>
              <a:lnSpc>
                <a:spcPct val="150000"/>
              </a:lnSpc>
            </a:pPr>
            <a:r>
              <a:rPr lang="pl-PL" dirty="0">
                <a:latin typeface="+mj-lt"/>
              </a:rPr>
              <a:t>Najczęściej jednak rozwijają się u nastolatków oraz młodych dorosłych.</a:t>
            </a:r>
          </a:p>
          <a:p>
            <a:pPr>
              <a:lnSpc>
                <a:spcPct val="150000"/>
              </a:lnSpc>
            </a:pPr>
            <a:r>
              <a:rPr lang="pl-PL" dirty="0">
                <a:latin typeface="+mj-lt"/>
              </a:rPr>
              <a:t>Zdecydowanie częściej zaburzenia w odżywianiu występują u kobiet. </a:t>
            </a:r>
          </a:p>
        </p:txBody>
      </p:sp>
    </p:spTree>
    <p:extLst>
      <p:ext uri="{BB962C8B-B14F-4D97-AF65-F5344CB8AC3E}">
        <p14:creationId xmlns:p14="http://schemas.microsoft.com/office/powerpoint/2010/main" val="146294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1103B83F-28DB-4907-8513-1F5E5C0EA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284" y="484632"/>
            <a:ext cx="4741963" cy="197196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z="4400" b="1" dirty="0" smtClean="0"/>
              <a:t>Przyczyny zaburzeń odżywiania</a:t>
            </a:r>
            <a:endParaRPr lang="pl-PL" sz="4400" b="1" dirty="0"/>
          </a:p>
        </p:txBody>
      </p:sp>
      <p:pic>
        <p:nvPicPr>
          <p:cNvPr id="3082" name="Picture 10" descr="Zobacz obraz źródłowy">
            <a:extLst>
              <a:ext uri="{FF2B5EF4-FFF2-40B4-BE49-F238E27FC236}">
                <a16:creationId xmlns="" xmlns:a16="http://schemas.microsoft.com/office/drawing/2014/main" id="{A0FA7BE6-C700-4159-8F70-6355434E5F6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85" r="4583" b="-1"/>
          <a:stretch/>
        </p:blipFill>
        <p:spPr bwMode="auto">
          <a:xfrm>
            <a:off x="1" y="2"/>
            <a:ext cx="6095695" cy="6857997"/>
          </a:xfrm>
          <a:custGeom>
            <a:avLst/>
            <a:gdLst/>
            <a:ahLst/>
            <a:cxnLst/>
            <a:rect l="l" t="t" r="r" b="b"/>
            <a:pathLst>
              <a:path w="6095695" h="6857997">
                <a:moveTo>
                  <a:pt x="3435036" y="0"/>
                </a:moveTo>
                <a:lnTo>
                  <a:pt x="4198562" y="0"/>
                </a:lnTo>
                <a:lnTo>
                  <a:pt x="4365987" y="128761"/>
                </a:lnTo>
                <a:cubicBezTo>
                  <a:pt x="5422363" y="981944"/>
                  <a:pt x="6095695" y="2273123"/>
                  <a:pt x="6095695" y="3718209"/>
                </a:cubicBezTo>
                <a:cubicBezTo>
                  <a:pt x="6095695" y="4922447"/>
                  <a:pt x="5628104" y="6019805"/>
                  <a:pt x="4860911" y="6845880"/>
                </a:cubicBezTo>
                <a:lnTo>
                  <a:pt x="4849107" y="6857997"/>
                </a:lnTo>
                <a:lnTo>
                  <a:pt x="4253869" y="6857997"/>
                </a:lnTo>
                <a:lnTo>
                  <a:pt x="4409441" y="6719623"/>
                </a:lnTo>
                <a:cubicBezTo>
                  <a:pt x="5194330" y="5951494"/>
                  <a:pt x="5679794" y="4890334"/>
                  <a:pt x="5679794" y="3718209"/>
                </a:cubicBezTo>
                <a:cubicBezTo>
                  <a:pt x="5679794" y="2179795"/>
                  <a:pt x="4843506" y="832535"/>
                  <a:pt x="3591563" y="88079"/>
                </a:cubicBezTo>
                <a:close/>
                <a:moveTo>
                  <a:pt x="0" y="0"/>
                </a:moveTo>
                <a:lnTo>
                  <a:pt x="3177466" y="0"/>
                </a:lnTo>
                <a:lnTo>
                  <a:pt x="3353291" y="88129"/>
                </a:lnTo>
                <a:cubicBezTo>
                  <a:pt x="4668281" y="787221"/>
                  <a:pt x="5560965" y="2150692"/>
                  <a:pt x="5560965" y="3718209"/>
                </a:cubicBezTo>
                <a:cubicBezTo>
                  <a:pt x="5560965" y="4858221"/>
                  <a:pt x="5088802" y="5890308"/>
                  <a:pt x="4325417" y="6637392"/>
                </a:cubicBezTo>
                <a:lnTo>
                  <a:pt x="4077394" y="6857997"/>
                </a:lnTo>
                <a:lnTo>
                  <a:pt x="0" y="685799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Freeform: Shape 84" descr="Obraz przedsatwia kobietę, której usta są zaklejone żółtą miarą. W dłoniach wyciągniętych przed siebie trzyma w jednej ręce widele, w drugiej nóź. ">
            <a:extLst>
              <a:ext uri="{FF2B5EF4-FFF2-40B4-BE49-F238E27FC236}">
                <a16:creationId xmlns="" xmlns:a16="http://schemas.microsoft.com/office/drawing/2014/main" id="{0060CE1A-A2ED-43AC-857D-05822177FAD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-2598"/>
            <a:ext cx="6095695" cy="6857997"/>
          </a:xfrm>
          <a:custGeom>
            <a:avLst/>
            <a:gdLst>
              <a:gd name="connsiteX0" fmla="*/ 3435036 w 6095695"/>
              <a:gd name="connsiteY0" fmla="*/ 0 h 6857997"/>
              <a:gd name="connsiteX1" fmla="*/ 4198562 w 6095695"/>
              <a:gd name="connsiteY1" fmla="*/ 0 h 6857997"/>
              <a:gd name="connsiteX2" fmla="*/ 4365987 w 6095695"/>
              <a:gd name="connsiteY2" fmla="*/ 128761 h 6857997"/>
              <a:gd name="connsiteX3" fmla="*/ 6095695 w 6095695"/>
              <a:gd name="connsiteY3" fmla="*/ 3718209 h 6857997"/>
              <a:gd name="connsiteX4" fmla="*/ 4860911 w 6095695"/>
              <a:gd name="connsiteY4" fmla="*/ 6845880 h 6857997"/>
              <a:gd name="connsiteX5" fmla="*/ 4849107 w 6095695"/>
              <a:gd name="connsiteY5" fmla="*/ 6857997 h 6857997"/>
              <a:gd name="connsiteX6" fmla="*/ 4253869 w 6095695"/>
              <a:gd name="connsiteY6" fmla="*/ 6857997 h 6857997"/>
              <a:gd name="connsiteX7" fmla="*/ 4409441 w 6095695"/>
              <a:gd name="connsiteY7" fmla="*/ 6719623 h 6857997"/>
              <a:gd name="connsiteX8" fmla="*/ 5679794 w 6095695"/>
              <a:gd name="connsiteY8" fmla="*/ 3718209 h 6857997"/>
              <a:gd name="connsiteX9" fmla="*/ 3591563 w 6095695"/>
              <a:gd name="connsiteY9" fmla="*/ 88079 h 6857997"/>
              <a:gd name="connsiteX10" fmla="*/ 0 w 6095695"/>
              <a:gd name="connsiteY10" fmla="*/ 0 h 6857997"/>
              <a:gd name="connsiteX11" fmla="*/ 3177466 w 6095695"/>
              <a:gd name="connsiteY11" fmla="*/ 0 h 6857997"/>
              <a:gd name="connsiteX12" fmla="*/ 3353291 w 6095695"/>
              <a:gd name="connsiteY12" fmla="*/ 88129 h 6857997"/>
              <a:gd name="connsiteX13" fmla="*/ 5560965 w 6095695"/>
              <a:gd name="connsiteY13" fmla="*/ 3718209 h 6857997"/>
              <a:gd name="connsiteX14" fmla="*/ 4325417 w 6095695"/>
              <a:gd name="connsiteY14" fmla="*/ 6637392 h 6857997"/>
              <a:gd name="connsiteX15" fmla="*/ 4077394 w 6095695"/>
              <a:gd name="connsiteY15" fmla="*/ 6857997 h 6857997"/>
              <a:gd name="connsiteX16" fmla="*/ 0 w 6095695"/>
              <a:gd name="connsiteY16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095695" h="6857997">
                <a:moveTo>
                  <a:pt x="3435036" y="0"/>
                </a:moveTo>
                <a:lnTo>
                  <a:pt x="4198562" y="0"/>
                </a:lnTo>
                <a:lnTo>
                  <a:pt x="4365987" y="128761"/>
                </a:lnTo>
                <a:cubicBezTo>
                  <a:pt x="5422363" y="981944"/>
                  <a:pt x="6095695" y="2273123"/>
                  <a:pt x="6095695" y="3718209"/>
                </a:cubicBezTo>
                <a:cubicBezTo>
                  <a:pt x="6095695" y="4922447"/>
                  <a:pt x="5628104" y="6019805"/>
                  <a:pt x="4860911" y="6845880"/>
                </a:cubicBezTo>
                <a:lnTo>
                  <a:pt x="4849107" y="6857997"/>
                </a:lnTo>
                <a:lnTo>
                  <a:pt x="4253869" y="6857997"/>
                </a:lnTo>
                <a:lnTo>
                  <a:pt x="4409441" y="6719623"/>
                </a:lnTo>
                <a:cubicBezTo>
                  <a:pt x="5194330" y="5951494"/>
                  <a:pt x="5679794" y="4890334"/>
                  <a:pt x="5679794" y="3718209"/>
                </a:cubicBezTo>
                <a:cubicBezTo>
                  <a:pt x="5679794" y="2179795"/>
                  <a:pt x="4843506" y="832535"/>
                  <a:pt x="3591563" y="88079"/>
                </a:cubicBezTo>
                <a:close/>
                <a:moveTo>
                  <a:pt x="0" y="0"/>
                </a:moveTo>
                <a:lnTo>
                  <a:pt x="3177466" y="0"/>
                </a:lnTo>
                <a:lnTo>
                  <a:pt x="3353291" y="88129"/>
                </a:lnTo>
                <a:cubicBezTo>
                  <a:pt x="4668281" y="787221"/>
                  <a:pt x="5560965" y="2150692"/>
                  <a:pt x="5560965" y="3718209"/>
                </a:cubicBezTo>
                <a:cubicBezTo>
                  <a:pt x="5560965" y="4858221"/>
                  <a:pt x="5088802" y="5890308"/>
                  <a:pt x="4325417" y="6637392"/>
                </a:cubicBezTo>
                <a:lnTo>
                  <a:pt x="4077394" y="6857997"/>
                </a:lnTo>
                <a:lnTo>
                  <a:pt x="0" y="6857997"/>
                </a:lnTo>
                <a:close/>
              </a:path>
            </a:pathLst>
          </a:custGeom>
          <a:blipFill dpi="0" rotWithShape="1">
            <a:blip r:embed="rId3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  <a14:imgEffect>
                        <a14:brightnessContrast bright="-25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="" xmlns:a16="http://schemas.microsoft.com/office/drawing/2014/main" id="{33C756E9-07D2-4FEC-A786-8E086E5ACE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86285" y="2456596"/>
            <a:ext cx="5472639" cy="3993365"/>
          </a:xfr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pl-PL" dirty="0" smtClean="0">
                <a:latin typeface="+mj-lt"/>
              </a:rPr>
              <a:t>Etiologia wieloczynnikowa</a:t>
            </a:r>
          </a:p>
          <a:p>
            <a:pPr>
              <a:lnSpc>
                <a:spcPct val="170000"/>
              </a:lnSpc>
            </a:pPr>
            <a:r>
              <a:rPr lang="pl-PL" dirty="0" smtClean="0">
                <a:latin typeface="+mj-lt"/>
              </a:rPr>
              <a:t>Nieprawidłowe postawy rodzicielskie – nadmierna kontrola bądź nadopiekuńczość, </a:t>
            </a:r>
            <a:r>
              <a:rPr lang="pl-PL" dirty="0">
                <a:latin typeface="+mj-lt"/>
              </a:rPr>
              <a:t>stawianie dzieciom zbyt wysokich wymagań</a:t>
            </a:r>
            <a:endParaRPr lang="en-US" dirty="0">
              <a:latin typeface="+mj-lt"/>
            </a:endParaRPr>
          </a:p>
          <a:p>
            <a:pPr>
              <a:lnSpc>
                <a:spcPct val="170000"/>
              </a:lnSpc>
            </a:pPr>
            <a:r>
              <a:rPr lang="pl-PL" dirty="0" smtClean="0">
                <a:latin typeface="+mj-lt"/>
              </a:rPr>
              <a:t>Wzorce</a:t>
            </a:r>
            <a:r>
              <a:rPr lang="en-US" dirty="0" smtClean="0">
                <a:latin typeface="+mj-lt"/>
              </a:rPr>
              <a:t> </a:t>
            </a:r>
            <a:r>
              <a:rPr lang="pl-PL" dirty="0" smtClean="0">
                <a:latin typeface="+mj-lt"/>
              </a:rPr>
              <a:t>kulturowe</a:t>
            </a:r>
            <a:r>
              <a:rPr lang="en-US" dirty="0" smtClean="0">
                <a:latin typeface="+mj-lt"/>
              </a:rPr>
              <a:t> </a:t>
            </a:r>
            <a:endParaRPr lang="pl-PL" dirty="0">
              <a:latin typeface="+mj-lt"/>
            </a:endParaRPr>
          </a:p>
          <a:p>
            <a:pPr>
              <a:lnSpc>
                <a:spcPct val="170000"/>
              </a:lnSpc>
            </a:pPr>
            <a:r>
              <a:rPr lang="pl-PL" dirty="0">
                <a:latin typeface="+mj-lt"/>
              </a:rPr>
              <a:t>Cechy osobowe – osobowość obsesyjno-kompulsywna, wysoki poziom lęku, niskie poczucie własnej wartości</a:t>
            </a:r>
            <a:endParaRPr lang="en-US" dirty="0">
              <a:latin typeface="+mj-lt"/>
            </a:endParaRPr>
          </a:p>
          <a:p>
            <a:pPr>
              <a:lnSpc>
                <a:spcPct val="170000"/>
              </a:lnSpc>
            </a:pPr>
            <a:r>
              <a:rPr lang="pl-PL" dirty="0" smtClean="0">
                <a:latin typeface="+mj-lt"/>
              </a:rPr>
              <a:t>Zaburzenia</a:t>
            </a:r>
            <a:r>
              <a:rPr lang="en-US" dirty="0" smtClean="0">
                <a:latin typeface="+mj-lt"/>
              </a:rPr>
              <a:t> </a:t>
            </a:r>
            <a:r>
              <a:rPr lang="pl-PL" dirty="0" smtClean="0">
                <a:latin typeface="+mj-lt"/>
              </a:rPr>
              <a:t>psychiczne</a:t>
            </a:r>
            <a:endParaRPr lang="pl-PL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54826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14148472-2C31-4E3E-A737-30E8EF6AB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8396" y="1131765"/>
            <a:ext cx="5226137" cy="1407494"/>
          </a:xfrm>
          <a:noFill/>
        </p:spPr>
        <p:txBody>
          <a:bodyPr>
            <a:normAutofit/>
          </a:bodyPr>
          <a:lstStyle/>
          <a:p>
            <a:r>
              <a:rPr lang="pl-PL" sz="4000" dirty="0">
                <a:solidFill>
                  <a:schemeClr val="tx1"/>
                </a:solidFill>
              </a:rPr>
              <a:t>BMI</a:t>
            </a:r>
          </a:p>
        </p:txBody>
      </p:sp>
      <p:pic>
        <p:nvPicPr>
          <p:cNvPr id="6" name="Symbol zastępczy zawartości 5" descr="kod QR do strony www.bmi-online.pl">
            <a:extLst>
              <a:ext uri="{FF2B5EF4-FFF2-40B4-BE49-F238E27FC236}">
                <a16:creationId xmlns="" xmlns:a16="http://schemas.microsoft.com/office/drawing/2014/main" id="{0AEA2022-2F98-4B38-A429-854159203A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40" y="1993407"/>
            <a:ext cx="3715736" cy="3715736"/>
          </a:xfrm>
          <a:prstGeom prst="rect">
            <a:avLst/>
          </a:prstGeom>
        </p:spPr>
      </p:pic>
      <p:sp>
        <p:nvSpPr>
          <p:cNvPr id="23" name="Content Placeholder 22">
            <a:extLst>
              <a:ext uri="{FF2B5EF4-FFF2-40B4-BE49-F238E27FC236}">
                <a16:creationId xmlns="" xmlns:a16="http://schemas.microsoft.com/office/drawing/2014/main" id="{CBB1F61C-0196-42F9-A665-375431E5A9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8396" y="2860107"/>
            <a:ext cx="5226137" cy="198233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pl-PL" dirty="0">
                <a:latin typeface="+mj-lt"/>
              </a:rPr>
              <a:t>Wskaźnik, który ocenia czy waga jest proporcjonalna do </a:t>
            </a:r>
            <a:r>
              <a:rPr lang="pl-PL" dirty="0" smtClean="0">
                <a:latin typeface="+mj-lt"/>
              </a:rPr>
              <a:t>wzrostu</a:t>
            </a:r>
          </a:p>
          <a:p>
            <a:pPr>
              <a:lnSpc>
                <a:spcPct val="150000"/>
              </a:lnSpc>
            </a:pPr>
            <a:r>
              <a:rPr lang="pl-PL" dirty="0" smtClean="0">
                <a:latin typeface="+mj-lt"/>
                <a:hlinkClick r:id="rId3"/>
              </a:rPr>
              <a:t>oblicz swoje BMI - link otwiera się w nowym oknie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676301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="" xmlns:a16="http://schemas.microsoft.com/office/drawing/2014/main" id="{312002ED-7491-4DB4-8291-20E66307B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Wskaźniki BMI</a:t>
            </a:r>
          </a:p>
        </p:txBody>
      </p:sp>
      <p:sp>
        <p:nvSpPr>
          <p:cNvPr id="5" name="Symbol zastępczy zawartości 4">
            <a:extLst>
              <a:ext uri="{FF2B5EF4-FFF2-40B4-BE49-F238E27FC236}">
                <a16:creationId xmlns="" xmlns:a16="http://schemas.microsoft.com/office/drawing/2014/main" id="{13F7C3AF-BD12-4861-9CF5-0BA20AC9FD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0999" y="1527717"/>
            <a:ext cx="10950002" cy="5062654"/>
          </a:xfrm>
        </p:spPr>
        <p:txBody>
          <a:bodyPr>
            <a:normAutofit fontScale="47500" lnSpcReduction="20000"/>
          </a:bodyPr>
          <a:lstStyle/>
          <a:p>
            <a:pPr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pl-PL" sz="3800" b="1" i="0" dirty="0">
                <a:solidFill>
                  <a:srgbClr val="0000CD"/>
                </a:solidFill>
                <a:effectLst/>
                <a:latin typeface="+mj-lt"/>
              </a:rPr>
              <a:t>&lt; 16,0</a:t>
            </a:r>
            <a:r>
              <a:rPr lang="pl-PL" sz="3800" b="0" i="0" dirty="0">
                <a:solidFill>
                  <a:srgbClr val="2A2A2A"/>
                </a:solidFill>
                <a:effectLst/>
                <a:latin typeface="+mj-lt"/>
              </a:rPr>
              <a:t> – wygłodzenie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pl-PL" sz="3800" b="1" i="0" dirty="0">
                <a:solidFill>
                  <a:srgbClr val="0000CD"/>
                </a:solidFill>
                <a:effectLst/>
                <a:latin typeface="+mj-lt"/>
              </a:rPr>
              <a:t>16,0–16,99</a:t>
            </a:r>
            <a:r>
              <a:rPr lang="pl-PL" sz="3800" b="0" i="0" dirty="0">
                <a:solidFill>
                  <a:srgbClr val="2A2A2A"/>
                </a:solidFill>
                <a:effectLst/>
                <a:latin typeface="+mj-lt"/>
              </a:rPr>
              <a:t> – wychudzenie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pl-PL" sz="3800" b="1" i="0" dirty="0">
                <a:solidFill>
                  <a:srgbClr val="0000CD"/>
                </a:solidFill>
                <a:effectLst/>
                <a:latin typeface="+mj-lt"/>
              </a:rPr>
              <a:t>17,0–18,49</a:t>
            </a:r>
            <a:r>
              <a:rPr lang="pl-PL" sz="3800" b="0" i="0" dirty="0">
                <a:solidFill>
                  <a:srgbClr val="2A2A2A"/>
                </a:solidFill>
                <a:effectLst/>
                <a:latin typeface="+mj-lt"/>
              </a:rPr>
              <a:t> – niedowaga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pl-PL" sz="3800" b="1" i="0" dirty="0">
                <a:solidFill>
                  <a:srgbClr val="0000CD"/>
                </a:solidFill>
                <a:effectLst/>
                <a:latin typeface="+mj-lt"/>
              </a:rPr>
              <a:t>18,5–24,99</a:t>
            </a:r>
            <a:r>
              <a:rPr lang="pl-PL" sz="3800" b="0" i="0" dirty="0">
                <a:solidFill>
                  <a:srgbClr val="2A2A2A"/>
                </a:solidFill>
                <a:effectLst/>
                <a:latin typeface="+mj-lt"/>
              </a:rPr>
              <a:t> – wartość prawidłowa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pl-PL" sz="3800" b="1" i="0" dirty="0">
                <a:solidFill>
                  <a:srgbClr val="0000CD"/>
                </a:solidFill>
                <a:effectLst/>
                <a:latin typeface="+mj-lt"/>
              </a:rPr>
              <a:t>25,0–29,99</a:t>
            </a:r>
            <a:r>
              <a:rPr lang="pl-PL" sz="3800" b="0" i="0" dirty="0">
                <a:solidFill>
                  <a:srgbClr val="2A2A2A"/>
                </a:solidFill>
                <a:effectLst/>
                <a:latin typeface="+mj-lt"/>
              </a:rPr>
              <a:t> – nadwaga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pl-PL" sz="3800" b="1" i="0" dirty="0">
                <a:solidFill>
                  <a:srgbClr val="0000CD"/>
                </a:solidFill>
                <a:effectLst/>
                <a:latin typeface="+mj-lt"/>
              </a:rPr>
              <a:t>30,0–34,99</a:t>
            </a:r>
            <a:r>
              <a:rPr lang="pl-PL" sz="3800" b="0" i="0" dirty="0">
                <a:solidFill>
                  <a:srgbClr val="2A2A2A"/>
                </a:solidFill>
                <a:effectLst/>
                <a:latin typeface="+mj-lt"/>
              </a:rPr>
              <a:t> – I stopień otyłości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pl-PL" sz="3800" b="1" i="0" dirty="0">
                <a:solidFill>
                  <a:srgbClr val="0000CD"/>
                </a:solidFill>
                <a:effectLst/>
                <a:latin typeface="+mj-lt"/>
              </a:rPr>
              <a:t>35,0–39,99</a:t>
            </a:r>
            <a:r>
              <a:rPr lang="pl-PL" sz="3800" b="0" i="0" dirty="0">
                <a:solidFill>
                  <a:srgbClr val="2A2A2A"/>
                </a:solidFill>
                <a:effectLst/>
                <a:latin typeface="+mj-lt"/>
              </a:rPr>
              <a:t> – II stopień otyłości (otyłość kliniczna)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pl-PL" sz="3800" b="1" i="0" dirty="0">
                <a:solidFill>
                  <a:srgbClr val="0000CD"/>
                </a:solidFill>
                <a:effectLst/>
                <a:latin typeface="+mj-lt"/>
              </a:rPr>
              <a:t>≥ 40,0</a:t>
            </a:r>
            <a:r>
              <a:rPr lang="pl-PL" sz="3800" b="0" i="0" dirty="0">
                <a:solidFill>
                  <a:srgbClr val="2A2A2A"/>
                </a:solidFill>
                <a:effectLst/>
                <a:latin typeface="+mj-lt"/>
              </a:rPr>
              <a:t> – III stopień otyłości (otyłość skrajna); przekroczenie tego progu nazywa się też otyłością olbrzymią, która poważnie zagraża zdrowiu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1322930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1bc458f0340e0026f831280ffddf36e6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d12c8100f782de7d15ed4ffbb9251064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Props1.xml><?xml version="1.0" encoding="utf-8"?>
<ds:datastoreItem xmlns:ds="http://schemas.openxmlformats.org/officeDocument/2006/customXml" ds:itemID="{CBBBC67B-DCC6-4994-B52E-D0A9F9E3B2D9}"/>
</file>

<file path=customXml/itemProps2.xml><?xml version="1.0" encoding="utf-8"?>
<ds:datastoreItem xmlns:ds="http://schemas.openxmlformats.org/officeDocument/2006/customXml" ds:itemID="{C065598B-3584-415C-B0ED-B16E9B0D9C8F}"/>
</file>

<file path=customXml/itemProps3.xml><?xml version="1.0" encoding="utf-8"?>
<ds:datastoreItem xmlns:ds="http://schemas.openxmlformats.org/officeDocument/2006/customXml" ds:itemID="{3141BC8C-F3EA-4609-AE90-3A85F2DBF7C1}"/>
</file>

<file path=docProps/app.xml><?xml version="1.0" encoding="utf-8"?>
<Properties xmlns="http://schemas.openxmlformats.org/officeDocument/2006/extended-properties" xmlns:vt="http://schemas.openxmlformats.org/officeDocument/2006/docPropsVTypes">
  <TotalTime>4378</TotalTime>
  <Words>1372</Words>
  <Application>Microsoft Office PowerPoint</Application>
  <PresentationFormat>Panoramiczny</PresentationFormat>
  <Paragraphs>191</Paragraphs>
  <Slides>32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Times New Roman</vt:lpstr>
      <vt:lpstr>Motyw pakietu Office</vt:lpstr>
      <vt:lpstr>Projekt „Kierunki – drogi dla gospodarki”</vt:lpstr>
      <vt:lpstr>Zaburzenia w rozwoju</vt:lpstr>
      <vt:lpstr>Zaburzania w rozwoju związane z odżywianiem</vt:lpstr>
      <vt:lpstr>Zaburzenia odżywiania - podział</vt:lpstr>
      <vt:lpstr>Rodzaje zaburzeń odżywiania </vt:lpstr>
      <vt:lpstr>Kto choruje na zaburzania odżywiania?</vt:lpstr>
      <vt:lpstr>Przyczyny zaburzeń odżywiania</vt:lpstr>
      <vt:lpstr>BMI</vt:lpstr>
      <vt:lpstr>Wskaźniki BMI</vt:lpstr>
      <vt:lpstr>Prawidłowe BMI</vt:lpstr>
      <vt:lpstr>Przekrój sylwetek wg wartości BMI</vt:lpstr>
      <vt:lpstr>Zaburzenia odżywiania - objawy</vt:lpstr>
      <vt:lpstr>Anoreksja</vt:lpstr>
      <vt:lpstr>Anoreksja – zachowania które powinny wzbudzić czujność:</vt:lpstr>
      <vt:lpstr>Bulimia</vt:lpstr>
      <vt:lpstr>Ortorekscja</vt:lpstr>
      <vt:lpstr>Kompulsywne objadanie zespół gwałtownego jedzenia napady żarłoczności</vt:lpstr>
      <vt:lpstr>Diabulimia</vt:lpstr>
      <vt:lpstr>Drunkoreksja/alkoreksja</vt:lpstr>
      <vt:lpstr>Pica</vt:lpstr>
      <vt:lpstr>Zespół nocnego jedzenia (NES)</vt:lpstr>
      <vt:lpstr>Zaburzenia oczyszczania</vt:lpstr>
      <vt:lpstr>Zaburzenie z napadami objadania się</vt:lpstr>
      <vt:lpstr>Zaburzenie z napadami objadania się – rodzaje nasilenia</vt:lpstr>
      <vt:lpstr>Zespół Gourmand  (zespół smakosza)</vt:lpstr>
      <vt:lpstr>Zaburzenia odżywiania - statystyki</vt:lpstr>
      <vt:lpstr>Leczenie</vt:lpstr>
      <vt:lpstr>Cyfrowa transformacja a zaburzenia odżywiania - media społecznościowe a presja wizerunku</vt:lpstr>
      <vt:lpstr>Cyfrowa transformacja a zaburzenia odżywiania - nowe formy wsparcia i leczenia dzięki technologii</vt:lpstr>
      <vt:lpstr>Zielona transformacja a zaburzenia odżywiania - trendy proekologiczne i dieta</vt:lpstr>
      <vt:lpstr>Zielona transformacja a zaburzenia odżywiania - edukacja żywieniowa a świadomość ekologiczna</vt:lpstr>
      <vt:lpstr>Zielona transformacja a zaburzenia odżywiania - psychologiczny aspekt ekologicznego życia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Zaburzania odżywiania</dc:title>
  <dc:creator>Karolina Goede</dc:creator>
  <cp:lastModifiedBy>Konto Microsoft</cp:lastModifiedBy>
  <cp:revision>76</cp:revision>
  <dcterms:created xsi:type="dcterms:W3CDTF">2024-06-08T14:40:10Z</dcterms:created>
  <dcterms:modified xsi:type="dcterms:W3CDTF">2025-10-26T16:33:09Z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