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4"/>
  </p:notesMasterIdLst>
  <p:sldIdLst>
    <p:sldId id="257" r:id="rId5"/>
    <p:sldId id="343" r:id="rId6"/>
    <p:sldId id="406" r:id="rId7"/>
    <p:sldId id="407" r:id="rId8"/>
    <p:sldId id="408" r:id="rId9"/>
    <p:sldId id="409" r:id="rId10"/>
    <p:sldId id="410" r:id="rId11"/>
    <p:sldId id="411" r:id="rId12"/>
    <p:sldId id="412" r:id="rId13"/>
    <p:sldId id="413" r:id="rId14"/>
    <p:sldId id="414" r:id="rId15"/>
    <p:sldId id="415" r:id="rId16"/>
    <p:sldId id="417" r:id="rId17"/>
    <p:sldId id="416" r:id="rId18"/>
    <p:sldId id="418" r:id="rId19"/>
    <p:sldId id="363" r:id="rId20"/>
    <p:sldId id="419" r:id="rId21"/>
    <p:sldId id="420" r:id="rId22"/>
    <p:sldId id="421" r:id="rId23"/>
    <p:sldId id="422" r:id="rId24"/>
    <p:sldId id="423" r:id="rId25"/>
    <p:sldId id="424" r:id="rId26"/>
    <p:sldId id="425" r:id="rId27"/>
    <p:sldId id="426" r:id="rId28"/>
    <p:sldId id="427" r:id="rId29"/>
    <p:sldId id="428" r:id="rId30"/>
    <p:sldId id="430" r:id="rId31"/>
    <p:sldId id="431" r:id="rId32"/>
    <p:sldId id="429" r:id="rId33"/>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285069-055D-44A6-9950-C6CE444D8D41}" v="13" dt="2025-10-23T19:15:05.929"/>
  </p1510:revLst>
</p1510:revInfo>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 pośredni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08" autoAdjust="0"/>
    <p:restoredTop sz="86405" autoAdjust="0"/>
  </p:normalViewPr>
  <p:slideViewPr>
    <p:cSldViewPr snapToGrid="0">
      <p:cViewPr varScale="1">
        <p:scale>
          <a:sx n="71" d="100"/>
          <a:sy n="71" d="100"/>
        </p:scale>
        <p:origin x="235" y="5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olina Goede" userId="S::karolina.goede@ukwbydgoszcz.onmicrosoft.com::115d1b8b-450b-4899-a2af-931a587c2fea" providerId="AD" clId="Web-{EA285069-055D-44A6-9950-C6CE444D8D41}"/>
    <pc:docChg chg="modSld">
      <pc:chgData name="Karolina Goede" userId="S::karolina.goede@ukwbydgoszcz.onmicrosoft.com::115d1b8b-450b-4899-a2af-931a587c2fea" providerId="AD" clId="Web-{EA285069-055D-44A6-9950-C6CE444D8D41}" dt="2025-10-23T19:15:05.929" v="12" actId="20577"/>
      <pc:docMkLst>
        <pc:docMk/>
      </pc:docMkLst>
      <pc:sldChg chg="modSp">
        <pc:chgData name="Karolina Goede" userId="S::karolina.goede@ukwbydgoszcz.onmicrosoft.com::115d1b8b-450b-4899-a2af-931a587c2fea" providerId="AD" clId="Web-{EA285069-055D-44A6-9950-C6CE444D8D41}" dt="2025-10-23T19:14:20.631" v="6" actId="20577"/>
        <pc:sldMkLst>
          <pc:docMk/>
          <pc:sldMk cId="3394492991" sldId="257"/>
        </pc:sldMkLst>
        <pc:spChg chg="mod">
          <ac:chgData name="Karolina Goede" userId="S::karolina.goede@ukwbydgoszcz.onmicrosoft.com::115d1b8b-450b-4899-a2af-931a587c2fea" providerId="AD" clId="Web-{EA285069-055D-44A6-9950-C6CE444D8D41}" dt="2025-10-23T19:14:20.631" v="6" actId="20577"/>
          <ac:spMkLst>
            <pc:docMk/>
            <pc:sldMk cId="3394492991" sldId="257"/>
            <ac:spMk id="3" creationId="{00000000-0000-0000-0000-000000000000}"/>
          </ac:spMkLst>
        </pc:spChg>
      </pc:sldChg>
      <pc:sldChg chg="modSp">
        <pc:chgData name="Karolina Goede" userId="S::karolina.goede@ukwbydgoszcz.onmicrosoft.com::115d1b8b-450b-4899-a2af-931a587c2fea" providerId="AD" clId="Web-{EA285069-055D-44A6-9950-C6CE444D8D41}" dt="2025-10-23T19:15:05.929" v="12" actId="20577"/>
        <pc:sldMkLst>
          <pc:docMk/>
          <pc:sldMk cId="1974382853" sldId="363"/>
        </pc:sldMkLst>
        <pc:spChg chg="mod">
          <ac:chgData name="Karolina Goede" userId="S::karolina.goede@ukwbydgoszcz.onmicrosoft.com::115d1b8b-450b-4899-a2af-931a587c2fea" providerId="AD" clId="Web-{EA285069-055D-44A6-9950-C6CE444D8D41}" dt="2025-10-23T19:14:40.428" v="8" actId="14100"/>
          <ac:spMkLst>
            <pc:docMk/>
            <pc:sldMk cId="1974382853" sldId="363"/>
            <ac:spMk id="2" creationId="{E422B574-3091-A741-4FE6-BBDAB72E5867}"/>
          </ac:spMkLst>
        </pc:spChg>
        <pc:spChg chg="mod">
          <ac:chgData name="Karolina Goede" userId="S::karolina.goede@ukwbydgoszcz.onmicrosoft.com::115d1b8b-450b-4899-a2af-931a587c2fea" providerId="AD" clId="Web-{EA285069-055D-44A6-9950-C6CE444D8D41}" dt="2025-10-23T19:15:05.929" v="12" actId="20577"/>
          <ac:spMkLst>
            <pc:docMk/>
            <pc:sldMk cId="1974382853" sldId="363"/>
            <ac:spMk id="3" creationId="{FEC23238-C380-DEC8-B44E-CCEEA85A5F9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53AE96-24CA-49BE-A92D-A7BE221511F6}" type="datetimeFigureOut">
              <a:rPr lang="pl-PL" smtClean="0"/>
              <a:t>23.10.2025</a:t>
            </a:fld>
            <a:endParaRPr lang="pl-PL"/>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16368C-1724-4817-8177-D788911FE8C6}" type="slidenum">
              <a:rPr lang="pl-PL" smtClean="0"/>
              <a:t>‹#›</a:t>
            </a:fld>
            <a:endParaRPr lang="pl-PL"/>
          </a:p>
        </p:txBody>
      </p:sp>
    </p:spTree>
    <p:extLst>
      <p:ext uri="{BB962C8B-B14F-4D97-AF65-F5344CB8AC3E}">
        <p14:creationId xmlns:p14="http://schemas.microsoft.com/office/powerpoint/2010/main" val="4129912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ajd tytułowy">
    <p:spTree>
      <p:nvGrpSpPr>
        <p:cNvPr id="1" name=""/>
        <p:cNvGrpSpPr/>
        <p:nvPr/>
      </p:nvGrpSpPr>
      <p:grpSpPr>
        <a:xfrm>
          <a:off x="0" y="0"/>
          <a:ext cx="0" cy="0"/>
          <a:chOff x="0" y="0"/>
          <a:chExt cx="0" cy="0"/>
        </a:xfrm>
      </p:grpSpPr>
      <p:sp>
        <p:nvSpPr>
          <p:cNvPr id="3" name="Podtytu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10" name="Tytuł 9"/>
          <p:cNvSpPr>
            <a:spLocks noGrp="1"/>
          </p:cNvSpPr>
          <p:nvPr>
            <p:ph type="title"/>
          </p:nvPr>
        </p:nvSpPr>
        <p:spPr/>
        <p:txBody>
          <a:bodyPr/>
          <a:lstStyle/>
          <a:p>
            <a:r>
              <a:rPr lang="pl-PL"/>
              <a:t>Kliknij, aby edytować styl</a:t>
            </a:r>
          </a:p>
        </p:txBody>
      </p:sp>
    </p:spTree>
    <p:extLst>
      <p:ext uri="{BB962C8B-B14F-4D97-AF65-F5344CB8AC3E}">
        <p14:creationId xmlns:p14="http://schemas.microsoft.com/office/powerpoint/2010/main" val="1463119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5BA6EE3-B419-4539-A71C-850B302A0075}" type="datetimeFigureOut">
              <a:rPr lang="pl-PL" smtClean="0"/>
              <a:t>23.10.2025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971279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5BA6EE3-B419-4539-A71C-850B302A0075}" type="datetimeFigureOut">
              <a:rPr lang="pl-PL" smtClean="0"/>
              <a:t>23.10.2025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92041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b="1"/>
            </a:lvl1pPr>
          </a:lstStyle>
          <a:p>
            <a:r>
              <a:rPr lang="pl-PL" dirty="0"/>
              <a:t>Kliknij, aby edytować styl</a:t>
            </a:r>
          </a:p>
        </p:txBody>
      </p:sp>
      <p:sp>
        <p:nvSpPr>
          <p:cNvPr id="3" name="Symbol zastępczy zawartości 2"/>
          <p:cNvSpPr>
            <a:spLocks noGrp="1"/>
          </p:cNvSpPr>
          <p:nvPr>
            <p:ph idx="1"/>
          </p:nvPr>
        </p:nvSpPr>
        <p:spPr/>
        <p:txBody>
          <a:body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Tree>
    <p:extLst>
      <p:ext uri="{BB962C8B-B14F-4D97-AF65-F5344CB8AC3E}">
        <p14:creationId xmlns:p14="http://schemas.microsoft.com/office/powerpoint/2010/main" val="2133677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25BA6EE3-B419-4539-A71C-850B302A0075}" type="datetimeFigureOut">
              <a:rPr lang="pl-PL" smtClean="0"/>
              <a:t>23.10.2025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787740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25BA6EE3-B419-4539-A71C-850B302A0075}" type="datetimeFigureOut">
              <a:rPr lang="pl-PL" smtClean="0"/>
              <a:t>23.10.2025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416588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25BA6EE3-B419-4539-A71C-850B302A0075}" type="datetimeFigureOut">
              <a:rPr lang="pl-PL" smtClean="0"/>
              <a:t>23.10.2025</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717942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p:txBody>
          <a:bodyPr/>
          <a:lstStyle/>
          <a:p>
            <a:fld id="{25BA6EE3-B419-4539-A71C-850B302A0075}" type="datetimeFigureOut">
              <a:rPr lang="pl-PL" smtClean="0"/>
              <a:t>23.10.2025</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433770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25BA6EE3-B419-4539-A71C-850B302A0075}" type="datetimeFigureOut">
              <a:rPr lang="pl-PL" smtClean="0"/>
              <a:t>23.10.2025</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358003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25BA6EE3-B419-4539-A71C-850B302A0075}" type="datetimeFigureOut">
              <a:rPr lang="pl-PL" smtClean="0"/>
              <a:t>23.10.2025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4147679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25BA6EE3-B419-4539-A71C-850B302A0075}" type="datetimeFigureOut">
              <a:rPr lang="pl-PL" smtClean="0"/>
              <a:t>23.10.2025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2056084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BA6EE3-B419-4539-A71C-850B302A0075}" type="datetimeFigureOut">
              <a:rPr lang="pl-PL" smtClean="0"/>
              <a:t>23.10.2025</a:t>
            </a:fld>
            <a:endParaRPr lang="pl-PL"/>
          </a:p>
        </p:txBody>
      </p:sp>
      <p:sp>
        <p:nvSpPr>
          <p:cNvPr id="5" name="Symbol zastępczy stopki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4DAAAE-2952-40E7-99D1-B432747B2D3F}" type="slidenum">
              <a:rPr lang="pl-PL" smtClean="0"/>
              <a:t>‹#›</a:t>
            </a:fld>
            <a:endParaRPr lang="pl-PL"/>
          </a:p>
        </p:txBody>
      </p:sp>
    </p:spTree>
    <p:extLst>
      <p:ext uri="{BB962C8B-B14F-4D97-AF65-F5344CB8AC3E}">
        <p14:creationId xmlns:p14="http://schemas.microsoft.com/office/powerpoint/2010/main" val="867524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Logo Uniwersytetu Kazimierza Wielkiego w Bydgoszcz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67721" y="286329"/>
            <a:ext cx="1857952" cy="1857952"/>
          </a:xfrm>
          <a:prstGeom prst="rect">
            <a:avLst/>
          </a:prstGeom>
          <a:noFill/>
          <a:extLst>
            <a:ext uri="{909E8E84-426E-40DD-AFC4-6F175D3DCCD1}">
              <a14:hiddenFill xmlns:a14="http://schemas.microsoft.com/office/drawing/2010/main">
                <a:solidFill>
                  <a:srgbClr val="FFFFFF"/>
                </a:solidFill>
              </a14:hiddenFill>
            </a:ext>
          </a:extLst>
        </p:spPr>
      </p:pic>
      <p:sp>
        <p:nvSpPr>
          <p:cNvPr id="2" name="Tytuł 1"/>
          <p:cNvSpPr>
            <a:spLocks noGrp="1"/>
          </p:cNvSpPr>
          <p:nvPr>
            <p:ph type="ctrTitle"/>
          </p:nvPr>
        </p:nvSpPr>
        <p:spPr>
          <a:xfrm>
            <a:off x="1524000" y="1391477"/>
            <a:ext cx="9144000" cy="2118485"/>
          </a:xfrm>
        </p:spPr>
        <p:txBody>
          <a:bodyPr>
            <a:normAutofit/>
          </a:bodyPr>
          <a:lstStyle/>
          <a:p>
            <a:r>
              <a:rPr lang="pl-PL" sz="4000" dirty="0"/>
              <a:t>Projekt „Kierunki – drogi dla gospodarki”</a:t>
            </a:r>
          </a:p>
        </p:txBody>
      </p:sp>
      <p:sp>
        <p:nvSpPr>
          <p:cNvPr id="3" name="Podtytuł 2"/>
          <p:cNvSpPr>
            <a:spLocks noGrp="1"/>
          </p:cNvSpPr>
          <p:nvPr>
            <p:ph type="subTitle" idx="1"/>
          </p:nvPr>
        </p:nvSpPr>
        <p:spPr>
          <a:xfrm>
            <a:off x="1524000" y="2958353"/>
            <a:ext cx="9144000" cy="2487585"/>
          </a:xfrm>
        </p:spPr>
        <p:txBody>
          <a:bodyPr vert="horz" lIns="91440" tIns="45720" rIns="91440" bIns="45720" rtlCol="0" anchor="t">
            <a:normAutofit/>
          </a:bodyPr>
          <a:lstStyle/>
          <a:p>
            <a:pPr algn="l">
              <a:lnSpc>
                <a:spcPct val="150000"/>
              </a:lnSpc>
              <a:spcBef>
                <a:spcPts val="0"/>
              </a:spcBef>
            </a:pPr>
            <a:r>
              <a:rPr lang="pl-PL" sz="1800" b="1" dirty="0"/>
              <a:t>Tytuł wykładu:</a:t>
            </a:r>
            <a:r>
              <a:rPr lang="pl-PL" sz="1800" dirty="0"/>
              <a:t> Zakłady karne w obliczu transformacji - struktura, rodzaje i typy, rola zielonej oraz cyfrowej resocjalizacji.</a:t>
            </a:r>
          </a:p>
          <a:p>
            <a:pPr algn="l">
              <a:lnSpc>
                <a:spcPct val="150000"/>
              </a:lnSpc>
              <a:spcBef>
                <a:spcPts val="0"/>
              </a:spcBef>
            </a:pPr>
            <a:r>
              <a:rPr lang="pl-PL" sz="1800" b="1" dirty="0"/>
              <a:t>Przedmiot</a:t>
            </a:r>
            <a:r>
              <a:rPr lang="pl-PL" sz="1800" dirty="0"/>
              <a:t>: Resocjalizacja penitencjarna</a:t>
            </a:r>
            <a:endParaRPr lang="pl-PL" sz="1800" dirty="0">
              <a:ea typeface="Calibri"/>
              <a:cs typeface="Calibri"/>
            </a:endParaRPr>
          </a:p>
          <a:p>
            <a:pPr algn="l">
              <a:lnSpc>
                <a:spcPct val="150000"/>
              </a:lnSpc>
              <a:spcBef>
                <a:spcPts val="0"/>
              </a:spcBef>
            </a:pPr>
            <a:r>
              <a:rPr lang="pl-PL" sz="1800" b="1" dirty="0"/>
              <a:t>Kierunek</a:t>
            </a:r>
            <a:r>
              <a:rPr lang="pl-PL" sz="1800" dirty="0"/>
              <a:t>: Pedagogika resocjalizacyjna</a:t>
            </a:r>
          </a:p>
          <a:p>
            <a:pPr algn="l">
              <a:lnSpc>
                <a:spcPct val="150000"/>
              </a:lnSpc>
              <a:spcBef>
                <a:spcPts val="0"/>
              </a:spcBef>
            </a:pPr>
            <a:r>
              <a:rPr lang="pl-PL" sz="1800" b="1" dirty="0"/>
              <a:t>Autor</a:t>
            </a:r>
            <a:r>
              <a:rPr lang="pl-PL" sz="1800" dirty="0"/>
              <a:t>: Monika Gołembowska</a:t>
            </a:r>
          </a:p>
        </p:txBody>
      </p:sp>
      <p:pic>
        <p:nvPicPr>
          <p:cNvPr id="2050" name="Picture 2" descr="Logo Funduszy Europejskich dla Rozwoju Społeczneg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277" t="24982" r="18017" b="25905"/>
          <a:stretch/>
        </p:blipFill>
        <p:spPr bwMode="auto">
          <a:xfrm>
            <a:off x="2705099" y="5445938"/>
            <a:ext cx="2781301" cy="92325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logo oznaczające, że warsztat jest dofinansowany przez Unię Europejską"/>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8750" y="5445938"/>
            <a:ext cx="2857500" cy="914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4492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1672999-25CD-D3E6-0934-F8C62459DC8F}"/>
              </a:ext>
            </a:extLst>
          </p:cNvPr>
          <p:cNvSpPr>
            <a:spLocks noGrp="1"/>
          </p:cNvSpPr>
          <p:nvPr>
            <p:ph type="title"/>
          </p:nvPr>
        </p:nvSpPr>
        <p:spPr/>
        <p:txBody>
          <a:bodyPr>
            <a:normAutofit fontScale="90000"/>
          </a:bodyPr>
          <a:lstStyle/>
          <a:p>
            <a:pPr>
              <a:lnSpc>
                <a:spcPct val="150000"/>
              </a:lnSpc>
            </a:pPr>
            <a:r>
              <a:rPr lang="pl-PL" sz="3200" dirty="0"/>
              <a:t>Stosunek służbowy funkcjonariuszy</a:t>
            </a:r>
            <a:br>
              <a:rPr lang="pl-PL" sz="3200" dirty="0"/>
            </a:br>
            <a:r>
              <a:rPr lang="pl-PL" sz="3200" dirty="0"/>
              <a:t>Kto może pełnić służbę w Służbie Więziennej?, część 1</a:t>
            </a:r>
          </a:p>
        </p:txBody>
      </p:sp>
      <p:sp>
        <p:nvSpPr>
          <p:cNvPr id="3" name="Symbol zastępczy zawartości 2">
            <a:extLst>
              <a:ext uri="{FF2B5EF4-FFF2-40B4-BE49-F238E27FC236}">
                <a16:creationId xmlns:a16="http://schemas.microsoft.com/office/drawing/2014/main" id="{F60D113E-0B2A-F206-CDEF-8CB0FAA3D34B}"/>
              </a:ext>
            </a:extLst>
          </p:cNvPr>
          <p:cNvSpPr>
            <a:spLocks noGrp="1"/>
          </p:cNvSpPr>
          <p:nvPr>
            <p:ph idx="1"/>
          </p:nvPr>
        </p:nvSpPr>
        <p:spPr/>
        <p:txBody>
          <a:bodyPr>
            <a:normAutofit/>
          </a:bodyPr>
          <a:lstStyle/>
          <a:p>
            <a:pPr algn="just">
              <a:lnSpc>
                <a:spcPct val="150000"/>
              </a:lnSpc>
              <a:spcBef>
                <a:spcPts val="0"/>
              </a:spcBef>
              <a:buAutoNum type="arabicParenR"/>
            </a:pPr>
            <a:r>
              <a:rPr lang="pl-PL" sz="1800" dirty="0"/>
              <a:t>osoba posiadająca obywatelstwo polskie; </a:t>
            </a:r>
          </a:p>
          <a:p>
            <a:pPr algn="just">
              <a:lnSpc>
                <a:spcPct val="150000"/>
              </a:lnSpc>
              <a:spcBef>
                <a:spcPts val="0"/>
              </a:spcBef>
              <a:buAutoNum type="arabicParenR"/>
            </a:pPr>
            <a:r>
              <a:rPr lang="pl-PL" sz="1800" dirty="0"/>
              <a:t>osoba posiadająca uregulowany stosunek do służby wojskowej; </a:t>
            </a:r>
          </a:p>
          <a:p>
            <a:pPr algn="just">
              <a:lnSpc>
                <a:spcPct val="150000"/>
              </a:lnSpc>
              <a:spcBef>
                <a:spcPts val="0"/>
              </a:spcBef>
              <a:buAutoNum type="arabicParenR"/>
            </a:pPr>
            <a:r>
              <a:rPr lang="pl-PL" sz="1800" dirty="0"/>
              <a:t>osoba korzystająca z pełni praw publicznych; </a:t>
            </a:r>
          </a:p>
          <a:p>
            <a:pPr algn="just">
              <a:lnSpc>
                <a:spcPct val="150000"/>
              </a:lnSpc>
              <a:spcBef>
                <a:spcPts val="0"/>
              </a:spcBef>
              <a:buAutoNum type="arabicParenR"/>
            </a:pPr>
            <a:r>
              <a:rPr lang="pl-PL" sz="1800" dirty="0"/>
              <a:t>osoba, która daje rękojmię prawidłowego wykonywania powierzonych zadań; </a:t>
            </a:r>
          </a:p>
          <a:p>
            <a:pPr algn="just">
              <a:lnSpc>
                <a:spcPct val="150000"/>
              </a:lnSpc>
              <a:spcBef>
                <a:spcPts val="0"/>
              </a:spcBef>
              <a:buAutoNum type="arabicParenR"/>
            </a:pPr>
            <a:r>
              <a:rPr lang="pl-PL" sz="1800" dirty="0"/>
              <a:t>osoba, która nie była skazana prawomocnym wyrokiem sądu za przestępstwo umyślne lub umyślne przestępstwo skarbowe albo wobec której nie został wydany prawomocny wyrok warunkowo umarzający postępowanie karne o takie przestępstwo, a także nie toczy się przeciwko niej postępowanie karne o takie przestępstwo;</a:t>
            </a:r>
          </a:p>
          <a:p>
            <a:endParaRPr lang="pl-PL" dirty="0"/>
          </a:p>
        </p:txBody>
      </p:sp>
    </p:spTree>
    <p:extLst>
      <p:ext uri="{BB962C8B-B14F-4D97-AF65-F5344CB8AC3E}">
        <p14:creationId xmlns:p14="http://schemas.microsoft.com/office/powerpoint/2010/main" val="27299816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572D6C-BD97-D8ED-1AAF-EC237A70EAC4}"/>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7D7330E6-671F-3412-1F4D-783CD84163DD}"/>
              </a:ext>
            </a:extLst>
          </p:cNvPr>
          <p:cNvSpPr>
            <a:spLocks noGrp="1"/>
          </p:cNvSpPr>
          <p:nvPr>
            <p:ph type="title"/>
          </p:nvPr>
        </p:nvSpPr>
        <p:spPr/>
        <p:txBody>
          <a:bodyPr>
            <a:normAutofit fontScale="90000"/>
          </a:bodyPr>
          <a:lstStyle/>
          <a:p>
            <a:pPr>
              <a:lnSpc>
                <a:spcPct val="150000"/>
              </a:lnSpc>
            </a:pPr>
            <a:r>
              <a:rPr lang="pl-PL" sz="3200" dirty="0"/>
              <a:t>Stosunek służbowy funkcjonariuszy</a:t>
            </a:r>
            <a:br>
              <a:rPr lang="pl-PL" sz="3200" dirty="0"/>
            </a:br>
            <a:r>
              <a:rPr lang="pl-PL" sz="3200" dirty="0"/>
              <a:t>Kto może pełnić służbę w Służbie Więziennej?, część 2</a:t>
            </a:r>
          </a:p>
        </p:txBody>
      </p:sp>
      <p:sp>
        <p:nvSpPr>
          <p:cNvPr id="3" name="Symbol zastępczy zawartości 2">
            <a:extLst>
              <a:ext uri="{FF2B5EF4-FFF2-40B4-BE49-F238E27FC236}">
                <a16:creationId xmlns:a16="http://schemas.microsoft.com/office/drawing/2014/main" id="{325BE17C-205C-C1C0-6183-313EDF6B9C4D}"/>
              </a:ext>
            </a:extLst>
          </p:cNvPr>
          <p:cNvSpPr>
            <a:spLocks noGrp="1"/>
          </p:cNvSpPr>
          <p:nvPr>
            <p:ph idx="1"/>
          </p:nvPr>
        </p:nvSpPr>
        <p:spPr/>
        <p:txBody>
          <a:bodyPr>
            <a:normAutofit/>
          </a:bodyPr>
          <a:lstStyle/>
          <a:p>
            <a:pPr marL="0" marR="0" lvl="0" indent="0"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pl-PL" sz="2000" b="0" i="0" u="none" strike="noStrike" kern="1200" cap="none" spc="0" normalizeH="0" baseline="0" noProof="0" dirty="0">
                <a:ln>
                  <a:noFill/>
                </a:ln>
                <a:solidFill>
                  <a:prstClr val="black"/>
                </a:solidFill>
                <a:effectLst/>
                <a:uLnTx/>
                <a:uFillTx/>
                <a:latin typeface="Calibri" panose="020F0502020204030204"/>
                <a:ea typeface="+mn-ea"/>
                <a:cs typeface="+mn-cs"/>
              </a:rPr>
              <a:t>6) Osoba dająca rękojmię zachowania tajemnicy stosownie do wymogów określonych w przepisach o ochronie informacji niejawnych; </a:t>
            </a:r>
          </a:p>
          <a:p>
            <a:pPr marL="0" marR="0" lvl="0" indent="0"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pl-PL" sz="2000" b="0" i="0" u="none" strike="noStrike" kern="1200" cap="none" spc="0" normalizeH="0" baseline="0" noProof="0" dirty="0">
                <a:ln>
                  <a:noFill/>
                </a:ln>
                <a:solidFill>
                  <a:prstClr val="black"/>
                </a:solidFill>
                <a:effectLst/>
                <a:uLnTx/>
                <a:uFillTx/>
                <a:latin typeface="Calibri" panose="020F0502020204030204"/>
                <a:ea typeface="+mn-ea"/>
                <a:cs typeface="+mn-cs"/>
              </a:rPr>
              <a:t>7) Osoba posiadająca co najmniej wykształcenie średnie lub średnie branżowe; </a:t>
            </a:r>
          </a:p>
          <a:p>
            <a:pPr marL="0" marR="0" lvl="0" indent="0"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pl-PL" sz="2000" b="0" i="0" u="none" strike="noStrike" kern="1200" cap="none" spc="0" normalizeH="0" baseline="0" noProof="0" dirty="0">
                <a:ln>
                  <a:noFill/>
                </a:ln>
                <a:solidFill>
                  <a:prstClr val="black"/>
                </a:solidFill>
                <a:effectLst/>
                <a:uLnTx/>
                <a:uFillTx/>
                <a:latin typeface="Calibri" panose="020F0502020204030204"/>
                <a:ea typeface="+mn-ea"/>
                <a:cs typeface="+mn-cs"/>
              </a:rPr>
              <a:t>8) Osoba posiadająca zdolność fizyczną i psychiczną do pełnienia służby w formacji uzbrojonej, podległej szczególnej dyscyplinie służbowej, której gotowa jest się podporządkować.</a:t>
            </a:r>
          </a:p>
          <a:p>
            <a:pPr marL="0" indent="0">
              <a:buNone/>
            </a:pPr>
            <a:endParaRPr lang="pl-PL" dirty="0"/>
          </a:p>
        </p:txBody>
      </p:sp>
    </p:spTree>
    <p:extLst>
      <p:ext uri="{BB962C8B-B14F-4D97-AF65-F5344CB8AC3E}">
        <p14:creationId xmlns:p14="http://schemas.microsoft.com/office/powerpoint/2010/main" val="41364965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77661F6-E9E6-4A55-A0CB-5573DD2E67D9}"/>
              </a:ext>
            </a:extLst>
          </p:cNvPr>
          <p:cNvSpPr>
            <a:spLocks noGrp="1"/>
          </p:cNvSpPr>
          <p:nvPr>
            <p:ph type="title"/>
          </p:nvPr>
        </p:nvSpPr>
        <p:spPr>
          <a:xfrm>
            <a:off x="838200" y="365125"/>
            <a:ext cx="10515600" cy="995589"/>
          </a:xfrm>
        </p:spPr>
        <p:txBody>
          <a:bodyPr>
            <a:normAutofit/>
          </a:bodyPr>
          <a:lstStyle/>
          <a:p>
            <a:r>
              <a:rPr lang="pl-PL" sz="3200" dirty="0"/>
              <a:t>Korpusy i stopnie Służby Więziennej, część 1:</a:t>
            </a:r>
          </a:p>
        </p:txBody>
      </p:sp>
      <p:sp>
        <p:nvSpPr>
          <p:cNvPr id="3" name="Symbol zastępczy zawartości 2">
            <a:extLst>
              <a:ext uri="{FF2B5EF4-FFF2-40B4-BE49-F238E27FC236}">
                <a16:creationId xmlns:a16="http://schemas.microsoft.com/office/drawing/2014/main" id="{4598E0F1-BB74-2B92-FE20-DDFD3C18447F}"/>
              </a:ext>
            </a:extLst>
          </p:cNvPr>
          <p:cNvSpPr>
            <a:spLocks noGrp="1"/>
          </p:cNvSpPr>
          <p:nvPr>
            <p:ph idx="1"/>
          </p:nvPr>
        </p:nvSpPr>
        <p:spPr>
          <a:xfrm>
            <a:off x="838200" y="1262743"/>
            <a:ext cx="10515600" cy="4914220"/>
          </a:xfrm>
        </p:spPr>
        <p:txBody>
          <a:bodyPr>
            <a:normAutofit fontScale="85000" lnSpcReduction="20000"/>
          </a:bodyPr>
          <a:lstStyle/>
          <a:p>
            <a:pPr>
              <a:lnSpc>
                <a:spcPct val="170000"/>
              </a:lnSpc>
              <a:spcBef>
                <a:spcPts val="0"/>
              </a:spcBef>
              <a:buAutoNum type="arabicParenR"/>
            </a:pPr>
            <a:r>
              <a:rPr lang="pl-PL" sz="2100" dirty="0"/>
              <a:t>w korpusie szeregowych Służby Więziennej: </a:t>
            </a:r>
          </a:p>
          <a:p>
            <a:pPr marL="0" indent="0">
              <a:lnSpc>
                <a:spcPct val="170000"/>
              </a:lnSpc>
              <a:spcBef>
                <a:spcPts val="0"/>
              </a:spcBef>
              <a:buNone/>
            </a:pPr>
            <a:r>
              <a:rPr lang="pl-PL" sz="2100" dirty="0"/>
              <a:t>	a) szeregowy Służby Więziennej, </a:t>
            </a:r>
          </a:p>
          <a:p>
            <a:pPr marL="0" indent="0">
              <a:lnSpc>
                <a:spcPct val="170000"/>
              </a:lnSpc>
              <a:spcBef>
                <a:spcPts val="0"/>
              </a:spcBef>
              <a:buNone/>
            </a:pPr>
            <a:r>
              <a:rPr lang="pl-PL" sz="2100" dirty="0"/>
              <a:t>	b) starszy szeregowy Służby Więziennej;</a:t>
            </a:r>
          </a:p>
          <a:p>
            <a:pPr marL="0" indent="0">
              <a:lnSpc>
                <a:spcPct val="170000"/>
              </a:lnSpc>
              <a:spcBef>
                <a:spcPts val="0"/>
              </a:spcBef>
              <a:buNone/>
            </a:pPr>
            <a:r>
              <a:rPr lang="pl-PL" sz="2100" dirty="0"/>
              <a:t>2) w korpusie podoficerów Służby Więziennej: </a:t>
            </a:r>
          </a:p>
          <a:p>
            <a:pPr marL="0" indent="0">
              <a:lnSpc>
                <a:spcPct val="170000"/>
              </a:lnSpc>
              <a:spcBef>
                <a:spcPts val="0"/>
              </a:spcBef>
              <a:buNone/>
            </a:pPr>
            <a:r>
              <a:rPr lang="pl-PL" sz="2100" dirty="0"/>
              <a:t>	a) kapral Służby Więziennej, </a:t>
            </a:r>
          </a:p>
          <a:p>
            <a:pPr marL="0" indent="0">
              <a:lnSpc>
                <a:spcPct val="170000"/>
              </a:lnSpc>
              <a:spcBef>
                <a:spcPts val="0"/>
              </a:spcBef>
              <a:buNone/>
            </a:pPr>
            <a:r>
              <a:rPr lang="pl-PL" sz="2100" dirty="0"/>
              <a:t>	b) starszy kapral Służby Więziennej, </a:t>
            </a:r>
          </a:p>
          <a:p>
            <a:pPr marL="0" indent="0">
              <a:lnSpc>
                <a:spcPct val="170000"/>
              </a:lnSpc>
              <a:spcBef>
                <a:spcPts val="0"/>
              </a:spcBef>
              <a:buNone/>
            </a:pPr>
            <a:r>
              <a:rPr lang="pl-PL" sz="2100" dirty="0"/>
              <a:t>	c) plutonowy Służby Więziennej, </a:t>
            </a:r>
          </a:p>
          <a:p>
            <a:pPr marL="0" indent="0">
              <a:lnSpc>
                <a:spcPct val="170000"/>
              </a:lnSpc>
              <a:spcBef>
                <a:spcPts val="0"/>
              </a:spcBef>
              <a:buNone/>
            </a:pPr>
            <a:r>
              <a:rPr lang="pl-PL" sz="2100" dirty="0"/>
              <a:t>	d) sierżant Służby Więziennej, </a:t>
            </a:r>
          </a:p>
          <a:p>
            <a:pPr marL="0" indent="0">
              <a:lnSpc>
                <a:spcPct val="170000"/>
              </a:lnSpc>
              <a:spcBef>
                <a:spcPts val="0"/>
              </a:spcBef>
              <a:buNone/>
            </a:pPr>
            <a:r>
              <a:rPr lang="pl-PL" sz="2100" dirty="0"/>
              <a:t>	e) starszy sierżant Służby Więziennej, </a:t>
            </a:r>
          </a:p>
          <a:p>
            <a:pPr marL="0" indent="0">
              <a:lnSpc>
                <a:spcPct val="170000"/>
              </a:lnSpc>
              <a:spcBef>
                <a:spcPts val="0"/>
              </a:spcBef>
              <a:buNone/>
            </a:pPr>
            <a:r>
              <a:rPr lang="pl-PL" sz="2100" dirty="0"/>
              <a:t>	f) sierżant sztabowy Służby Więziennej, </a:t>
            </a:r>
          </a:p>
          <a:p>
            <a:pPr marL="0" indent="0">
              <a:lnSpc>
                <a:spcPct val="170000"/>
              </a:lnSpc>
              <a:spcBef>
                <a:spcPts val="0"/>
              </a:spcBef>
              <a:buNone/>
            </a:pPr>
            <a:r>
              <a:rPr lang="pl-PL" sz="2100" dirty="0"/>
              <a:t>	g) starszy sierżant sztabowy Służby Więziennej;</a:t>
            </a:r>
          </a:p>
          <a:p>
            <a:endParaRPr lang="pl-PL" dirty="0"/>
          </a:p>
        </p:txBody>
      </p:sp>
    </p:spTree>
    <p:extLst>
      <p:ext uri="{BB962C8B-B14F-4D97-AF65-F5344CB8AC3E}">
        <p14:creationId xmlns:p14="http://schemas.microsoft.com/office/powerpoint/2010/main" val="1168318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7B0556-946C-A5B5-1184-FEB5A5E2D05B}"/>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DFAF3BA6-ECFD-8826-3CD2-C814B2A168D0}"/>
              </a:ext>
            </a:extLst>
          </p:cNvPr>
          <p:cNvSpPr>
            <a:spLocks noGrp="1"/>
          </p:cNvSpPr>
          <p:nvPr>
            <p:ph type="title"/>
          </p:nvPr>
        </p:nvSpPr>
        <p:spPr>
          <a:xfrm>
            <a:off x="838200" y="365125"/>
            <a:ext cx="10515600" cy="995589"/>
          </a:xfrm>
        </p:spPr>
        <p:txBody>
          <a:bodyPr>
            <a:normAutofit/>
          </a:bodyPr>
          <a:lstStyle/>
          <a:p>
            <a:r>
              <a:rPr lang="pl-PL" sz="3600" dirty="0"/>
              <a:t>Korpusy i stopnie Służby Więziennej, część 2:</a:t>
            </a:r>
          </a:p>
        </p:txBody>
      </p:sp>
      <p:sp>
        <p:nvSpPr>
          <p:cNvPr id="3" name="Symbol zastępczy zawartości 2">
            <a:extLst>
              <a:ext uri="{FF2B5EF4-FFF2-40B4-BE49-F238E27FC236}">
                <a16:creationId xmlns:a16="http://schemas.microsoft.com/office/drawing/2014/main" id="{08AAA77E-B6E2-E006-3F2F-31BC53BFC8C8}"/>
              </a:ext>
            </a:extLst>
          </p:cNvPr>
          <p:cNvSpPr>
            <a:spLocks noGrp="1"/>
          </p:cNvSpPr>
          <p:nvPr>
            <p:ph idx="1"/>
          </p:nvPr>
        </p:nvSpPr>
        <p:spPr>
          <a:xfrm>
            <a:off x="838200" y="1262743"/>
            <a:ext cx="10515600" cy="4914220"/>
          </a:xfrm>
        </p:spPr>
        <p:txBody>
          <a:bodyPr>
            <a:normAutofit/>
          </a:bodyPr>
          <a:lstStyle/>
          <a:p>
            <a:pPr marL="0" indent="0">
              <a:lnSpc>
                <a:spcPct val="150000"/>
              </a:lnSpc>
              <a:spcBef>
                <a:spcPts val="0"/>
              </a:spcBef>
              <a:buNone/>
            </a:pPr>
            <a:r>
              <a:rPr lang="pl-PL" sz="2000" dirty="0"/>
              <a:t>3) w korpusie chorążych Służby Więziennej: </a:t>
            </a:r>
          </a:p>
          <a:p>
            <a:pPr marL="0" lvl="1" indent="0">
              <a:lnSpc>
                <a:spcPct val="150000"/>
              </a:lnSpc>
              <a:spcBef>
                <a:spcPts val="0"/>
              </a:spcBef>
              <a:buNone/>
            </a:pPr>
            <a:r>
              <a:rPr lang="pl-PL" sz="2000" dirty="0"/>
              <a:t>	a) chorąży Służby Więziennej, </a:t>
            </a:r>
          </a:p>
          <a:p>
            <a:pPr marL="0" lvl="1" indent="0">
              <a:lnSpc>
                <a:spcPct val="150000"/>
              </a:lnSpc>
              <a:spcBef>
                <a:spcPts val="0"/>
              </a:spcBef>
              <a:buNone/>
            </a:pPr>
            <a:r>
              <a:rPr lang="pl-PL" sz="2000" dirty="0"/>
              <a:t>	b) starszy chorąży Służby Więziennej, </a:t>
            </a:r>
          </a:p>
          <a:p>
            <a:pPr marL="0" lvl="1" indent="0">
              <a:lnSpc>
                <a:spcPct val="150000"/>
              </a:lnSpc>
              <a:spcBef>
                <a:spcPts val="0"/>
              </a:spcBef>
              <a:buNone/>
            </a:pPr>
            <a:r>
              <a:rPr lang="pl-PL" sz="2000" dirty="0"/>
              <a:t>	c) chorąży sztabowy Służby Więziennej, </a:t>
            </a:r>
          </a:p>
          <a:p>
            <a:pPr marL="0" lvl="1" indent="0">
              <a:lnSpc>
                <a:spcPct val="150000"/>
              </a:lnSpc>
              <a:spcBef>
                <a:spcPts val="0"/>
              </a:spcBef>
              <a:buNone/>
            </a:pPr>
            <a:r>
              <a:rPr lang="pl-PL" sz="2000" dirty="0"/>
              <a:t>	d) starszy chorąży sztabowy Służby Więziennej;</a:t>
            </a:r>
          </a:p>
          <a:p>
            <a:pPr marL="0" indent="0">
              <a:buNone/>
            </a:pPr>
            <a:endParaRPr lang="pl-PL" dirty="0"/>
          </a:p>
        </p:txBody>
      </p:sp>
    </p:spTree>
    <p:extLst>
      <p:ext uri="{BB962C8B-B14F-4D97-AF65-F5344CB8AC3E}">
        <p14:creationId xmlns:p14="http://schemas.microsoft.com/office/powerpoint/2010/main" val="4181922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80205-5621-F69D-B7F6-BA3A7DC0727F}"/>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D981E46C-A59C-07ED-2CE0-CCF6A55FD236}"/>
              </a:ext>
            </a:extLst>
          </p:cNvPr>
          <p:cNvSpPr>
            <a:spLocks noGrp="1"/>
          </p:cNvSpPr>
          <p:nvPr>
            <p:ph type="title"/>
          </p:nvPr>
        </p:nvSpPr>
        <p:spPr>
          <a:xfrm>
            <a:off x="838200" y="163286"/>
            <a:ext cx="10515600" cy="805543"/>
          </a:xfrm>
        </p:spPr>
        <p:txBody>
          <a:bodyPr>
            <a:normAutofit/>
          </a:bodyPr>
          <a:lstStyle/>
          <a:p>
            <a:pPr>
              <a:lnSpc>
                <a:spcPct val="150000"/>
              </a:lnSpc>
            </a:pPr>
            <a:r>
              <a:rPr lang="pl-PL" sz="3200" dirty="0"/>
              <a:t>Korpusy i stopnie Służby Więziennej, część 3:</a:t>
            </a:r>
          </a:p>
        </p:txBody>
      </p:sp>
      <p:sp>
        <p:nvSpPr>
          <p:cNvPr id="3" name="Symbol zastępczy zawartości 2">
            <a:extLst>
              <a:ext uri="{FF2B5EF4-FFF2-40B4-BE49-F238E27FC236}">
                <a16:creationId xmlns:a16="http://schemas.microsoft.com/office/drawing/2014/main" id="{254BC3D4-BA1D-9F1F-DB2E-69BDE1F2A121}"/>
              </a:ext>
            </a:extLst>
          </p:cNvPr>
          <p:cNvSpPr>
            <a:spLocks noGrp="1"/>
          </p:cNvSpPr>
          <p:nvPr>
            <p:ph idx="1"/>
          </p:nvPr>
        </p:nvSpPr>
        <p:spPr>
          <a:xfrm>
            <a:off x="838200" y="1262744"/>
            <a:ext cx="10515600" cy="4914219"/>
          </a:xfrm>
        </p:spPr>
        <p:txBody>
          <a:bodyPr>
            <a:normAutofit fontScale="55000" lnSpcReduction="20000"/>
          </a:bodyPr>
          <a:lstStyle/>
          <a:p>
            <a:pPr marL="0" indent="0">
              <a:lnSpc>
                <a:spcPct val="170000"/>
              </a:lnSpc>
              <a:spcBef>
                <a:spcPts val="0"/>
              </a:spcBef>
              <a:buNone/>
            </a:pPr>
            <a:r>
              <a:rPr lang="pl-PL" sz="3800" dirty="0"/>
              <a:t>4) w korpusie oficerów Służby Więziennej: </a:t>
            </a:r>
          </a:p>
          <a:p>
            <a:pPr marL="457200" lvl="2">
              <a:lnSpc>
                <a:spcPct val="170000"/>
              </a:lnSpc>
              <a:spcBef>
                <a:spcPts val="0"/>
              </a:spcBef>
              <a:buAutoNum type="alphaLcParenR"/>
            </a:pPr>
            <a:r>
              <a:rPr lang="pl-PL" sz="3400" dirty="0"/>
              <a:t>podporucznik Służby Więziennej, </a:t>
            </a:r>
          </a:p>
          <a:p>
            <a:pPr marL="457200" lvl="2">
              <a:lnSpc>
                <a:spcPct val="170000"/>
              </a:lnSpc>
              <a:spcBef>
                <a:spcPts val="0"/>
              </a:spcBef>
              <a:buAutoNum type="alphaLcParenR"/>
            </a:pPr>
            <a:r>
              <a:rPr lang="pl-PL" sz="3800" dirty="0"/>
              <a:t>porucznik Służby Więziennej, </a:t>
            </a:r>
          </a:p>
          <a:p>
            <a:pPr marL="457200" lvl="2">
              <a:lnSpc>
                <a:spcPct val="170000"/>
              </a:lnSpc>
              <a:spcBef>
                <a:spcPts val="0"/>
              </a:spcBef>
              <a:buAutoNum type="alphaLcParenR"/>
            </a:pPr>
            <a:r>
              <a:rPr lang="pl-PL" sz="3800" dirty="0"/>
              <a:t>kapitan Służby Więziennej, </a:t>
            </a:r>
          </a:p>
          <a:p>
            <a:pPr marL="457200" lvl="2">
              <a:lnSpc>
                <a:spcPct val="170000"/>
              </a:lnSpc>
              <a:spcBef>
                <a:spcPts val="0"/>
              </a:spcBef>
              <a:buAutoNum type="alphaLcParenR"/>
            </a:pPr>
            <a:r>
              <a:rPr lang="pl-PL" sz="3800" dirty="0"/>
              <a:t>major Służby Więziennej, </a:t>
            </a:r>
          </a:p>
          <a:p>
            <a:pPr marL="457200" lvl="2">
              <a:lnSpc>
                <a:spcPct val="170000"/>
              </a:lnSpc>
              <a:spcBef>
                <a:spcPts val="0"/>
              </a:spcBef>
              <a:buAutoNum type="alphaLcParenR"/>
            </a:pPr>
            <a:r>
              <a:rPr lang="pl-PL" sz="3800" dirty="0"/>
              <a:t>podpułkownik Służby Więziennej, </a:t>
            </a:r>
          </a:p>
          <a:p>
            <a:pPr marL="457200" lvl="2">
              <a:lnSpc>
                <a:spcPct val="170000"/>
              </a:lnSpc>
              <a:spcBef>
                <a:spcPts val="0"/>
              </a:spcBef>
              <a:buAutoNum type="alphaLcParenR"/>
            </a:pPr>
            <a:r>
              <a:rPr lang="pl-PL" sz="3800" dirty="0"/>
              <a:t>pułkownik Służby Więziennej, </a:t>
            </a:r>
          </a:p>
          <a:p>
            <a:pPr marL="457200" lvl="2">
              <a:lnSpc>
                <a:spcPct val="170000"/>
              </a:lnSpc>
              <a:spcBef>
                <a:spcPts val="0"/>
              </a:spcBef>
              <a:buAutoNum type="alphaLcParenR"/>
            </a:pPr>
            <a:r>
              <a:rPr lang="pl-PL" sz="3800" dirty="0"/>
              <a:t>generał Służby Więziennej, </a:t>
            </a:r>
          </a:p>
          <a:p>
            <a:pPr marL="457200" lvl="2">
              <a:lnSpc>
                <a:spcPct val="170000"/>
              </a:lnSpc>
              <a:spcBef>
                <a:spcPts val="0"/>
              </a:spcBef>
              <a:buAutoNum type="alphaLcParenR"/>
            </a:pPr>
            <a:r>
              <a:rPr lang="pl-PL" sz="3800" dirty="0"/>
              <a:t>generał inspektor Służby Więziennej</a:t>
            </a:r>
          </a:p>
          <a:p>
            <a:pPr marL="0" indent="0">
              <a:buNone/>
            </a:pPr>
            <a:endParaRPr lang="pl-PL" dirty="0"/>
          </a:p>
        </p:txBody>
      </p:sp>
    </p:spTree>
    <p:extLst>
      <p:ext uri="{BB962C8B-B14F-4D97-AF65-F5344CB8AC3E}">
        <p14:creationId xmlns:p14="http://schemas.microsoft.com/office/powerpoint/2010/main" val="35992782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E3639CE-7B90-8F5A-E5D3-17B5E49E1E2A}"/>
              </a:ext>
            </a:extLst>
          </p:cNvPr>
          <p:cNvSpPr>
            <a:spLocks noGrp="1"/>
          </p:cNvSpPr>
          <p:nvPr>
            <p:ph type="title"/>
          </p:nvPr>
        </p:nvSpPr>
        <p:spPr/>
        <p:txBody>
          <a:bodyPr>
            <a:normAutofit fontScale="90000"/>
          </a:bodyPr>
          <a:lstStyle/>
          <a:p>
            <a:pPr>
              <a:lnSpc>
                <a:spcPct val="150000"/>
              </a:lnSpc>
            </a:pPr>
            <a:r>
              <a:rPr lang="pl-PL" sz="3200" dirty="0"/>
              <a:t>Kodeks Karny Wykonawczy – cele wykonywania kary pozbawienia wolności:</a:t>
            </a:r>
          </a:p>
        </p:txBody>
      </p:sp>
      <p:sp>
        <p:nvSpPr>
          <p:cNvPr id="3" name="Symbol zastępczy zawartości 2">
            <a:extLst>
              <a:ext uri="{FF2B5EF4-FFF2-40B4-BE49-F238E27FC236}">
                <a16:creationId xmlns:a16="http://schemas.microsoft.com/office/drawing/2014/main" id="{A3340B5F-DB97-C961-967D-DD95B9A7D45D}"/>
              </a:ext>
            </a:extLst>
          </p:cNvPr>
          <p:cNvSpPr>
            <a:spLocks noGrp="1"/>
          </p:cNvSpPr>
          <p:nvPr>
            <p:ph idx="1"/>
          </p:nvPr>
        </p:nvSpPr>
        <p:spPr/>
        <p:txBody>
          <a:bodyPr/>
          <a:lstStyle/>
          <a:p>
            <a:pPr marL="0" indent="0">
              <a:lnSpc>
                <a:spcPct val="150000"/>
              </a:lnSpc>
              <a:spcBef>
                <a:spcPts val="0"/>
              </a:spcBef>
              <a:buNone/>
            </a:pPr>
            <a:r>
              <a:rPr lang="pl-PL" sz="2000" dirty="0"/>
              <a:t>Art. 67. § 1. Wykonywanie kary pozbawienia wolności ma na celu wzbudzanie w skazanym woli współdziałania w kształtowaniu jego społecznie pożądanych postaw, w szczególności poczucia odpowiedzialności oraz potrzeby przestrzegania porządku prawnego i tym samym powstrzymania się od powrotu do przestępstwa.</a:t>
            </a:r>
          </a:p>
          <a:p>
            <a:endParaRPr lang="pl-PL" dirty="0"/>
          </a:p>
        </p:txBody>
      </p:sp>
    </p:spTree>
    <p:extLst>
      <p:ext uri="{BB962C8B-B14F-4D97-AF65-F5344CB8AC3E}">
        <p14:creationId xmlns:p14="http://schemas.microsoft.com/office/powerpoint/2010/main" val="14219434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422B574-3091-A741-4FE6-BBDAB72E5867}"/>
              </a:ext>
            </a:extLst>
          </p:cNvPr>
          <p:cNvSpPr>
            <a:spLocks noGrp="1"/>
          </p:cNvSpPr>
          <p:nvPr>
            <p:ph type="title"/>
          </p:nvPr>
        </p:nvSpPr>
        <p:spPr>
          <a:xfrm>
            <a:off x="868050" y="624110"/>
            <a:ext cx="10269851" cy="1280890"/>
          </a:xfrm>
        </p:spPr>
        <p:txBody>
          <a:bodyPr>
            <a:normAutofit fontScale="90000"/>
          </a:bodyPr>
          <a:lstStyle/>
          <a:p>
            <a:r>
              <a:rPr lang="pl-PL" dirty="0"/>
              <a:t>KKW – cele wykonywania kary pozbawienia wolności</a:t>
            </a:r>
          </a:p>
        </p:txBody>
      </p:sp>
      <p:sp>
        <p:nvSpPr>
          <p:cNvPr id="3" name="Symbol zastępczy zawartości 2">
            <a:extLst>
              <a:ext uri="{FF2B5EF4-FFF2-40B4-BE49-F238E27FC236}">
                <a16:creationId xmlns:a16="http://schemas.microsoft.com/office/drawing/2014/main" id="{FEC23238-C380-DEC8-B44E-CCEEA85A5F9B}"/>
              </a:ext>
            </a:extLst>
          </p:cNvPr>
          <p:cNvSpPr>
            <a:spLocks noGrp="1"/>
          </p:cNvSpPr>
          <p:nvPr>
            <p:ph idx="1"/>
          </p:nvPr>
        </p:nvSpPr>
        <p:spPr>
          <a:xfrm>
            <a:off x="383189" y="2132856"/>
            <a:ext cx="11260740" cy="3777622"/>
          </a:xfrm>
        </p:spPr>
        <p:txBody>
          <a:bodyPr vert="horz" lIns="91440" tIns="45720" rIns="91440" bIns="45720" rtlCol="0" anchor="t">
            <a:normAutofit/>
          </a:bodyPr>
          <a:lstStyle/>
          <a:p>
            <a:pPr marL="0" indent="0">
              <a:lnSpc>
                <a:spcPct val="150000"/>
              </a:lnSpc>
              <a:buNone/>
            </a:pPr>
            <a:r>
              <a:rPr lang="pl-PL" sz="2400" dirty="0"/>
              <a:t>Art. 67. § 1. Wykonywanie kary pozbawienia wolności ma na celu wzbudzanie w skazanym woli współdziałania w kształtowaniu jego społecznie pożądanych postaw, w szczególności poczucia odpowiedzialności oraz potrzeby przestrzegania porządku prawnego i tym samym powstrzymania się od powrotu do przestępstwa.</a:t>
            </a:r>
            <a:endParaRPr lang="pl-PL">
              <a:ea typeface="Calibri" panose="020F0502020204030204"/>
              <a:cs typeface="Calibri" panose="020F0502020204030204"/>
            </a:endParaRPr>
          </a:p>
        </p:txBody>
      </p:sp>
    </p:spTree>
    <p:extLst>
      <p:ext uri="{BB962C8B-B14F-4D97-AF65-F5344CB8AC3E}">
        <p14:creationId xmlns:p14="http://schemas.microsoft.com/office/powerpoint/2010/main" val="19743828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3925078-2A2A-17F0-B71E-7A6B43FD80F7}"/>
              </a:ext>
            </a:extLst>
          </p:cNvPr>
          <p:cNvSpPr>
            <a:spLocks noGrp="1"/>
          </p:cNvSpPr>
          <p:nvPr>
            <p:ph type="title"/>
          </p:nvPr>
        </p:nvSpPr>
        <p:spPr/>
        <p:txBody>
          <a:bodyPr>
            <a:normAutofit fontScale="90000"/>
          </a:bodyPr>
          <a:lstStyle/>
          <a:p>
            <a:pPr>
              <a:lnSpc>
                <a:spcPct val="150000"/>
              </a:lnSpc>
            </a:pPr>
            <a:r>
              <a:rPr lang="pl-PL" sz="3200" dirty="0"/>
              <a:t>Jakie formy działań umożliwiają realizację celów kary pozbawienia wolności?</a:t>
            </a:r>
          </a:p>
        </p:txBody>
      </p:sp>
      <p:sp>
        <p:nvSpPr>
          <p:cNvPr id="3" name="Symbol zastępczy zawartości 2">
            <a:extLst>
              <a:ext uri="{FF2B5EF4-FFF2-40B4-BE49-F238E27FC236}">
                <a16:creationId xmlns:a16="http://schemas.microsoft.com/office/drawing/2014/main" id="{D4015CAF-06DD-77F2-A719-C10DB1D51B58}"/>
              </a:ext>
            </a:extLst>
          </p:cNvPr>
          <p:cNvSpPr>
            <a:spLocks noGrp="1"/>
          </p:cNvSpPr>
          <p:nvPr>
            <p:ph idx="1"/>
          </p:nvPr>
        </p:nvSpPr>
        <p:spPr/>
        <p:txBody>
          <a:bodyPr/>
          <a:lstStyle/>
          <a:p>
            <a:pPr marL="0" indent="0">
              <a:lnSpc>
                <a:spcPct val="150000"/>
              </a:lnSpc>
              <a:spcBef>
                <a:spcPts val="0"/>
              </a:spcBef>
              <a:buNone/>
            </a:pPr>
            <a:r>
              <a:rPr lang="pl-PL" sz="2000" dirty="0"/>
              <a:t>Prowadzi się zindywidualizowane oddziaływanie na skazanych w ramach określonych w ustawie systemów wykonywania kary, w różnych rodzajach i typach zakładów karnych.</a:t>
            </a:r>
          </a:p>
          <a:p>
            <a:pPr marL="0" indent="0">
              <a:lnSpc>
                <a:spcPct val="150000"/>
              </a:lnSpc>
              <a:spcBef>
                <a:spcPts val="0"/>
              </a:spcBef>
              <a:buNone/>
            </a:pPr>
            <a:r>
              <a:rPr lang="pl-PL" sz="2000" dirty="0"/>
              <a:t>W oddziaływaniu na skazanych, przy poszanowaniu ich praw i wymaganiu wypełniania przez nich obowiązków, uwzględnia się przede wszystkim pracę, zwłaszcza sprzyjającą zdobywaniu odpowiednich kwalifikacji zawodowych, nauczanie, zajęcia kulturalno-oświatowe i sportowe, podtrzymywanie kontaktów z rodziną i światem zewnętrznym oraz środki terapeutyczne.</a:t>
            </a:r>
          </a:p>
          <a:p>
            <a:endParaRPr lang="pl-PL" dirty="0"/>
          </a:p>
        </p:txBody>
      </p:sp>
    </p:spTree>
    <p:extLst>
      <p:ext uri="{BB962C8B-B14F-4D97-AF65-F5344CB8AC3E}">
        <p14:creationId xmlns:p14="http://schemas.microsoft.com/office/powerpoint/2010/main" val="33099259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522A988-C7EF-445D-CDA1-CC79BBD18CF0}"/>
              </a:ext>
            </a:extLst>
          </p:cNvPr>
          <p:cNvSpPr>
            <a:spLocks noGrp="1"/>
          </p:cNvSpPr>
          <p:nvPr>
            <p:ph type="title"/>
          </p:nvPr>
        </p:nvSpPr>
        <p:spPr/>
        <p:txBody>
          <a:bodyPr/>
          <a:lstStyle/>
          <a:p>
            <a:r>
              <a:rPr lang="pl-PL" dirty="0"/>
              <a:t>Rodzaje zakładów karnych, część 1:</a:t>
            </a:r>
          </a:p>
        </p:txBody>
      </p:sp>
      <p:sp>
        <p:nvSpPr>
          <p:cNvPr id="3" name="Symbol zastępczy zawartości 2">
            <a:extLst>
              <a:ext uri="{FF2B5EF4-FFF2-40B4-BE49-F238E27FC236}">
                <a16:creationId xmlns:a16="http://schemas.microsoft.com/office/drawing/2014/main" id="{21EF7346-DD62-7803-B191-DA4FFCBA122B}"/>
              </a:ext>
            </a:extLst>
          </p:cNvPr>
          <p:cNvSpPr>
            <a:spLocks noGrp="1"/>
          </p:cNvSpPr>
          <p:nvPr>
            <p:ph idx="1"/>
          </p:nvPr>
        </p:nvSpPr>
        <p:spPr/>
        <p:txBody>
          <a:bodyPr/>
          <a:lstStyle/>
          <a:p>
            <a:pPr>
              <a:lnSpc>
                <a:spcPct val="150000"/>
              </a:lnSpc>
              <a:spcBef>
                <a:spcPts val="0"/>
              </a:spcBef>
            </a:pPr>
            <a:r>
              <a:rPr lang="pl-PL" sz="2000" b="1" dirty="0"/>
              <a:t>zakłady karne dla młodocianych </a:t>
            </a:r>
            <a:r>
              <a:rPr lang="pl-PL" sz="2000" dirty="0"/>
              <a:t>(odbywają w nich karę skazani, którzy nie ukończyli 21 roku życia; w uzasadnionych wypadkach skazany może odbywać karę w tym zakładzie po ukończeniu 21 roku życia. Jeżeli jest to uzasadnione potrzebami oddziaływania, dorosły skazany po raz pierwszy, wyróżniający się dobrą postawą, może, za swoją zgodą, odbywać karę w zakładzie karnym dla młodocianych; korzysta on wtedy z takich uprawnień jak młodociany).</a:t>
            </a:r>
          </a:p>
          <a:p>
            <a:endParaRPr lang="pl-PL" dirty="0"/>
          </a:p>
        </p:txBody>
      </p:sp>
    </p:spTree>
    <p:extLst>
      <p:ext uri="{BB962C8B-B14F-4D97-AF65-F5344CB8AC3E}">
        <p14:creationId xmlns:p14="http://schemas.microsoft.com/office/powerpoint/2010/main" val="2884734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731545-68EC-C275-C8C3-08FC6EEA2BFD}"/>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65040F15-FCD3-396F-3E91-AD6F4C5C53E2}"/>
              </a:ext>
            </a:extLst>
          </p:cNvPr>
          <p:cNvSpPr>
            <a:spLocks noGrp="1"/>
          </p:cNvSpPr>
          <p:nvPr>
            <p:ph type="title"/>
          </p:nvPr>
        </p:nvSpPr>
        <p:spPr/>
        <p:txBody>
          <a:bodyPr/>
          <a:lstStyle/>
          <a:p>
            <a:pPr>
              <a:lnSpc>
                <a:spcPct val="150000"/>
              </a:lnSpc>
            </a:pPr>
            <a:r>
              <a:rPr lang="pl-PL" dirty="0"/>
              <a:t>Rodzaje zakładów karnych, część 2:</a:t>
            </a:r>
          </a:p>
        </p:txBody>
      </p:sp>
      <p:sp>
        <p:nvSpPr>
          <p:cNvPr id="3" name="Symbol zastępczy zawartości 2">
            <a:extLst>
              <a:ext uri="{FF2B5EF4-FFF2-40B4-BE49-F238E27FC236}">
                <a16:creationId xmlns:a16="http://schemas.microsoft.com/office/drawing/2014/main" id="{E7A21711-278E-E186-3D12-308248396B83}"/>
              </a:ext>
            </a:extLst>
          </p:cNvPr>
          <p:cNvSpPr>
            <a:spLocks noGrp="1"/>
          </p:cNvSpPr>
          <p:nvPr>
            <p:ph idx="1"/>
          </p:nvPr>
        </p:nvSpPr>
        <p:spPr/>
        <p:txBody>
          <a:bodyPr/>
          <a:lstStyle/>
          <a:p>
            <a:pPr marL="0" indent="0">
              <a:lnSpc>
                <a:spcPct val="150000"/>
              </a:lnSpc>
              <a:spcBef>
                <a:spcPts val="0"/>
              </a:spcBef>
            </a:pPr>
            <a:r>
              <a:rPr lang="pl-PL" sz="2000" b="1" dirty="0"/>
              <a:t>zakłady karne dla odbywających karę po raz pierwszy</a:t>
            </a:r>
            <a:r>
              <a:rPr lang="pl-PL" sz="2000" dirty="0"/>
              <a:t>; </a:t>
            </a:r>
          </a:p>
          <a:p>
            <a:pPr marL="0" indent="0">
              <a:lnSpc>
                <a:spcPct val="150000"/>
              </a:lnSpc>
              <a:spcBef>
                <a:spcPts val="0"/>
              </a:spcBef>
            </a:pPr>
            <a:r>
              <a:rPr lang="pl-PL" sz="2000" b="1" dirty="0"/>
              <a:t>zakłady karne dla recydywistów penitencjarnych </a:t>
            </a:r>
            <a:r>
              <a:rPr lang="pl-PL" sz="2000" dirty="0"/>
              <a:t>(odbywają w nich karę dorośli skazani za przestępstwo umyślne na karę pozbawienia wolności lub zastępczą karę pozbawienia wolności oraz ukarani za wykroczenia umyślne karą aresztu lub zastępczą karą aresztu, którzy uprzednio już odbywali takie kary lub karę aresztu wojskowego za umyślne przestępstwa lub wykroczenia, chyba że szczególne względy resocjalizacyjne przemawiają za skierowaniem ich do zakładu karnego dla odbywających karę po raz pierwszy);</a:t>
            </a:r>
          </a:p>
          <a:p>
            <a:pPr marL="0" indent="0">
              <a:lnSpc>
                <a:spcPct val="150000"/>
              </a:lnSpc>
              <a:spcBef>
                <a:spcPts val="0"/>
              </a:spcBef>
            </a:pPr>
            <a:r>
              <a:rPr lang="pl-PL" sz="2000" b="1" dirty="0"/>
              <a:t>zakłady karne dla odbywających karę aresztu wojskowego</a:t>
            </a:r>
            <a:r>
              <a:rPr lang="pl-PL" sz="2000" dirty="0"/>
              <a:t>.</a:t>
            </a:r>
          </a:p>
          <a:p>
            <a:endParaRPr lang="pl-PL" dirty="0"/>
          </a:p>
        </p:txBody>
      </p:sp>
    </p:spTree>
    <p:extLst>
      <p:ext uri="{BB962C8B-B14F-4D97-AF65-F5344CB8AC3E}">
        <p14:creationId xmlns:p14="http://schemas.microsoft.com/office/powerpoint/2010/main" val="374107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796E274-DE03-EC9E-E9EC-45EF47C51676}"/>
              </a:ext>
            </a:extLst>
          </p:cNvPr>
          <p:cNvSpPr>
            <a:spLocks noGrp="1"/>
          </p:cNvSpPr>
          <p:nvPr>
            <p:ph type="title"/>
          </p:nvPr>
        </p:nvSpPr>
        <p:spPr>
          <a:xfrm>
            <a:off x="838200" y="365126"/>
            <a:ext cx="10515600" cy="581931"/>
          </a:xfrm>
        </p:spPr>
        <p:txBody>
          <a:bodyPr>
            <a:noAutofit/>
          </a:bodyPr>
          <a:lstStyle/>
          <a:p>
            <a:r>
              <a:rPr lang="pl-PL" sz="3600" dirty="0"/>
              <a:t>Zadania Służby Więziennej, część 1:</a:t>
            </a:r>
          </a:p>
        </p:txBody>
      </p:sp>
      <p:sp>
        <p:nvSpPr>
          <p:cNvPr id="3" name="Symbol zastępczy zawartości 2">
            <a:extLst>
              <a:ext uri="{FF2B5EF4-FFF2-40B4-BE49-F238E27FC236}">
                <a16:creationId xmlns:a16="http://schemas.microsoft.com/office/drawing/2014/main" id="{70152FA3-9B13-FD85-D56E-BB97D5BFE5AF}"/>
              </a:ext>
            </a:extLst>
          </p:cNvPr>
          <p:cNvSpPr>
            <a:spLocks noGrp="1"/>
          </p:cNvSpPr>
          <p:nvPr>
            <p:ph idx="1"/>
          </p:nvPr>
        </p:nvSpPr>
        <p:spPr>
          <a:xfrm>
            <a:off x="838200" y="947058"/>
            <a:ext cx="11049000" cy="5545818"/>
          </a:xfrm>
        </p:spPr>
        <p:txBody>
          <a:bodyPr>
            <a:normAutofit fontScale="62500" lnSpcReduction="20000"/>
          </a:bodyPr>
          <a:lstStyle/>
          <a:p>
            <a:pPr marL="0" indent="0">
              <a:lnSpc>
                <a:spcPct val="170000"/>
              </a:lnSpc>
              <a:spcBef>
                <a:spcPts val="0"/>
              </a:spcBef>
              <a:buNone/>
            </a:pPr>
            <a:r>
              <a:rPr lang="pl-PL" sz="2900" dirty="0"/>
              <a:t>Służba Więzienna jest umundurowaną i uzbrojoną formacją apolityczną podległą Ministrowi Sprawiedliwości, posiadającą własną strukturę organizacyjną. Zadania służby więziennej:</a:t>
            </a:r>
          </a:p>
          <a:p>
            <a:pPr marL="0" lvl="0" indent="0">
              <a:lnSpc>
                <a:spcPct val="170000"/>
              </a:lnSpc>
              <a:spcBef>
                <a:spcPts val="0"/>
              </a:spcBef>
              <a:buNone/>
            </a:pPr>
            <a:r>
              <a:rPr lang="pl-PL" sz="2900" dirty="0"/>
              <a:t>1) Prowadzenie oddziaływań penitencjarnych i resocjalizacyjnych wobec osób skazanych na karę pozbawienia wolności, przede wszystkim przez organizowanie pracy sprzyjającej zdobywaniu kwalifikacji zawodowych, nauczania, zajęć kulturalno-oświatowych, zajęć z zakresu kultury fizycznej i sportu oraz specjalistycznych oddziaływań terapeutycznych; </a:t>
            </a:r>
            <a:endParaRPr lang="en-US" sz="2900" dirty="0"/>
          </a:p>
          <a:p>
            <a:pPr marL="0" lvl="0" indent="0">
              <a:lnSpc>
                <a:spcPct val="170000"/>
              </a:lnSpc>
              <a:spcBef>
                <a:spcPts val="0"/>
              </a:spcBef>
              <a:buNone/>
            </a:pPr>
            <a:r>
              <a:rPr lang="pl-PL" sz="2900" dirty="0"/>
              <a:t>2) wykonywanie tymczasowego aresztowania w sposób zabezpieczający prawidłowy tok postępowania karnego o przestępstwo lub przestępstwo skarbowe; </a:t>
            </a:r>
            <a:endParaRPr lang="en-US" sz="2900" dirty="0"/>
          </a:p>
          <a:p>
            <a:pPr marL="0" lvl="0" indent="0">
              <a:lnSpc>
                <a:spcPct val="170000"/>
              </a:lnSpc>
              <a:spcBef>
                <a:spcPts val="0"/>
              </a:spcBef>
              <a:buNone/>
            </a:pPr>
            <a:r>
              <a:rPr lang="pl-PL" sz="2900" dirty="0"/>
              <a:t>3) zapewnienie osobom skazanym na karę pozbawienia wolności lub tymczasowo aresztowanym, a także osobom, wobec których są wykonywane kary pozbawienia wolności i środki przymusu skutkujące pozbawieniem wolności, przestrzegania ich praw, a zwłaszcza humanitarnych warunków bytowych, poszanowania godności, opieki zdrowotnej i religijnej; </a:t>
            </a:r>
            <a:endParaRPr lang="en-US" sz="2900" dirty="0"/>
          </a:p>
          <a:p>
            <a:pPr marL="0" lvl="0" indent="0">
              <a:lnSpc>
                <a:spcPct val="170000"/>
              </a:lnSpc>
              <a:spcBef>
                <a:spcPts val="0"/>
              </a:spcBef>
              <a:buNone/>
            </a:pPr>
            <a:r>
              <a:rPr lang="pl-PL" sz="2900" dirty="0"/>
              <a:t>4) humanitarne traktowanie osób pozbawionych wolności;</a:t>
            </a:r>
            <a:endParaRPr lang="en-US" sz="2900" dirty="0"/>
          </a:p>
          <a:p>
            <a:pPr marL="0" indent="0" algn="ctr">
              <a:buNone/>
            </a:pPr>
            <a:endParaRPr lang="pl-PL" sz="2400" dirty="0"/>
          </a:p>
        </p:txBody>
      </p:sp>
    </p:spTree>
    <p:extLst>
      <p:ext uri="{BB962C8B-B14F-4D97-AF65-F5344CB8AC3E}">
        <p14:creationId xmlns:p14="http://schemas.microsoft.com/office/powerpoint/2010/main" val="2517484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F249312-060B-9DC2-20BB-431F5851FC87}"/>
              </a:ext>
            </a:extLst>
          </p:cNvPr>
          <p:cNvSpPr>
            <a:spLocks noGrp="1"/>
          </p:cNvSpPr>
          <p:nvPr>
            <p:ph type="title"/>
          </p:nvPr>
        </p:nvSpPr>
        <p:spPr/>
        <p:txBody>
          <a:bodyPr/>
          <a:lstStyle/>
          <a:p>
            <a:pPr>
              <a:lnSpc>
                <a:spcPct val="150000"/>
              </a:lnSpc>
            </a:pPr>
            <a:r>
              <a:rPr lang="pl-PL" dirty="0"/>
              <a:t>Typy zakładów karnych:</a:t>
            </a:r>
          </a:p>
        </p:txBody>
      </p:sp>
      <p:sp>
        <p:nvSpPr>
          <p:cNvPr id="3" name="Symbol zastępczy zawartości 2">
            <a:extLst>
              <a:ext uri="{FF2B5EF4-FFF2-40B4-BE49-F238E27FC236}">
                <a16:creationId xmlns:a16="http://schemas.microsoft.com/office/drawing/2014/main" id="{27AC14B3-3599-69E0-F981-DB18AEF44284}"/>
              </a:ext>
            </a:extLst>
          </p:cNvPr>
          <p:cNvSpPr>
            <a:spLocks noGrp="1"/>
          </p:cNvSpPr>
          <p:nvPr>
            <p:ph idx="1"/>
          </p:nvPr>
        </p:nvSpPr>
        <p:spPr/>
        <p:txBody>
          <a:bodyPr/>
          <a:lstStyle/>
          <a:p>
            <a:pPr marL="0" indent="0">
              <a:lnSpc>
                <a:spcPct val="150000"/>
              </a:lnSpc>
              <a:spcBef>
                <a:spcPts val="0"/>
              </a:spcBef>
              <a:buNone/>
            </a:pPr>
            <a:r>
              <a:rPr lang="pl-PL" dirty="0"/>
              <a:t>- zakłady karne typu zamkniętego; </a:t>
            </a:r>
          </a:p>
          <a:p>
            <a:pPr marL="0" indent="0">
              <a:lnSpc>
                <a:spcPct val="150000"/>
              </a:lnSpc>
              <a:spcBef>
                <a:spcPts val="0"/>
              </a:spcBef>
              <a:buNone/>
            </a:pPr>
            <a:r>
              <a:rPr lang="pl-PL" dirty="0"/>
              <a:t>- zakłady karne typu półotwartego; </a:t>
            </a:r>
          </a:p>
          <a:p>
            <a:pPr marL="0" indent="0">
              <a:lnSpc>
                <a:spcPct val="150000"/>
              </a:lnSpc>
              <a:spcBef>
                <a:spcPts val="0"/>
              </a:spcBef>
              <a:buNone/>
            </a:pPr>
            <a:r>
              <a:rPr lang="pl-PL" dirty="0"/>
              <a:t>- zakłady karne typu otwartego. </a:t>
            </a:r>
          </a:p>
          <a:p>
            <a:pPr marL="0" indent="0">
              <a:buNone/>
            </a:pPr>
            <a:endParaRPr lang="pl-PL" dirty="0"/>
          </a:p>
        </p:txBody>
      </p:sp>
    </p:spTree>
    <p:extLst>
      <p:ext uri="{BB962C8B-B14F-4D97-AF65-F5344CB8AC3E}">
        <p14:creationId xmlns:p14="http://schemas.microsoft.com/office/powerpoint/2010/main" val="4713506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5EC104B-A024-3BB3-88E5-B0CD45C1040A}"/>
              </a:ext>
            </a:extLst>
          </p:cNvPr>
          <p:cNvSpPr>
            <a:spLocks noGrp="1"/>
          </p:cNvSpPr>
          <p:nvPr>
            <p:ph type="title"/>
          </p:nvPr>
        </p:nvSpPr>
        <p:spPr/>
        <p:txBody>
          <a:bodyPr>
            <a:normAutofit/>
          </a:bodyPr>
          <a:lstStyle/>
          <a:p>
            <a:pPr>
              <a:lnSpc>
                <a:spcPct val="150000"/>
              </a:lnSpc>
            </a:pPr>
            <a:r>
              <a:rPr lang="pl-PL" sz="3200" dirty="0"/>
              <a:t>Zakład karny typu zamkniętego – opis funkcjonowania, część 1:</a:t>
            </a:r>
          </a:p>
        </p:txBody>
      </p:sp>
      <p:sp>
        <p:nvSpPr>
          <p:cNvPr id="3" name="Symbol zastępczy zawartości 2">
            <a:extLst>
              <a:ext uri="{FF2B5EF4-FFF2-40B4-BE49-F238E27FC236}">
                <a16:creationId xmlns:a16="http://schemas.microsoft.com/office/drawing/2014/main" id="{152A832E-80BD-22BF-3AD2-CEB649AEF069}"/>
              </a:ext>
            </a:extLst>
          </p:cNvPr>
          <p:cNvSpPr>
            <a:spLocks noGrp="1"/>
          </p:cNvSpPr>
          <p:nvPr>
            <p:ph idx="1"/>
          </p:nvPr>
        </p:nvSpPr>
        <p:spPr/>
        <p:txBody>
          <a:bodyPr>
            <a:normAutofit fontScale="70000" lnSpcReduction="20000"/>
          </a:bodyPr>
          <a:lstStyle/>
          <a:p>
            <a:pPr>
              <a:lnSpc>
                <a:spcPct val="170000"/>
              </a:lnSpc>
              <a:buAutoNum type="arabicParenR"/>
            </a:pPr>
            <a:r>
              <a:rPr lang="pl-PL" dirty="0"/>
              <a:t>cele mieszkalne skazanych mogą być otwarte w porze dziennej przez określony czas, jeżeli względy bezpieczeństwa nie stoją temu na przeszkodzie; </a:t>
            </a:r>
          </a:p>
          <a:p>
            <a:pPr>
              <a:lnSpc>
                <a:spcPct val="170000"/>
              </a:lnSpc>
              <a:buAutoNum type="arabicParenR"/>
            </a:pPr>
            <a:r>
              <a:rPr lang="pl-PL" dirty="0"/>
              <a:t>skazani mogą być zatrudniani poza terenem zakładu karnego w pełnym systemie konwojowania; </a:t>
            </a:r>
          </a:p>
          <a:p>
            <a:pPr>
              <a:lnSpc>
                <a:spcPct val="170000"/>
              </a:lnSpc>
              <a:buAutoNum type="arabicParenR"/>
            </a:pPr>
            <a:r>
              <a:rPr lang="pl-PL" dirty="0"/>
              <a:t>zajęcia kulturalno-oświatowe i sportowe oraz nauczanie organizuje się w obrębie zakładu karnego; </a:t>
            </a:r>
          </a:p>
          <a:p>
            <a:pPr>
              <a:lnSpc>
                <a:spcPct val="170000"/>
              </a:lnSpc>
              <a:buAutoNum type="arabicParenR"/>
            </a:pPr>
            <a:r>
              <a:rPr lang="pl-PL" dirty="0"/>
              <a:t>ruch skazanych po terenie zakładu karnego odbywa się w sposób zorganizowany i pod dozorem; </a:t>
            </a:r>
          </a:p>
          <a:p>
            <a:pPr>
              <a:lnSpc>
                <a:spcPct val="170000"/>
              </a:lnSpc>
              <a:buAutoNum type="arabicParenR"/>
            </a:pPr>
            <a:r>
              <a:rPr lang="pl-PL" dirty="0"/>
              <a:t>skazani mogą korzystać z własnej bielizny i obuwia, a za zezwoleniem dyrektora zakładu karnego – także z odzieży;</a:t>
            </a:r>
          </a:p>
          <a:p>
            <a:endParaRPr lang="pl-PL" dirty="0"/>
          </a:p>
        </p:txBody>
      </p:sp>
    </p:spTree>
    <p:extLst>
      <p:ext uri="{BB962C8B-B14F-4D97-AF65-F5344CB8AC3E}">
        <p14:creationId xmlns:p14="http://schemas.microsoft.com/office/powerpoint/2010/main" val="20775808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7ECD225-C065-38F9-8C96-7DD86442C9F7}"/>
              </a:ext>
            </a:extLst>
          </p:cNvPr>
          <p:cNvSpPr>
            <a:spLocks noGrp="1"/>
          </p:cNvSpPr>
          <p:nvPr>
            <p:ph type="title"/>
          </p:nvPr>
        </p:nvSpPr>
        <p:spPr/>
        <p:txBody>
          <a:bodyPr>
            <a:normAutofit/>
          </a:bodyPr>
          <a:lstStyle/>
          <a:p>
            <a:pPr>
              <a:lnSpc>
                <a:spcPct val="150000"/>
              </a:lnSpc>
            </a:pPr>
            <a:r>
              <a:rPr lang="pl-PL" sz="3200" dirty="0"/>
              <a:t>Zakład karny typu zamkniętego – opis funkcjonowania, część 2:</a:t>
            </a:r>
          </a:p>
        </p:txBody>
      </p:sp>
      <p:sp>
        <p:nvSpPr>
          <p:cNvPr id="3" name="Symbol zastępczy zawartości 2">
            <a:extLst>
              <a:ext uri="{FF2B5EF4-FFF2-40B4-BE49-F238E27FC236}">
                <a16:creationId xmlns:a16="http://schemas.microsoft.com/office/drawing/2014/main" id="{E1FFE971-6870-4A9D-4DAD-199D5C896786}"/>
              </a:ext>
            </a:extLst>
          </p:cNvPr>
          <p:cNvSpPr>
            <a:spLocks noGrp="1"/>
          </p:cNvSpPr>
          <p:nvPr>
            <p:ph idx="1"/>
          </p:nvPr>
        </p:nvSpPr>
        <p:spPr>
          <a:xfrm>
            <a:off x="838200" y="1469571"/>
            <a:ext cx="10515600" cy="4707392"/>
          </a:xfrm>
        </p:spPr>
        <p:txBody>
          <a:bodyPr>
            <a:normAutofit fontScale="77500" lnSpcReduction="20000"/>
          </a:bodyPr>
          <a:lstStyle/>
          <a:p>
            <a:pPr marL="0" indent="0">
              <a:lnSpc>
                <a:spcPct val="170000"/>
              </a:lnSpc>
              <a:spcBef>
                <a:spcPts val="0"/>
              </a:spcBef>
              <a:buNone/>
            </a:pPr>
            <a:r>
              <a:rPr lang="pl-PL" sz="2600" dirty="0"/>
              <a:t>6) skazani mogą korzystać z dwóch widzeń w miesiącu, a za zgodą dyrektora zakładu karnego wykorzystać je jednorazowo; </a:t>
            </a:r>
          </a:p>
          <a:p>
            <a:pPr marL="0" indent="0">
              <a:lnSpc>
                <a:spcPct val="170000"/>
              </a:lnSpc>
              <a:spcBef>
                <a:spcPts val="0"/>
              </a:spcBef>
              <a:buNone/>
            </a:pPr>
            <a:r>
              <a:rPr lang="pl-PL" sz="2600" dirty="0"/>
              <a:t>7) widzenia skazanych podlegają nadzorowi administracji zakładu karnego; rozmowy skazanych w trakcie widzeń mogą podlegać kontroli administracji zakładu karnego; </a:t>
            </a:r>
          </a:p>
          <a:p>
            <a:pPr marL="0" indent="0">
              <a:lnSpc>
                <a:spcPct val="170000"/>
              </a:lnSpc>
              <a:spcBef>
                <a:spcPts val="0"/>
              </a:spcBef>
              <a:buNone/>
            </a:pPr>
            <a:r>
              <a:rPr lang="pl-PL" sz="2600" dirty="0"/>
              <a:t>8) korespondencja skazanych podlega cenzurze administracji zakładu karnego, chyba że ustawa stanowi inaczej; </a:t>
            </a:r>
          </a:p>
          <a:p>
            <a:pPr marL="0" indent="0">
              <a:lnSpc>
                <a:spcPct val="170000"/>
              </a:lnSpc>
              <a:spcBef>
                <a:spcPts val="0"/>
              </a:spcBef>
              <a:buNone/>
            </a:pPr>
            <a:r>
              <a:rPr lang="pl-PL" sz="2600" dirty="0"/>
              <a:t>9) rozmowy telefoniczne skazanych lub rozmowy skazanych prowadzone za pomocą innych środków łączności podlegają kontroli administracji zakładu karnego, chyba że dyrektor zakładu karnego podejmie decyzję o odstąpieniu od kontroli; decyzję o odstąpieniu odnotowuje się w Centralnej Bazie Danych Osób Pozbawionych Wolności.</a:t>
            </a:r>
          </a:p>
          <a:p>
            <a:endParaRPr lang="pl-PL" dirty="0"/>
          </a:p>
        </p:txBody>
      </p:sp>
    </p:spTree>
    <p:extLst>
      <p:ext uri="{BB962C8B-B14F-4D97-AF65-F5344CB8AC3E}">
        <p14:creationId xmlns:p14="http://schemas.microsoft.com/office/powerpoint/2010/main" val="19188195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BACD5EB-823C-C1E4-FA0C-FF9AC290E0C4}"/>
              </a:ext>
            </a:extLst>
          </p:cNvPr>
          <p:cNvSpPr>
            <a:spLocks noGrp="1"/>
          </p:cNvSpPr>
          <p:nvPr>
            <p:ph type="title"/>
          </p:nvPr>
        </p:nvSpPr>
        <p:spPr>
          <a:xfrm>
            <a:off x="838200" y="365125"/>
            <a:ext cx="10515600" cy="1006475"/>
          </a:xfrm>
        </p:spPr>
        <p:txBody>
          <a:bodyPr>
            <a:normAutofit/>
          </a:bodyPr>
          <a:lstStyle/>
          <a:p>
            <a:pPr>
              <a:lnSpc>
                <a:spcPct val="150000"/>
              </a:lnSpc>
            </a:pPr>
            <a:r>
              <a:rPr lang="pl-PL" sz="3200" dirty="0"/>
              <a:t>Zakład karny typu półotwartego – opis funkcjonowania, część 1:</a:t>
            </a:r>
          </a:p>
        </p:txBody>
      </p:sp>
      <p:sp>
        <p:nvSpPr>
          <p:cNvPr id="3" name="Symbol zastępczy zawartości 2">
            <a:extLst>
              <a:ext uri="{FF2B5EF4-FFF2-40B4-BE49-F238E27FC236}">
                <a16:creationId xmlns:a16="http://schemas.microsoft.com/office/drawing/2014/main" id="{BE0E4B79-5D2D-F762-FAC2-AD9728BF3999}"/>
              </a:ext>
            </a:extLst>
          </p:cNvPr>
          <p:cNvSpPr>
            <a:spLocks noGrp="1"/>
          </p:cNvSpPr>
          <p:nvPr>
            <p:ph idx="1"/>
          </p:nvPr>
        </p:nvSpPr>
        <p:spPr>
          <a:xfrm>
            <a:off x="838199" y="1262744"/>
            <a:ext cx="10787743" cy="5061856"/>
          </a:xfrm>
        </p:spPr>
        <p:txBody>
          <a:bodyPr>
            <a:normAutofit fontScale="40000" lnSpcReduction="20000"/>
          </a:bodyPr>
          <a:lstStyle/>
          <a:p>
            <a:pPr marL="0" indent="0">
              <a:lnSpc>
                <a:spcPct val="170000"/>
              </a:lnSpc>
              <a:spcBef>
                <a:spcPts val="0"/>
              </a:spcBef>
              <a:buNone/>
            </a:pPr>
            <a:r>
              <a:rPr lang="pl-PL" sz="4500" dirty="0"/>
              <a:t>1) cele mieszkalne skazanych pozostają otwarte w porze dziennej, natomiast w porze nocnej mogą być zamknięte;</a:t>
            </a:r>
          </a:p>
          <a:p>
            <a:pPr marL="0" indent="0">
              <a:lnSpc>
                <a:spcPct val="170000"/>
              </a:lnSpc>
              <a:spcBef>
                <a:spcPts val="0"/>
              </a:spcBef>
              <a:buNone/>
            </a:pPr>
            <a:r>
              <a:rPr lang="pl-PL" sz="4500" dirty="0"/>
              <a:t>2) skazani mogą być zatrudniani poza terenem zakładu karnego w systemie zmniejszonego konwojowania lub bez konwojenta, w tym również na pojedynczych stanowiskach pracy; </a:t>
            </a:r>
          </a:p>
          <a:p>
            <a:pPr marL="0" indent="0">
              <a:lnSpc>
                <a:spcPct val="170000"/>
              </a:lnSpc>
              <a:spcBef>
                <a:spcPts val="0"/>
              </a:spcBef>
              <a:buNone/>
            </a:pPr>
            <a:r>
              <a:rPr lang="pl-PL" sz="4500" dirty="0"/>
              <a:t>3) skazanym można zezwalać na uczestniczenie w nauczaniu, szkoleniu oraz w zajęciach terapeutycznych organizowanych poza terenem zakładu karnego; </a:t>
            </a:r>
          </a:p>
          <a:p>
            <a:pPr marL="0" indent="0">
              <a:lnSpc>
                <a:spcPct val="170000"/>
              </a:lnSpc>
              <a:spcBef>
                <a:spcPts val="0"/>
              </a:spcBef>
              <a:buNone/>
            </a:pPr>
            <a:r>
              <a:rPr lang="pl-PL" sz="4500" dirty="0"/>
              <a:t>4) skazanym można zezwalać na udział w organizowanych przez administrację zakładu karnego poza terenem zakładu karnego grupowych zajęciach kulturalno-oświatowych lub sportowych w obecności funkcjonariusza lub pracownika zakładu karnego; łączna liczba </a:t>
            </a:r>
            <a:r>
              <a:rPr lang="pl-PL" sz="4500" dirty="0" err="1"/>
              <a:t>opuszczeń</a:t>
            </a:r>
            <a:r>
              <a:rPr lang="pl-PL" sz="4500" dirty="0"/>
              <a:t> zakładu karnego w celu udziału w tych zajęciach dla jednego skazanego nie może przekroczyć 28 w ciągu roku; </a:t>
            </a:r>
          </a:p>
          <a:p>
            <a:pPr marL="0" indent="0">
              <a:lnSpc>
                <a:spcPct val="170000"/>
              </a:lnSpc>
              <a:spcBef>
                <a:spcPts val="0"/>
              </a:spcBef>
              <a:buNone/>
            </a:pPr>
            <a:r>
              <a:rPr lang="pl-PL" sz="4500" dirty="0"/>
              <a:t>5) skazani mogą poruszać się po terenie zakładu karnego w czasie i miejscach ustalonych w porządku wewnętrznym;</a:t>
            </a:r>
          </a:p>
          <a:p>
            <a:pPr marL="0" indent="0">
              <a:buNone/>
            </a:pPr>
            <a:endParaRPr lang="pl-PL" dirty="0"/>
          </a:p>
        </p:txBody>
      </p:sp>
    </p:spTree>
    <p:extLst>
      <p:ext uri="{BB962C8B-B14F-4D97-AF65-F5344CB8AC3E}">
        <p14:creationId xmlns:p14="http://schemas.microsoft.com/office/powerpoint/2010/main" val="23109889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FC16D-BED3-14F9-CEEA-32D7ABD6508B}"/>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0B6AF0F8-2464-A13A-2F50-954A2758B8E7}"/>
              </a:ext>
            </a:extLst>
          </p:cNvPr>
          <p:cNvSpPr>
            <a:spLocks noGrp="1"/>
          </p:cNvSpPr>
          <p:nvPr>
            <p:ph type="title"/>
          </p:nvPr>
        </p:nvSpPr>
        <p:spPr>
          <a:xfrm>
            <a:off x="838200" y="365125"/>
            <a:ext cx="10515600" cy="1006475"/>
          </a:xfrm>
        </p:spPr>
        <p:txBody>
          <a:bodyPr>
            <a:normAutofit/>
          </a:bodyPr>
          <a:lstStyle/>
          <a:p>
            <a:pPr>
              <a:lnSpc>
                <a:spcPct val="150000"/>
              </a:lnSpc>
            </a:pPr>
            <a:r>
              <a:rPr lang="pl-PL" sz="3200" dirty="0"/>
              <a:t>Zakład karny typu półotwartego – opis funkcjonowania, część 2:</a:t>
            </a:r>
          </a:p>
        </p:txBody>
      </p:sp>
      <p:sp>
        <p:nvSpPr>
          <p:cNvPr id="3" name="Symbol zastępczy zawartości 2">
            <a:extLst>
              <a:ext uri="{FF2B5EF4-FFF2-40B4-BE49-F238E27FC236}">
                <a16:creationId xmlns:a16="http://schemas.microsoft.com/office/drawing/2014/main" id="{9E71997E-CEDC-14C8-80AC-A2DADA7301FA}"/>
              </a:ext>
            </a:extLst>
          </p:cNvPr>
          <p:cNvSpPr>
            <a:spLocks noGrp="1"/>
          </p:cNvSpPr>
          <p:nvPr>
            <p:ph idx="1"/>
          </p:nvPr>
        </p:nvSpPr>
        <p:spPr>
          <a:xfrm>
            <a:off x="838199" y="1262744"/>
            <a:ext cx="10787743" cy="5061856"/>
          </a:xfrm>
        </p:spPr>
        <p:txBody>
          <a:bodyPr>
            <a:normAutofit fontScale="77500" lnSpcReduction="20000"/>
          </a:bodyPr>
          <a:lstStyle/>
          <a:p>
            <a:pPr marL="0" indent="0">
              <a:lnSpc>
                <a:spcPct val="170000"/>
              </a:lnSpc>
              <a:spcBef>
                <a:spcPts val="0"/>
              </a:spcBef>
              <a:buNone/>
            </a:pPr>
            <a:r>
              <a:rPr lang="pl-PL" sz="2600" dirty="0"/>
              <a:t>6) skazani mogą korzystać z własnej odzieży, bielizny i obuwia; </a:t>
            </a:r>
          </a:p>
          <a:p>
            <a:pPr marL="0" indent="0">
              <a:lnSpc>
                <a:spcPct val="170000"/>
              </a:lnSpc>
              <a:spcBef>
                <a:spcPts val="0"/>
              </a:spcBef>
              <a:buNone/>
            </a:pPr>
            <a:r>
              <a:rPr lang="pl-PL" sz="2600" dirty="0"/>
              <a:t>7) skazanym można udzielać przepustek z zakładu karnego, nie częściej niż raz na dwa miesiące, łącznie na okres nieprzekraczający 14 dni w roku; </a:t>
            </a:r>
          </a:p>
          <a:p>
            <a:pPr marL="0" indent="0">
              <a:lnSpc>
                <a:spcPct val="170000"/>
              </a:lnSpc>
              <a:spcBef>
                <a:spcPts val="0"/>
              </a:spcBef>
              <a:buNone/>
            </a:pPr>
            <a:r>
              <a:rPr lang="pl-PL" sz="2600" dirty="0"/>
              <a:t>8) skazani mogą korzystać z trzech widzeń w miesiącu, które za zgodą dyrektora zakładu karnego mogą być połączone; </a:t>
            </a:r>
          </a:p>
          <a:p>
            <a:pPr marL="0" indent="0">
              <a:lnSpc>
                <a:spcPct val="170000"/>
              </a:lnSpc>
              <a:spcBef>
                <a:spcPts val="0"/>
              </a:spcBef>
              <a:buNone/>
            </a:pPr>
            <a:r>
              <a:rPr lang="pl-PL" sz="2600" dirty="0"/>
              <a:t>9) widzenia skazanych podlegają nadzorowi administracji zakładu karnego; rozmowy skazanych w trakcie widzeń mogą podlegać kontroli administracji zakładu karnego; </a:t>
            </a:r>
          </a:p>
          <a:p>
            <a:pPr marL="0" indent="0">
              <a:lnSpc>
                <a:spcPct val="170000"/>
              </a:lnSpc>
              <a:spcBef>
                <a:spcPts val="0"/>
              </a:spcBef>
              <a:buNone/>
            </a:pPr>
            <a:r>
              <a:rPr lang="pl-PL" sz="2600" dirty="0"/>
              <a:t>10) korespondencja skazanych może podlegać cenzurze administracji zakładu karnego; </a:t>
            </a:r>
          </a:p>
          <a:p>
            <a:pPr marL="0" indent="0">
              <a:lnSpc>
                <a:spcPct val="170000"/>
              </a:lnSpc>
              <a:spcBef>
                <a:spcPts val="0"/>
              </a:spcBef>
              <a:buNone/>
            </a:pPr>
            <a:r>
              <a:rPr lang="pl-PL" sz="2600" dirty="0"/>
              <a:t>11) rozmowy telefoniczne skazanych lub rozmowy skazanych prowadzone za pomocą innych środków łączności mogą podlegać kontroli administracji zakładu karnego.</a:t>
            </a:r>
          </a:p>
          <a:p>
            <a:pPr marL="0" indent="0">
              <a:buNone/>
            </a:pPr>
            <a:endParaRPr lang="pl-PL" dirty="0"/>
          </a:p>
        </p:txBody>
      </p:sp>
    </p:spTree>
    <p:extLst>
      <p:ext uri="{BB962C8B-B14F-4D97-AF65-F5344CB8AC3E}">
        <p14:creationId xmlns:p14="http://schemas.microsoft.com/office/powerpoint/2010/main" val="4241664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011437E-3F9E-5398-D790-ABE8509E7DCF}"/>
              </a:ext>
            </a:extLst>
          </p:cNvPr>
          <p:cNvSpPr>
            <a:spLocks noGrp="1"/>
          </p:cNvSpPr>
          <p:nvPr>
            <p:ph type="title"/>
          </p:nvPr>
        </p:nvSpPr>
        <p:spPr>
          <a:xfrm>
            <a:off x="838200" y="152401"/>
            <a:ext cx="10515600" cy="827313"/>
          </a:xfrm>
        </p:spPr>
        <p:txBody>
          <a:bodyPr>
            <a:normAutofit/>
          </a:bodyPr>
          <a:lstStyle/>
          <a:p>
            <a:pPr>
              <a:lnSpc>
                <a:spcPct val="150000"/>
              </a:lnSpc>
            </a:pPr>
            <a:r>
              <a:rPr lang="pl-PL" sz="3200" dirty="0"/>
              <a:t>Zakład karny typu otwartego – opis funkcjonowania, część 1:</a:t>
            </a:r>
          </a:p>
        </p:txBody>
      </p:sp>
      <p:sp>
        <p:nvSpPr>
          <p:cNvPr id="3" name="Symbol zastępczy zawartości 2">
            <a:extLst>
              <a:ext uri="{FF2B5EF4-FFF2-40B4-BE49-F238E27FC236}">
                <a16:creationId xmlns:a16="http://schemas.microsoft.com/office/drawing/2014/main" id="{1BDFA80A-1E5A-F742-550C-D2B9B5A743E7}"/>
              </a:ext>
            </a:extLst>
          </p:cNvPr>
          <p:cNvSpPr>
            <a:spLocks noGrp="1"/>
          </p:cNvSpPr>
          <p:nvPr>
            <p:ph idx="1"/>
          </p:nvPr>
        </p:nvSpPr>
        <p:spPr>
          <a:xfrm>
            <a:off x="838199" y="979714"/>
            <a:ext cx="10798629" cy="5513161"/>
          </a:xfrm>
        </p:spPr>
        <p:txBody>
          <a:bodyPr>
            <a:normAutofit fontScale="47500" lnSpcReduction="20000"/>
          </a:bodyPr>
          <a:lstStyle/>
          <a:p>
            <a:pPr marL="0" indent="0">
              <a:lnSpc>
                <a:spcPct val="170000"/>
              </a:lnSpc>
              <a:spcBef>
                <a:spcPts val="0"/>
              </a:spcBef>
              <a:buAutoNum type="arabicParenR"/>
            </a:pPr>
            <a:r>
              <a:rPr lang="pl-PL" sz="3800" dirty="0"/>
              <a:t>cele mieszkalne skazanych pozostają otwarte przez całą dobę; </a:t>
            </a:r>
          </a:p>
          <a:p>
            <a:pPr marL="0" indent="0">
              <a:lnSpc>
                <a:spcPct val="170000"/>
              </a:lnSpc>
              <a:spcBef>
                <a:spcPts val="0"/>
              </a:spcBef>
              <a:buAutoNum type="arabicParenR"/>
            </a:pPr>
            <a:r>
              <a:rPr lang="pl-PL" sz="3800" dirty="0"/>
              <a:t>skazanych zatrudnia się przede wszystkim poza terenem zakładu karnego, bez konwojenta, na pojedynczych stanowiskach pracy;</a:t>
            </a:r>
          </a:p>
          <a:p>
            <a:pPr marL="0" indent="0">
              <a:lnSpc>
                <a:spcPct val="170000"/>
              </a:lnSpc>
              <a:spcBef>
                <a:spcPts val="0"/>
              </a:spcBef>
              <a:buNone/>
            </a:pPr>
            <a:r>
              <a:rPr lang="pl-PL" sz="3800" dirty="0"/>
              <a:t>3) skazanym można zezwalać na uczestniczenie w nauczaniu, szkoleniu oraz zajęciach terapeutycznych organizowanych poza terenem zakładu karnego; </a:t>
            </a:r>
          </a:p>
          <a:p>
            <a:pPr marL="0" indent="0">
              <a:lnSpc>
                <a:spcPct val="170000"/>
              </a:lnSpc>
              <a:spcBef>
                <a:spcPts val="0"/>
              </a:spcBef>
              <a:buNone/>
            </a:pPr>
            <a:r>
              <a:rPr lang="pl-PL" sz="3800" dirty="0"/>
              <a:t>4) skazanym można zezwalać na udział w organizowanych przez administrację zakładu karnego poza terenem zakładu karnego zajęciach kulturalno- -oświatowych lub sportowych oraz innych takich zajęciach i imprezach organizowanych poza terenem zakładu karnego; łączna liczba </a:t>
            </a:r>
            <a:r>
              <a:rPr lang="pl-PL" sz="3800" dirty="0" err="1"/>
              <a:t>opuszczeń</a:t>
            </a:r>
            <a:r>
              <a:rPr lang="pl-PL" sz="3800" dirty="0"/>
              <a:t> zakładu karnego w celu udziału w tych zajęciach i imprezach dla jednego skazanego nie może przekroczyć 56 w ciągu roku; sposób udziału w zajęciach i imprezach określa dyrektor zakładu karnego; </a:t>
            </a:r>
          </a:p>
          <a:p>
            <a:pPr marL="0" indent="0">
              <a:lnSpc>
                <a:spcPct val="170000"/>
              </a:lnSpc>
              <a:spcBef>
                <a:spcPts val="0"/>
              </a:spcBef>
              <a:buNone/>
            </a:pPr>
            <a:r>
              <a:rPr lang="pl-PL" sz="3800" dirty="0"/>
              <a:t>5) skazani mogą poruszać się po terenie zakładu karnego w czasie i miejscach ustalonych w porządku wewnętrznym; </a:t>
            </a:r>
          </a:p>
          <a:p>
            <a:pPr marL="0" indent="0">
              <a:lnSpc>
                <a:spcPct val="170000"/>
              </a:lnSpc>
              <a:spcBef>
                <a:spcPts val="0"/>
              </a:spcBef>
              <a:buNone/>
            </a:pPr>
            <a:r>
              <a:rPr lang="pl-PL" sz="3800" dirty="0"/>
              <a:t>6) skazani mogą korzystać z własnej odzieży, bielizny i obuwia;</a:t>
            </a:r>
          </a:p>
          <a:p>
            <a:endParaRPr lang="pl-PL" dirty="0"/>
          </a:p>
        </p:txBody>
      </p:sp>
    </p:spTree>
    <p:extLst>
      <p:ext uri="{BB962C8B-B14F-4D97-AF65-F5344CB8AC3E}">
        <p14:creationId xmlns:p14="http://schemas.microsoft.com/office/powerpoint/2010/main" val="36679116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F6A59-FC3F-B624-BB21-641E99BDC7CB}"/>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9C2609E4-45B9-2D49-0157-7B25D531B5DF}"/>
              </a:ext>
            </a:extLst>
          </p:cNvPr>
          <p:cNvSpPr>
            <a:spLocks noGrp="1"/>
          </p:cNvSpPr>
          <p:nvPr>
            <p:ph type="title"/>
          </p:nvPr>
        </p:nvSpPr>
        <p:spPr>
          <a:xfrm>
            <a:off x="838200" y="152401"/>
            <a:ext cx="10515600" cy="827313"/>
          </a:xfrm>
        </p:spPr>
        <p:txBody>
          <a:bodyPr>
            <a:normAutofit/>
          </a:bodyPr>
          <a:lstStyle/>
          <a:p>
            <a:pPr>
              <a:lnSpc>
                <a:spcPct val="150000"/>
              </a:lnSpc>
            </a:pPr>
            <a:r>
              <a:rPr lang="pl-PL" sz="2800" dirty="0"/>
              <a:t>Zakład karny typu otwartego – opis funkcjonowania, część 2:</a:t>
            </a:r>
          </a:p>
        </p:txBody>
      </p:sp>
      <p:sp>
        <p:nvSpPr>
          <p:cNvPr id="3" name="Symbol zastępczy zawartości 2">
            <a:extLst>
              <a:ext uri="{FF2B5EF4-FFF2-40B4-BE49-F238E27FC236}">
                <a16:creationId xmlns:a16="http://schemas.microsoft.com/office/drawing/2014/main" id="{8BBD1051-D9ED-BC87-5DC3-00A3FBFC04E2}"/>
              </a:ext>
            </a:extLst>
          </p:cNvPr>
          <p:cNvSpPr>
            <a:spLocks noGrp="1"/>
          </p:cNvSpPr>
          <p:nvPr>
            <p:ph idx="1"/>
          </p:nvPr>
        </p:nvSpPr>
        <p:spPr>
          <a:xfrm>
            <a:off x="838199" y="979714"/>
            <a:ext cx="10798629" cy="5513161"/>
          </a:xfrm>
        </p:spPr>
        <p:txBody>
          <a:bodyPr>
            <a:normAutofit fontScale="62500" lnSpcReduction="20000"/>
          </a:bodyPr>
          <a:lstStyle/>
          <a:p>
            <a:pPr marL="0" indent="0">
              <a:lnSpc>
                <a:spcPct val="170000"/>
              </a:lnSpc>
              <a:spcBef>
                <a:spcPts val="0"/>
              </a:spcBef>
              <a:buNone/>
            </a:pPr>
            <a:r>
              <a:rPr lang="pl-PL" dirty="0"/>
              <a:t>7) skazani mogą otrzymywać z depozytu zakładu karnego środki pieniężne pozostające do ich dyspozycji; </a:t>
            </a:r>
          </a:p>
          <a:p>
            <a:pPr marL="0" indent="0">
              <a:lnSpc>
                <a:spcPct val="170000"/>
              </a:lnSpc>
              <a:spcBef>
                <a:spcPts val="0"/>
              </a:spcBef>
              <a:buNone/>
            </a:pPr>
            <a:r>
              <a:rPr lang="pl-PL" dirty="0"/>
              <a:t>8) skazanym można udzielać przepustek z zakładu karnego, nie częściej niż raz w miesiącu, łącznie na okres nieprzekraczający 28 dni w roku; </a:t>
            </a:r>
          </a:p>
          <a:p>
            <a:pPr marL="0" indent="0">
              <a:lnSpc>
                <a:spcPct val="170000"/>
              </a:lnSpc>
              <a:spcBef>
                <a:spcPts val="0"/>
              </a:spcBef>
              <a:buNone/>
            </a:pPr>
            <a:r>
              <a:rPr lang="pl-PL" dirty="0"/>
              <a:t>9) skazany może korzystać z nieograniczonej liczby widzeń; </a:t>
            </a:r>
          </a:p>
          <a:p>
            <a:pPr marL="0" indent="0">
              <a:lnSpc>
                <a:spcPct val="170000"/>
              </a:lnSpc>
              <a:spcBef>
                <a:spcPts val="0"/>
              </a:spcBef>
              <a:buNone/>
            </a:pPr>
            <a:r>
              <a:rPr lang="pl-PL" dirty="0"/>
              <a:t>10) widzenia skazanych mogą podlegać nadzorowi administracji zakładu karnego; rozmowy skazanych w trakcie widzeń mogą podlegać kontroli administracji zakładu karnego; </a:t>
            </a:r>
          </a:p>
          <a:p>
            <a:pPr marL="0" indent="0">
              <a:lnSpc>
                <a:spcPct val="170000"/>
              </a:lnSpc>
              <a:spcBef>
                <a:spcPts val="0"/>
              </a:spcBef>
              <a:buNone/>
            </a:pPr>
            <a:r>
              <a:rPr lang="pl-PL" dirty="0"/>
              <a:t>11) skazanym, w miarę możliwości, stwarza się warunki do przygotowywania dodatkowych posiłków we własnym zakresie; </a:t>
            </a:r>
          </a:p>
          <a:p>
            <a:pPr marL="0" indent="0">
              <a:lnSpc>
                <a:spcPct val="170000"/>
              </a:lnSpc>
              <a:spcBef>
                <a:spcPts val="0"/>
              </a:spcBef>
              <a:buNone/>
            </a:pPr>
            <a:r>
              <a:rPr lang="pl-PL" dirty="0"/>
              <a:t>12) korespondencja skazanych może podlegać cenzurze administracji zakładu karnego; </a:t>
            </a:r>
          </a:p>
          <a:p>
            <a:pPr marL="0" indent="0">
              <a:lnSpc>
                <a:spcPct val="170000"/>
              </a:lnSpc>
              <a:spcBef>
                <a:spcPts val="0"/>
              </a:spcBef>
              <a:buNone/>
            </a:pPr>
            <a:r>
              <a:rPr lang="pl-PL" dirty="0"/>
              <a:t>13) rozmowy telefoniczne skazanych lub rozmowy skazanych prowadzone za pomocą innych środków łączności mogą podlegać kontroli administracji zakładu karnego.</a:t>
            </a:r>
          </a:p>
          <a:p>
            <a:pPr marL="0" indent="0">
              <a:buNone/>
            </a:pPr>
            <a:endParaRPr lang="pl-PL" dirty="0"/>
          </a:p>
        </p:txBody>
      </p:sp>
    </p:spTree>
    <p:extLst>
      <p:ext uri="{BB962C8B-B14F-4D97-AF65-F5344CB8AC3E}">
        <p14:creationId xmlns:p14="http://schemas.microsoft.com/office/powerpoint/2010/main" val="24918356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4100FE1-F5B0-B1D1-6591-DB1CE786D613}"/>
              </a:ext>
            </a:extLst>
          </p:cNvPr>
          <p:cNvSpPr>
            <a:spLocks noGrp="1"/>
          </p:cNvSpPr>
          <p:nvPr>
            <p:ph type="title"/>
          </p:nvPr>
        </p:nvSpPr>
        <p:spPr/>
        <p:txBody>
          <a:bodyPr>
            <a:normAutofit/>
          </a:bodyPr>
          <a:lstStyle/>
          <a:p>
            <a:pPr>
              <a:lnSpc>
                <a:spcPct val="150000"/>
              </a:lnSpc>
            </a:pPr>
            <a:r>
              <a:rPr lang="pl-PL" sz="2400" dirty="0"/>
              <a:t>Zielona transformacja zakładów karnych – szansa dla różnych typów jednostek:</a:t>
            </a:r>
          </a:p>
        </p:txBody>
      </p:sp>
      <p:sp>
        <p:nvSpPr>
          <p:cNvPr id="3" name="Symbol zastępczy zawartości 2">
            <a:extLst>
              <a:ext uri="{FF2B5EF4-FFF2-40B4-BE49-F238E27FC236}">
                <a16:creationId xmlns:a16="http://schemas.microsoft.com/office/drawing/2014/main" id="{DE44E3D9-78E1-C162-51B6-CB9E7BF33076}"/>
              </a:ext>
            </a:extLst>
          </p:cNvPr>
          <p:cNvSpPr>
            <a:spLocks noGrp="1"/>
          </p:cNvSpPr>
          <p:nvPr>
            <p:ph idx="1"/>
          </p:nvPr>
        </p:nvSpPr>
        <p:spPr/>
        <p:txBody>
          <a:bodyPr/>
          <a:lstStyle/>
          <a:p>
            <a:pPr marL="0" indent="0">
              <a:lnSpc>
                <a:spcPct val="150000"/>
              </a:lnSpc>
              <a:spcBef>
                <a:spcPts val="0"/>
              </a:spcBef>
            </a:pPr>
            <a:r>
              <a:rPr lang="pl-PL" sz="2000" dirty="0"/>
              <a:t>Zakłady otwarte i półotwarte umożliwiają realizację programów ekologicznych: prace ogrodnicze, segregację odpadów, uprawy roślin.</a:t>
            </a:r>
          </a:p>
          <a:p>
            <a:pPr marL="0" indent="0">
              <a:lnSpc>
                <a:spcPct val="150000"/>
              </a:lnSpc>
              <a:spcBef>
                <a:spcPts val="0"/>
              </a:spcBef>
            </a:pPr>
            <a:r>
              <a:rPr lang="pl-PL" sz="2000" dirty="0"/>
              <a:t>Zakłady zamknięte wdrażają energooszczędne rozwiązania infrastrukturalne: panele fotowoltaiczne, wymiana oświetlenia, gospodarka wodna.</a:t>
            </a:r>
          </a:p>
          <a:p>
            <a:pPr marL="0" indent="0">
              <a:lnSpc>
                <a:spcPct val="150000"/>
              </a:lnSpc>
              <a:spcBef>
                <a:spcPts val="0"/>
              </a:spcBef>
            </a:pPr>
            <a:r>
              <a:rPr lang="pl-PL" sz="2000" dirty="0"/>
              <a:t>„Zielone” działania wpisują się w cele resocjalizacyjne – uczą odpowiedzialności, pracy zespołowej i troski o środowisko.</a:t>
            </a:r>
          </a:p>
          <a:p>
            <a:pPr marL="0" indent="0">
              <a:lnSpc>
                <a:spcPct val="150000"/>
              </a:lnSpc>
              <a:spcBef>
                <a:spcPts val="0"/>
              </a:spcBef>
            </a:pPr>
            <a:r>
              <a:rPr lang="pl-PL" sz="2000" dirty="0"/>
              <a:t>Zielona transformacja wzmacnia społecznie pożądane postawy u skazanych i może obniżać koszty funkcjonowania jednostek.</a:t>
            </a:r>
          </a:p>
          <a:p>
            <a:endParaRPr lang="pl-PL" dirty="0"/>
          </a:p>
        </p:txBody>
      </p:sp>
    </p:spTree>
    <p:extLst>
      <p:ext uri="{BB962C8B-B14F-4D97-AF65-F5344CB8AC3E}">
        <p14:creationId xmlns:p14="http://schemas.microsoft.com/office/powerpoint/2010/main" val="30183778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87A9CE8-5E3E-D6CA-649F-BE5D5FE829B7}"/>
              </a:ext>
            </a:extLst>
          </p:cNvPr>
          <p:cNvSpPr>
            <a:spLocks noGrp="1"/>
          </p:cNvSpPr>
          <p:nvPr>
            <p:ph type="title"/>
          </p:nvPr>
        </p:nvSpPr>
        <p:spPr/>
        <p:txBody>
          <a:bodyPr>
            <a:normAutofit/>
          </a:bodyPr>
          <a:lstStyle/>
          <a:p>
            <a:pPr>
              <a:lnSpc>
                <a:spcPct val="150000"/>
              </a:lnSpc>
            </a:pPr>
            <a:r>
              <a:rPr lang="pl-PL" sz="3200" dirty="0"/>
              <a:t>Cyfrowa transformacja a typy i rodzaje zakładów karnych:</a:t>
            </a:r>
          </a:p>
        </p:txBody>
      </p:sp>
      <p:sp>
        <p:nvSpPr>
          <p:cNvPr id="3" name="Symbol zastępczy zawartości 2">
            <a:extLst>
              <a:ext uri="{FF2B5EF4-FFF2-40B4-BE49-F238E27FC236}">
                <a16:creationId xmlns:a16="http://schemas.microsoft.com/office/drawing/2014/main" id="{DDE1A363-9E8E-936A-7307-A1E851426B5F}"/>
              </a:ext>
            </a:extLst>
          </p:cNvPr>
          <p:cNvSpPr>
            <a:spLocks noGrp="1"/>
          </p:cNvSpPr>
          <p:nvPr>
            <p:ph idx="1"/>
          </p:nvPr>
        </p:nvSpPr>
        <p:spPr/>
        <p:txBody>
          <a:bodyPr/>
          <a:lstStyle/>
          <a:p>
            <a:pPr marL="0" indent="0">
              <a:lnSpc>
                <a:spcPct val="150000"/>
              </a:lnSpc>
              <a:spcBef>
                <a:spcPts val="0"/>
              </a:spcBef>
            </a:pPr>
            <a:r>
              <a:rPr lang="pl-PL" sz="2000" dirty="0"/>
              <a:t> W zakładach półotwartych i otwartych rośnie dostęp do e-learningu i cyfrowych kursów zawodowych.</a:t>
            </a:r>
          </a:p>
          <a:p>
            <a:pPr marL="0" indent="0">
              <a:lnSpc>
                <a:spcPct val="150000"/>
              </a:lnSpc>
              <a:spcBef>
                <a:spcPts val="0"/>
              </a:spcBef>
            </a:pPr>
            <a:r>
              <a:rPr lang="pl-PL" sz="2000" dirty="0"/>
              <a:t> Zakłady zamknięte wykorzystują technologię do nadzoru i zarządzania – monitoring, systemy przepustek, kontrola korespondencji.</a:t>
            </a:r>
          </a:p>
          <a:p>
            <a:pPr marL="0" indent="0">
              <a:lnSpc>
                <a:spcPct val="150000"/>
              </a:lnSpc>
              <a:spcBef>
                <a:spcPts val="0"/>
              </a:spcBef>
            </a:pPr>
            <a:r>
              <a:rPr lang="pl-PL" sz="2000" dirty="0"/>
              <a:t> Cyfryzacja umożliwia rozwój indywidualnych planów resocjalizacyjnych opartych na danych.</a:t>
            </a:r>
          </a:p>
          <a:p>
            <a:pPr marL="0" indent="0">
              <a:lnSpc>
                <a:spcPct val="150000"/>
              </a:lnSpc>
              <a:spcBef>
                <a:spcPts val="0"/>
              </a:spcBef>
            </a:pPr>
            <a:r>
              <a:rPr lang="pl-PL" sz="2000" dirty="0"/>
              <a:t> </a:t>
            </a:r>
            <a:r>
              <a:rPr lang="pl-PL" sz="2000" dirty="0" err="1"/>
              <a:t>echnologia</a:t>
            </a:r>
            <a:r>
              <a:rPr lang="pl-PL" sz="2000" dirty="0"/>
              <a:t> wspiera kontakt z rodziną (</a:t>
            </a:r>
            <a:r>
              <a:rPr lang="pl-PL" sz="2000" dirty="0" err="1"/>
              <a:t>wideorozmowy</a:t>
            </a:r>
            <a:r>
              <a:rPr lang="pl-PL" sz="2000" dirty="0"/>
              <a:t>) oraz edukację – co sprzyja reintegracji społecznej skazanych.</a:t>
            </a:r>
          </a:p>
          <a:p>
            <a:endParaRPr lang="pl-PL" dirty="0"/>
          </a:p>
        </p:txBody>
      </p:sp>
    </p:spTree>
    <p:extLst>
      <p:ext uri="{BB962C8B-B14F-4D97-AF65-F5344CB8AC3E}">
        <p14:creationId xmlns:p14="http://schemas.microsoft.com/office/powerpoint/2010/main" val="37884573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CCC2EF4-C237-0581-B192-1CF46DA0033D}"/>
              </a:ext>
            </a:extLst>
          </p:cNvPr>
          <p:cNvSpPr>
            <a:spLocks noGrp="1"/>
          </p:cNvSpPr>
          <p:nvPr>
            <p:ph type="title"/>
          </p:nvPr>
        </p:nvSpPr>
        <p:spPr/>
        <p:txBody>
          <a:bodyPr/>
          <a:lstStyle/>
          <a:p>
            <a:pPr>
              <a:lnSpc>
                <a:spcPct val="150000"/>
              </a:lnSpc>
            </a:pPr>
            <a:r>
              <a:rPr lang="pl-PL" dirty="0"/>
              <a:t>Bibliografia:</a:t>
            </a:r>
          </a:p>
        </p:txBody>
      </p:sp>
      <p:sp>
        <p:nvSpPr>
          <p:cNvPr id="3" name="Symbol zastępczy zawartości 2">
            <a:extLst>
              <a:ext uri="{FF2B5EF4-FFF2-40B4-BE49-F238E27FC236}">
                <a16:creationId xmlns:a16="http://schemas.microsoft.com/office/drawing/2014/main" id="{05CD316C-E50F-5CF2-2C0F-EADF0C616712}"/>
              </a:ext>
            </a:extLst>
          </p:cNvPr>
          <p:cNvSpPr>
            <a:spLocks noGrp="1"/>
          </p:cNvSpPr>
          <p:nvPr>
            <p:ph idx="1"/>
          </p:nvPr>
        </p:nvSpPr>
        <p:spPr/>
        <p:txBody>
          <a:bodyPr/>
          <a:lstStyle/>
          <a:p>
            <a:pPr marL="0" indent="0">
              <a:lnSpc>
                <a:spcPct val="150000"/>
              </a:lnSpc>
              <a:spcBef>
                <a:spcPts val="0"/>
              </a:spcBef>
              <a:buNone/>
            </a:pPr>
            <a:r>
              <a:rPr lang="pl-PL" sz="2000" dirty="0"/>
              <a:t>- Ustawa z dnia 6 czerwca 1997 r. Kodeks karny wykonawczy</a:t>
            </a:r>
          </a:p>
          <a:p>
            <a:pPr marL="0" indent="0">
              <a:lnSpc>
                <a:spcPct val="150000"/>
              </a:lnSpc>
              <a:spcBef>
                <a:spcPts val="0"/>
              </a:spcBef>
              <a:buNone/>
            </a:pPr>
            <a:r>
              <a:rPr lang="pl-PL" sz="2000" dirty="0"/>
              <a:t>- Kodeks Karny - Ustawa z dnia 6 czerwca 1997 r. Kodeks karny</a:t>
            </a:r>
          </a:p>
          <a:p>
            <a:pPr marL="0" indent="0">
              <a:lnSpc>
                <a:spcPct val="150000"/>
              </a:lnSpc>
              <a:spcBef>
                <a:spcPts val="0"/>
              </a:spcBef>
              <a:buNone/>
            </a:pPr>
            <a:r>
              <a:rPr lang="pl-PL" sz="2000" dirty="0"/>
              <a:t>- Ustawa z dnia 9 kwietnia 2010 r. o Służbie Więziennej </a:t>
            </a:r>
          </a:p>
          <a:p>
            <a:pPr marL="0" indent="0">
              <a:lnSpc>
                <a:spcPct val="150000"/>
              </a:lnSpc>
              <a:spcBef>
                <a:spcPts val="0"/>
              </a:spcBef>
              <a:buNone/>
            </a:pPr>
            <a:r>
              <a:rPr lang="pl-PL" sz="2000" dirty="0"/>
              <a:t>- Zarządzenie Ministra Sprawiedliwości z dnia 30 grudnia 1995 r. w sprawie klasyfikacji skazanych oraz organizacji, zakresu działania i trybu postępowania komisji penitencjach</a:t>
            </a:r>
          </a:p>
          <a:p>
            <a:endParaRPr lang="pl-PL" dirty="0"/>
          </a:p>
        </p:txBody>
      </p:sp>
    </p:spTree>
    <p:extLst>
      <p:ext uri="{BB962C8B-B14F-4D97-AF65-F5344CB8AC3E}">
        <p14:creationId xmlns:p14="http://schemas.microsoft.com/office/powerpoint/2010/main" val="1086271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ED7B2-7693-6EAD-F82D-AD6964E63D5F}"/>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44EC2482-7E1B-7E9C-B8CC-3AA30AFE97C6}"/>
              </a:ext>
            </a:extLst>
          </p:cNvPr>
          <p:cNvSpPr>
            <a:spLocks noGrp="1"/>
          </p:cNvSpPr>
          <p:nvPr>
            <p:ph type="title"/>
          </p:nvPr>
        </p:nvSpPr>
        <p:spPr>
          <a:xfrm>
            <a:off x="838200" y="365126"/>
            <a:ext cx="10515600" cy="581931"/>
          </a:xfrm>
        </p:spPr>
        <p:txBody>
          <a:bodyPr>
            <a:noAutofit/>
          </a:bodyPr>
          <a:lstStyle/>
          <a:p>
            <a:r>
              <a:rPr lang="pl-PL" sz="3600" dirty="0"/>
              <a:t>Zadania Służby Więziennej, część 2:</a:t>
            </a:r>
          </a:p>
        </p:txBody>
      </p:sp>
      <p:sp>
        <p:nvSpPr>
          <p:cNvPr id="3" name="Symbol zastępczy zawartości 2">
            <a:extLst>
              <a:ext uri="{FF2B5EF4-FFF2-40B4-BE49-F238E27FC236}">
                <a16:creationId xmlns:a16="http://schemas.microsoft.com/office/drawing/2014/main" id="{6FB7D363-21C6-C5D8-0616-C5618B851AF1}"/>
              </a:ext>
            </a:extLst>
          </p:cNvPr>
          <p:cNvSpPr>
            <a:spLocks noGrp="1"/>
          </p:cNvSpPr>
          <p:nvPr>
            <p:ph idx="1"/>
          </p:nvPr>
        </p:nvSpPr>
        <p:spPr>
          <a:xfrm>
            <a:off x="838200" y="947058"/>
            <a:ext cx="11049000" cy="5545818"/>
          </a:xfrm>
        </p:spPr>
        <p:txBody>
          <a:bodyPr>
            <a:normAutofit/>
          </a:bodyPr>
          <a:lstStyle/>
          <a:p>
            <a:pPr marL="0" lvl="0" indent="0">
              <a:lnSpc>
                <a:spcPct val="150000"/>
              </a:lnSpc>
              <a:spcBef>
                <a:spcPts val="0"/>
              </a:spcBef>
              <a:buNone/>
            </a:pPr>
            <a:r>
              <a:rPr lang="pl-PL" sz="1800" dirty="0"/>
              <a:t>5) ochrona społeczeństwa przed sprawcami przestępstw lub przestępstw skarbowych osadzonymi w zakładach karnych i aresztach śledczych; </a:t>
            </a:r>
            <a:endParaRPr lang="en-US" sz="1800" dirty="0"/>
          </a:p>
          <a:p>
            <a:pPr marL="0" lvl="0" indent="0">
              <a:lnSpc>
                <a:spcPct val="150000"/>
              </a:lnSpc>
              <a:spcBef>
                <a:spcPts val="0"/>
              </a:spcBef>
              <a:buNone/>
            </a:pPr>
            <a:r>
              <a:rPr lang="pl-PL" sz="1800" dirty="0"/>
              <a:t>6) zapewnienie w zakładach karnych i aresztach śledczych porządku i bezpieczeństwa; </a:t>
            </a:r>
            <a:endParaRPr lang="en-US" sz="1800" dirty="0"/>
          </a:p>
          <a:p>
            <a:pPr marL="0" lvl="0" indent="0">
              <a:lnSpc>
                <a:spcPct val="150000"/>
              </a:lnSpc>
              <a:spcBef>
                <a:spcPts val="0"/>
              </a:spcBef>
              <a:buNone/>
            </a:pPr>
            <a:r>
              <a:rPr lang="pl-PL" sz="1800" dirty="0"/>
              <a:t>7) wykonywanie na terytorium Rzeczypospolitej Polskiej tymczasowego aresztowania oraz kar pozbawienia wolności i środków przymusu skutkujących pozbawieniem wolności jeżeli mają być wykonywane w zakładach karnych i aresztach śledczych i jeżeli wynikają z realizacji orzeczenia wydanego przez właściwy organ;</a:t>
            </a:r>
          </a:p>
          <a:p>
            <a:pPr marL="0" lvl="0" indent="0">
              <a:lnSpc>
                <a:spcPct val="150000"/>
              </a:lnSpc>
              <a:spcBef>
                <a:spcPts val="0"/>
              </a:spcBef>
              <a:buNone/>
            </a:pPr>
            <a:r>
              <a:rPr lang="pl-PL" sz="1800" dirty="0"/>
              <a:t>7a) prowadzenie Centralnej Bazy Danych Osób Pozbawionych Wolności, zwanej dalej „Centralną Bazą”; </a:t>
            </a:r>
            <a:endParaRPr lang="en-US" sz="1800" dirty="0"/>
          </a:p>
          <a:p>
            <a:pPr marL="0" lvl="0" indent="0">
              <a:lnSpc>
                <a:spcPct val="150000"/>
              </a:lnSpc>
              <a:spcBef>
                <a:spcPts val="0"/>
              </a:spcBef>
              <a:buNone/>
            </a:pPr>
            <a:r>
              <a:rPr lang="pl-PL" sz="1800" dirty="0"/>
              <a:t>8) współdziałanie z odpowiednimi formacjami innych państw oraz z organizacjami międzynarodowymi </a:t>
            </a:r>
            <a:endParaRPr lang="en-US" sz="1800" dirty="0"/>
          </a:p>
          <a:p>
            <a:pPr marL="0" lvl="0" indent="0">
              <a:lnSpc>
                <a:spcPct val="150000"/>
              </a:lnSpc>
              <a:spcBef>
                <a:spcPts val="0"/>
              </a:spcBef>
              <a:buNone/>
            </a:pPr>
            <a:r>
              <a:rPr lang="pl-PL" sz="1800" dirty="0"/>
              <a:t>9) realizacja czynności wykonywanych przez podmioty, o których mowa w art. 43g § 1 ustawy z dnia 6 czerwca 1997 r. – Kodeks karny wykonawczy, w przypadku powierzenia tych czynności przez Ministra Sprawiedliwości – podmiot prowadzący i dozorujący dozór elektroniczny</a:t>
            </a:r>
            <a:endParaRPr lang="en-US" sz="1800" dirty="0"/>
          </a:p>
          <a:p>
            <a:pPr marL="0" lvl="0" indent="0">
              <a:lnSpc>
                <a:spcPct val="150000"/>
              </a:lnSpc>
              <a:spcBef>
                <a:spcPts val="0"/>
              </a:spcBef>
              <a:buNone/>
            </a:pPr>
            <a:r>
              <a:rPr lang="pl-PL" sz="1800" dirty="0"/>
              <a:t>10) edukacja prawna młodzieży związana z prewencją przestępstw.</a:t>
            </a:r>
            <a:endParaRPr lang="en-US" sz="1800" dirty="0"/>
          </a:p>
          <a:p>
            <a:pPr lvl="0"/>
            <a:endParaRPr lang="en-US" sz="2400" dirty="0"/>
          </a:p>
          <a:p>
            <a:pPr marL="0" indent="0" algn="ctr">
              <a:buNone/>
            </a:pPr>
            <a:endParaRPr lang="pl-PL" sz="2400" dirty="0"/>
          </a:p>
        </p:txBody>
      </p:sp>
    </p:spTree>
    <p:extLst>
      <p:ext uri="{BB962C8B-B14F-4D97-AF65-F5344CB8AC3E}">
        <p14:creationId xmlns:p14="http://schemas.microsoft.com/office/powerpoint/2010/main" val="826377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0397682-BA71-5486-8FBC-07EAEC768AB9}"/>
              </a:ext>
            </a:extLst>
          </p:cNvPr>
          <p:cNvSpPr>
            <a:spLocks noGrp="1"/>
          </p:cNvSpPr>
          <p:nvPr>
            <p:ph type="title"/>
          </p:nvPr>
        </p:nvSpPr>
        <p:spPr>
          <a:xfrm>
            <a:off x="838200" y="365126"/>
            <a:ext cx="10515600" cy="1028246"/>
          </a:xfrm>
        </p:spPr>
        <p:txBody>
          <a:bodyPr/>
          <a:lstStyle/>
          <a:p>
            <a:r>
              <a:rPr lang="pl-PL" dirty="0"/>
              <a:t>Organy Służby Więziennej:</a:t>
            </a:r>
          </a:p>
        </p:txBody>
      </p:sp>
      <p:sp>
        <p:nvSpPr>
          <p:cNvPr id="3" name="Symbol zastępczy zawartości 2">
            <a:extLst>
              <a:ext uri="{FF2B5EF4-FFF2-40B4-BE49-F238E27FC236}">
                <a16:creationId xmlns:a16="http://schemas.microsoft.com/office/drawing/2014/main" id="{18ABAFF7-9714-380D-FC69-1550176D0CAC}"/>
              </a:ext>
            </a:extLst>
          </p:cNvPr>
          <p:cNvSpPr>
            <a:spLocks noGrp="1"/>
          </p:cNvSpPr>
          <p:nvPr>
            <p:ph idx="1"/>
          </p:nvPr>
        </p:nvSpPr>
        <p:spPr>
          <a:xfrm>
            <a:off x="838200" y="1502229"/>
            <a:ext cx="10515600" cy="4674734"/>
          </a:xfrm>
        </p:spPr>
        <p:txBody>
          <a:bodyPr>
            <a:normAutofit/>
          </a:bodyPr>
          <a:lstStyle/>
          <a:p>
            <a:pPr>
              <a:lnSpc>
                <a:spcPct val="150000"/>
              </a:lnSpc>
              <a:spcBef>
                <a:spcPts val="0"/>
              </a:spcBef>
              <a:buFontTx/>
              <a:buChar char="-"/>
            </a:pPr>
            <a:r>
              <a:rPr lang="pl-PL" sz="2000" dirty="0"/>
              <a:t>dyrektor Generalny Służby Więziennej;</a:t>
            </a:r>
          </a:p>
          <a:p>
            <a:pPr>
              <a:lnSpc>
                <a:spcPct val="150000"/>
              </a:lnSpc>
              <a:spcBef>
                <a:spcPts val="0"/>
              </a:spcBef>
              <a:buFontTx/>
              <a:buChar char="-"/>
            </a:pPr>
            <a:r>
              <a:rPr lang="pl-PL" sz="2000" dirty="0"/>
              <a:t>Szef Inspektoratu Wewnętrznego Służby Więziennej, zwany dalej „Szefem IWSW”; </a:t>
            </a:r>
          </a:p>
          <a:p>
            <a:pPr>
              <a:lnSpc>
                <a:spcPct val="150000"/>
              </a:lnSpc>
              <a:spcBef>
                <a:spcPts val="0"/>
              </a:spcBef>
              <a:buFontTx/>
              <a:buChar char="-"/>
            </a:pPr>
            <a:r>
              <a:rPr lang="pl-PL" sz="2000" dirty="0"/>
              <a:t>dyrektor okręgowy Służby Więziennej, zwany dalej „dyrektorem okręgowym”; </a:t>
            </a:r>
          </a:p>
          <a:p>
            <a:pPr>
              <a:lnSpc>
                <a:spcPct val="150000"/>
              </a:lnSpc>
              <a:spcBef>
                <a:spcPts val="0"/>
              </a:spcBef>
              <a:buFontTx/>
              <a:buChar char="-"/>
            </a:pPr>
            <a:r>
              <a:rPr lang="pl-PL" sz="2000" dirty="0"/>
              <a:t>dyrektor zakładu karnego i dyrektor aresztu śledczego; </a:t>
            </a:r>
          </a:p>
          <a:p>
            <a:pPr>
              <a:lnSpc>
                <a:spcPct val="150000"/>
              </a:lnSpc>
              <a:spcBef>
                <a:spcPts val="0"/>
              </a:spcBef>
              <a:buFontTx/>
              <a:buChar char="-"/>
            </a:pPr>
            <a:r>
              <a:rPr lang="pl-PL" sz="2000" dirty="0"/>
              <a:t>Rektor-Komendant uczelni Służby Więziennej, zwany dalej „Rektorem”, </a:t>
            </a:r>
          </a:p>
          <a:p>
            <a:pPr>
              <a:lnSpc>
                <a:spcPct val="150000"/>
              </a:lnSpc>
              <a:spcBef>
                <a:spcPts val="0"/>
              </a:spcBef>
              <a:buFontTx/>
              <a:buChar char="-"/>
            </a:pPr>
            <a:r>
              <a:rPr lang="pl-PL" sz="2000" dirty="0"/>
              <a:t>Komendant Centralnego Ośrodka Szkolenia Służby Więziennej, komendant ośrodka szkolenia Służby Więziennej i komendant ośrodka doskonalenia kadr Służby Więziennej.</a:t>
            </a:r>
          </a:p>
          <a:p>
            <a:pPr marL="0" indent="0">
              <a:buNone/>
            </a:pPr>
            <a:endParaRPr lang="pl-PL" dirty="0"/>
          </a:p>
        </p:txBody>
      </p:sp>
    </p:spTree>
    <p:extLst>
      <p:ext uri="{BB962C8B-B14F-4D97-AF65-F5344CB8AC3E}">
        <p14:creationId xmlns:p14="http://schemas.microsoft.com/office/powerpoint/2010/main" val="21069413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708158E-739F-B94C-2A37-6EABC3C3FC63}"/>
              </a:ext>
            </a:extLst>
          </p:cNvPr>
          <p:cNvSpPr>
            <a:spLocks noGrp="1"/>
          </p:cNvSpPr>
          <p:nvPr>
            <p:ph type="title"/>
          </p:nvPr>
        </p:nvSpPr>
        <p:spPr/>
        <p:txBody>
          <a:bodyPr/>
          <a:lstStyle/>
          <a:p>
            <a:r>
              <a:rPr lang="pl-PL" dirty="0"/>
              <a:t>Jednostki organizacyjne Służby Więziennej:</a:t>
            </a:r>
          </a:p>
        </p:txBody>
      </p:sp>
      <p:sp>
        <p:nvSpPr>
          <p:cNvPr id="3" name="Symbol zastępczy zawartości 2">
            <a:extLst>
              <a:ext uri="{FF2B5EF4-FFF2-40B4-BE49-F238E27FC236}">
                <a16:creationId xmlns:a16="http://schemas.microsoft.com/office/drawing/2014/main" id="{7B2BB4D6-5869-FF95-9A6E-1AFB5B553A1E}"/>
              </a:ext>
            </a:extLst>
          </p:cNvPr>
          <p:cNvSpPr>
            <a:spLocks noGrp="1"/>
          </p:cNvSpPr>
          <p:nvPr>
            <p:ph idx="1"/>
          </p:nvPr>
        </p:nvSpPr>
        <p:spPr/>
        <p:txBody>
          <a:bodyPr/>
          <a:lstStyle/>
          <a:p>
            <a:pPr>
              <a:lnSpc>
                <a:spcPct val="150000"/>
              </a:lnSpc>
              <a:spcBef>
                <a:spcPts val="0"/>
              </a:spcBef>
              <a:buFontTx/>
              <a:buChar char="-"/>
            </a:pPr>
            <a:r>
              <a:rPr lang="pl-PL" sz="2000" dirty="0"/>
              <a:t>Centralny Zarząd Służby Więziennej;</a:t>
            </a:r>
          </a:p>
          <a:p>
            <a:pPr>
              <a:lnSpc>
                <a:spcPct val="150000"/>
              </a:lnSpc>
              <a:spcBef>
                <a:spcPts val="0"/>
              </a:spcBef>
              <a:buFontTx/>
              <a:buChar char="-"/>
            </a:pPr>
            <a:r>
              <a:rPr lang="pl-PL" sz="2000" dirty="0"/>
              <a:t>Inspektorat Wewnętrzny Służby Więziennej, zwany dalej „IWSW”; </a:t>
            </a:r>
          </a:p>
          <a:p>
            <a:pPr>
              <a:lnSpc>
                <a:spcPct val="150000"/>
              </a:lnSpc>
              <a:spcBef>
                <a:spcPts val="0"/>
              </a:spcBef>
              <a:buFontTx/>
              <a:buChar char="-"/>
            </a:pPr>
            <a:r>
              <a:rPr lang="pl-PL" sz="2000" dirty="0"/>
              <a:t>okręgowe inspektoraty Służby Więziennej; </a:t>
            </a:r>
          </a:p>
          <a:p>
            <a:pPr>
              <a:lnSpc>
                <a:spcPct val="150000"/>
              </a:lnSpc>
              <a:spcBef>
                <a:spcPts val="0"/>
              </a:spcBef>
              <a:buFontTx/>
              <a:buChar char="-"/>
            </a:pPr>
            <a:r>
              <a:rPr lang="pl-PL" sz="2000" dirty="0"/>
              <a:t>zakłady karne i areszty śledcze; </a:t>
            </a:r>
          </a:p>
          <a:p>
            <a:pPr>
              <a:lnSpc>
                <a:spcPct val="150000"/>
              </a:lnSpc>
              <a:spcBef>
                <a:spcPts val="0"/>
              </a:spcBef>
              <a:buFontTx/>
              <a:buChar char="-"/>
            </a:pPr>
            <a:r>
              <a:rPr lang="pl-PL" sz="2000" dirty="0"/>
              <a:t>uczelnia Służby Więziennej, zwana dalej „Uczelnią”;</a:t>
            </a:r>
          </a:p>
          <a:p>
            <a:pPr>
              <a:lnSpc>
                <a:spcPct val="150000"/>
              </a:lnSpc>
              <a:spcBef>
                <a:spcPts val="0"/>
              </a:spcBef>
              <a:buFontTx/>
              <a:buChar char="-"/>
            </a:pPr>
            <a:r>
              <a:rPr lang="pl-PL" sz="2000" dirty="0"/>
              <a:t>Centralny Ośrodek Szkolenia Służby Więziennej oraz ośrodki szkolenia Służby Więziennej i ośrodki doskonalenia kadr Służby Więziennej.</a:t>
            </a:r>
          </a:p>
          <a:p>
            <a:pPr marL="0" indent="0">
              <a:buNone/>
            </a:pPr>
            <a:endParaRPr lang="pl-PL" dirty="0"/>
          </a:p>
        </p:txBody>
      </p:sp>
    </p:spTree>
    <p:extLst>
      <p:ext uri="{BB962C8B-B14F-4D97-AF65-F5344CB8AC3E}">
        <p14:creationId xmlns:p14="http://schemas.microsoft.com/office/powerpoint/2010/main" val="18545740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CD70D91-E84B-8787-1FD9-60E9899D0BC5}"/>
              </a:ext>
            </a:extLst>
          </p:cNvPr>
          <p:cNvSpPr>
            <a:spLocks noGrp="1"/>
          </p:cNvSpPr>
          <p:nvPr>
            <p:ph type="title"/>
          </p:nvPr>
        </p:nvSpPr>
        <p:spPr/>
        <p:txBody>
          <a:bodyPr>
            <a:normAutofit/>
          </a:bodyPr>
          <a:lstStyle/>
          <a:p>
            <a:pPr>
              <a:lnSpc>
                <a:spcPct val="150000"/>
              </a:lnSpc>
            </a:pPr>
            <a:r>
              <a:rPr lang="pl-PL" sz="2800" dirty="0"/>
              <a:t>Zakresu działań dyrektora zakładu karnego i dyrektora aresztu śledczego, część 1:</a:t>
            </a:r>
          </a:p>
        </p:txBody>
      </p:sp>
      <p:sp>
        <p:nvSpPr>
          <p:cNvPr id="3" name="Symbol zastępczy zawartości 2">
            <a:extLst>
              <a:ext uri="{FF2B5EF4-FFF2-40B4-BE49-F238E27FC236}">
                <a16:creationId xmlns:a16="http://schemas.microsoft.com/office/drawing/2014/main" id="{C4F2B9E6-3829-C0A8-C0A5-87CE0D16F15E}"/>
              </a:ext>
            </a:extLst>
          </p:cNvPr>
          <p:cNvSpPr>
            <a:spLocks noGrp="1"/>
          </p:cNvSpPr>
          <p:nvPr>
            <p:ph idx="1"/>
          </p:nvPr>
        </p:nvSpPr>
        <p:spPr/>
        <p:txBody>
          <a:bodyPr/>
          <a:lstStyle/>
          <a:p>
            <a:pPr marL="0" indent="0">
              <a:lnSpc>
                <a:spcPct val="150000"/>
              </a:lnSpc>
              <a:spcBef>
                <a:spcPts val="0"/>
              </a:spcBef>
              <a:buAutoNum type="arabicParenR"/>
            </a:pPr>
            <a:r>
              <a:rPr lang="pl-PL" sz="2000" dirty="0"/>
              <a:t>koordynacja oddziaływań penitencjarnych prowadzonych w podległej jednostce organizacyjnej i nadzór nad nimi; </a:t>
            </a:r>
          </a:p>
          <a:p>
            <a:pPr marL="0" indent="0">
              <a:lnSpc>
                <a:spcPct val="150000"/>
              </a:lnSpc>
              <a:spcBef>
                <a:spcPts val="0"/>
              </a:spcBef>
              <a:buAutoNum type="arabicParenR"/>
            </a:pPr>
            <a:r>
              <a:rPr lang="pl-PL" sz="2000" dirty="0"/>
              <a:t>zapewnienie prawidłowego i praworządnego wykonywania kar pozbawienia wolności i tymczasowego aresztowania oraz zapewnienie bezpieczeństwa i porządku w podległej jednostce organizacyjnej;</a:t>
            </a:r>
          </a:p>
          <a:p>
            <a:pPr marL="0" indent="0">
              <a:lnSpc>
                <a:spcPct val="150000"/>
              </a:lnSpc>
              <a:spcBef>
                <a:spcPts val="0"/>
              </a:spcBef>
              <a:buAutoNum type="arabicParenR"/>
            </a:pPr>
            <a:r>
              <a:rPr lang="pl-PL" sz="2000" dirty="0"/>
              <a:t>nadzorowanie działających w ramach zakładu karnego i aresztu śledczego szkół i podmiotów leczniczych; </a:t>
            </a:r>
          </a:p>
          <a:p>
            <a:pPr marL="0" indent="0">
              <a:lnSpc>
                <a:spcPct val="150000"/>
              </a:lnSpc>
              <a:spcBef>
                <a:spcPts val="0"/>
              </a:spcBef>
              <a:buAutoNum type="arabicParenR"/>
            </a:pPr>
            <a:r>
              <a:rPr lang="pl-PL" sz="2000" dirty="0"/>
              <a:t>racjonalne wykorzystanie środków finansowych;</a:t>
            </a:r>
          </a:p>
          <a:p>
            <a:pPr marL="0" indent="0">
              <a:buNone/>
            </a:pPr>
            <a:endParaRPr lang="pl-PL" dirty="0"/>
          </a:p>
        </p:txBody>
      </p:sp>
    </p:spTree>
    <p:extLst>
      <p:ext uri="{BB962C8B-B14F-4D97-AF65-F5344CB8AC3E}">
        <p14:creationId xmlns:p14="http://schemas.microsoft.com/office/powerpoint/2010/main" val="2973496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3D49C-2E0D-8B21-B47D-5DEF8FAC9494}"/>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EF0DF6E7-5588-673F-E49A-AAD7BA74BFB9}"/>
              </a:ext>
            </a:extLst>
          </p:cNvPr>
          <p:cNvSpPr>
            <a:spLocks noGrp="1"/>
          </p:cNvSpPr>
          <p:nvPr>
            <p:ph type="title"/>
          </p:nvPr>
        </p:nvSpPr>
        <p:spPr/>
        <p:txBody>
          <a:bodyPr>
            <a:normAutofit/>
          </a:bodyPr>
          <a:lstStyle/>
          <a:p>
            <a:pPr>
              <a:lnSpc>
                <a:spcPct val="150000"/>
              </a:lnSpc>
            </a:pPr>
            <a:r>
              <a:rPr lang="pl-PL" sz="2800" dirty="0"/>
              <a:t>Zakresu działań dyrektora zakładu karnego i dyrektora aresztu śledczego, część 2:</a:t>
            </a:r>
          </a:p>
        </p:txBody>
      </p:sp>
      <p:sp>
        <p:nvSpPr>
          <p:cNvPr id="3" name="Symbol zastępczy zawartości 2">
            <a:extLst>
              <a:ext uri="{FF2B5EF4-FFF2-40B4-BE49-F238E27FC236}">
                <a16:creationId xmlns:a16="http://schemas.microsoft.com/office/drawing/2014/main" id="{5A0BDDDD-BD80-B19B-2683-05A8BDC31836}"/>
              </a:ext>
            </a:extLst>
          </p:cNvPr>
          <p:cNvSpPr>
            <a:spLocks noGrp="1"/>
          </p:cNvSpPr>
          <p:nvPr>
            <p:ph idx="1"/>
          </p:nvPr>
        </p:nvSpPr>
        <p:spPr/>
        <p:txBody>
          <a:bodyPr/>
          <a:lstStyle/>
          <a:p>
            <a:pPr marL="0" indent="0">
              <a:lnSpc>
                <a:spcPct val="150000"/>
              </a:lnSpc>
              <a:spcBef>
                <a:spcPts val="0"/>
              </a:spcBef>
              <a:buNone/>
            </a:pPr>
            <a:r>
              <a:rPr lang="pl-PL" sz="2000" dirty="0"/>
              <a:t>5) zapewnienie odpowiedniego do potrzeb doboru i wykorzystania kadry, stałego podnoszenia jej kwalifikacji, właściwego wykonywania obowiązków i dyscypliny; </a:t>
            </a:r>
          </a:p>
          <a:p>
            <a:pPr marL="0" indent="0">
              <a:lnSpc>
                <a:spcPct val="150000"/>
              </a:lnSpc>
              <a:spcBef>
                <a:spcPts val="0"/>
              </a:spcBef>
              <a:buNone/>
            </a:pPr>
            <a:r>
              <a:rPr lang="pl-PL" sz="2000" dirty="0"/>
              <a:t>6) ustalanie liczby stanowisk w podległej jednostce organizacyjnej;</a:t>
            </a:r>
          </a:p>
          <a:p>
            <a:pPr marL="0" indent="0">
              <a:lnSpc>
                <a:spcPct val="150000"/>
              </a:lnSpc>
              <a:spcBef>
                <a:spcPts val="0"/>
              </a:spcBef>
              <a:buNone/>
            </a:pPr>
            <a:r>
              <a:rPr lang="pl-PL" sz="2000" dirty="0"/>
              <a:t>7) realizacja zadań wynikających z innych ustaw.</a:t>
            </a:r>
          </a:p>
          <a:p>
            <a:pPr marL="0" indent="0">
              <a:buNone/>
            </a:pPr>
            <a:endParaRPr lang="pl-PL" dirty="0"/>
          </a:p>
        </p:txBody>
      </p:sp>
    </p:spTree>
    <p:extLst>
      <p:ext uri="{BB962C8B-B14F-4D97-AF65-F5344CB8AC3E}">
        <p14:creationId xmlns:p14="http://schemas.microsoft.com/office/powerpoint/2010/main" val="15325491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CD6A4F6-1C11-6244-E19E-31518555D429}"/>
              </a:ext>
            </a:extLst>
          </p:cNvPr>
          <p:cNvSpPr>
            <a:spLocks noGrp="1"/>
          </p:cNvSpPr>
          <p:nvPr>
            <p:ph type="title"/>
          </p:nvPr>
        </p:nvSpPr>
        <p:spPr/>
        <p:txBody>
          <a:bodyPr>
            <a:normAutofit fontScale="90000"/>
          </a:bodyPr>
          <a:lstStyle/>
          <a:p>
            <a:pPr>
              <a:lnSpc>
                <a:spcPct val="150000"/>
              </a:lnSpc>
            </a:pPr>
            <a:r>
              <a:rPr lang="pl-PL" sz="3600" dirty="0"/>
              <a:t>Funkcjonariusze i pracownicy zatrudnieni w jednostkach organizacyjnych Służby Więziennej:</a:t>
            </a:r>
          </a:p>
        </p:txBody>
      </p:sp>
      <p:sp>
        <p:nvSpPr>
          <p:cNvPr id="3" name="Symbol zastępczy zawartości 2">
            <a:extLst>
              <a:ext uri="{FF2B5EF4-FFF2-40B4-BE49-F238E27FC236}">
                <a16:creationId xmlns:a16="http://schemas.microsoft.com/office/drawing/2014/main" id="{75E7CF24-248C-B8D4-2FD7-65231528F167}"/>
              </a:ext>
            </a:extLst>
          </p:cNvPr>
          <p:cNvSpPr>
            <a:spLocks noGrp="1"/>
          </p:cNvSpPr>
          <p:nvPr>
            <p:ph idx="1"/>
          </p:nvPr>
        </p:nvSpPr>
        <p:spPr/>
        <p:txBody>
          <a:bodyPr/>
          <a:lstStyle/>
          <a:p>
            <a:pPr marL="0" indent="0">
              <a:lnSpc>
                <a:spcPct val="150000"/>
              </a:lnSpc>
              <a:spcBef>
                <a:spcPts val="0"/>
              </a:spcBef>
              <a:buNone/>
            </a:pPr>
            <a:r>
              <a:rPr lang="pl-PL" sz="2000" dirty="0"/>
              <a:t>Funkcjonariusze i pracownicy powinni wykazywać się odpowiednim przygotowaniem ogólnym i zawodowym oraz wysokim poziomem moralnym, systematycznie dokształcać się i podnosić kwalifikacje zawodowe. W postępowaniu wobec osób pozbawionych wolności są obowiązani w szczególności: </a:t>
            </a:r>
          </a:p>
          <a:p>
            <a:pPr marL="0" indent="0">
              <a:lnSpc>
                <a:spcPct val="150000"/>
              </a:lnSpc>
              <a:spcBef>
                <a:spcPts val="0"/>
              </a:spcBef>
              <a:buAutoNum type="arabicParenR"/>
            </a:pPr>
            <a:r>
              <a:rPr lang="pl-PL" sz="2000" dirty="0"/>
              <a:t>kierować się zasadami praworządności, bezstronności oraz humanitaryzmu; </a:t>
            </a:r>
          </a:p>
          <a:p>
            <a:pPr marL="0" indent="0">
              <a:lnSpc>
                <a:spcPct val="150000"/>
              </a:lnSpc>
              <a:spcBef>
                <a:spcPts val="0"/>
              </a:spcBef>
              <a:buAutoNum type="arabicParenR"/>
            </a:pPr>
            <a:r>
              <a:rPr lang="pl-PL" sz="2000" dirty="0"/>
              <a:t>szanować ich prawa i godność; </a:t>
            </a:r>
          </a:p>
          <a:p>
            <a:pPr marL="0" indent="0">
              <a:lnSpc>
                <a:spcPct val="150000"/>
              </a:lnSpc>
              <a:spcBef>
                <a:spcPts val="0"/>
              </a:spcBef>
              <a:buAutoNum type="arabicParenR"/>
            </a:pPr>
            <a:r>
              <a:rPr lang="pl-PL" sz="2000" dirty="0"/>
              <a:t>oddziaływać pozytywnie swoim własnym przykładem</a:t>
            </a:r>
            <a:r>
              <a:rPr lang="pl-PL" dirty="0"/>
              <a:t>.</a:t>
            </a:r>
          </a:p>
        </p:txBody>
      </p:sp>
    </p:spTree>
    <p:extLst>
      <p:ext uri="{BB962C8B-B14F-4D97-AF65-F5344CB8AC3E}">
        <p14:creationId xmlns:p14="http://schemas.microsoft.com/office/powerpoint/2010/main" val="30908901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15E37E5-998D-534C-5FA2-3B5BF4E535E7}"/>
              </a:ext>
            </a:extLst>
          </p:cNvPr>
          <p:cNvSpPr>
            <a:spLocks noGrp="1"/>
          </p:cNvSpPr>
          <p:nvPr>
            <p:ph type="title"/>
          </p:nvPr>
        </p:nvSpPr>
        <p:spPr/>
        <p:txBody>
          <a:bodyPr>
            <a:normAutofit/>
          </a:bodyPr>
          <a:lstStyle/>
          <a:p>
            <a:pPr>
              <a:lnSpc>
                <a:spcPct val="150000"/>
              </a:lnSpc>
            </a:pPr>
            <a:r>
              <a:rPr lang="pl-PL" sz="2400" dirty="0"/>
              <a:t>Kto może być pracownikiem zatrudnionym w jednostkach organizacyjnych Służby Więziennej? </a:t>
            </a:r>
          </a:p>
        </p:txBody>
      </p:sp>
      <p:sp>
        <p:nvSpPr>
          <p:cNvPr id="3" name="Symbol zastępczy zawartości 2">
            <a:extLst>
              <a:ext uri="{FF2B5EF4-FFF2-40B4-BE49-F238E27FC236}">
                <a16:creationId xmlns:a16="http://schemas.microsoft.com/office/drawing/2014/main" id="{DC6FB852-7FDF-90F6-F426-C5AE56F9BB7D}"/>
              </a:ext>
            </a:extLst>
          </p:cNvPr>
          <p:cNvSpPr>
            <a:spLocks noGrp="1"/>
          </p:cNvSpPr>
          <p:nvPr>
            <p:ph idx="1"/>
          </p:nvPr>
        </p:nvSpPr>
        <p:spPr>
          <a:xfrm>
            <a:off x="838200" y="1567543"/>
            <a:ext cx="10515600" cy="4925332"/>
          </a:xfrm>
        </p:spPr>
        <p:txBody>
          <a:bodyPr>
            <a:normAutofit/>
          </a:bodyPr>
          <a:lstStyle/>
          <a:p>
            <a:pPr marL="0" indent="0" algn="just">
              <a:lnSpc>
                <a:spcPct val="150000"/>
              </a:lnSpc>
              <a:spcBef>
                <a:spcPts val="0"/>
              </a:spcBef>
              <a:buNone/>
            </a:pPr>
            <a:r>
              <a:rPr lang="pl-PL" sz="1800" dirty="0"/>
              <a:t>Osoba, która:</a:t>
            </a:r>
          </a:p>
          <a:p>
            <a:pPr marL="0" algn="just">
              <a:lnSpc>
                <a:spcPct val="150000"/>
              </a:lnSpc>
              <a:spcBef>
                <a:spcPts val="0"/>
              </a:spcBef>
              <a:buAutoNum type="arabicParenR"/>
            </a:pPr>
            <a:r>
              <a:rPr lang="pl-PL" sz="1800" dirty="0"/>
              <a:t>ukończyła 18 lat i ma pełną zdolność do czynności prawnych oraz korzysta z pełni praw publicznych; </a:t>
            </a:r>
          </a:p>
          <a:p>
            <a:pPr marL="0" algn="just">
              <a:lnSpc>
                <a:spcPct val="150000"/>
              </a:lnSpc>
              <a:spcBef>
                <a:spcPts val="0"/>
              </a:spcBef>
              <a:buAutoNum type="arabicParenR"/>
            </a:pPr>
            <a:r>
              <a:rPr lang="pl-PL" sz="1800" dirty="0"/>
              <a:t>daje rękojmię prawidłowego wykonywania powierzonych zadań; </a:t>
            </a:r>
          </a:p>
          <a:p>
            <a:pPr marL="0" algn="just">
              <a:lnSpc>
                <a:spcPct val="150000"/>
              </a:lnSpc>
              <a:spcBef>
                <a:spcPts val="0"/>
              </a:spcBef>
              <a:buAutoNum type="arabicParenR"/>
            </a:pPr>
            <a:r>
              <a:rPr lang="pl-PL" sz="1800" dirty="0"/>
              <a:t>nie była skazana prawomocnym wyrokiem sądu za przestępstwo umyślne lub umyślne przestępstwo skarbowe albo wobec której nie został wydany prawomocny wyrok warunkowo umarzający postępowanie karne o takie przestępstwo, a także nie toczy się przeciwko niej postępowanie karne o takie przestępstwo;</a:t>
            </a:r>
          </a:p>
          <a:p>
            <a:pPr marL="0" indent="0" algn="just">
              <a:lnSpc>
                <a:spcPct val="150000"/>
              </a:lnSpc>
              <a:spcBef>
                <a:spcPts val="0"/>
              </a:spcBef>
              <a:buNone/>
            </a:pPr>
            <a:r>
              <a:rPr lang="pl-PL" sz="1800" dirty="0"/>
              <a:t>4) ma odpowiednie do zajmowanego stanowiska wykształcenie; </a:t>
            </a:r>
          </a:p>
          <a:p>
            <a:pPr marL="0" indent="0" algn="just">
              <a:lnSpc>
                <a:spcPct val="150000"/>
              </a:lnSpc>
              <a:spcBef>
                <a:spcPts val="0"/>
              </a:spcBef>
              <a:buNone/>
            </a:pPr>
            <a:r>
              <a:rPr lang="pl-PL" sz="1800" dirty="0"/>
              <a:t>5) daje rękojmię zachowania tajemnicy stosownie do wymogów określonych w przepisach ustawy z dnia 5 sierpnia 2010 r. o ochronie informacji niejawnych; </a:t>
            </a:r>
          </a:p>
          <a:p>
            <a:pPr marL="0" indent="0" algn="just">
              <a:lnSpc>
                <a:spcPct val="150000"/>
              </a:lnSpc>
              <a:spcBef>
                <a:spcPts val="0"/>
              </a:spcBef>
              <a:buNone/>
            </a:pPr>
            <a:r>
              <a:rPr lang="pl-PL" sz="1800" dirty="0"/>
              <a:t>6) posiada zdolność psychiczną i fizyczną pozwalającą na zatrudnienie na określonym stanowisku, którą ustala służba medycyny pracy.</a:t>
            </a:r>
          </a:p>
          <a:p>
            <a:pPr marL="0" indent="0" algn="just">
              <a:buNone/>
            </a:pPr>
            <a:endParaRPr lang="pl-PL" sz="1800" dirty="0"/>
          </a:p>
          <a:p>
            <a:endParaRPr lang="pl-PL" dirty="0"/>
          </a:p>
        </p:txBody>
      </p:sp>
    </p:spTree>
    <p:extLst>
      <p:ext uri="{BB962C8B-B14F-4D97-AF65-F5344CB8AC3E}">
        <p14:creationId xmlns:p14="http://schemas.microsoft.com/office/powerpoint/2010/main" val="823090927"/>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Pakiet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53e06b7-a411-4003-87a8-8e7988b9a28c">
      <Terms xmlns="http://schemas.microsoft.com/office/infopath/2007/PartnerControls"/>
    </lcf76f155ced4ddcb4097134ff3c332f>
    <TaxCatchAll xmlns="d508027f-207a-4b8e-b763-26b50327d13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C265D6B5557CAC4DAA03365DCEBC3A82" ma:contentTypeVersion="13" ma:contentTypeDescription="Utwórz nowy dokument." ma:contentTypeScope="" ma:versionID="39f50e0ac1a79e8db00c25ba00700a4c">
  <xsd:schema xmlns:xsd="http://www.w3.org/2001/XMLSchema" xmlns:xs="http://www.w3.org/2001/XMLSchema" xmlns:p="http://schemas.microsoft.com/office/2006/metadata/properties" xmlns:ns2="853e06b7-a411-4003-87a8-8e7988b9a28c" xmlns:ns3="d508027f-207a-4b8e-b763-26b50327d13c" targetNamespace="http://schemas.microsoft.com/office/2006/metadata/properties" ma:root="true" ma:fieldsID="bbd8dccc48ee49ef20c3e0670553ce34" ns2:_="" ns3:_="">
    <xsd:import namespace="853e06b7-a411-4003-87a8-8e7988b9a28c"/>
    <xsd:import namespace="d508027f-207a-4b8e-b763-26b50327d13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3e06b7-a411-4003-87a8-8e7988b9a2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i obrazów" ma:readOnly="false" ma:fieldId="{5cf76f15-5ced-4ddc-b409-7134ff3c332f}" ma:taxonomyMulti="true" ma:sspId="178dc54b-36a1-4ddd-a079-aa4414149434"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508027f-207a-4b8e-b763-26b50327d13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cefdf4a-d4c1-4a72-973d-25fe03473079}" ma:internalName="TaxCatchAll" ma:showField="CatchAllData" ma:web="d508027f-207a-4b8e-b763-26b50327d13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FC160EE-760A-4263-892B-FEF82797136B}">
  <ds:schemaRefs>
    <ds:schemaRef ds:uri="http://schemas.openxmlformats.org/package/2006/metadata/core-properties"/>
    <ds:schemaRef ds:uri="http://www.w3.org/XML/1998/namespace"/>
    <ds:schemaRef ds:uri="853e06b7-a411-4003-87a8-8e7988b9a28c"/>
    <ds:schemaRef ds:uri="http://schemas.microsoft.com/office/2006/metadata/properties"/>
    <ds:schemaRef ds:uri="http://schemas.microsoft.com/office/infopath/2007/PartnerControls"/>
    <ds:schemaRef ds:uri="http://purl.org/dc/dcmitype/"/>
    <ds:schemaRef ds:uri="http://schemas.microsoft.com/office/2006/documentManagement/types"/>
    <ds:schemaRef ds:uri="http://purl.org/dc/terms/"/>
    <ds:schemaRef ds:uri="http://purl.org/dc/elements/1.1/"/>
    <ds:schemaRef ds:uri="d508027f-207a-4b8e-b763-26b50327d13c"/>
  </ds:schemaRefs>
</ds:datastoreItem>
</file>

<file path=customXml/itemProps2.xml><?xml version="1.0" encoding="utf-8"?>
<ds:datastoreItem xmlns:ds="http://schemas.openxmlformats.org/officeDocument/2006/customXml" ds:itemID="{78FE3D6A-F421-4BA9-B7B8-660A8FFC0138}">
  <ds:schemaRefs>
    <ds:schemaRef ds:uri="http://schemas.microsoft.com/sharepoint/v3/contenttype/forms"/>
  </ds:schemaRefs>
</ds:datastoreItem>
</file>

<file path=customXml/itemProps3.xml><?xml version="1.0" encoding="utf-8"?>
<ds:datastoreItem xmlns:ds="http://schemas.openxmlformats.org/officeDocument/2006/customXml" ds:itemID="{31215A5E-586D-46CE-8E23-7758E54EC4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53e06b7-a411-4003-87a8-8e7988b9a28c"/>
    <ds:schemaRef ds:uri="d508027f-207a-4b8e-b763-26b50327d1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4600</TotalTime>
  <Words>2526</Words>
  <Application>Microsoft Office PowerPoint</Application>
  <PresentationFormat>Panoramiczny</PresentationFormat>
  <Paragraphs>164</Paragraphs>
  <Slides>29</Slides>
  <Notes>0</Notes>
  <HiddenSlides>0</HiddenSlides>
  <MMClips>0</MMClips>
  <ScaleCrop>false</ScaleCrop>
  <HeadingPairs>
    <vt:vector size="4" baseType="variant">
      <vt:variant>
        <vt:lpstr>Motyw</vt:lpstr>
      </vt:variant>
      <vt:variant>
        <vt:i4>1</vt:i4>
      </vt:variant>
      <vt:variant>
        <vt:lpstr>Tytuły slajdów</vt:lpstr>
      </vt:variant>
      <vt:variant>
        <vt:i4>29</vt:i4>
      </vt:variant>
    </vt:vector>
  </HeadingPairs>
  <TitlesOfParts>
    <vt:vector size="30" baseType="lpstr">
      <vt:lpstr>Motyw pakietu Office</vt:lpstr>
      <vt:lpstr>Projekt „Kierunki – drogi dla gospodarki”</vt:lpstr>
      <vt:lpstr>Zadania Służby Więziennej, część 1:</vt:lpstr>
      <vt:lpstr>Zadania Służby Więziennej, część 2:</vt:lpstr>
      <vt:lpstr>Organy Służby Więziennej:</vt:lpstr>
      <vt:lpstr>Jednostki organizacyjne Służby Więziennej:</vt:lpstr>
      <vt:lpstr>Zakresu działań dyrektora zakładu karnego i dyrektora aresztu śledczego, część 1:</vt:lpstr>
      <vt:lpstr>Zakresu działań dyrektora zakładu karnego i dyrektora aresztu śledczego, część 2:</vt:lpstr>
      <vt:lpstr>Funkcjonariusze i pracownicy zatrudnieni w jednostkach organizacyjnych Służby Więziennej:</vt:lpstr>
      <vt:lpstr>Kto może być pracownikiem zatrudnionym w jednostkach organizacyjnych Służby Więziennej? </vt:lpstr>
      <vt:lpstr>Stosunek służbowy funkcjonariuszy Kto może pełnić służbę w Służbie Więziennej?, część 1</vt:lpstr>
      <vt:lpstr>Stosunek służbowy funkcjonariuszy Kto może pełnić służbę w Służbie Więziennej?, część 2</vt:lpstr>
      <vt:lpstr>Korpusy i stopnie Służby Więziennej, część 1:</vt:lpstr>
      <vt:lpstr>Korpusy i stopnie Służby Więziennej, część 2:</vt:lpstr>
      <vt:lpstr>Korpusy i stopnie Służby Więziennej, część 3:</vt:lpstr>
      <vt:lpstr>Kodeks Karny Wykonawczy – cele wykonywania kary pozbawienia wolności:</vt:lpstr>
      <vt:lpstr>KKW – cele wykonywania kary pozbawienia wolności</vt:lpstr>
      <vt:lpstr>Jakie formy działań umożliwiają realizację celów kary pozbawienia wolności?</vt:lpstr>
      <vt:lpstr>Rodzaje zakładów karnych, część 1:</vt:lpstr>
      <vt:lpstr>Rodzaje zakładów karnych, część 2:</vt:lpstr>
      <vt:lpstr>Typy zakładów karnych:</vt:lpstr>
      <vt:lpstr>Zakład karny typu zamkniętego – opis funkcjonowania, część 1:</vt:lpstr>
      <vt:lpstr>Zakład karny typu zamkniętego – opis funkcjonowania, część 2:</vt:lpstr>
      <vt:lpstr>Zakład karny typu półotwartego – opis funkcjonowania, część 1:</vt:lpstr>
      <vt:lpstr>Zakład karny typu półotwartego – opis funkcjonowania, część 2:</vt:lpstr>
      <vt:lpstr>Zakład karny typu otwartego – opis funkcjonowania, część 1:</vt:lpstr>
      <vt:lpstr>Zakład karny typu otwartego – opis funkcjonowania, część 2:</vt:lpstr>
      <vt:lpstr>Zielona transformacja zakładów karnych – szansa dla różnych typów jednostek:</vt:lpstr>
      <vt:lpstr>Cyfrowa transformacja a typy i rodzaje zakładów karnych:</vt:lpstr>
      <vt:lpstr>Bibliografia: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Zakłady karne w obliczu transformacji - struktura, rodzaje i typy, rola zielonej oraz cyfroqej resocjalizacji.</dc:title>
  <dc:creator>Monika Gołembowska</dc:creator>
  <cp:lastModifiedBy>Mikołaj Gołembowski</cp:lastModifiedBy>
  <cp:revision>93</cp:revision>
  <dcterms:created xsi:type="dcterms:W3CDTF">2024-06-08T14:40:10Z</dcterms:created>
  <dcterms:modified xsi:type="dcterms:W3CDTF">2025-10-23T19:15:08Z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0x010100C265D6B5557CAC4DAA03365DCEBC3A82</vt:lpwstr>
  </property>
  <property fmtid="{D5CDD505-2E9C-101B-9397-08002B2CF9AE}" pid="3" name="MediaServiceImageTags">
    <vt:lpwstr/>
  </property>
</Properties>
</file>