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6"/>
  </p:notesMasterIdLst>
  <p:handoutMasterIdLst>
    <p:handoutMasterId r:id="rId37"/>
  </p:handoutMasterIdLst>
  <p:sldIdLst>
    <p:sldId id="257" r:id="rId5"/>
    <p:sldId id="259" r:id="rId6"/>
    <p:sldId id="258" r:id="rId7"/>
    <p:sldId id="260" r:id="rId8"/>
    <p:sldId id="277" r:id="rId9"/>
    <p:sldId id="280" r:id="rId10"/>
    <p:sldId id="279" r:id="rId11"/>
    <p:sldId id="281" r:id="rId12"/>
    <p:sldId id="282" r:id="rId13"/>
    <p:sldId id="261" r:id="rId14"/>
    <p:sldId id="283" r:id="rId15"/>
    <p:sldId id="284" r:id="rId16"/>
    <p:sldId id="285" r:id="rId17"/>
    <p:sldId id="286" r:id="rId18"/>
    <p:sldId id="287" r:id="rId19"/>
    <p:sldId id="288" r:id="rId20"/>
    <p:sldId id="290" r:id="rId21"/>
    <p:sldId id="291" r:id="rId22"/>
    <p:sldId id="292" r:id="rId23"/>
    <p:sldId id="293" r:id="rId24"/>
    <p:sldId id="294" r:id="rId25"/>
    <p:sldId id="296" r:id="rId26"/>
    <p:sldId id="297" r:id="rId27"/>
    <p:sldId id="295" r:id="rId28"/>
    <p:sldId id="298" r:id="rId29"/>
    <p:sldId id="300" r:id="rId30"/>
    <p:sldId id="299" r:id="rId31"/>
    <p:sldId id="301" r:id="rId32"/>
    <p:sldId id="302" r:id="rId33"/>
    <p:sldId id="303" r:id="rId34"/>
    <p:sldId id="304" r:id="rId35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3" autoAdjust="0"/>
    <p:restoredTop sz="94003" autoAdjust="0"/>
  </p:normalViewPr>
  <p:slideViewPr>
    <p:cSldViewPr snapToGrid="0">
      <p:cViewPr>
        <p:scale>
          <a:sx n="40" d="100"/>
          <a:sy n="40" d="100"/>
        </p:scale>
        <p:origin x="1024" y="5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403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685896-36B2-4854-8533-D41EF625DC51}" type="datetimeFigureOut">
              <a:rPr lang="pl-PL" smtClean="0"/>
              <a:t>17.11.2025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BAD071-9CAF-4E83-9CA8-5AB8B31C695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67681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808085-B438-401D-9F69-A12D84D06168}" type="datetimeFigureOut">
              <a:rPr lang="pl-PL" smtClean="0"/>
              <a:t>17.11.2025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729557-065C-40DF-A6F4-A3DF723542F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52752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085102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84609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349640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64164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183568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15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284912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658331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17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104560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18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220525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19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318899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20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054526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202158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21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619459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22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860880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23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202518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31278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33839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44325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212619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16972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248776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29557-065C-40DF-A6F4-A3DF723542FB}" type="slidenum">
              <a:rPr lang="pl-PL" smtClean="0"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4974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10" name="Tytuł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631196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17.11.2025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71279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17.11.2025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041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pl-PL" dirty="0" smtClean="0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50000"/>
              </a:lnSpc>
              <a:defRPr/>
            </a:lvl1pPr>
          </a:lstStyle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33677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17.11.2025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7740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17.11.2025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1658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17.11.2025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17942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17.11.2025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3770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17.11.2025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8003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17.11.2025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767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A6EE3-B419-4539-A71C-850B302A0075}" type="datetimeFigureOut">
              <a:rPr lang="pl-PL" smtClean="0"/>
              <a:t>17.11.2025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6084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A6EE3-B419-4539-A71C-850B302A0075}" type="datetimeFigureOut">
              <a:rPr lang="pl-PL" smtClean="0"/>
              <a:t>17.11.2025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DAAAE-2952-40E7-99D1-B432747B2D3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67524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 Uniwersytetu Kazimierza Wielkiego w Bydgoszcz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721" y="286329"/>
            <a:ext cx="1857952" cy="185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/>
          </a:bodyPr>
          <a:lstStyle/>
          <a:p>
            <a:r>
              <a:rPr lang="pl-PL" sz="4000" dirty="0" smtClean="0"/>
              <a:t>Projekt „Kierunki – drogi dla gospodarki”</a:t>
            </a:r>
            <a:endParaRPr lang="pl-PL" sz="40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l"/>
            <a:r>
              <a:rPr lang="pl-PL" dirty="0" smtClean="0"/>
              <a:t>Tytuł wykładu: Efektywne energetyczne sieci bezprzewodowe</a:t>
            </a:r>
          </a:p>
          <a:p>
            <a:pPr algn="l"/>
            <a:r>
              <a:rPr lang="pl-PL" dirty="0" smtClean="0"/>
              <a:t>Przedmiot: Sieci komputerowe</a:t>
            </a:r>
          </a:p>
          <a:p>
            <a:pPr algn="l"/>
            <a:r>
              <a:rPr lang="pl-PL" dirty="0" smtClean="0"/>
              <a:t>Kierunek: Socjoinformatyka</a:t>
            </a:r>
          </a:p>
          <a:p>
            <a:pPr algn="l"/>
            <a:r>
              <a:rPr lang="pl-PL" dirty="0" smtClean="0"/>
              <a:t>Autor: mgr inż. Piotr Żmudziński</a:t>
            </a:r>
          </a:p>
        </p:txBody>
      </p:sp>
      <p:pic>
        <p:nvPicPr>
          <p:cNvPr id="2050" name="Picture 2" descr="Logo Funduszy Europejskich dla Rozwoju Społeczne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7" t="24982" r="18017" b="25905"/>
          <a:stretch/>
        </p:blipFill>
        <p:spPr bwMode="auto">
          <a:xfrm>
            <a:off x="2705099" y="5445938"/>
            <a:ext cx="2781301" cy="92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ogo oznaczające, że warsztat jest dofinansowany przez Unię Europejsk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0" y="5445938"/>
            <a:ext cx="2857500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4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" descr="Diagram przedstawia proces nawiązywania połączenia klienta z punktem dostępowym (Access Point, AP) w sieci bezprzewodowej Wi-Fi.&#10;&#10;Po lewej stronie znajduje się laptop oznaczony jako „Nadawca”, a po prawej punkt dostępowy oznaczony jako „Odbiorca”. Między nimi widoczna jest niebieska linia falowa symbolizująca transmisję radiową.&#10;&#10;Pomiędzy obiema stronami narysowano trzy poziome strzałki opisujące kolejne etapy komunikacji:&#10;&#10;Wykrycie punktu dostępu – fioletowa strzałka skierowana od laptopa do punktu dostępowego. Ten etap oznacza, że urządzenie klienckie (np. laptop) skanuje dostępne sieci Wi-Fi i wykrywa obecność punktu dostępowego.&#10;&#10;Uwierzytelnianie – czarna strzałka skierowana w przeciwną stronę, od punktu dostępowego do laptopa. Ten etap polega na wymianie informacji uwierzytelniających, dzięki czemu punkt dostępowy potwierdza tożsamość klienta i dopuszcza go do dalszej komunikacji.&#10;&#10;Przyłączenie klienta do AP – kolejna czarna strzałka w tym samym kierunku (od punktu dostępowego do laptopa), oznaczająca proces dołączenia urządzenia do sieci bezprzewodowej po pomyślnym uwierzytelnieniu.&#10;&#10;Diagram ilustruje podstawową sekwencję trzech etapów połączenia Wi-Fi: detekcję sieci, uwierzytelnianie oraz asocjację klienta z punktem dostępowym, co umożliwia rozpoczęcie wymiany danych w ramach tej sieci."/>
          <p:cNvPicPr/>
          <p:nvPr/>
        </p:nvPicPr>
        <p:blipFill>
          <a:blip r:embed="rId3"/>
          <a:stretch/>
        </p:blipFill>
        <p:spPr>
          <a:xfrm>
            <a:off x="6679769" y="3161656"/>
            <a:ext cx="5512231" cy="3421854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Łączenie klienta z punktem dostępowym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577652"/>
            <a:ext cx="10515600" cy="4351338"/>
          </a:xfrm>
        </p:spPr>
        <p:txBody>
          <a:bodyPr>
            <a:noAutofit/>
          </a:bodyPr>
          <a:lstStyle/>
          <a:p>
            <a:pPr indent="0" defTabSz="814320">
              <a:lnSpc>
                <a:spcPct val="95000"/>
              </a:lnSpc>
              <a:spcBef>
                <a:spcPts val="1199"/>
              </a:spcBef>
              <a:buNone/>
              <a:tabLst>
                <a:tab pos="0" algn="l"/>
              </a:tabLst>
            </a:pPr>
            <a:r>
              <a:rPr lang="pl-PL" dirty="0">
                <a:solidFill>
                  <a:schemeClr val="dk1"/>
                </a:solidFill>
                <a:ea typeface="Calibri"/>
              </a:rPr>
              <a:t>Zanim urządzenia bezprzewodowe będą mogły komunikować się w sieci, muszą najpierw dokonać powiązania z punktem dostępu lub routerem bezprzewodowym</a:t>
            </a:r>
            <a:r>
              <a:rPr lang="pl-PL" dirty="0" smtClean="0">
                <a:solidFill>
                  <a:schemeClr val="dk1"/>
                </a:solidFill>
                <a:ea typeface="Calibri"/>
              </a:rPr>
              <a:t>.</a:t>
            </a:r>
          </a:p>
          <a:p>
            <a:pPr indent="0" defTabSz="814320">
              <a:lnSpc>
                <a:spcPct val="95000"/>
              </a:lnSpc>
              <a:spcBef>
                <a:spcPts val="1199"/>
              </a:spcBef>
              <a:buNone/>
              <a:tabLst>
                <a:tab pos="0" algn="l"/>
              </a:tabLst>
            </a:pPr>
            <a:endParaRPr lang="pl-PL" dirty="0">
              <a:solidFill>
                <a:schemeClr val="dk1"/>
              </a:solidFill>
              <a:latin typeface="Arial"/>
              <a:ea typeface="Calibri"/>
            </a:endParaRPr>
          </a:p>
          <a:p>
            <a:pPr indent="0" defTabSz="814320">
              <a:lnSpc>
                <a:spcPct val="95000"/>
              </a:lnSpc>
              <a:spcBef>
                <a:spcPts val="1199"/>
              </a:spcBef>
              <a:buNone/>
              <a:tabLst>
                <a:tab pos="0" algn="l"/>
              </a:tabLst>
            </a:pPr>
            <a:r>
              <a:rPr lang="pl-PL" dirty="0" smtClean="0">
                <a:solidFill>
                  <a:schemeClr val="dk1"/>
                </a:solidFill>
                <a:ea typeface="Calibri"/>
              </a:rPr>
              <a:t>Urządzenia bezprzewodowe przechodzą</a:t>
            </a:r>
            <a:br>
              <a:rPr lang="pl-PL" dirty="0" smtClean="0">
                <a:solidFill>
                  <a:schemeClr val="dk1"/>
                </a:solidFill>
                <a:ea typeface="Calibri"/>
              </a:rPr>
            </a:br>
            <a:r>
              <a:rPr lang="pl-PL" dirty="0" smtClean="0">
                <a:solidFill>
                  <a:schemeClr val="dk1"/>
                </a:solidFill>
                <a:ea typeface="Calibri"/>
              </a:rPr>
              <a:t>trzystopniowy </a:t>
            </a:r>
            <a:r>
              <a:rPr lang="pl-PL" dirty="0">
                <a:solidFill>
                  <a:schemeClr val="dk1"/>
                </a:solidFill>
                <a:ea typeface="Calibri"/>
              </a:rPr>
              <a:t>proces:</a:t>
            </a:r>
            <a:endParaRPr lang="en-US" dirty="0">
              <a:solidFill>
                <a:schemeClr val="dk1"/>
              </a:solidFill>
              <a:latin typeface="Arial"/>
            </a:endParaRPr>
          </a:p>
          <a:p>
            <a:pPr marL="714375" lvl="3" indent="-306388" defTabSz="814320">
              <a:lnSpc>
                <a:spcPct val="95000"/>
              </a:lnSpc>
              <a:spcBef>
                <a:spcPts val="839"/>
              </a:spcBef>
              <a:buClr>
                <a:srgbClr val="708CA1"/>
              </a:buClr>
              <a:buFont typeface="+mj-lt"/>
              <a:buAutoNum type="arabicPeriod"/>
              <a:tabLst>
                <a:tab pos="0" algn="l"/>
              </a:tabLst>
            </a:pPr>
            <a:r>
              <a:rPr lang="pl-PL" sz="2800" dirty="0">
                <a:solidFill>
                  <a:schemeClr val="dk1"/>
                </a:solidFill>
                <a:ea typeface="Calibri"/>
              </a:rPr>
              <a:t>Wykrycie AP</a:t>
            </a:r>
            <a:endParaRPr lang="en-US" sz="2800" dirty="0">
              <a:solidFill>
                <a:schemeClr val="dk1"/>
              </a:solidFill>
              <a:latin typeface="Arial"/>
            </a:endParaRPr>
          </a:p>
          <a:p>
            <a:pPr marL="714375" lvl="3" indent="-306388" defTabSz="814320">
              <a:lnSpc>
                <a:spcPct val="95000"/>
              </a:lnSpc>
              <a:spcBef>
                <a:spcPts val="839"/>
              </a:spcBef>
              <a:buClr>
                <a:srgbClr val="708CA1"/>
              </a:buClr>
              <a:buFont typeface="+mj-lt"/>
              <a:buAutoNum type="arabicPeriod"/>
              <a:tabLst>
                <a:tab pos="0" algn="l"/>
              </a:tabLst>
            </a:pPr>
            <a:r>
              <a:rPr lang="pl-PL" sz="2800" dirty="0">
                <a:solidFill>
                  <a:schemeClr val="dk1"/>
                </a:solidFill>
                <a:ea typeface="Calibri"/>
              </a:rPr>
              <a:t>Uwierzytelnienie w AP</a:t>
            </a:r>
            <a:endParaRPr lang="en-US" sz="2800" dirty="0">
              <a:solidFill>
                <a:schemeClr val="dk1"/>
              </a:solidFill>
              <a:latin typeface="Arial"/>
            </a:endParaRPr>
          </a:p>
          <a:p>
            <a:pPr marL="714375" lvl="3" indent="-306388" defTabSz="814320">
              <a:lnSpc>
                <a:spcPct val="95000"/>
              </a:lnSpc>
              <a:spcBef>
                <a:spcPts val="839"/>
              </a:spcBef>
              <a:buClr>
                <a:srgbClr val="708CA1"/>
              </a:buClr>
              <a:buFont typeface="+mj-lt"/>
              <a:buAutoNum type="arabicPeriod"/>
              <a:tabLst>
                <a:tab pos="0" algn="l"/>
              </a:tabLst>
            </a:pPr>
            <a:r>
              <a:rPr lang="pl-PL" sz="2800" dirty="0">
                <a:solidFill>
                  <a:schemeClr val="dk1"/>
                </a:solidFill>
                <a:ea typeface="Calibri"/>
              </a:rPr>
              <a:t>Skojarzenie z AP</a:t>
            </a:r>
            <a:endParaRPr lang="en-US" sz="2800" dirty="0">
              <a:solidFill>
                <a:schemeClr val="dk1"/>
              </a:solidFill>
              <a:latin typeface="Arial"/>
            </a:endParaRPr>
          </a:p>
          <a:p>
            <a:pPr indent="0" defTabSz="814320">
              <a:lnSpc>
                <a:spcPct val="95000"/>
              </a:lnSpc>
              <a:spcBef>
                <a:spcPts val="1199"/>
              </a:spcBef>
              <a:buNone/>
              <a:tabLst>
                <a:tab pos="0" algn="l"/>
              </a:tabLst>
            </a:pPr>
            <a:endParaRPr lang="en-US" dirty="0">
              <a:solidFill>
                <a:schemeClr val="dk1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9196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Pasywne wykrywanie punktów dostępowych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-40037" y="1905938"/>
            <a:ext cx="6136037" cy="4351338"/>
          </a:xfrm>
        </p:spPr>
        <p:txBody>
          <a:bodyPr>
            <a:noAutofit/>
          </a:bodyPr>
          <a:lstStyle/>
          <a:p>
            <a:pPr defTabSz="814320">
              <a:lnSpc>
                <a:spcPct val="95000"/>
              </a:lnSpc>
              <a:spcBef>
                <a:spcPts val="601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dirty="0">
                <a:solidFill>
                  <a:schemeClr val="dk1"/>
                </a:solidFill>
                <a:ea typeface="Calibri"/>
              </a:rPr>
              <a:t>Punkt dostępowy otwarcie ogłasza swoje usługi wysyłając rozgłoszeniowe </a:t>
            </a:r>
            <a:r>
              <a:rPr lang="pl-PL" dirty="0" smtClean="0">
                <a:solidFill>
                  <a:schemeClr val="dk1"/>
                </a:solidFill>
                <a:ea typeface="Calibri"/>
              </a:rPr>
              <a:t>ramki nawigacyjne tzw</a:t>
            </a:r>
            <a:r>
              <a:rPr lang="pl-PL" dirty="0">
                <a:solidFill>
                  <a:schemeClr val="dk1"/>
                </a:solidFill>
                <a:ea typeface="Calibri"/>
              </a:rPr>
              <a:t>. </a:t>
            </a:r>
            <a:r>
              <a:rPr lang="en-US" b="1" u="sng" dirty="0">
                <a:solidFill>
                  <a:schemeClr val="dk1"/>
                </a:solidFill>
                <a:ea typeface="Calibri"/>
              </a:rPr>
              <a:t>beacon</a:t>
            </a:r>
            <a:r>
              <a:rPr lang="pl-PL" dirty="0">
                <a:solidFill>
                  <a:schemeClr val="dk1"/>
                </a:solidFill>
                <a:ea typeface="Calibri"/>
              </a:rPr>
              <a:t>, zawierające identyfikator SSID, obsługiwane  standardy i ustawienia zabezpieczeń.</a:t>
            </a:r>
            <a:endParaRPr lang="pl-PL" dirty="0">
              <a:solidFill>
                <a:srgbClr val="000000"/>
              </a:solidFill>
              <a:latin typeface="Arial"/>
            </a:endParaRPr>
          </a:p>
          <a:p>
            <a:pPr defTabSz="814320">
              <a:lnSpc>
                <a:spcPct val="95000"/>
              </a:lnSpc>
              <a:spcBef>
                <a:spcPts val="601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dirty="0">
                <a:solidFill>
                  <a:schemeClr val="dk1"/>
                </a:solidFill>
                <a:ea typeface="Calibri"/>
              </a:rPr>
              <a:t>Podstawowym celem ramek </a:t>
            </a:r>
            <a:r>
              <a:rPr lang="pl-PL" dirty="0" err="1" smtClean="0">
                <a:solidFill>
                  <a:schemeClr val="dk1"/>
                </a:solidFill>
                <a:ea typeface="Calibri"/>
              </a:rPr>
              <a:t>beacon</a:t>
            </a:r>
            <a:r>
              <a:rPr lang="pl-PL" dirty="0" smtClean="0">
                <a:solidFill>
                  <a:schemeClr val="dk1"/>
                </a:solidFill>
                <a:ea typeface="Calibri"/>
              </a:rPr>
              <a:t> </a:t>
            </a:r>
            <a:r>
              <a:rPr lang="pl-PL" dirty="0">
                <a:solidFill>
                  <a:schemeClr val="dk1"/>
                </a:solidFill>
                <a:ea typeface="Calibri"/>
              </a:rPr>
              <a:t>jest umożliwienie klientom bezprzewodowym wykrycie, które sieci i punkty dostępowe są dostępne</a:t>
            </a:r>
            <a:br>
              <a:rPr lang="pl-PL" dirty="0">
                <a:solidFill>
                  <a:schemeClr val="dk1"/>
                </a:solidFill>
                <a:ea typeface="Calibri"/>
              </a:rPr>
            </a:br>
            <a:r>
              <a:rPr lang="pl-PL" dirty="0">
                <a:solidFill>
                  <a:schemeClr val="dk1"/>
                </a:solidFill>
                <a:ea typeface="Calibri"/>
              </a:rPr>
              <a:t>w danej lokalizacji.</a:t>
            </a:r>
            <a:endParaRPr lang="pl-PL" dirty="0">
              <a:solidFill>
                <a:srgbClr val="000000"/>
              </a:solidFill>
              <a:latin typeface="Arial"/>
            </a:endParaRPr>
          </a:p>
          <a:p>
            <a:pPr indent="0" defTabSz="814320">
              <a:lnSpc>
                <a:spcPct val="95000"/>
              </a:lnSpc>
              <a:spcBef>
                <a:spcPts val="1199"/>
              </a:spcBef>
              <a:buNone/>
              <a:tabLst>
                <a:tab pos="0" algn="l"/>
              </a:tabLst>
            </a:pPr>
            <a:endParaRPr lang="pl-PL" dirty="0">
              <a:solidFill>
                <a:schemeClr val="dk1"/>
              </a:solidFill>
              <a:latin typeface="Arial"/>
              <a:ea typeface="Calibri"/>
            </a:endParaRPr>
          </a:p>
          <a:p>
            <a:pPr indent="0" defTabSz="814320">
              <a:lnSpc>
                <a:spcPct val="95000"/>
              </a:lnSpc>
              <a:spcBef>
                <a:spcPts val="1199"/>
              </a:spcBef>
              <a:buNone/>
              <a:tabLst>
                <a:tab pos="0" algn="l"/>
              </a:tabLst>
            </a:pPr>
            <a:endParaRPr lang="en-US" dirty="0">
              <a:solidFill>
                <a:schemeClr val="dk1"/>
              </a:solidFill>
              <a:latin typeface="Arial"/>
            </a:endParaRPr>
          </a:p>
        </p:txBody>
      </p:sp>
      <p:pic>
        <p:nvPicPr>
          <p:cNvPr id="12" name="Picture 3" descr="Diagram przedstawia proces inicjowania komunikacji między klientem bezprzewodowym (Wireless Client) a punktem dostępowym (Access Point, AP) w sieci Wi-Fi.&#10;Po lewej stronie znajduje się laptop oznaczony jako Wireless Client, a po prawej – prostokątne urządzenie sieciowe oznaczone jako AP. Między nimi widoczna jest niebieska linia falowa symbolizująca transmisję radiową.&#10;Pomiędzy obiema stronami pokazano dwie strzałki symbolizujące wymianę ramek:&#10;• Pierwsza (fioletowa) strzałka skierowana jest od klienta do punktu dostępowego – oznacza wysłanie przez klienta żądania uwierzytelnienia (Authentication Request).&#10;• Druga (zielona) strzałka skierowana jest w przeciwnym kierunku, od punktu dostępowego do klienta – symbolizuje odpowiedź urządzenia AP w postaci ramki Authentication Response, potwierdzającej przyjęcie lub odrzucenie żądania.&#10;Diagram ilustruje drugi etap procesu nawiązywania połączenia Wi-Fi, w którym następuje uwierzytelnianie urządzenia klienckiego przez punkt dostępowy po wcześniejszym wykryciu sygnału sieci (Beacon).&#10;W skrócie – rysunek pokazuje, że komunikacja w tym etapie jest dwukierunkowa: klient inicjuje żądanie uwierzytelnienia, a punkt dostępowy odpowiada potwierdzeniem.&#10;"/>
          <p:cNvPicPr/>
          <p:nvPr/>
        </p:nvPicPr>
        <p:blipFill rotWithShape="1">
          <a:blip r:embed="rId3"/>
          <a:srcRect t="10897" r="2357"/>
          <a:stretch/>
        </p:blipFill>
        <p:spPr>
          <a:xfrm>
            <a:off x="5583672" y="2117197"/>
            <a:ext cx="6015542" cy="3928820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85524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" descr="Diagram przedstawia proces inicjowania komunikacji między klientem bezprzewodowym (Wireless Client) a punktem dostępowym (Access Point, AP) w sieci Wi-Fi.&#10;Po lewej stronie znajduje się laptop oznaczony jako Wireless Client, a po prawej – prostokątne urządzenie sieciowe oznaczone jako AP. Między nimi widoczna jest niebieska linia falowa symbolizująca transmisję radiową.&#10;Pomiędzy obiema stronami pokazano dwie strzałki symbolizujące wymianę ramek:&#10;• Pierwsza (fioletowa) strzałka skierowana jest od klienta do punktu dostępowego – oznacza wysłanie przez klienta żądania uwierzytelnienia (Authentication Request).&#10;• Druga (zielona) strzałka skierowana jest w przeciwnym kierunku, od punktu dostępowego do klienta – symbolizuje odpowiedź urządzenia AP w postaci ramki Authentication Response, potwierdzającej przyjęcie lub odrzucenie żądania.&#10;Diagram ilustruje drugi etap procesu nawiązywania połączenia Wi-Fi, w którym następuje uwierzytelnianie urządzenia klienckiego przez punkt dostępowy po wcześniejszym wykryciu sygnału sieci (Beacon).&#10;W skrócie – rysunek pokazuje, że komunikacja w tym etapie jest dwukierunkowa: klient inicjuje żądanie uwierzytelnienia, a punkt dostępowy odpowiada potwierdzeniem.&#10;"/>
          <p:cNvPicPr/>
          <p:nvPr/>
        </p:nvPicPr>
        <p:blipFill>
          <a:blip r:embed="rId3"/>
          <a:srcRect r="1703"/>
          <a:stretch/>
        </p:blipFill>
        <p:spPr>
          <a:xfrm>
            <a:off x="6827871" y="2204239"/>
            <a:ext cx="5105975" cy="3211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Aktywne wykrywanie punktów dostępowych 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97237" y="1577652"/>
            <a:ext cx="6461501" cy="4351338"/>
          </a:xfrm>
        </p:spPr>
        <p:txBody>
          <a:bodyPr>
            <a:noAutofit/>
          </a:bodyPr>
          <a:lstStyle/>
          <a:p>
            <a:pPr defTabSz="814320">
              <a:lnSpc>
                <a:spcPct val="95000"/>
              </a:lnSpc>
              <a:spcBef>
                <a:spcPts val="601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dirty="0">
                <a:solidFill>
                  <a:schemeClr val="dk1"/>
                </a:solidFill>
                <a:ea typeface="Calibri"/>
              </a:rPr>
              <a:t>Klienci sieci bezprzewodowej muszą znać nazwę SSID.</a:t>
            </a:r>
          </a:p>
          <a:p>
            <a:pPr defTabSz="814320">
              <a:lnSpc>
                <a:spcPct val="95000"/>
              </a:lnSpc>
              <a:spcBef>
                <a:spcPts val="601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dirty="0">
                <a:solidFill>
                  <a:schemeClr val="dk1"/>
                </a:solidFill>
                <a:ea typeface="Calibri"/>
              </a:rPr>
              <a:t>Klient inicjuje proces poprzez rozgłoszeniowe wysłanie na różnych kanałach, tzw. ramki sondującej żądania.</a:t>
            </a:r>
          </a:p>
          <a:p>
            <a:pPr defTabSz="814320">
              <a:lnSpc>
                <a:spcPct val="95000"/>
              </a:lnSpc>
              <a:spcBef>
                <a:spcPts val="601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dirty="0">
                <a:solidFill>
                  <a:schemeClr val="dk1"/>
                </a:solidFill>
                <a:ea typeface="Calibri"/>
              </a:rPr>
              <a:t>Sondujące żądanie zawiera nazwę SSID oraz obsługiwane przez klienta standardy.</a:t>
            </a:r>
          </a:p>
          <a:p>
            <a:pPr defTabSz="814320">
              <a:lnSpc>
                <a:spcPct val="95000"/>
              </a:lnSpc>
              <a:spcBef>
                <a:spcPts val="601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dirty="0">
                <a:solidFill>
                  <a:schemeClr val="dk1"/>
                </a:solidFill>
                <a:ea typeface="Calibri"/>
              </a:rPr>
              <a:t>Może być </a:t>
            </a:r>
            <a:r>
              <a:rPr lang="pl-PL" dirty="0" smtClean="0">
                <a:solidFill>
                  <a:schemeClr val="dk1"/>
                </a:solidFill>
                <a:ea typeface="Calibri"/>
              </a:rPr>
              <a:t>wymagane </a:t>
            </a:r>
            <a:r>
              <a:rPr lang="pl-PL" dirty="0">
                <a:solidFill>
                  <a:schemeClr val="dk1"/>
                </a:solidFill>
                <a:ea typeface="Calibri"/>
              </a:rPr>
              <a:t>w sytuacji, gdy router lub punkt dostępu skonfigurowany został w taki sposób, aby nie rozgłaszać ramek </a:t>
            </a:r>
            <a:r>
              <a:rPr lang="pl-PL" dirty="0" err="1">
                <a:solidFill>
                  <a:schemeClr val="dk1"/>
                </a:solidFill>
                <a:ea typeface="Calibri"/>
              </a:rPr>
              <a:t>beacon</a:t>
            </a:r>
            <a:r>
              <a:rPr lang="pl-PL" dirty="0">
                <a:solidFill>
                  <a:schemeClr val="dk1"/>
                </a:solidFill>
                <a:ea typeface="Calibri"/>
              </a:rPr>
              <a:t> (wyłączona opcja SSID Broadcast).</a:t>
            </a:r>
          </a:p>
          <a:p>
            <a:pPr indent="0" defTabSz="814320">
              <a:lnSpc>
                <a:spcPct val="95000"/>
              </a:lnSpc>
              <a:spcBef>
                <a:spcPts val="1199"/>
              </a:spcBef>
              <a:buNone/>
              <a:tabLst>
                <a:tab pos="0" algn="l"/>
              </a:tabLst>
            </a:pPr>
            <a:endParaRPr lang="pl-PL" dirty="0">
              <a:solidFill>
                <a:schemeClr val="dk1"/>
              </a:solidFill>
              <a:latin typeface="Arial"/>
              <a:ea typeface="Calibri"/>
            </a:endParaRPr>
          </a:p>
          <a:p>
            <a:pPr indent="0" defTabSz="814320">
              <a:lnSpc>
                <a:spcPct val="95000"/>
              </a:lnSpc>
              <a:spcBef>
                <a:spcPts val="1199"/>
              </a:spcBef>
              <a:buNone/>
              <a:tabLst>
                <a:tab pos="0" algn="l"/>
              </a:tabLst>
            </a:pPr>
            <a:endParaRPr lang="en-US" dirty="0">
              <a:solidFill>
                <a:schemeClr val="dk1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952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Uwierzytelnienie </a:t>
            </a:r>
            <a:r>
              <a:rPr lang="pl-PL" dirty="0"/>
              <a:t>klienta w AP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97237" y="1577652"/>
            <a:ext cx="11066113" cy="4351338"/>
          </a:xfrm>
        </p:spPr>
        <p:txBody>
          <a:bodyPr>
            <a:noAutofit/>
          </a:bodyPr>
          <a:lstStyle/>
          <a:p>
            <a:pPr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dirty="0">
                <a:solidFill>
                  <a:schemeClr val="dk1"/>
                </a:solidFill>
                <a:ea typeface="Calibri"/>
              </a:rPr>
              <a:t>Otwarte uwierzytelnianie – uwierzytelnianie NULL, gdzie klient bezprzewodowy mówi "uwierzytelnij mnie", a punkt dostępowy odpowiada twierdząco. Stosowane </a:t>
            </a:r>
            <a:r>
              <a:rPr lang="pl-PL" dirty="0" smtClean="0">
                <a:solidFill>
                  <a:schemeClr val="dk1"/>
                </a:solidFill>
                <a:ea typeface="Calibri"/>
              </a:rPr>
              <a:t>np. w sieciach publicznego dostępu do Internetu.</a:t>
            </a:r>
            <a:endParaRPr lang="pl-PL" dirty="0">
              <a:solidFill>
                <a:schemeClr val="dk1"/>
              </a:solidFill>
              <a:ea typeface="Calibri"/>
            </a:endParaRPr>
          </a:p>
          <a:p>
            <a:pPr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dirty="0">
                <a:solidFill>
                  <a:schemeClr val="dk1"/>
                </a:solidFill>
                <a:ea typeface="Calibri"/>
              </a:rPr>
              <a:t>Współdzielony klucz uwierzytelniania – metoda ta bazuje na kluczu, który jest współdzielony między klientem (klientami)</a:t>
            </a:r>
            <a:br>
              <a:rPr lang="pl-PL" dirty="0">
                <a:solidFill>
                  <a:schemeClr val="dk1"/>
                </a:solidFill>
                <a:ea typeface="Calibri"/>
              </a:rPr>
            </a:br>
            <a:r>
              <a:rPr lang="pl-PL" dirty="0">
                <a:solidFill>
                  <a:schemeClr val="dk1"/>
                </a:solidFill>
                <a:ea typeface="Calibri"/>
              </a:rPr>
              <a:t>a punktem dostępowym.</a:t>
            </a:r>
          </a:p>
          <a:p>
            <a:pPr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dirty="0">
                <a:solidFill>
                  <a:schemeClr val="dk1"/>
                </a:solidFill>
                <a:ea typeface="Calibri"/>
              </a:rPr>
              <a:t>Uwierzytelnienie korporacyjne (</a:t>
            </a:r>
            <a:r>
              <a:rPr lang="pl-PL" dirty="0" err="1">
                <a:solidFill>
                  <a:schemeClr val="dk1"/>
                </a:solidFill>
                <a:ea typeface="Calibri"/>
              </a:rPr>
              <a:t>enterprise</a:t>
            </a:r>
            <a:r>
              <a:rPr lang="pl-PL" dirty="0">
                <a:solidFill>
                  <a:schemeClr val="dk1"/>
                </a:solidFill>
                <a:ea typeface="Calibri"/>
              </a:rPr>
              <a:t>) na zewnętrznym serwerze np. RADIUS.</a:t>
            </a:r>
          </a:p>
          <a:p>
            <a:pPr indent="0" defTabSz="814320">
              <a:lnSpc>
                <a:spcPct val="95000"/>
              </a:lnSpc>
              <a:spcBef>
                <a:spcPts val="1199"/>
              </a:spcBef>
              <a:buNone/>
              <a:tabLst>
                <a:tab pos="0" algn="l"/>
              </a:tabLst>
            </a:pPr>
            <a:endParaRPr lang="pl-PL" dirty="0">
              <a:solidFill>
                <a:schemeClr val="dk1"/>
              </a:solidFill>
              <a:latin typeface="Arial"/>
              <a:ea typeface="Calibri"/>
            </a:endParaRPr>
          </a:p>
          <a:p>
            <a:pPr indent="0" defTabSz="814320">
              <a:lnSpc>
                <a:spcPct val="95000"/>
              </a:lnSpc>
              <a:spcBef>
                <a:spcPts val="1199"/>
              </a:spcBef>
              <a:buNone/>
              <a:tabLst>
                <a:tab pos="0" algn="l"/>
              </a:tabLst>
            </a:pPr>
            <a:endParaRPr lang="en-US" dirty="0">
              <a:solidFill>
                <a:schemeClr val="dk1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4099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Metody szyfrowania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97237" y="1577651"/>
            <a:ext cx="11066113" cy="5505073"/>
          </a:xfrm>
        </p:spPr>
        <p:txBody>
          <a:bodyPr>
            <a:noAutofit/>
          </a:bodyPr>
          <a:lstStyle/>
          <a:p>
            <a:pPr marL="0" indent="0"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buNone/>
              <a:tabLst>
                <a:tab pos="0" algn="l"/>
              </a:tabLst>
            </a:pPr>
            <a:r>
              <a:rPr lang="pl-PL" dirty="0">
                <a:solidFill>
                  <a:schemeClr val="dk1"/>
                </a:solidFill>
                <a:ea typeface="Calibri"/>
              </a:rPr>
              <a:t>W standardach IEEE 802.11i oraz Wi-Fi Alliance WPA i WPA2 stosowane są następujące protokoły szyfrowania:</a:t>
            </a:r>
          </a:p>
          <a:p>
            <a:pPr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dirty="0">
                <a:solidFill>
                  <a:schemeClr val="dk1"/>
                </a:solidFill>
                <a:ea typeface="Calibri"/>
              </a:rPr>
              <a:t>TKIP (</a:t>
            </a:r>
            <a:r>
              <a:rPr lang="pl-PL" dirty="0" err="1">
                <a:solidFill>
                  <a:schemeClr val="dk1"/>
                </a:solidFill>
                <a:ea typeface="Calibri"/>
              </a:rPr>
              <a:t>Temporal</a:t>
            </a:r>
            <a:r>
              <a:rPr lang="pl-PL" dirty="0">
                <a:solidFill>
                  <a:schemeClr val="dk1"/>
                </a:solidFill>
                <a:ea typeface="Calibri"/>
              </a:rPr>
              <a:t> </a:t>
            </a:r>
            <a:r>
              <a:rPr lang="pl-PL" dirty="0" err="1">
                <a:solidFill>
                  <a:schemeClr val="dk1"/>
                </a:solidFill>
                <a:ea typeface="Calibri"/>
              </a:rPr>
              <a:t>Key</a:t>
            </a:r>
            <a:r>
              <a:rPr lang="pl-PL" dirty="0">
                <a:solidFill>
                  <a:schemeClr val="dk1"/>
                </a:solidFill>
                <a:ea typeface="Calibri"/>
              </a:rPr>
              <a:t> </a:t>
            </a:r>
            <a:r>
              <a:rPr lang="pl-PL" dirty="0" err="1">
                <a:solidFill>
                  <a:schemeClr val="dk1"/>
                </a:solidFill>
                <a:ea typeface="Calibri"/>
              </a:rPr>
              <a:t>Integrity</a:t>
            </a:r>
            <a:r>
              <a:rPr lang="pl-PL" dirty="0">
                <a:solidFill>
                  <a:schemeClr val="dk1"/>
                </a:solidFill>
                <a:ea typeface="Calibri"/>
              </a:rPr>
              <a:t> </a:t>
            </a:r>
            <a:r>
              <a:rPr lang="pl-PL" dirty="0" err="1">
                <a:solidFill>
                  <a:schemeClr val="dk1"/>
                </a:solidFill>
                <a:ea typeface="Calibri"/>
              </a:rPr>
              <a:t>Protocol</a:t>
            </a:r>
            <a:r>
              <a:rPr lang="pl-PL" dirty="0">
                <a:solidFill>
                  <a:schemeClr val="dk1"/>
                </a:solidFill>
                <a:ea typeface="Calibri"/>
              </a:rPr>
              <a:t>) </a:t>
            </a:r>
          </a:p>
          <a:p>
            <a:pPr lvl="1" defTabSz="814320">
              <a:lnSpc>
                <a:spcPts val="3000"/>
              </a:lnSpc>
              <a:spcBef>
                <a:spcPts val="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sz="1800" dirty="0">
                <a:solidFill>
                  <a:schemeClr val="dk1"/>
                </a:solidFill>
                <a:ea typeface="Calibri"/>
              </a:rPr>
              <a:t>Używane przez WPA.</a:t>
            </a:r>
          </a:p>
          <a:p>
            <a:pPr lvl="1" defTabSz="814320">
              <a:lnSpc>
                <a:spcPts val="3000"/>
              </a:lnSpc>
              <a:spcBef>
                <a:spcPts val="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sz="1800" dirty="0">
                <a:solidFill>
                  <a:schemeClr val="dk1"/>
                </a:solidFill>
                <a:ea typeface="Calibri"/>
              </a:rPr>
              <a:t>Korzysta z szyfrowania WEP, ale szyfruje dane warstwy 2 za pomocą TKIP.</a:t>
            </a:r>
          </a:p>
          <a:p>
            <a:pPr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dirty="0">
                <a:solidFill>
                  <a:schemeClr val="dk1"/>
                </a:solidFill>
                <a:ea typeface="Calibri"/>
              </a:rPr>
              <a:t>AES (Advanced </a:t>
            </a:r>
            <a:r>
              <a:rPr lang="pl-PL" dirty="0" err="1">
                <a:solidFill>
                  <a:schemeClr val="dk1"/>
                </a:solidFill>
                <a:ea typeface="Calibri"/>
              </a:rPr>
              <a:t>Encryption</a:t>
            </a:r>
            <a:r>
              <a:rPr lang="pl-PL" dirty="0">
                <a:solidFill>
                  <a:schemeClr val="dk1"/>
                </a:solidFill>
                <a:ea typeface="Calibri"/>
              </a:rPr>
              <a:t> Standard) </a:t>
            </a:r>
          </a:p>
          <a:p>
            <a:pPr lvl="1" defTabSz="814320">
              <a:lnSpc>
                <a:spcPts val="3000"/>
              </a:lnSpc>
              <a:spcBef>
                <a:spcPts val="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sz="1800" dirty="0">
                <a:solidFill>
                  <a:schemeClr val="dk1"/>
                </a:solidFill>
                <a:ea typeface="Calibri"/>
              </a:rPr>
              <a:t>Metoda szyfrowania wykorzystywana przez WPA2 i nowsze.</a:t>
            </a:r>
          </a:p>
          <a:p>
            <a:pPr lvl="1" defTabSz="814320">
              <a:lnSpc>
                <a:spcPts val="3000"/>
              </a:lnSpc>
              <a:spcBef>
                <a:spcPts val="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sz="1800" dirty="0">
                <a:solidFill>
                  <a:schemeClr val="dk1"/>
                </a:solidFill>
                <a:ea typeface="Calibri"/>
              </a:rPr>
              <a:t>Najbardziej zalecana metoda szyfrowania, ze względu na zgodność ze standardem przemysłowym IEEE 802.11i.</a:t>
            </a:r>
          </a:p>
          <a:p>
            <a:pPr lvl="1" defTabSz="814320">
              <a:lnSpc>
                <a:spcPts val="3000"/>
              </a:lnSpc>
              <a:spcBef>
                <a:spcPts val="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sz="1800" dirty="0">
                <a:solidFill>
                  <a:schemeClr val="dk1"/>
                </a:solidFill>
                <a:ea typeface="Calibri"/>
              </a:rPr>
              <a:t>Silniejsza metoda szyfrowania.</a:t>
            </a:r>
          </a:p>
          <a:p>
            <a:pPr lvl="1" defTabSz="814320">
              <a:lnSpc>
                <a:spcPts val="3000"/>
              </a:lnSpc>
              <a:spcBef>
                <a:spcPts val="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sz="1800" dirty="0">
                <a:solidFill>
                  <a:schemeClr val="dk1"/>
                </a:solidFill>
                <a:ea typeface="Calibri"/>
              </a:rPr>
              <a:t>Korzysta z CCMP (</a:t>
            </a:r>
            <a:r>
              <a:rPr lang="pl-PL" sz="1800" dirty="0" err="1">
                <a:solidFill>
                  <a:schemeClr val="dk1"/>
                </a:solidFill>
                <a:ea typeface="Calibri"/>
              </a:rPr>
              <a:t>Counter</a:t>
            </a:r>
            <a:r>
              <a:rPr lang="pl-PL" sz="1800" dirty="0">
                <a:solidFill>
                  <a:schemeClr val="dk1"/>
                </a:solidFill>
                <a:ea typeface="Calibri"/>
              </a:rPr>
              <a:t> </a:t>
            </a:r>
            <a:r>
              <a:rPr lang="pl-PL" sz="1800" dirty="0" err="1">
                <a:solidFill>
                  <a:schemeClr val="dk1"/>
                </a:solidFill>
                <a:ea typeface="Calibri"/>
              </a:rPr>
              <a:t>Cipher</a:t>
            </a:r>
            <a:r>
              <a:rPr lang="pl-PL" sz="1800" dirty="0">
                <a:solidFill>
                  <a:schemeClr val="dk1"/>
                </a:solidFill>
                <a:ea typeface="Calibri"/>
              </a:rPr>
              <a:t> Mode with Block </a:t>
            </a:r>
            <a:r>
              <a:rPr lang="pl-PL" sz="1800" dirty="0" err="1">
                <a:solidFill>
                  <a:schemeClr val="dk1"/>
                </a:solidFill>
                <a:ea typeface="Calibri"/>
              </a:rPr>
              <a:t>Chaining</a:t>
            </a:r>
            <a:r>
              <a:rPr lang="pl-PL" sz="1800" dirty="0">
                <a:solidFill>
                  <a:schemeClr val="dk1"/>
                </a:solidFill>
                <a:ea typeface="Calibri"/>
              </a:rPr>
              <a:t> Message </a:t>
            </a:r>
            <a:r>
              <a:rPr lang="pl-PL" sz="1800" dirty="0" err="1">
                <a:solidFill>
                  <a:schemeClr val="dk1"/>
                </a:solidFill>
                <a:ea typeface="Calibri"/>
              </a:rPr>
              <a:t>Authentication</a:t>
            </a:r>
            <a:r>
              <a:rPr lang="pl-PL" sz="1800" dirty="0">
                <a:solidFill>
                  <a:schemeClr val="dk1"/>
                </a:solidFill>
                <a:ea typeface="Calibri"/>
              </a:rPr>
              <a:t> </a:t>
            </a:r>
            <a:r>
              <a:rPr lang="pl-PL" sz="1800" dirty="0" err="1">
                <a:solidFill>
                  <a:schemeClr val="dk1"/>
                </a:solidFill>
                <a:ea typeface="Calibri"/>
              </a:rPr>
              <a:t>Code</a:t>
            </a:r>
            <a:r>
              <a:rPr lang="pl-PL" sz="1800" dirty="0">
                <a:solidFill>
                  <a:schemeClr val="dk1"/>
                </a:solidFill>
                <a:ea typeface="Calibri"/>
              </a:rPr>
              <a:t> </a:t>
            </a:r>
            <a:r>
              <a:rPr lang="pl-PL" sz="1800" dirty="0" err="1">
                <a:solidFill>
                  <a:schemeClr val="dk1"/>
                </a:solidFill>
                <a:ea typeface="Calibri"/>
              </a:rPr>
              <a:t>Protocol</a:t>
            </a:r>
            <a:r>
              <a:rPr lang="pl-PL" sz="1800" dirty="0">
                <a:solidFill>
                  <a:schemeClr val="dk1"/>
                </a:solidFill>
                <a:ea typeface="Calibri"/>
              </a:rPr>
              <a:t>).</a:t>
            </a:r>
          </a:p>
          <a:p>
            <a:pPr indent="0" defTabSz="814320">
              <a:lnSpc>
                <a:spcPct val="95000"/>
              </a:lnSpc>
              <a:spcBef>
                <a:spcPts val="1199"/>
              </a:spcBef>
              <a:buNone/>
              <a:tabLst>
                <a:tab pos="0" algn="l"/>
              </a:tabLst>
            </a:pPr>
            <a:endParaRPr lang="pl-PL" dirty="0">
              <a:solidFill>
                <a:schemeClr val="dk1"/>
              </a:solidFill>
              <a:latin typeface="Arial"/>
              <a:ea typeface="Calibri"/>
            </a:endParaRPr>
          </a:p>
          <a:p>
            <a:pPr indent="0" defTabSz="814320">
              <a:lnSpc>
                <a:spcPct val="95000"/>
              </a:lnSpc>
              <a:spcBef>
                <a:spcPts val="1199"/>
              </a:spcBef>
              <a:buNone/>
              <a:tabLst>
                <a:tab pos="0" algn="l"/>
              </a:tabLst>
            </a:pPr>
            <a:endParaRPr lang="en-US" dirty="0">
              <a:solidFill>
                <a:schemeClr val="dk1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3081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816525" cy="1325563"/>
          </a:xfrm>
        </p:spPr>
        <p:txBody>
          <a:bodyPr>
            <a:normAutofit/>
          </a:bodyPr>
          <a:lstStyle/>
          <a:p>
            <a:r>
              <a:rPr lang="pl-PL" sz="4000" dirty="0"/>
              <a:t>Metody uwierzytelniania z kluczem współdzielonym</a:t>
            </a: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90927"/>
              </p:ext>
            </p:extLst>
          </p:nvPr>
        </p:nvGraphicFramePr>
        <p:xfrm>
          <a:off x="838198" y="1429430"/>
          <a:ext cx="10816526" cy="48163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8439"/>
                <a:gridCol w="8338087"/>
              </a:tblGrid>
              <a:tr h="965665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 smtClean="0">
                          <a:solidFill>
                            <a:schemeClr val="dk1"/>
                          </a:solidFill>
                          <a:uFillTx/>
                          <a:latin typeface="+mn-lt"/>
                          <a:ea typeface="Calibri"/>
                        </a:rPr>
                        <a:t>Starsze metody uwierzytelniania</a:t>
                      </a:r>
                    </a:p>
                  </a:txBody>
                  <a:tcPr marL="7560" marR="7560" anchor="ctr"/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 smtClean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Charakterystyka</a:t>
                      </a:r>
                      <a:endParaRPr lang="pl-PL" sz="20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</a:tr>
              <a:tr h="1925361"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pl-PL" sz="2200" b="0" u="none" strike="noStrike" dirty="0" err="1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Wired</a:t>
                      </a: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 </a:t>
                      </a:r>
                      <a:r>
                        <a:rPr lang="pl-PL" sz="2200" b="0" u="none" strike="noStrike" dirty="0" err="1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Equivalent</a:t>
                      </a: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 </a:t>
                      </a:r>
                      <a:r>
                        <a:rPr lang="pl-PL" sz="2200" b="0" u="none" strike="noStrike" dirty="0" err="1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Privacy</a:t>
                      </a: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 (WEP)</a:t>
                      </a:r>
                    </a:p>
                  </a:txBody>
                  <a:tcPr marL="121680" marR="121680"/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Oryginalna specyfikacja 802.11 została zaprojektowana w celu zabezpieczenia danych za pomocą metody szyfrowania </a:t>
                      </a:r>
                      <a:r>
                        <a:rPr lang="pl-PL" sz="2200" b="0" u="none" strike="noStrike" dirty="0" err="1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Rivest</a:t>
                      </a: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 </a:t>
                      </a:r>
                      <a:r>
                        <a:rPr lang="pl-PL" sz="2200" b="0" u="none" strike="noStrike" dirty="0" err="1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Cipher</a:t>
                      </a: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 4 (RC4) za pomocą klucza statycznego. WEP nie jest już zalecany i nigdy nie powinien być używany.</a:t>
                      </a:r>
                    </a:p>
                  </a:txBody>
                  <a:tcPr marL="121680" marR="121680"/>
                </a:tc>
              </a:tr>
              <a:tr h="1925361">
                <a:tc>
                  <a:txBody>
                    <a:bodyPr/>
                    <a:lstStyle/>
                    <a:p>
                      <a:pPr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Wi-Fi </a:t>
                      </a:r>
                      <a:r>
                        <a:rPr lang="pl-PL" sz="2200" b="0" u="none" strike="noStrike" dirty="0" err="1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Protected</a:t>
                      </a: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 Access WPA</a:t>
                      </a:r>
                    </a:p>
                  </a:txBody>
                  <a:tcPr marL="121680" marR="121680"/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Standard Wi-Fi </a:t>
                      </a:r>
                      <a:r>
                        <a:rPr lang="en-US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Alliance</a:t>
                      </a: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, używa WEP, ale dane zaszyfrowane są silniejszym algorytmem szyfrowania TKIP </a:t>
                      </a:r>
                      <a:r>
                        <a:rPr lang="pl-PL" sz="2200" b="0" i="1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(</a:t>
                      </a:r>
                      <a:r>
                        <a:rPr lang="en-US" sz="2200" b="0" i="1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Temporal</a:t>
                      </a:r>
                      <a:r>
                        <a:rPr lang="pl-PL" sz="2200" b="0" i="1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 </a:t>
                      </a:r>
                      <a:r>
                        <a:rPr lang="pl-PL" sz="2200" b="0" i="1" u="none" strike="noStrike" dirty="0" err="1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Key</a:t>
                      </a:r>
                      <a:r>
                        <a:rPr lang="pl-PL" sz="2200" b="0" i="1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 </a:t>
                      </a:r>
                      <a:r>
                        <a:rPr lang="en-US" sz="2200" b="0" i="1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Integrity</a:t>
                      </a:r>
                      <a:r>
                        <a:rPr lang="pl-PL" sz="2200" b="0" i="1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 </a:t>
                      </a:r>
                      <a:r>
                        <a:rPr lang="en-US" sz="2200" b="0" i="1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Protocol</a:t>
                      </a:r>
                      <a:r>
                        <a:rPr lang="pl-PL" sz="2200" b="0" i="1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)</a:t>
                      </a: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. W przypadku TKIP, każdy przesyłany pakiet ma zmieniony klucz, co czyni metodę trudniejszą do złamania.</a:t>
                      </a:r>
                    </a:p>
                  </a:txBody>
                  <a:tcPr marL="121680" marR="12168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073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1049001" cy="1325563"/>
          </a:xfrm>
        </p:spPr>
        <p:txBody>
          <a:bodyPr>
            <a:normAutofit/>
          </a:bodyPr>
          <a:lstStyle/>
          <a:p>
            <a:r>
              <a:rPr lang="pl-PL" sz="4000" dirty="0"/>
              <a:t>Metody uwierzytelniania z kluczem </a:t>
            </a:r>
            <a:r>
              <a:rPr lang="pl-PL" sz="4000" dirty="0" smtClean="0"/>
              <a:t>współdzielonym 2</a:t>
            </a:r>
            <a:endParaRPr lang="pl-PL" sz="4000" dirty="0"/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226631"/>
              </p:ext>
            </p:extLst>
          </p:nvPr>
        </p:nvGraphicFramePr>
        <p:xfrm>
          <a:off x="838198" y="1429430"/>
          <a:ext cx="10816526" cy="48318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8439"/>
                <a:gridCol w="8338087"/>
              </a:tblGrid>
              <a:tr h="1140936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 smtClean="0">
                          <a:solidFill>
                            <a:schemeClr val="dk1"/>
                          </a:solidFill>
                          <a:uFillTx/>
                          <a:latin typeface="+mn-lt"/>
                          <a:ea typeface="Calibri"/>
                        </a:rPr>
                        <a:t>Nowoczesne metody uwierzytelniania</a:t>
                      </a:r>
                    </a:p>
                  </a:txBody>
                  <a:tcPr marL="7560" marR="7560" anchor="ctr"/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 smtClean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Charakterystyka</a:t>
                      </a:r>
                      <a:endParaRPr lang="pl-PL" sz="20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</a:tr>
              <a:tr h="1416129">
                <a:tc>
                  <a:txBody>
                    <a:bodyPr/>
                    <a:lstStyle/>
                    <a:p>
                      <a:pPr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WPA2</a:t>
                      </a:r>
                    </a:p>
                  </a:txBody>
                  <a:tcPr marL="121680" marR="121680"/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Do szyfrowania używa </a:t>
                      </a:r>
                      <a:r>
                        <a:rPr lang="pl-PL" sz="2200" b="0" i="1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Advanced </a:t>
                      </a:r>
                      <a:r>
                        <a:rPr lang="pl-PL" sz="2200" b="0" i="1" u="none" strike="noStrike" dirty="0" err="1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Encryption</a:t>
                      </a:r>
                      <a:r>
                        <a:rPr lang="pl-PL" sz="2200" b="0" i="1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 Standard </a:t>
                      </a: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(AES). AES jest obecnie uważany za najsilniejszy protokół szyfrowania.</a:t>
                      </a:r>
                    </a:p>
                  </a:txBody>
                  <a:tcPr marL="121680" marR="121680"/>
                </a:tc>
              </a:tr>
              <a:tr h="2274820">
                <a:tc>
                  <a:txBody>
                    <a:bodyPr/>
                    <a:lstStyle/>
                    <a:p>
                      <a:pPr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pl-PL" sz="2200" b="0" u="none" strike="noStrike" dirty="0" smtClean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WPA3</a:t>
                      </a:r>
                      <a:endParaRPr lang="pl-PL" sz="22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</a:txBody>
                  <a:tcPr marL="121680" marR="121680"/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pl-PL" sz="2200" b="0" u="none" strike="noStrike" dirty="0" smtClean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Jest to następna generacja zabezpieczeń Wi-Fi. Wszystkie urządzenia obsługujące protokół WPA3 korzystają z najnowszych metod zabezpieczeń, zabraniają przestarzałych protokołów</a:t>
                      </a:r>
                      <a:br>
                        <a:rPr lang="pl-PL" sz="2200" b="0" u="none" strike="noStrike" dirty="0" smtClean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</a:br>
                      <a:r>
                        <a:rPr lang="pl-PL" sz="2200" b="0" u="none" strike="noStrike" dirty="0" smtClean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i wymagają użycia </a:t>
                      </a:r>
                      <a:r>
                        <a:rPr lang="pl-PL" sz="2200" b="0" u="none" strike="noStrike" dirty="0" err="1" smtClean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Protected</a:t>
                      </a:r>
                      <a:r>
                        <a:rPr lang="pl-PL" sz="2200" b="0" u="none" strike="noStrike" dirty="0" smtClean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 Management Frames (PMF).</a:t>
                      </a:r>
                      <a:endParaRPr lang="pl-PL" sz="22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</a:txBody>
                  <a:tcPr marL="121680" marR="12168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01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Implementacja uwierzytelnienia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97237" y="1577651"/>
            <a:ext cx="11066113" cy="5505073"/>
          </a:xfrm>
        </p:spPr>
        <p:txBody>
          <a:bodyPr>
            <a:noAutofit/>
          </a:bodyPr>
          <a:lstStyle/>
          <a:p>
            <a:pPr marL="0" indent="0"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buNone/>
              <a:tabLst>
                <a:tab pos="0" algn="l"/>
              </a:tabLst>
            </a:pPr>
            <a:r>
              <a:rPr lang="pl-PL" dirty="0">
                <a:solidFill>
                  <a:schemeClr val="dk1"/>
                </a:solidFill>
                <a:ea typeface="Calibri"/>
              </a:rPr>
              <a:t>WPA/WPA2 i WPA3 obsługują dwa rodzaje uwierzytelniania:</a:t>
            </a:r>
          </a:p>
          <a:p>
            <a:pPr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dirty="0" smtClean="0">
                <a:solidFill>
                  <a:schemeClr val="dk1"/>
                </a:solidFill>
                <a:ea typeface="Calibri"/>
              </a:rPr>
              <a:t>Osobiste (</a:t>
            </a:r>
            <a:r>
              <a:rPr lang="pl-PL" dirty="0" err="1" smtClean="0">
                <a:solidFill>
                  <a:schemeClr val="dk1"/>
                </a:solidFill>
                <a:ea typeface="Calibri"/>
              </a:rPr>
              <a:t>personal</a:t>
            </a:r>
            <a:r>
              <a:rPr lang="pl-PL" dirty="0" smtClean="0">
                <a:solidFill>
                  <a:schemeClr val="dk1"/>
                </a:solidFill>
                <a:ea typeface="Calibri"/>
              </a:rPr>
              <a:t>)</a:t>
            </a:r>
            <a:endParaRPr lang="pl-PL" dirty="0">
              <a:solidFill>
                <a:schemeClr val="dk1"/>
              </a:solidFill>
              <a:ea typeface="Calibri"/>
            </a:endParaRPr>
          </a:p>
          <a:p>
            <a:pPr lvl="1" defTabSz="814320">
              <a:lnSpc>
                <a:spcPts val="3000"/>
              </a:lnSpc>
              <a:spcBef>
                <a:spcPts val="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sz="1800" dirty="0">
                <a:solidFill>
                  <a:schemeClr val="dk1"/>
                </a:solidFill>
                <a:ea typeface="Calibri"/>
              </a:rPr>
              <a:t>Przeznaczone do użytku domowego lub małych sieci biurowych lub uwierzytelnionych użytkowników, którzy korzystają z klucza współdzielonego (PSK).</a:t>
            </a:r>
          </a:p>
          <a:p>
            <a:pPr lvl="1" defTabSz="814320">
              <a:lnSpc>
                <a:spcPts val="3000"/>
              </a:lnSpc>
              <a:spcBef>
                <a:spcPts val="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sz="1800" dirty="0">
                <a:solidFill>
                  <a:schemeClr val="dk1"/>
                </a:solidFill>
                <a:ea typeface="Calibri"/>
              </a:rPr>
              <a:t>Nie jest wymagany żaden dedykowany serwer uwierzytelniania.</a:t>
            </a:r>
          </a:p>
          <a:p>
            <a:pPr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dirty="0" smtClean="0">
                <a:solidFill>
                  <a:schemeClr val="dk1"/>
                </a:solidFill>
                <a:ea typeface="Calibri"/>
              </a:rPr>
              <a:t>Korporacyjne (</a:t>
            </a:r>
            <a:r>
              <a:rPr lang="pl-PL" dirty="0" err="1" smtClean="0">
                <a:solidFill>
                  <a:schemeClr val="dk1"/>
                </a:solidFill>
                <a:ea typeface="Calibri"/>
              </a:rPr>
              <a:t>enterprise</a:t>
            </a:r>
            <a:r>
              <a:rPr lang="pl-PL" dirty="0" smtClean="0">
                <a:solidFill>
                  <a:schemeClr val="dk1"/>
                </a:solidFill>
                <a:ea typeface="Calibri"/>
              </a:rPr>
              <a:t>)</a:t>
            </a:r>
            <a:endParaRPr lang="pl-PL" dirty="0">
              <a:solidFill>
                <a:schemeClr val="dk1"/>
              </a:solidFill>
              <a:ea typeface="Calibri"/>
            </a:endParaRPr>
          </a:p>
          <a:p>
            <a:pPr lvl="1" defTabSz="814320">
              <a:lnSpc>
                <a:spcPts val="3000"/>
              </a:lnSpc>
              <a:spcBef>
                <a:spcPts val="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sz="1800" dirty="0">
                <a:solidFill>
                  <a:schemeClr val="dk1"/>
                </a:solidFill>
                <a:ea typeface="Calibri"/>
              </a:rPr>
              <a:t>Wymaga serwera uwierzytelniania RADIUS (Remote </a:t>
            </a:r>
            <a:r>
              <a:rPr lang="pl-PL" sz="1800" dirty="0" err="1">
                <a:solidFill>
                  <a:schemeClr val="dk1"/>
                </a:solidFill>
                <a:ea typeface="Calibri"/>
              </a:rPr>
              <a:t>Authentication</a:t>
            </a:r>
            <a:r>
              <a:rPr lang="pl-PL" sz="1800" dirty="0">
                <a:solidFill>
                  <a:schemeClr val="dk1"/>
                </a:solidFill>
                <a:ea typeface="Calibri"/>
              </a:rPr>
              <a:t> </a:t>
            </a:r>
            <a:r>
              <a:rPr lang="pl-PL" sz="1800" dirty="0" err="1">
                <a:solidFill>
                  <a:schemeClr val="dk1"/>
                </a:solidFill>
                <a:ea typeface="Calibri"/>
              </a:rPr>
              <a:t>Dial</a:t>
            </a:r>
            <a:r>
              <a:rPr lang="pl-PL" sz="1800" dirty="0">
                <a:solidFill>
                  <a:schemeClr val="dk1"/>
                </a:solidFill>
                <a:ea typeface="Calibri"/>
              </a:rPr>
              <a:t>-In User Service).</a:t>
            </a:r>
          </a:p>
          <a:p>
            <a:pPr lvl="1" defTabSz="814320">
              <a:lnSpc>
                <a:spcPts val="3000"/>
              </a:lnSpc>
              <a:spcBef>
                <a:spcPts val="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sz="1800" dirty="0">
                <a:solidFill>
                  <a:schemeClr val="dk1"/>
                </a:solidFill>
                <a:ea typeface="Calibri"/>
              </a:rPr>
              <a:t>Zapewnia dodatkowe bezpieczeństwo.</a:t>
            </a:r>
          </a:p>
          <a:p>
            <a:pPr lvl="1" defTabSz="814320">
              <a:lnSpc>
                <a:spcPts val="3000"/>
              </a:lnSpc>
              <a:spcBef>
                <a:spcPts val="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sz="1800" dirty="0">
                <a:solidFill>
                  <a:schemeClr val="dk1"/>
                </a:solidFill>
                <a:ea typeface="Calibri"/>
              </a:rPr>
              <a:t>Użytkownicy są uwierzytelniani przy użyciu standardu 802.1X, który wykorzystuje do uwierzytelniania protokół EAP (</a:t>
            </a:r>
            <a:r>
              <a:rPr lang="pl-PL" sz="1800" dirty="0" err="1">
                <a:solidFill>
                  <a:schemeClr val="dk1"/>
                </a:solidFill>
                <a:ea typeface="Calibri"/>
              </a:rPr>
              <a:t>Extensible</a:t>
            </a:r>
            <a:r>
              <a:rPr lang="pl-PL" sz="1800" dirty="0">
                <a:solidFill>
                  <a:schemeClr val="dk1"/>
                </a:solidFill>
                <a:ea typeface="Calibri"/>
              </a:rPr>
              <a:t> </a:t>
            </a:r>
            <a:r>
              <a:rPr lang="pl-PL" sz="1800" dirty="0" err="1">
                <a:solidFill>
                  <a:schemeClr val="dk1"/>
                </a:solidFill>
                <a:ea typeface="Calibri"/>
              </a:rPr>
              <a:t>Authentication</a:t>
            </a:r>
            <a:r>
              <a:rPr lang="pl-PL" sz="1800" dirty="0">
                <a:solidFill>
                  <a:schemeClr val="dk1"/>
                </a:solidFill>
                <a:ea typeface="Calibri"/>
              </a:rPr>
              <a:t> </a:t>
            </a:r>
            <a:r>
              <a:rPr lang="pl-PL" sz="1800" dirty="0" err="1">
                <a:solidFill>
                  <a:schemeClr val="dk1"/>
                </a:solidFill>
                <a:ea typeface="Calibri"/>
              </a:rPr>
              <a:t>Protocol</a:t>
            </a:r>
            <a:r>
              <a:rPr lang="pl-PL" sz="1800" dirty="0">
                <a:solidFill>
                  <a:schemeClr val="dk1"/>
                </a:solidFill>
                <a:ea typeface="Calibri"/>
              </a:rPr>
              <a:t>).</a:t>
            </a:r>
          </a:p>
          <a:p>
            <a:pPr indent="0" defTabSz="814320">
              <a:lnSpc>
                <a:spcPct val="95000"/>
              </a:lnSpc>
              <a:spcBef>
                <a:spcPts val="1199"/>
              </a:spcBef>
              <a:buNone/>
              <a:tabLst>
                <a:tab pos="0" algn="l"/>
              </a:tabLst>
            </a:pPr>
            <a:endParaRPr lang="en-US" dirty="0">
              <a:solidFill>
                <a:schemeClr val="dk1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2155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Nowe funkcje WPA3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62943" y="1577651"/>
            <a:ext cx="11066113" cy="5505073"/>
          </a:xfrm>
        </p:spPr>
        <p:txBody>
          <a:bodyPr>
            <a:noAutofit/>
          </a:bodyPr>
          <a:lstStyle/>
          <a:p>
            <a:pPr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sz="2600" dirty="0" smtClean="0">
                <a:solidFill>
                  <a:schemeClr val="dk1"/>
                </a:solidFill>
                <a:ea typeface="Calibri"/>
              </a:rPr>
              <a:t>WPA3 </a:t>
            </a:r>
            <a:r>
              <a:rPr lang="pl-PL" sz="2600" dirty="0">
                <a:solidFill>
                  <a:schemeClr val="dk1"/>
                </a:solidFill>
                <a:ea typeface="Calibri"/>
              </a:rPr>
              <a:t>- Personal: </a:t>
            </a:r>
            <a:r>
              <a:rPr lang="pl-PL" sz="2600" dirty="0" smtClean="0">
                <a:solidFill>
                  <a:schemeClr val="dk1"/>
                </a:solidFill>
                <a:ea typeface="Calibri"/>
              </a:rPr>
              <a:t>Chroni przed atakami siłowymi (</a:t>
            </a:r>
            <a:r>
              <a:rPr lang="pl-PL" sz="2400" dirty="0" err="1" smtClean="0"/>
              <a:t>brute-force</a:t>
            </a:r>
            <a:r>
              <a:rPr lang="pl-PL" sz="2600" dirty="0" smtClean="0">
                <a:solidFill>
                  <a:schemeClr val="dk1"/>
                </a:solidFill>
                <a:ea typeface="Calibri"/>
              </a:rPr>
              <a:t>) za </a:t>
            </a:r>
            <a:r>
              <a:rPr lang="pl-PL" sz="2600" dirty="0">
                <a:solidFill>
                  <a:schemeClr val="dk1"/>
                </a:solidFill>
                <a:ea typeface="Calibri"/>
              </a:rPr>
              <a:t>pomocą </a:t>
            </a:r>
            <a:r>
              <a:rPr lang="pl-PL" sz="2600" i="1" dirty="0" err="1">
                <a:solidFill>
                  <a:schemeClr val="dk1"/>
                </a:solidFill>
                <a:ea typeface="Calibri"/>
              </a:rPr>
              <a:t>Simultaneous</a:t>
            </a:r>
            <a:r>
              <a:rPr lang="pl-PL" sz="2600" i="1" dirty="0">
                <a:solidFill>
                  <a:schemeClr val="dk1"/>
                </a:solidFill>
                <a:ea typeface="Calibri"/>
              </a:rPr>
              <a:t> </a:t>
            </a:r>
            <a:r>
              <a:rPr lang="pl-PL" sz="2600" i="1" dirty="0" err="1">
                <a:solidFill>
                  <a:schemeClr val="dk1"/>
                </a:solidFill>
                <a:ea typeface="Calibri"/>
              </a:rPr>
              <a:t>Authentication</a:t>
            </a:r>
            <a:r>
              <a:rPr lang="pl-PL" sz="2600" i="1" dirty="0">
                <a:solidFill>
                  <a:schemeClr val="dk1"/>
                </a:solidFill>
                <a:ea typeface="Calibri"/>
              </a:rPr>
              <a:t> of </a:t>
            </a:r>
            <a:r>
              <a:rPr lang="pl-PL" sz="2600" i="1" dirty="0" err="1">
                <a:solidFill>
                  <a:schemeClr val="dk1"/>
                </a:solidFill>
                <a:ea typeface="Calibri"/>
              </a:rPr>
              <a:t>Equals</a:t>
            </a:r>
            <a:r>
              <a:rPr lang="pl-PL" sz="2600" dirty="0">
                <a:solidFill>
                  <a:schemeClr val="dk1"/>
                </a:solidFill>
                <a:ea typeface="Calibri"/>
              </a:rPr>
              <a:t> (SAE) co eliminuje podatności związane z </a:t>
            </a:r>
            <a:r>
              <a:rPr lang="pl-PL" sz="2600" dirty="0" err="1">
                <a:solidFill>
                  <a:schemeClr val="dk1"/>
                </a:solidFill>
                <a:ea typeface="Calibri"/>
              </a:rPr>
              <a:t>handshake</a:t>
            </a:r>
            <a:r>
              <a:rPr lang="pl-PL" sz="2600" dirty="0">
                <a:solidFill>
                  <a:schemeClr val="dk1"/>
                </a:solidFill>
                <a:ea typeface="Calibri"/>
              </a:rPr>
              <a:t> i atakami siłowymi na WPA2.</a:t>
            </a:r>
          </a:p>
          <a:p>
            <a:pPr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sz="2600" dirty="0">
                <a:solidFill>
                  <a:schemeClr val="dk1"/>
                </a:solidFill>
                <a:ea typeface="Calibri"/>
              </a:rPr>
              <a:t>WPA3 - Enterprise: Używa uwierzytelniania 802.1X/EAP. Wymaga jednak </a:t>
            </a:r>
            <a:r>
              <a:rPr lang="pl-PL" sz="2600" dirty="0" smtClean="0">
                <a:solidFill>
                  <a:schemeClr val="dk1"/>
                </a:solidFill>
                <a:ea typeface="Calibri"/>
              </a:rPr>
              <a:t>użycia 192-bitowego </a:t>
            </a:r>
            <a:r>
              <a:rPr lang="pl-PL" sz="2600" dirty="0">
                <a:solidFill>
                  <a:schemeClr val="dk1"/>
                </a:solidFill>
                <a:ea typeface="Calibri"/>
              </a:rPr>
              <a:t>pakietu kryptograficznego i eliminuje mieszanie protokołów bezpieczeństwa dla poprzednich standardów 802.11.</a:t>
            </a:r>
          </a:p>
          <a:p>
            <a:pPr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sz="2600" dirty="0">
                <a:solidFill>
                  <a:schemeClr val="dk1"/>
                </a:solidFill>
                <a:ea typeface="Calibri"/>
              </a:rPr>
              <a:t>Otwarte sieci: Nie używają żadnego uwierzytelniania. Jednak używają </a:t>
            </a:r>
            <a:r>
              <a:rPr lang="pl-PL" sz="2600" i="1" dirty="0" err="1">
                <a:solidFill>
                  <a:schemeClr val="dk1"/>
                </a:solidFill>
                <a:ea typeface="Calibri"/>
              </a:rPr>
              <a:t>Opportunistic</a:t>
            </a:r>
            <a:r>
              <a:rPr lang="pl-PL" sz="2600" i="1" dirty="0">
                <a:solidFill>
                  <a:schemeClr val="dk1"/>
                </a:solidFill>
                <a:ea typeface="Calibri"/>
              </a:rPr>
              <a:t> Wireless </a:t>
            </a:r>
            <a:r>
              <a:rPr lang="pl-PL" sz="2600" i="1" dirty="0" err="1">
                <a:solidFill>
                  <a:schemeClr val="dk1"/>
                </a:solidFill>
                <a:ea typeface="Calibri"/>
              </a:rPr>
              <a:t>Encryption</a:t>
            </a:r>
            <a:r>
              <a:rPr lang="pl-PL" sz="2600" i="1" dirty="0">
                <a:solidFill>
                  <a:schemeClr val="dk1"/>
                </a:solidFill>
                <a:ea typeface="Calibri"/>
              </a:rPr>
              <a:t> </a:t>
            </a:r>
            <a:r>
              <a:rPr lang="pl-PL" sz="2600" dirty="0">
                <a:solidFill>
                  <a:schemeClr val="dk1"/>
                </a:solidFill>
                <a:ea typeface="Calibri"/>
              </a:rPr>
              <a:t>(OWE) do szyfrowania całego ruchu bezprzewodowego.</a:t>
            </a:r>
          </a:p>
          <a:p>
            <a:pPr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sz="2600" dirty="0" err="1">
                <a:solidFill>
                  <a:schemeClr val="dk1"/>
                </a:solidFill>
                <a:ea typeface="Calibri"/>
              </a:rPr>
              <a:t>Onboarding</a:t>
            </a:r>
            <a:r>
              <a:rPr lang="pl-PL" sz="2600" dirty="0">
                <a:solidFill>
                  <a:schemeClr val="dk1"/>
                </a:solidFill>
                <a:ea typeface="Calibri"/>
              </a:rPr>
              <a:t> </a:t>
            </a:r>
            <a:r>
              <a:rPr lang="pl-PL" sz="2600" dirty="0" err="1">
                <a:solidFill>
                  <a:schemeClr val="dk1"/>
                </a:solidFill>
                <a:ea typeface="Calibri"/>
              </a:rPr>
              <a:t>IoT</a:t>
            </a:r>
            <a:r>
              <a:rPr lang="pl-PL" sz="2600" dirty="0">
                <a:solidFill>
                  <a:schemeClr val="dk1"/>
                </a:solidFill>
                <a:ea typeface="Calibri"/>
              </a:rPr>
              <a:t>: Używa protokołu </a:t>
            </a:r>
            <a:r>
              <a:rPr lang="pl-PL" sz="2600" i="1" dirty="0">
                <a:solidFill>
                  <a:schemeClr val="dk1"/>
                </a:solidFill>
                <a:ea typeface="Calibri"/>
              </a:rPr>
              <a:t>Device </a:t>
            </a:r>
            <a:r>
              <a:rPr lang="pl-PL" sz="2600" i="1" dirty="0" err="1">
                <a:solidFill>
                  <a:schemeClr val="dk1"/>
                </a:solidFill>
                <a:ea typeface="Calibri"/>
              </a:rPr>
              <a:t>Provisioning</a:t>
            </a:r>
            <a:r>
              <a:rPr lang="pl-PL" sz="2600" i="1" dirty="0">
                <a:solidFill>
                  <a:schemeClr val="dk1"/>
                </a:solidFill>
                <a:ea typeface="Calibri"/>
              </a:rPr>
              <a:t> </a:t>
            </a:r>
            <a:r>
              <a:rPr lang="pl-PL" sz="2600" i="1" dirty="0" err="1">
                <a:solidFill>
                  <a:schemeClr val="dk1"/>
                </a:solidFill>
                <a:ea typeface="Calibri"/>
              </a:rPr>
              <a:t>Protocol</a:t>
            </a:r>
            <a:r>
              <a:rPr lang="pl-PL" sz="2600" i="1" dirty="0">
                <a:solidFill>
                  <a:schemeClr val="dk1"/>
                </a:solidFill>
                <a:ea typeface="Calibri"/>
              </a:rPr>
              <a:t> </a:t>
            </a:r>
            <a:r>
              <a:rPr lang="pl-PL" sz="2600" dirty="0">
                <a:solidFill>
                  <a:schemeClr val="dk1"/>
                </a:solidFill>
                <a:ea typeface="Calibri"/>
              </a:rPr>
              <a:t>(DPP), aby szybko obsłużyć urządzenia </a:t>
            </a:r>
            <a:r>
              <a:rPr lang="pl-PL" sz="2600" dirty="0" err="1">
                <a:solidFill>
                  <a:schemeClr val="dk1"/>
                </a:solidFill>
                <a:ea typeface="Calibri"/>
              </a:rPr>
              <a:t>IoT</a:t>
            </a:r>
            <a:r>
              <a:rPr lang="pl-PL" sz="2600" dirty="0">
                <a:solidFill>
                  <a:schemeClr val="dk1"/>
                </a:solidFill>
                <a:ea typeface="Calibri"/>
              </a:rPr>
              <a:t>. </a:t>
            </a:r>
          </a:p>
          <a:p>
            <a:pPr indent="0" defTabSz="814320">
              <a:lnSpc>
                <a:spcPct val="95000"/>
              </a:lnSpc>
              <a:spcBef>
                <a:spcPts val="1199"/>
              </a:spcBef>
              <a:buNone/>
              <a:tabLst>
                <a:tab pos="0" algn="l"/>
              </a:tabLst>
            </a:pPr>
            <a:endParaRPr lang="en-US" dirty="0">
              <a:solidFill>
                <a:schemeClr val="dk1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4674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Tryby pracy Wi-Fi: Ad-hoc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62943" y="1577651"/>
            <a:ext cx="7920697" cy="5505073"/>
          </a:xfrm>
        </p:spPr>
        <p:txBody>
          <a:bodyPr>
            <a:noAutofit/>
          </a:bodyPr>
          <a:lstStyle/>
          <a:p>
            <a:pPr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sz="2400" dirty="0">
                <a:solidFill>
                  <a:schemeClr val="dk1"/>
                </a:solidFill>
                <a:ea typeface="Calibri"/>
              </a:rPr>
              <a:t>Sieć ad-hoc jest tworzona dynamicznie — jedno z urządzeń inicjuje sieć, definiując jej identyfikator SSID oraz parametry bezpieczeństwa, a pozostałe stacje dołączają na tej podstawie. </a:t>
            </a:r>
            <a:endParaRPr lang="pl-PL" sz="2400" dirty="0" smtClean="0">
              <a:solidFill>
                <a:schemeClr val="dk1"/>
              </a:solidFill>
              <a:ea typeface="Calibri"/>
            </a:endParaRPr>
          </a:p>
          <a:p>
            <a:pPr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sz="2400" dirty="0" smtClean="0">
                <a:solidFill>
                  <a:schemeClr val="dk1"/>
                </a:solidFill>
                <a:ea typeface="Calibri"/>
              </a:rPr>
              <a:t>Komunikacja </a:t>
            </a:r>
            <a:r>
              <a:rPr lang="pl-PL" sz="2400" dirty="0">
                <a:solidFill>
                  <a:schemeClr val="dk1"/>
                </a:solidFill>
                <a:ea typeface="Calibri"/>
              </a:rPr>
              <a:t>odbywa się w obrębie pojedynczego kanału radiowego, a wymiana ramek warstwy łącza (MAC) przebiega bez centralnego zarządzania, co ogranicza skalowalność i kontrolę przepływu danych</a:t>
            </a:r>
            <a:r>
              <a:rPr lang="pl-PL" sz="2400" dirty="0" smtClean="0">
                <a:solidFill>
                  <a:schemeClr val="dk1"/>
                </a:solidFill>
                <a:ea typeface="Calibri"/>
              </a:rPr>
              <a:t>.</a:t>
            </a:r>
          </a:p>
          <a:p>
            <a:pPr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sz="2400" dirty="0" smtClean="0">
                <a:solidFill>
                  <a:schemeClr val="dk1"/>
                </a:solidFill>
                <a:ea typeface="Calibri"/>
              </a:rPr>
              <a:t>Tryb </a:t>
            </a:r>
            <a:r>
              <a:rPr lang="pl-PL" sz="2400" dirty="0">
                <a:solidFill>
                  <a:schemeClr val="dk1"/>
                </a:solidFill>
                <a:ea typeface="Calibri"/>
              </a:rPr>
              <a:t>ad-hoc znajduje zastosowanie głównie w tymczasowych lub awaryjnych połączeniach bez infrastruktury, testach sieciowych, komunikacji między urządzeniami mobilnymi oraz prostych implementacjach sieci typu </a:t>
            </a:r>
            <a:r>
              <a:rPr lang="pl-PL" sz="2400" dirty="0" err="1">
                <a:solidFill>
                  <a:schemeClr val="dk1"/>
                </a:solidFill>
                <a:ea typeface="Calibri"/>
              </a:rPr>
              <a:t>mesh</a:t>
            </a:r>
            <a:r>
              <a:rPr lang="pl-PL" sz="2400" dirty="0">
                <a:solidFill>
                  <a:schemeClr val="dk1"/>
                </a:solidFill>
                <a:ea typeface="Calibri"/>
              </a:rPr>
              <a:t>.</a:t>
            </a:r>
            <a:endParaRPr lang="en-US" sz="2400" dirty="0">
              <a:solidFill>
                <a:schemeClr val="dk1"/>
              </a:solidFill>
              <a:latin typeface="Arial"/>
            </a:endParaRPr>
          </a:p>
        </p:txBody>
      </p:sp>
      <p:pic>
        <p:nvPicPr>
          <p:cNvPr id="4" name="Рисунок 2" descr="Diagram przedstawia połączenie typu ad hoc pomiędzy dwoma komputerami przenośnymi w sieci bezprzewodowej.&#10;&#10;Na ilustracji widać dwa laptopy umieszczone naprzeciwko siebie – po lewej i prawej stronie obrazu. Pomiędzy nimi widoczna jest niebieska linia falowa, symbolizująca transmisję sygnału radiowego. Oba urządzenia znajdują się w obrębie żółtozielonego owalnego pola, które reprezentuje wspólny obszar zasięgu radiowego.&#10;&#10;Rysunek ilustruje zasadę działania trybu Ad-Hoc (IBSS – Independent Basic Service Set), w którym urządzenia bezprzewodowe komunikują się bez pośrednictwa punktu dostępowego (Access Point). Każdy laptop pełni jednocześnie rolę nadawcy i odbiorcy, tworząc bezpośrednie połączenie typu peer-to-peer.&#10;&#10;Tryb Ad-Hoc jest wykorzystywany do tymczasowych połączeń między komputerami, na przykład w celu współdzielenia plików lub grania w sieci lokalnej, bez konieczności stosowania routera Wi-Fi."/>
          <p:cNvPicPr/>
          <p:nvPr/>
        </p:nvPicPr>
        <p:blipFill>
          <a:blip r:embed="rId3"/>
          <a:srcRect t="23066" b="11408"/>
          <a:stretch/>
        </p:blipFill>
        <p:spPr>
          <a:xfrm>
            <a:off x="8359653" y="2903214"/>
            <a:ext cx="3708360" cy="1979640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24553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Widmo fal elektromagnetycznych</a:t>
            </a:r>
          </a:p>
        </p:txBody>
      </p:sp>
      <p:pic>
        <p:nvPicPr>
          <p:cNvPr id="3" name="Obraz 2" descr="Diagram przedstawia pełne spektrum fal elektromagnetycznych, ułożone od fal o najdłuższej długości do najkrótszej. U góry pokazano przebiegi fal o różnych częstotliwościach — od wolnych, rozciągniętych fal radiowych po gęste oscylacje fal gamma.&#10;Poniżej znajduje się pasek z podpisanymi strefami widma:&#10;Radio waves (fale radiowe) – po lewej, o najdłuższej długości fali,&#10;Infrared (podczerwień) – dalej w prawo,&#10;Ultraviolet (ultrafiolet) – tuż za światłem widzialnym,&#10;X-rays (promieniowanie rentgenowskie) i Gamma ray (promieniowanie gamma) – po prawej stronie, o najwyższej częstotliwości i najkrótszej długości fali.&#10;Pod strefą fal radiowych umieszczono ilustracje urządzeń wykorzystujących te pasma: wieżę radiową, radio, telewizor, kuchenkę mikrofalową, antenę satelitarną i pilot zdalnego sterowania. Cały ten obszar oznaczony jest jako „Wireless Devices” (urządzenia bezprzewodowe).&#10;W środkowej części widma, między 750 nm a 380 nm, pokazano światło widzialne w postaci tęczy przechodzącej od czerwieni przez żółć, zieleń i błękit do fioletu. Nad tym obszarem znajdują się ikony żarówki i słońca — symbolizujące źródła światła widzialnego.&#10;Po prawej stronie umieszczono ilustracje pokazujące zastosowania fal o wyższej energii: zdjęcie rentgenowskie przedstawiające kość oraz symbol promieniowania oznaczający promienie gamma.&#10;Cały rysunek obrazuje, że fale elektromagnetyczne różnią się długością i częstotliwością, a różne ich zakresy są wykorzystywane przez różne technologie – od łączności radiowej i Wi-Fi po promieniowanie rentgenowskie i gamma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218" y="1819050"/>
            <a:ext cx="9969564" cy="4807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41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Tryby pracy Wi-Fi: Infrastrukturalny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62944" y="1577651"/>
            <a:ext cx="5757552" cy="5505073"/>
          </a:xfrm>
        </p:spPr>
        <p:txBody>
          <a:bodyPr>
            <a:noAutofit/>
          </a:bodyPr>
          <a:lstStyle/>
          <a:p>
            <a:pPr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sz="2400" dirty="0" smtClean="0">
                <a:solidFill>
                  <a:schemeClr val="dk1"/>
                </a:solidFill>
                <a:ea typeface="Calibri"/>
              </a:rPr>
              <a:t>To podstawowy </a:t>
            </a:r>
            <a:r>
              <a:rPr lang="pl-PL" sz="2400" dirty="0">
                <a:solidFill>
                  <a:schemeClr val="dk1"/>
                </a:solidFill>
                <a:ea typeface="Calibri"/>
              </a:rPr>
              <a:t>tryb pracy sieci Wi-Fi, w którym wszystkie urządzenia bezprzewodowe (stacje klienckie) komunikują się za pośrednictwem punktu dostępowego (Access Point, AP). </a:t>
            </a:r>
            <a:endParaRPr lang="pl-PL" sz="2400" dirty="0" smtClean="0">
              <a:solidFill>
                <a:schemeClr val="dk1"/>
              </a:solidFill>
              <a:ea typeface="Calibri"/>
            </a:endParaRPr>
          </a:p>
          <a:p>
            <a:pPr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sz="2400" dirty="0" smtClean="0">
                <a:solidFill>
                  <a:schemeClr val="dk1"/>
                </a:solidFill>
                <a:ea typeface="Calibri"/>
              </a:rPr>
              <a:t>Punkt </a:t>
            </a:r>
            <a:r>
              <a:rPr lang="pl-PL" sz="2400" dirty="0">
                <a:solidFill>
                  <a:schemeClr val="dk1"/>
                </a:solidFill>
                <a:ea typeface="Calibri"/>
              </a:rPr>
              <a:t>dostępowy pełni rolę centralnego węzła sieci, zarządza ruchem, przydziela adresy IP (jeśli pełni funkcję routera) oraz umożliwia dostęp do sieci przewodowej lub Internetu</a:t>
            </a:r>
            <a:r>
              <a:rPr lang="pl-PL" sz="2400" dirty="0" smtClean="0">
                <a:solidFill>
                  <a:schemeClr val="dk1"/>
                </a:solidFill>
                <a:ea typeface="Calibri"/>
              </a:rPr>
              <a:t>.</a:t>
            </a:r>
          </a:p>
          <a:p>
            <a:pPr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sz="2400" dirty="0" smtClean="0">
                <a:solidFill>
                  <a:schemeClr val="dk1"/>
                </a:solidFill>
                <a:ea typeface="Calibri"/>
              </a:rPr>
              <a:t>W </a:t>
            </a:r>
            <a:r>
              <a:rPr lang="pl-PL" sz="2400" dirty="0">
                <a:solidFill>
                  <a:schemeClr val="dk1"/>
                </a:solidFill>
                <a:ea typeface="Calibri"/>
              </a:rPr>
              <a:t>tym trybie każda stacja wymienia dane wyłącznie z AP, a nie bezpośrednio z innymi urządzeniami. </a:t>
            </a:r>
          </a:p>
        </p:txBody>
      </p:sp>
      <p:pic>
        <p:nvPicPr>
          <p:cNvPr id="5" name="Рисунок 2" descr="Diagram przedstawia tryb infrastrukturalny działania sieci bezprzewodowej Wi-Fi, w której urządzenia końcowe komunikują się za pośrednictwem punktu dostępowego.&#10;&#10;Po prawej stronie znajduje się żółtozielone owalne pole symbolizujące obszar zasięgu sieci bezprzewodowej. W jego obrębie widoczne są dwa laptopy połączone falami radiowymi z urządzeniem znajdującym się w centrum — punktem dostępowym (Access Point, AP).&#10;&#10;Punkt dostępowy jest połączony przewodowo z siecią przewodową przedstawioną po lewej stronie diagramu. Sieć ta składa się z routera, przełączników (switchy) i komputera stacjonarnego, tworzących tzw. system dystrybucyjny (ang. Distribution System).&#10;&#10;Strzałka z etykietą „System dystrybucyjny” wskazuje połączenie pomiędzy siecią przewodową a punktem dostępowym, które umożliwia wymianę danych między urządzeniami Wi-Fi a resztą sieci LAN.&#10;&#10;Pod diagramem znajduje się podpis:&#10;„Urządzenia łączą się między sobą korzystając z usług punktu dostępu lub routera bezprzewodowego.”&#10;&#10;Rysunek ilustruje, że w trybie infrastrukturalnym urządzenia klienckie nie komunikują się bezpośrednio między sobą, lecz za pośrednictwem punktu dostępowego, który pełni rolę pośrednika i łączy sieć bezprzewodową z infrastrukturą przewodową."/>
          <p:cNvPicPr/>
          <p:nvPr/>
        </p:nvPicPr>
        <p:blipFill>
          <a:blip r:embed="rId3"/>
          <a:srcRect t="12688"/>
          <a:stretch/>
        </p:blipFill>
        <p:spPr>
          <a:xfrm>
            <a:off x="6595752" y="1690688"/>
            <a:ext cx="5308560" cy="4189680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45059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Diagram przedstawia zasadę działania funkcji tetheringu – udostępniania połączenia z Internetem z urządzenia mobilnego innym urządzeniom, np. laptopowi.&#10;&#10;Po lewej stronie znajduje się laptop, po środku smartfon, a po prawej symboliczna chmura oznaczona napisem „Internet”.&#10;&#10;Między laptopem a smartfonem widoczna jest niebieska linia falowa symbolizująca połączenie bezprzewodowe Wi-Fi lub Bluetooth, przez które laptop łączy się z telefonem.&#10;&#10;Druga linia falowa biegnie od smartfona do chmury Internetu i reprezentuje połączenie mobilne (np. LTE, 5G), za pomocą którego smartfon uzyskuje dostęp do sieci.&#10;&#10;Cały schemat obrazuje, że smartfon pełni rolę hotspota – urządzenia pośredniczącego między laptopem a Internetem. Laptop przesyła dane przez telefon, który przekazuje je dalej do sieci mobilnej.&#10;&#10;Rysunek ilustruje przykład tetheringu Wi-Fi (lub hotspotu osobistego), który pozwala udostępniać Internet z telefonu komórkowego innym urządzeniom, gdy brak jest dostępu do tradycyjnej sieci Wi-Fi."/>
          <p:cNvPicPr/>
          <p:nvPr/>
        </p:nvPicPr>
        <p:blipFill>
          <a:blip r:embed="rId3"/>
          <a:stretch/>
        </p:blipFill>
        <p:spPr>
          <a:xfrm>
            <a:off x="5338573" y="3203402"/>
            <a:ext cx="6532200" cy="3274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Funkcja </a:t>
            </a:r>
            <a:r>
              <a:rPr lang="pl-PL" dirty="0" err="1" smtClean="0"/>
              <a:t>Tethering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62943" y="1577651"/>
            <a:ext cx="7914630" cy="5505073"/>
          </a:xfrm>
        </p:spPr>
        <p:txBody>
          <a:bodyPr>
            <a:noAutofit/>
          </a:bodyPr>
          <a:lstStyle/>
          <a:p>
            <a:pPr marL="0" indent="0"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buNone/>
              <a:tabLst>
                <a:tab pos="0" algn="l"/>
              </a:tabLst>
            </a:pPr>
            <a:r>
              <a:rPr lang="pl-PL" dirty="0" err="1">
                <a:solidFill>
                  <a:schemeClr val="dk1"/>
                </a:solidFill>
                <a:ea typeface="Calibri"/>
              </a:rPr>
              <a:t>Tethering</a:t>
            </a:r>
            <a:r>
              <a:rPr lang="pl-PL" dirty="0">
                <a:solidFill>
                  <a:schemeClr val="dk1"/>
                </a:solidFill>
                <a:ea typeface="Calibri"/>
              </a:rPr>
              <a:t> </a:t>
            </a:r>
            <a:r>
              <a:rPr lang="pl-PL" dirty="0" smtClean="0">
                <a:solidFill>
                  <a:schemeClr val="dk1"/>
                </a:solidFill>
                <a:ea typeface="Calibri"/>
              </a:rPr>
              <a:t>to </a:t>
            </a:r>
            <a:r>
              <a:rPr lang="pl-PL" dirty="0">
                <a:solidFill>
                  <a:schemeClr val="dk1"/>
                </a:solidFill>
                <a:ea typeface="Calibri"/>
              </a:rPr>
              <a:t>funkcja, która pozwala udostępniać połączenie z Internetem z jednego urządzenia innym urządzeniom. </a:t>
            </a:r>
            <a:endParaRPr lang="pl-PL" dirty="0" smtClean="0">
              <a:solidFill>
                <a:schemeClr val="dk1"/>
              </a:solidFill>
              <a:ea typeface="Calibri"/>
            </a:endParaRPr>
          </a:p>
          <a:p>
            <a:pPr marL="0" indent="0"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buNone/>
              <a:tabLst>
                <a:tab pos="0" algn="l"/>
              </a:tabLst>
            </a:pPr>
            <a:r>
              <a:rPr lang="pl-PL" dirty="0" smtClean="0">
                <a:solidFill>
                  <a:schemeClr val="dk1"/>
                </a:solidFill>
                <a:ea typeface="Calibri"/>
              </a:rPr>
              <a:t>Najczęściej wykorzystywany jest smartfon </a:t>
            </a:r>
            <a:r>
              <a:rPr lang="pl-PL" dirty="0">
                <a:solidFill>
                  <a:schemeClr val="dk1"/>
                </a:solidFill>
                <a:ea typeface="Calibri"/>
              </a:rPr>
              <a:t>z dostępem do sieci komórkowej (LTE, 5G) </a:t>
            </a:r>
            <a:r>
              <a:rPr lang="pl-PL" dirty="0" smtClean="0">
                <a:solidFill>
                  <a:schemeClr val="dk1"/>
                </a:solidFill>
                <a:ea typeface="Calibri"/>
              </a:rPr>
              <a:t>działający jako modem oraz router z funkcją NAT i DHCP.</a:t>
            </a:r>
          </a:p>
          <a:p>
            <a:pPr marL="0" indent="0"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buNone/>
              <a:tabLst>
                <a:tab pos="0" algn="l"/>
              </a:tabLst>
            </a:pPr>
            <a:r>
              <a:rPr lang="pl-PL" dirty="0" smtClean="0"/>
              <a:t>Rodzaje </a:t>
            </a:r>
            <a:r>
              <a:rPr lang="pl-PL" dirty="0" err="1" smtClean="0"/>
              <a:t>Tetheringu</a:t>
            </a:r>
            <a:r>
              <a:rPr lang="pl-PL" dirty="0" smtClean="0"/>
              <a:t>:</a:t>
            </a:r>
          </a:p>
          <a:p>
            <a:pPr defTabSz="814320">
              <a:lnSpc>
                <a:spcPct val="130000"/>
              </a:lnSpc>
              <a:spcBef>
                <a:spcPts val="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dirty="0" smtClean="0"/>
              <a:t>Hotspot Wi-Fi,</a:t>
            </a:r>
          </a:p>
          <a:p>
            <a:pPr defTabSz="814320">
              <a:lnSpc>
                <a:spcPct val="130000"/>
              </a:lnSpc>
              <a:spcBef>
                <a:spcPts val="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dirty="0" err="1" smtClean="0"/>
              <a:t>Tethering</a:t>
            </a:r>
            <a:r>
              <a:rPr lang="pl-PL" dirty="0" smtClean="0"/>
              <a:t> USB,</a:t>
            </a:r>
          </a:p>
          <a:p>
            <a:pPr defTabSz="814320">
              <a:lnSpc>
                <a:spcPct val="130000"/>
              </a:lnSpc>
              <a:spcBef>
                <a:spcPts val="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dirty="0" err="1" smtClean="0"/>
              <a:t>Tethering</a:t>
            </a:r>
            <a:r>
              <a:rPr lang="pl-PL" dirty="0" smtClean="0"/>
              <a:t> Bluetooth.</a:t>
            </a:r>
            <a:endParaRPr lang="pl-PL" dirty="0">
              <a:solidFill>
                <a:schemeClr val="dk1"/>
              </a:solidFill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191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Wdrożenie Wi-Fi w dużej organizacji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62943" y="1577651"/>
            <a:ext cx="6536126" cy="5505073"/>
          </a:xfrm>
        </p:spPr>
        <p:txBody>
          <a:bodyPr>
            <a:noAutofit/>
          </a:bodyPr>
          <a:lstStyle/>
          <a:p>
            <a:pPr marL="0" indent="0"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buNone/>
              <a:tabLst>
                <a:tab pos="0" algn="l"/>
              </a:tabLst>
            </a:pPr>
            <a:r>
              <a:rPr lang="pl-PL" dirty="0" smtClean="0">
                <a:solidFill>
                  <a:schemeClr val="dk1"/>
                </a:solidFill>
                <a:ea typeface="Calibri"/>
              </a:rPr>
              <a:t>Efektywnym rozwiązaniem jest użycie kontrolera WLC (Wireless </a:t>
            </a:r>
            <a:r>
              <a:rPr lang="en-US" dirty="0" smtClean="0">
                <a:solidFill>
                  <a:schemeClr val="dk1"/>
                </a:solidFill>
                <a:ea typeface="Calibri"/>
              </a:rPr>
              <a:t>Controller</a:t>
            </a:r>
            <a:r>
              <a:rPr lang="pl-PL" dirty="0" smtClean="0">
                <a:solidFill>
                  <a:schemeClr val="dk1"/>
                </a:solidFill>
                <a:ea typeface="Calibri"/>
              </a:rPr>
              <a:t>) oraz wymaganej liczby punktów </a:t>
            </a:r>
            <a:r>
              <a:rPr lang="pl-PL" dirty="0">
                <a:solidFill>
                  <a:schemeClr val="dk1"/>
                </a:solidFill>
                <a:ea typeface="Calibri"/>
              </a:rPr>
              <a:t>dostępu </a:t>
            </a:r>
            <a:r>
              <a:rPr lang="pl-PL" dirty="0" smtClean="0">
                <a:solidFill>
                  <a:schemeClr val="dk1"/>
                </a:solidFill>
                <a:ea typeface="Calibri"/>
              </a:rPr>
              <a:t>LWAP (</a:t>
            </a:r>
            <a:r>
              <a:rPr lang="en-US" dirty="0" smtClean="0">
                <a:solidFill>
                  <a:schemeClr val="dk1"/>
                </a:solidFill>
                <a:ea typeface="Calibri"/>
              </a:rPr>
              <a:t>Lightweight Access Point</a:t>
            </a:r>
            <a:r>
              <a:rPr lang="pl-PL" dirty="0" smtClean="0">
                <a:solidFill>
                  <a:schemeClr val="dk1"/>
                </a:solidFill>
                <a:ea typeface="Calibri"/>
              </a:rPr>
              <a:t>).</a:t>
            </a:r>
          </a:p>
          <a:p>
            <a:pPr marL="0" indent="0"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buNone/>
              <a:tabLst>
                <a:tab pos="0" algn="l"/>
              </a:tabLst>
            </a:pPr>
            <a:endParaRPr lang="pl-PL" dirty="0">
              <a:solidFill>
                <a:schemeClr val="dk1"/>
              </a:solidFill>
              <a:ea typeface="Calibri"/>
            </a:endParaRPr>
          </a:p>
          <a:p>
            <a:pPr marL="0" indent="0"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buNone/>
              <a:tabLst>
                <a:tab pos="0" algn="l"/>
              </a:tabLst>
            </a:pPr>
            <a:r>
              <a:rPr lang="pl-PL" dirty="0" smtClean="0">
                <a:solidFill>
                  <a:schemeClr val="dk1"/>
                </a:solidFill>
                <a:ea typeface="Calibri"/>
              </a:rPr>
              <a:t>Rozwiązanie jest skalowalne, ponieważ jedynym ograniczeniem liczby jest licencja na WLC, która określa maksymalną liczbę obsługiwanych LWAP. Producenci zwykle umożliwiają rozszerzenie licencji za opłatą.</a:t>
            </a:r>
          </a:p>
        </p:txBody>
      </p:sp>
      <p:pic>
        <p:nvPicPr>
          <p:cNvPr id="5" name="Рисунок 2" descr="Diagram przedstawia infrastrukturę sieciową z autonomicznym punktem dostępowym (standalone access point), który umożliwia połączenie urządzeń bezprzewodowych z siecią przewodową.&#10;&#10;W lewej części rysunku znajduje się router oznaczony jako R1, połączony przewodowo z przełącznikiem S1. Ten z kolei jest połączony z kolejnym przełącznikiem S2, tworząc część przewodowej infrastruktury sieci LAN. Do przełącznika S2 podłączone są dwa komputery stacjonarne, oznaczone jako PC1 i PC2.&#10;&#10;Z przełącznika S2 wychodzi również połączenie do urządzenia oznaczonego jako WRS2, które pełni funkcję autonomicznego punktu dostępowego Wi-Fi. Punkt ten nie jest zarządzany centralnie przez kontroler, lecz działa niezależnie — samodzielnie realizuje funkcje uwierzytelniania, asocjacji oraz obsługi ruchu radiowego.&#10;&#10;Po prawej stronie widoczne są dwa laptopy, które łączą się z punktem dostępowym WRS2 za pomocą fal radiowych (zaznaczonych liniami falistymi w kolorze pomarańczowym).&#10;&#10;Nad punktem dostępowym znajduje się etykieta „Autonomiczny punkt dostępu” z pomarańczową strzałką wskazującą na urządzenie WRS2.&#10;&#10;Diagram ilustruje typową topologię sieci hybrydowej, w której połączone są dwa segmenty — sieć przewodowa LAN (komputery PC1 i PC2) oraz sieć bezprzewodowa WLAN (laptopy) — za pośrednictwem punktu dostępowego, który jest częścią infrastruktury dystrybucyjnej zarządzanej lokalnie, bez kontrolera centralnego."/>
          <p:cNvPicPr/>
          <p:nvPr/>
        </p:nvPicPr>
        <p:blipFill>
          <a:blip r:embed="rId3"/>
          <a:stretch/>
        </p:blipFill>
        <p:spPr>
          <a:xfrm>
            <a:off x="7456515" y="1935525"/>
            <a:ext cx="4281055" cy="4332272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47424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Implementacja korporacyjnego Wi-Fi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62942" y="1577651"/>
            <a:ext cx="10958497" cy="5505073"/>
          </a:xfrm>
        </p:spPr>
        <p:txBody>
          <a:bodyPr>
            <a:noAutofit/>
          </a:bodyPr>
          <a:lstStyle/>
          <a:p>
            <a:pPr marL="0" indent="0"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buNone/>
              <a:tabLst>
                <a:tab pos="0" algn="l"/>
              </a:tabLst>
            </a:pPr>
            <a:r>
              <a:rPr lang="pl-PL" dirty="0" smtClean="0">
                <a:solidFill>
                  <a:schemeClr val="dk1"/>
                </a:solidFill>
                <a:ea typeface="Calibri"/>
              </a:rPr>
              <a:t>Topologia sieci Wi-Fi zależy od potrzeb konkretnej organizacji. </a:t>
            </a:r>
          </a:p>
          <a:p>
            <a:pPr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dirty="0" smtClean="0">
                <a:solidFill>
                  <a:schemeClr val="dk1"/>
                </a:solidFill>
                <a:ea typeface="Calibri"/>
              </a:rPr>
              <a:t>Rodzaje punktów dostępu LWAP:</a:t>
            </a:r>
          </a:p>
          <a:p>
            <a:pPr lvl="1"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dirty="0" smtClean="0">
                <a:solidFill>
                  <a:schemeClr val="dk1"/>
                </a:solidFill>
                <a:ea typeface="Calibri"/>
              </a:rPr>
              <a:t>wewnętrzne z antenami zewnętrznymi lub zintegrowanymi,</a:t>
            </a:r>
          </a:p>
          <a:p>
            <a:pPr lvl="1"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dirty="0" smtClean="0">
                <a:solidFill>
                  <a:schemeClr val="dk1"/>
                </a:solidFill>
                <a:ea typeface="Calibri"/>
              </a:rPr>
              <a:t>zewnętrzne.</a:t>
            </a:r>
          </a:p>
          <a:p>
            <a:pPr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dirty="0" smtClean="0">
                <a:solidFill>
                  <a:schemeClr val="dk1"/>
                </a:solidFill>
                <a:ea typeface="Calibri"/>
              </a:rPr>
              <a:t>Implementacja kontrolerów WLC:</a:t>
            </a:r>
          </a:p>
          <a:p>
            <a:pPr lvl="1"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dirty="0" smtClean="0">
                <a:solidFill>
                  <a:schemeClr val="dk1"/>
                </a:solidFill>
                <a:ea typeface="Calibri"/>
              </a:rPr>
              <a:t>dedykowane urządzenie np. Cisco WLC 2504,</a:t>
            </a:r>
          </a:p>
          <a:p>
            <a:pPr lvl="1"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dirty="0" smtClean="0">
                <a:solidFill>
                  <a:schemeClr val="dk1"/>
                </a:solidFill>
                <a:ea typeface="Calibri"/>
              </a:rPr>
              <a:t>karta rozszerzeń SRE (Service </a:t>
            </a:r>
            <a:r>
              <a:rPr lang="en-US" dirty="0" smtClean="0">
                <a:solidFill>
                  <a:schemeClr val="dk1"/>
                </a:solidFill>
                <a:ea typeface="Calibri"/>
              </a:rPr>
              <a:t>Ready</a:t>
            </a:r>
            <a:r>
              <a:rPr lang="pl-PL" dirty="0" smtClean="0">
                <a:solidFill>
                  <a:schemeClr val="dk1"/>
                </a:solidFill>
                <a:ea typeface="Calibri"/>
              </a:rPr>
              <a:t> Engine) do routera,</a:t>
            </a:r>
          </a:p>
          <a:p>
            <a:pPr lvl="1" defTabSz="814320">
              <a:lnSpc>
                <a:spcPct val="95000"/>
              </a:lnSpc>
              <a:spcBef>
                <a:spcPts val="2400"/>
              </a:spcBef>
              <a:buClr>
                <a:srgbClr val="708CA1"/>
              </a:buClr>
              <a:tabLst>
                <a:tab pos="0" algn="l"/>
              </a:tabLst>
            </a:pPr>
            <a:r>
              <a:rPr lang="pl-PL" dirty="0" smtClean="0">
                <a:solidFill>
                  <a:schemeClr val="dk1"/>
                </a:solidFill>
                <a:ea typeface="Calibri"/>
              </a:rPr>
              <a:t>maszyna wirtualna.</a:t>
            </a:r>
          </a:p>
        </p:txBody>
      </p:sp>
    </p:spTree>
    <p:extLst>
      <p:ext uri="{BB962C8B-B14F-4D97-AF65-F5344CB8AC3E}">
        <p14:creationId xmlns:p14="http://schemas.microsoft.com/office/powerpoint/2010/main" val="177534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Wi-Fi w korporacji wielooddziałowej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690688"/>
            <a:ext cx="10699865" cy="435133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pl-PL" dirty="0" smtClean="0"/>
              <a:t>Koszt zakupu kontrolera WLC jest zwykle dość wysoki. Zatem instalowanie WLC w każdym oddziale jest mało efektywne kosztowo i czasowo, wymaga oddzielnego zarządzania przez wykwalifikowany personel.</a:t>
            </a:r>
          </a:p>
          <a:p>
            <a:pPr marL="0" indent="0">
              <a:buNone/>
            </a:pPr>
            <a:r>
              <a:rPr lang="pl-PL" dirty="0" smtClean="0">
                <a:solidFill>
                  <a:srgbClr val="000000"/>
                </a:solidFill>
                <a:ea typeface="Calibri"/>
              </a:rPr>
              <a:t>Protokół CAPWAP (Control </a:t>
            </a:r>
            <a:r>
              <a:rPr lang="pl-PL" dirty="0">
                <a:solidFill>
                  <a:srgbClr val="000000"/>
                </a:solidFill>
                <a:ea typeface="Calibri"/>
              </a:rPr>
              <a:t>And </a:t>
            </a:r>
            <a:r>
              <a:rPr lang="en-US" dirty="0">
                <a:solidFill>
                  <a:srgbClr val="000000"/>
                </a:solidFill>
                <a:ea typeface="Calibri"/>
              </a:rPr>
              <a:t>Provisioning</a:t>
            </a:r>
            <a:r>
              <a:rPr lang="pl-PL" dirty="0">
                <a:solidFill>
                  <a:srgbClr val="000000"/>
                </a:solidFill>
                <a:ea typeface="Calibri"/>
              </a:rPr>
              <a:t> of </a:t>
            </a:r>
            <a:r>
              <a:rPr lang="en-US" dirty="0">
                <a:solidFill>
                  <a:srgbClr val="000000"/>
                </a:solidFill>
                <a:ea typeface="Calibri"/>
              </a:rPr>
              <a:t>Wireless</a:t>
            </a:r>
            <a:r>
              <a:rPr lang="pl-PL" dirty="0">
                <a:solidFill>
                  <a:srgbClr val="000000"/>
                </a:solidFill>
                <a:ea typeface="Calibri"/>
              </a:rPr>
              <a:t> Access </a:t>
            </a:r>
            <a:r>
              <a:rPr lang="en-US" dirty="0" smtClean="0">
                <a:solidFill>
                  <a:srgbClr val="000000"/>
                </a:solidFill>
                <a:ea typeface="Calibri"/>
              </a:rPr>
              <a:t>Points</a:t>
            </a:r>
            <a:r>
              <a:rPr lang="pl-PL" dirty="0">
                <a:solidFill>
                  <a:srgbClr val="000000"/>
                </a:solidFill>
                <a:ea typeface="Calibri"/>
              </a:rPr>
              <a:t>) - to standardowy protokół </a:t>
            </a:r>
            <a:r>
              <a:rPr lang="pl-PL" dirty="0" smtClean="0">
                <a:solidFill>
                  <a:srgbClr val="000000"/>
                </a:solidFill>
                <a:ea typeface="Calibri"/>
              </a:rPr>
              <a:t>zdefiniowany w RFC 5415, </a:t>
            </a:r>
            <a:r>
              <a:rPr lang="pl-PL" dirty="0">
                <a:solidFill>
                  <a:srgbClr val="000000"/>
                </a:solidFill>
                <a:ea typeface="Calibri"/>
              </a:rPr>
              <a:t>który umożliwia WLC zarządzanie wieloma punktami dostępowymi i sieciami WLAN.</a:t>
            </a:r>
          </a:p>
          <a:p>
            <a:pPr marL="0" indent="0">
              <a:buNone/>
            </a:pPr>
            <a:endParaRPr lang="en-US" dirty="0">
              <a:solidFill>
                <a:schemeClr val="dk1"/>
              </a:solidFill>
              <a:latin typeface="Arial"/>
            </a:endParaRPr>
          </a:p>
          <a:p>
            <a:pPr marL="0" indent="0">
              <a:buNone/>
            </a:pPr>
            <a:endParaRPr lang="pl-PL" dirty="0" smtClean="0"/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700685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Implementacja CAPWAP</a:t>
            </a:r>
            <a:endParaRPr lang="pl-PL" dirty="0"/>
          </a:p>
        </p:txBody>
      </p:sp>
      <p:pic>
        <p:nvPicPr>
          <p:cNvPr id="5" name="Picture 4" descr="Diagram przedstawia architekturę scentralizowaną sieci bezprzewodowej WLAN, w której punkty dostępowe (AP) są zarządzane centralnie przez kontroler WLC (Wireless LAN Controller).&#10;&#10;Cały rysunek znajduje się w obrębie niebieskiej chmury symbolizującej sieć IPv4 lub IPv6, oznaczoną napisem „IPv4 or IPv6 Network”.&#10;&#10;Wewnątrz chmury widoczne są trzy punkty dostępowe oznaczone jako AP oraz jedno urządzenie oznaczone jako WLC (kontroler sieci bezprzewodowej).&#10;&#10;Każdy punkt dostępowy jest połączony z kontrolerem WLC za pomocą linii podpisanych „CAPWAP” — co oznacza, że komunikacja pomiędzy punktami dostępowymi a kontrolerem odbywa się przy użyciu protokołu CAPWAP (Control and Provisioning of Wireless Access Points).&#10;&#10;Linie CAPWAP symbolizują zarówno kanał sterujący, jak i kanał danych, który umożliwia zdalne zarządzanie konfiguracją i ruchem klientów podłączonych do punktów dostępowych.&#10;&#10;Diagram ilustruje, że w tej architekturze punkty dostępowe nie działają autonomicznie — są „lekkimi punktami dostępowymi” (Lightweight APs), które przekazują kontrolę nad konfiguracją, uwierzytelnianiem i politykami bezpieczeństwa do centralnego kontrolera WLC.&#10;&#10;W praktyce oznacza to, że zarządzanie siecią WLAN jest scentralizowane, co upraszcza administrację i konfigurację w dużych środowiskach korporacyjnych."/>
          <p:cNvPicPr/>
          <p:nvPr/>
        </p:nvPicPr>
        <p:blipFill>
          <a:blip r:embed="rId2"/>
          <a:stretch/>
        </p:blipFill>
        <p:spPr>
          <a:xfrm>
            <a:off x="2727029" y="1690688"/>
            <a:ext cx="7035775" cy="4909617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5465583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Cechy protokołu CAPWAP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690688"/>
            <a:ext cx="1069986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dirty="0"/>
              <a:t>Jest oparty na LWAPP, ale dodaje dodatkowe zabezpieczenia dzięki </a:t>
            </a:r>
            <a:r>
              <a:rPr lang="pl-PL" i="1" dirty="0" err="1"/>
              <a:t>Datagram</a:t>
            </a:r>
            <a:r>
              <a:rPr lang="pl-PL" i="1" dirty="0"/>
              <a:t> Transport </a:t>
            </a:r>
            <a:r>
              <a:rPr lang="pl-PL" i="1" dirty="0" err="1"/>
              <a:t>Layer</a:t>
            </a:r>
            <a:r>
              <a:rPr lang="pl-PL" i="1" dirty="0"/>
              <a:t> Security </a:t>
            </a:r>
            <a:r>
              <a:rPr lang="pl-PL" dirty="0"/>
              <a:t>(DTLS).</a:t>
            </a:r>
          </a:p>
          <a:p>
            <a:pPr marL="0" indent="0">
              <a:buNone/>
            </a:pPr>
            <a:r>
              <a:rPr lang="pl-PL" dirty="0" err="1"/>
              <a:t>Enkapsuluje</a:t>
            </a:r>
            <a:r>
              <a:rPr lang="pl-PL" dirty="0"/>
              <a:t> i przesyła ruch klienta sieci WLAN między punktem AP i WLC przez tunele przy użyciu portów UDP 5246 i 5247.</a:t>
            </a:r>
          </a:p>
          <a:p>
            <a:pPr marL="0" indent="0">
              <a:buNone/>
            </a:pPr>
            <a:r>
              <a:rPr lang="pl-PL" dirty="0"/>
              <a:t>Działa zarówno w IPv4, jak i IPv6. IPv4 wykorzystuje protokół IP 17, a IPv6 używa protokołu IP 136.</a:t>
            </a:r>
          </a:p>
          <a:p>
            <a:pPr marL="0" indent="0">
              <a:buNone/>
            </a:pPr>
            <a:endParaRPr lang="en-US" dirty="0">
              <a:solidFill>
                <a:schemeClr val="dk1"/>
              </a:solidFill>
              <a:latin typeface="Arial"/>
            </a:endParaRPr>
          </a:p>
          <a:p>
            <a:pPr marL="0" indent="0">
              <a:buNone/>
            </a:pPr>
            <a:endParaRPr lang="pl-PL" dirty="0" smtClean="0"/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957844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Wi-Fi w korporacji </a:t>
            </a:r>
            <a:r>
              <a:rPr lang="pl-PL" dirty="0" smtClean="0"/>
              <a:t>wielooddziałowej 2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690688"/>
            <a:ext cx="1069986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dirty="0" smtClean="0"/>
              <a:t>Koszt zakupu kontrolera WLC jest zwykle dość wysoki. Zatem instalowanie WLC w każdym oddziale jest mało efektywne kosztowo, wymaga oddzielnego zarządzania przez wykwalifikowany personel.</a:t>
            </a:r>
          </a:p>
          <a:p>
            <a:pPr marL="0" indent="0">
              <a:buNone/>
            </a:pPr>
            <a:r>
              <a:rPr lang="pl-PL" dirty="0" smtClean="0">
                <a:solidFill>
                  <a:srgbClr val="000000"/>
                </a:solidFill>
                <a:ea typeface="Calibri"/>
              </a:rPr>
              <a:t>Protokół CAPWAP (Control </a:t>
            </a:r>
            <a:r>
              <a:rPr lang="pl-PL" dirty="0">
                <a:solidFill>
                  <a:srgbClr val="000000"/>
                </a:solidFill>
                <a:ea typeface="Calibri"/>
              </a:rPr>
              <a:t>And </a:t>
            </a:r>
            <a:r>
              <a:rPr lang="en-US" dirty="0">
                <a:solidFill>
                  <a:srgbClr val="000000"/>
                </a:solidFill>
                <a:ea typeface="Calibri"/>
              </a:rPr>
              <a:t>Provisioning</a:t>
            </a:r>
            <a:r>
              <a:rPr lang="pl-PL" dirty="0">
                <a:solidFill>
                  <a:srgbClr val="000000"/>
                </a:solidFill>
                <a:ea typeface="Calibri"/>
              </a:rPr>
              <a:t> of </a:t>
            </a:r>
            <a:r>
              <a:rPr lang="en-US" dirty="0">
                <a:solidFill>
                  <a:srgbClr val="000000"/>
                </a:solidFill>
                <a:ea typeface="Calibri"/>
              </a:rPr>
              <a:t>Wireless</a:t>
            </a:r>
            <a:r>
              <a:rPr lang="pl-PL" dirty="0">
                <a:solidFill>
                  <a:srgbClr val="000000"/>
                </a:solidFill>
                <a:ea typeface="Calibri"/>
              </a:rPr>
              <a:t> Access </a:t>
            </a:r>
            <a:r>
              <a:rPr lang="en-US" dirty="0" smtClean="0">
                <a:solidFill>
                  <a:srgbClr val="000000"/>
                </a:solidFill>
                <a:ea typeface="Calibri"/>
              </a:rPr>
              <a:t>Points</a:t>
            </a:r>
            <a:r>
              <a:rPr lang="pl-PL" dirty="0">
                <a:solidFill>
                  <a:srgbClr val="000000"/>
                </a:solidFill>
                <a:ea typeface="Calibri"/>
              </a:rPr>
              <a:t>) - to standardowy protokół </a:t>
            </a:r>
            <a:r>
              <a:rPr lang="pl-PL" dirty="0" smtClean="0">
                <a:solidFill>
                  <a:srgbClr val="000000"/>
                </a:solidFill>
                <a:ea typeface="Calibri"/>
              </a:rPr>
              <a:t>zdefiniowany w RFC 5415, </a:t>
            </a:r>
            <a:r>
              <a:rPr lang="pl-PL" dirty="0">
                <a:solidFill>
                  <a:srgbClr val="000000"/>
                </a:solidFill>
                <a:ea typeface="Calibri"/>
              </a:rPr>
              <a:t>który umożliwia WLC zarządzanie wieloma punktami dostępowymi i sieciami WLAN.</a:t>
            </a:r>
          </a:p>
          <a:p>
            <a:pPr marL="0" indent="0">
              <a:buNone/>
            </a:pPr>
            <a:endParaRPr lang="en-US" dirty="0">
              <a:solidFill>
                <a:schemeClr val="dk1"/>
              </a:solidFill>
              <a:latin typeface="Arial"/>
            </a:endParaRPr>
          </a:p>
          <a:p>
            <a:pPr marL="0" indent="0">
              <a:buNone/>
            </a:pPr>
            <a:endParaRPr lang="pl-PL" dirty="0" smtClean="0"/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444141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Podniesienie niezawodności - </a:t>
            </a:r>
            <a:r>
              <a:rPr lang="pl-PL" dirty="0" err="1"/>
              <a:t>Flex</a:t>
            </a:r>
            <a:r>
              <a:rPr lang="pl-PL" dirty="0"/>
              <a:t> Connect AP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690687"/>
            <a:ext cx="10699865" cy="4909617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pl-PL" dirty="0" err="1"/>
              <a:t>FlexConnect</a:t>
            </a:r>
            <a:r>
              <a:rPr lang="pl-PL" dirty="0"/>
              <a:t> umożliwia konfigurację i kontrolę AP za pośrednictwem łącza WAN.</a:t>
            </a:r>
          </a:p>
          <a:p>
            <a:pPr marL="0" indent="0">
              <a:buNone/>
            </a:pPr>
            <a:r>
              <a:rPr lang="pl-PL" dirty="0"/>
              <a:t>Istnieją dwa tryby działania dla </a:t>
            </a:r>
            <a:r>
              <a:rPr lang="pl-PL" dirty="0" err="1"/>
              <a:t>FlexConnect</a:t>
            </a:r>
            <a:r>
              <a:rPr lang="pl-PL" dirty="0"/>
              <a:t> AP:</a:t>
            </a:r>
          </a:p>
          <a:p>
            <a:r>
              <a:rPr lang="pl-PL" dirty="0"/>
              <a:t>Tryb podłączony - WLC jest osiągalny. </a:t>
            </a:r>
            <a:r>
              <a:rPr lang="pl-PL" dirty="0" err="1"/>
              <a:t>FlexConnect</a:t>
            </a:r>
            <a:r>
              <a:rPr lang="pl-PL" dirty="0"/>
              <a:t> AP posiada łączność CAPWAP z WLC przez tunel CAPWAP. WLC wykonuje wszystkie funkcje CAPWAP. </a:t>
            </a:r>
          </a:p>
          <a:p>
            <a:r>
              <a:rPr lang="pl-PL" dirty="0"/>
              <a:t>Tryb </a:t>
            </a:r>
            <a:r>
              <a:rPr lang="pl-PL" dirty="0" smtClean="0"/>
              <a:t>autonomiczny. Gdy WLC </a:t>
            </a:r>
            <a:r>
              <a:rPr lang="pl-PL" dirty="0"/>
              <a:t>jest </a:t>
            </a:r>
            <a:r>
              <a:rPr lang="pl-PL" dirty="0" smtClean="0"/>
              <a:t>nieosiągalny, czyli </a:t>
            </a:r>
            <a:r>
              <a:rPr lang="pl-PL" dirty="0" err="1" smtClean="0"/>
              <a:t>FlexConnect</a:t>
            </a:r>
            <a:r>
              <a:rPr lang="pl-PL" dirty="0" smtClean="0"/>
              <a:t> </a:t>
            </a:r>
            <a:r>
              <a:rPr lang="pl-PL" dirty="0"/>
              <a:t>AP stracił łączność CAPWAP z WLC. </a:t>
            </a:r>
            <a:r>
              <a:rPr lang="pl-PL" dirty="0" smtClean="0"/>
              <a:t>Mechanizm </a:t>
            </a:r>
            <a:r>
              <a:rPr lang="pl-PL" dirty="0" err="1" smtClean="0"/>
              <a:t>FlexConnect</a:t>
            </a:r>
            <a:r>
              <a:rPr lang="pl-PL" dirty="0" smtClean="0"/>
              <a:t> </a:t>
            </a:r>
            <a:r>
              <a:rPr lang="pl-PL" dirty="0"/>
              <a:t>AP </a:t>
            </a:r>
            <a:r>
              <a:rPr lang="pl-PL" dirty="0" smtClean="0"/>
              <a:t>może przejąć niektóre </a:t>
            </a:r>
            <a:r>
              <a:rPr lang="pl-PL" dirty="0"/>
              <a:t>funkcje WLC, takie jak lokalne przełączanie ruchu danych klienta i wykonywanie uwierzytelniania klienta lokalnie</a:t>
            </a:r>
            <a:r>
              <a:rPr lang="pl-PL" dirty="0" smtClean="0"/>
              <a:t>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249951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Zielone mechanizmy w standardach </a:t>
            </a:r>
            <a:r>
              <a:rPr lang="pl-PL" dirty="0" smtClean="0"/>
              <a:t>Wi-Fi 1/3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690687"/>
            <a:ext cx="10699865" cy="49096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b="1" dirty="0"/>
              <a:t>IEEE 802.11 Power </a:t>
            </a:r>
            <a:r>
              <a:rPr lang="pl-PL" b="1" dirty="0" err="1"/>
              <a:t>Saving</a:t>
            </a:r>
            <a:r>
              <a:rPr lang="pl-PL" b="1" dirty="0"/>
              <a:t> Mode (PSM)</a:t>
            </a:r>
          </a:p>
          <a:p>
            <a:r>
              <a:rPr lang="pl-PL" dirty="0" smtClean="0"/>
              <a:t>Wprowadzony </a:t>
            </a:r>
            <a:r>
              <a:rPr lang="pl-PL" dirty="0"/>
              <a:t>już w standardzie Wi-Fi 802.11b</a:t>
            </a:r>
            <a:r>
              <a:rPr lang="pl-PL" dirty="0" smtClean="0"/>
              <a:t>. </a:t>
            </a:r>
          </a:p>
          <a:p>
            <a:r>
              <a:rPr lang="pl-PL" dirty="0" smtClean="0"/>
              <a:t>Urządzenia klienckie (np. laptopy, telefony) mogą usypiać interfejs radiowy, gdy nie przesyłają danych.</a:t>
            </a:r>
          </a:p>
          <a:p>
            <a:r>
              <a:rPr lang="pl-PL" dirty="0" smtClean="0"/>
              <a:t>Punkt </a:t>
            </a:r>
            <a:r>
              <a:rPr lang="pl-PL" dirty="0"/>
              <a:t>dostępowy (AP) buforuje pakiety i wysyła je dopiero, gdy klient się „obudzi</a:t>
            </a:r>
            <a:r>
              <a:rPr lang="pl-PL" dirty="0" smtClean="0"/>
              <a:t>”. Oszczędność </a:t>
            </a:r>
            <a:r>
              <a:rPr lang="pl-PL" dirty="0"/>
              <a:t>energii nawet do 40–60% w trybie czuwania.</a:t>
            </a:r>
          </a:p>
        </p:txBody>
      </p:sp>
    </p:spTree>
    <p:extLst>
      <p:ext uri="{BB962C8B-B14F-4D97-AF65-F5344CB8AC3E}">
        <p14:creationId xmlns:p14="http://schemas.microsoft.com/office/powerpoint/2010/main" val="3566189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09966" y="365125"/>
            <a:ext cx="11701220" cy="1325563"/>
          </a:xfrm>
        </p:spPr>
        <p:txBody>
          <a:bodyPr/>
          <a:lstStyle/>
          <a:p>
            <a:r>
              <a:rPr lang="pl-PL" dirty="0"/>
              <a:t>Częstotliwości radiowe systemów komunikacyjnych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360676"/>
            <a:ext cx="11172986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dirty="0"/>
              <a:t>Wszystkie urządzenia bezprzewodowe wykorzystują do transmisji określone pasma częstotliwości radiowych. Pasmo z uwagi na opłaty dzielimy na:</a:t>
            </a:r>
          </a:p>
          <a:p>
            <a:pPr marL="0" indent="0">
              <a:buNone/>
            </a:pPr>
            <a:r>
              <a:rPr lang="pl-PL" b="1" dirty="0"/>
              <a:t>Licencjonowane – zatem płatne: 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pl-PL" sz="2000" dirty="0"/>
              <a:t>2,5 GHz (2,5 – 2,7 GHz) </a:t>
            </a:r>
            <a:r>
              <a:rPr lang="pl-PL" sz="2000" dirty="0" err="1" smtClean="0"/>
              <a:t>WiMAX</a:t>
            </a:r>
            <a:r>
              <a:rPr lang="pl-PL" sz="2000" dirty="0" smtClean="0"/>
              <a:t> w </a:t>
            </a:r>
            <a:r>
              <a:rPr lang="pl-PL" sz="2000" dirty="0"/>
              <a:t>Europie.</a:t>
            </a:r>
          </a:p>
          <a:p>
            <a:pPr marL="0" indent="0">
              <a:buNone/>
            </a:pPr>
            <a:r>
              <a:rPr lang="pl-PL" b="1" dirty="0"/>
              <a:t>ISM (</a:t>
            </a:r>
            <a:r>
              <a:rPr lang="pl-PL" b="1" dirty="0" err="1" smtClean="0"/>
              <a:t>Industrial</a:t>
            </a:r>
            <a:r>
              <a:rPr lang="pl-PL" b="1" dirty="0" smtClean="0"/>
              <a:t>, </a:t>
            </a:r>
            <a:r>
              <a:rPr lang="pl-PL" b="1" dirty="0" err="1" smtClean="0"/>
              <a:t>Scientific</a:t>
            </a:r>
            <a:r>
              <a:rPr lang="pl-PL" b="1" dirty="0" smtClean="0"/>
              <a:t> </a:t>
            </a:r>
            <a:r>
              <a:rPr lang="pl-PL" b="1" dirty="0"/>
              <a:t>and </a:t>
            </a:r>
            <a:r>
              <a:rPr lang="pl-PL" b="1" dirty="0" err="1"/>
              <a:t>Medical</a:t>
            </a:r>
            <a:r>
              <a:rPr lang="pl-PL" b="1" dirty="0"/>
              <a:t>) – bezpłatne: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pl-PL" sz="2000" dirty="0"/>
              <a:t>2,4 GHz (2,400 – 2,4835 GHz): Bluetooth, Wi-Fi (802.11b/g/n),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pl-PL" sz="2000" dirty="0"/>
              <a:t>5 GHz (5,725 – 5,875 GHz): Wi-Fi (802.11a/</a:t>
            </a:r>
            <a:r>
              <a:rPr lang="pl-PL" sz="2000" dirty="0" err="1"/>
              <a:t>ac</a:t>
            </a:r>
            <a:r>
              <a:rPr lang="pl-PL" sz="2000" dirty="0"/>
              <a:t>/</a:t>
            </a:r>
            <a:r>
              <a:rPr lang="pl-PL" sz="2000" dirty="0" err="1"/>
              <a:t>ax</a:t>
            </a:r>
            <a:r>
              <a:rPr lang="pl-PL" sz="2000" dirty="0"/>
              <a:t>),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pl-PL" sz="2000" dirty="0"/>
              <a:t>13,56 MHz: RFID, NFC i płatności zbliżeniowe,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pl-PL" sz="2000" dirty="0"/>
              <a:t>868 MHz i 915 MHz:  </a:t>
            </a:r>
            <a:r>
              <a:rPr lang="pl-PL" sz="2000" dirty="0" err="1"/>
              <a:t>ZigBee</a:t>
            </a:r>
            <a:r>
              <a:rPr lang="pl-PL" sz="2000" dirty="0"/>
              <a:t>, </a:t>
            </a:r>
            <a:r>
              <a:rPr lang="pl-PL" sz="2000" dirty="0" err="1"/>
              <a:t>LoRa</a:t>
            </a:r>
            <a:r>
              <a:rPr lang="pl-PL" sz="2000" dirty="0"/>
              <a:t>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4628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Zielone mechanizmy w standardach </a:t>
            </a:r>
            <a:r>
              <a:rPr lang="pl-PL" dirty="0" smtClean="0"/>
              <a:t>Wi-Fi 2/3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690687"/>
            <a:ext cx="10699865" cy="49096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b="1" dirty="0"/>
              <a:t>IEEE 802.11n – MIMO Power Control</a:t>
            </a:r>
          </a:p>
          <a:p>
            <a:r>
              <a:rPr lang="pl-PL" dirty="0"/>
              <a:t>W sieciach MIMO (</a:t>
            </a:r>
            <a:r>
              <a:rPr lang="pl-PL" dirty="0" err="1"/>
              <a:t>Multiple</a:t>
            </a:r>
            <a:r>
              <a:rPr lang="pl-PL" dirty="0"/>
              <a:t> Input </a:t>
            </a:r>
            <a:r>
              <a:rPr lang="pl-PL" dirty="0" err="1"/>
              <a:t>Multiple</a:t>
            </a:r>
            <a:r>
              <a:rPr lang="pl-PL" dirty="0"/>
              <a:t> </a:t>
            </a:r>
            <a:r>
              <a:rPr lang="pl-PL" dirty="0" err="1"/>
              <a:t>Output</a:t>
            </a:r>
            <a:r>
              <a:rPr lang="pl-PL" dirty="0"/>
              <a:t>) możliwe jest dynamiczne wyłączanie nieużywanych anten.</a:t>
            </a:r>
          </a:p>
          <a:p>
            <a:r>
              <a:rPr lang="pl-PL" dirty="0"/>
              <a:t>Zmniejsza pobór mocy nadajników radiowych w urządzeniach </a:t>
            </a:r>
            <a:r>
              <a:rPr lang="pl-PL" dirty="0" smtClean="0"/>
              <a:t>klienckich i </a:t>
            </a:r>
            <a:r>
              <a:rPr lang="pl-PL" dirty="0"/>
              <a:t>punktach dostępowych.</a:t>
            </a:r>
          </a:p>
        </p:txBody>
      </p:sp>
    </p:spTree>
    <p:extLst>
      <p:ext uri="{BB962C8B-B14F-4D97-AF65-F5344CB8AC3E}">
        <p14:creationId xmlns:p14="http://schemas.microsoft.com/office/powerpoint/2010/main" val="10371625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Zielone mechanizmy w standardach </a:t>
            </a:r>
            <a:r>
              <a:rPr lang="pl-PL" dirty="0" smtClean="0"/>
              <a:t>Wi-Fi 3/3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690687"/>
            <a:ext cx="10699865" cy="49096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b="1" dirty="0"/>
              <a:t>IEEE 802.11ac/</a:t>
            </a:r>
            <a:r>
              <a:rPr lang="pl-PL" b="1" dirty="0" err="1"/>
              <a:t>ax</a:t>
            </a:r>
            <a:r>
              <a:rPr lang="pl-PL" b="1" dirty="0"/>
              <a:t> (Wi-Fi 5/6) – Target Wake Time (TWT)</a:t>
            </a:r>
          </a:p>
          <a:p>
            <a:r>
              <a:rPr lang="pl-PL" dirty="0" smtClean="0"/>
              <a:t>Kluczowy </a:t>
            </a:r>
            <a:r>
              <a:rPr lang="pl-PL" dirty="0"/>
              <a:t>„zielony” mechanizm w Wi-Fi 6 (802.11ax).</a:t>
            </a:r>
          </a:p>
          <a:p>
            <a:r>
              <a:rPr lang="pl-PL" dirty="0" smtClean="0"/>
              <a:t>Urządzenia </a:t>
            </a:r>
            <a:r>
              <a:rPr lang="pl-PL" dirty="0"/>
              <a:t>uzgadniają z punktem dostępowym dokładne momenty aktywności, w których odbierają i wysyłają dane.</a:t>
            </a:r>
          </a:p>
          <a:p>
            <a:r>
              <a:rPr lang="pl-PL" dirty="0" smtClean="0"/>
              <a:t>Dzięki </a:t>
            </a:r>
            <a:r>
              <a:rPr lang="pl-PL" dirty="0"/>
              <a:t>temu nie muszą cały czas „nasłuchiwać”, co radykalnie zmniejsza zużycie energii – szczególnie w </a:t>
            </a:r>
            <a:r>
              <a:rPr lang="pl-PL" dirty="0" err="1"/>
              <a:t>IoT</a:t>
            </a:r>
            <a:r>
              <a:rPr lang="pl-PL" dirty="0"/>
              <a:t> i sieciach sensorowych.</a:t>
            </a:r>
          </a:p>
        </p:txBody>
      </p:sp>
    </p:spTree>
    <p:extLst>
      <p:ext uri="{BB962C8B-B14F-4D97-AF65-F5344CB8AC3E}">
        <p14:creationId xmlns:p14="http://schemas.microsoft.com/office/powerpoint/2010/main" val="5084183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Podział sieci </a:t>
            </a:r>
            <a:r>
              <a:rPr lang="pl-PL" dirty="0" smtClean="0"/>
              <a:t>bezprzewodowych wg. zasięgu 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pl-PL" dirty="0" smtClean="0"/>
              <a:t>WPAN </a:t>
            </a:r>
            <a:r>
              <a:rPr lang="pl-PL" dirty="0"/>
              <a:t>(Wireless Personal Area Network)</a:t>
            </a:r>
          </a:p>
          <a:p>
            <a:r>
              <a:rPr lang="pl-PL" dirty="0" smtClean="0"/>
              <a:t>WLAN </a:t>
            </a:r>
            <a:r>
              <a:rPr lang="pl-PL" dirty="0"/>
              <a:t>(Wireless Local Area Network)</a:t>
            </a:r>
          </a:p>
          <a:p>
            <a:r>
              <a:rPr lang="pl-PL" dirty="0" smtClean="0"/>
              <a:t>WMAN (</a:t>
            </a:r>
            <a:r>
              <a:rPr lang="pl-PL" dirty="0"/>
              <a:t>Wireless Metropolitan Area </a:t>
            </a:r>
            <a:r>
              <a:rPr lang="pl-PL" dirty="0" smtClean="0"/>
              <a:t>Network)</a:t>
            </a:r>
          </a:p>
          <a:p>
            <a:r>
              <a:rPr lang="pl-PL" dirty="0" smtClean="0"/>
              <a:t>WWAN </a:t>
            </a:r>
            <a:r>
              <a:rPr lang="pl-PL" dirty="0"/>
              <a:t>(Wireless </a:t>
            </a:r>
            <a:r>
              <a:rPr lang="pl-PL" dirty="0" err="1"/>
              <a:t>Wide</a:t>
            </a:r>
            <a:r>
              <a:rPr lang="pl-PL" dirty="0"/>
              <a:t> Area Network</a:t>
            </a:r>
            <a:r>
              <a:rPr lang="pl-PL" dirty="0" smtClean="0"/>
              <a:t>)</a:t>
            </a:r>
          </a:p>
          <a:p>
            <a:pPr marL="0" indent="0">
              <a:buNone/>
            </a:pPr>
            <a:endParaRPr lang="pl-PL" dirty="0" smtClean="0"/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5" name="Symbol zastępczy zawartości 4" descr="Diagram przedstawia cztery rodzaje sieci komputerowych uporządkowanych według zasięgu geograficznego, zobrazowanych jako koncentryczne okręgi o coraz większym promieniu.&#10;&#10;Najmniejszy, centralny okrąg oznaczony jest jako PAN (Personal Area Network) — sieć osobista o zasięgu mniejszym niż 10 metrów. Obejmuje połączenia urządzeń osobistych, takich jak smartfony, laptopy, słuchawki Bluetooth czy smartwatche.&#10;&#10;Kolejny, większy okrąg to LAN (Local Area Network) — sieć lokalna o typowym zasięgu od 10 metrów do 1 kilometra. Stosowana jest w biurach, szkołach i domach do łączenia komputerów, drukarek oraz innych urządzeń w jednej lokalizacji.&#10;&#10;Następny okrąg to MAN (Metropolitan Area Network) — sieć metropolitalna obejmująca obszar miasta lub kampusu o zasięgu do 10 kilometrów.&#10;&#10;Największy, zewnętrzny okrąg reprezentuje WAN (Wide Area Network) — sieć rozległą, łączącą wiele lokalizacji na dużych odległościach, od 100 do 1000 kilometrów lub więcej, obejmującą całe kraje i kontynenty (np. Internet).&#10;&#10;Rysunek pokazuje zależność: im większy obszar sieci, tym większy jej zasięg, ale też większa złożoność i liczba połączonych urządzeń."/>
          <p:cNvPicPr/>
          <p:nvPr/>
        </p:nvPicPr>
        <p:blipFill>
          <a:blip r:embed="rId3"/>
          <a:stretch/>
        </p:blipFill>
        <p:spPr>
          <a:xfrm>
            <a:off x="8062452" y="1825625"/>
            <a:ext cx="4114800" cy="4114800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01147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816525" cy="1325563"/>
          </a:xfrm>
        </p:spPr>
        <p:txBody>
          <a:bodyPr/>
          <a:lstStyle/>
          <a:p>
            <a:r>
              <a:rPr lang="pl-PL" dirty="0" smtClean="0"/>
              <a:t>Ewolucja standardu 802.11 tzw. Wi-Fi</a:t>
            </a:r>
            <a:endParaRPr lang="pl-PL" dirty="0"/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645575"/>
              </p:ext>
            </p:extLst>
          </p:nvPr>
        </p:nvGraphicFramePr>
        <p:xfrm>
          <a:off x="838198" y="1439263"/>
          <a:ext cx="10661544" cy="4831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9402"/>
                <a:gridCol w="2603715"/>
                <a:gridCol w="5238427"/>
              </a:tblGrid>
              <a:tr h="71850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 smtClean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Standard</a:t>
                      </a:r>
                      <a:r>
                        <a:rPr lang="pl-PL" sz="2000" b="0" u="none" strike="noStrike" baseline="0" dirty="0" smtClean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 IEEE</a:t>
                      </a:r>
                      <a:endParaRPr lang="pl-PL" sz="20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 smtClean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Częstotliwość</a:t>
                      </a:r>
                      <a:endParaRPr lang="pl-PL" sz="20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 smtClean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Cechy</a:t>
                      </a:r>
                      <a:endParaRPr lang="pl-PL" sz="20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</a:tr>
              <a:tr h="509276"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802.11    (1997)</a:t>
                      </a:r>
                      <a:endParaRPr lang="pl-PL" sz="20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</a:txBody>
                  <a:tcPr marL="121680" marR="121680"/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2,4 GHz</a:t>
                      </a:r>
                      <a:endParaRPr lang="pl-PL" sz="20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</a:txBody>
                  <a:tcPr marL="121680" marR="121680"/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Szybkość transmisji do 2 </a:t>
                      </a:r>
                      <a:r>
                        <a:rPr lang="pl-PL" sz="2000" b="0" u="none" strike="noStrike" dirty="0" err="1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Mb</a:t>
                      </a:r>
                      <a:r>
                        <a:rPr lang="pl-PL" sz="20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/s</a:t>
                      </a:r>
                      <a:endParaRPr lang="pl-PL" sz="20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</a:txBody>
                  <a:tcPr marL="121680" marR="121680"/>
                </a:tc>
              </a:tr>
              <a:tr h="901027">
                <a:tc>
                  <a:txBody>
                    <a:bodyPr/>
                    <a:lstStyle/>
                    <a:p>
                      <a:pPr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pl-PL" sz="20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802.11a  (1999)</a:t>
                      </a:r>
                      <a:endParaRPr lang="pl-PL" sz="20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</a:txBody>
                  <a:tcPr marL="121680" marR="121680"/>
                </a:tc>
                <a:tc>
                  <a:txBody>
                    <a:bodyPr/>
                    <a:lstStyle/>
                    <a:p>
                      <a:pPr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pl-PL" sz="20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5 GHz</a:t>
                      </a:r>
                      <a:endParaRPr lang="pl-PL" sz="20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</a:txBody>
                  <a:tcPr marL="121680" marR="121680"/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Szybkość transmisji do 54 </a:t>
                      </a:r>
                      <a:r>
                        <a:rPr lang="pl-PL" sz="2000" b="0" u="none" strike="noStrike" dirty="0" err="1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Mb</a:t>
                      </a:r>
                      <a:r>
                        <a:rPr lang="pl-PL" sz="20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/s</a:t>
                      </a:r>
                      <a:endParaRPr lang="pl-PL" sz="20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Niekompatybilny z 802.11b i 802.11g</a:t>
                      </a:r>
                      <a:endParaRPr lang="pl-PL" sz="20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</a:txBody>
                  <a:tcPr marL="121680" marR="121680"/>
                </a:tc>
              </a:tr>
              <a:tr h="1292778">
                <a:tc>
                  <a:txBody>
                    <a:bodyPr/>
                    <a:lstStyle/>
                    <a:p>
                      <a:pPr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pl-PL" sz="20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802.11b (1999)</a:t>
                      </a:r>
                      <a:endParaRPr lang="pl-PL" sz="20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</a:txBody>
                  <a:tcPr marL="121680" marR="121680"/>
                </a:tc>
                <a:tc>
                  <a:txBody>
                    <a:bodyPr/>
                    <a:lstStyle/>
                    <a:p>
                      <a:pPr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pl-PL" sz="20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2,4 GHz</a:t>
                      </a:r>
                      <a:endParaRPr lang="pl-PL" sz="20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</a:txBody>
                  <a:tcPr marL="121680" marR="121680"/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Szybkość transmisji do 11 </a:t>
                      </a:r>
                      <a:r>
                        <a:rPr lang="pl-PL" sz="2000" b="0" u="none" strike="noStrike" dirty="0" err="1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Mb</a:t>
                      </a:r>
                      <a:r>
                        <a:rPr lang="pl-PL" sz="20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/s</a:t>
                      </a:r>
                      <a:endParaRPr lang="pl-PL" sz="20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Większy zasięg niż 802.11a i lepiej przenika konstrukcje budowlane</a:t>
                      </a:r>
                      <a:endParaRPr lang="pl-PL" sz="20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</a:txBody>
                  <a:tcPr marL="121680" marR="121680"/>
                </a:tc>
              </a:tr>
              <a:tr h="901027">
                <a:tc>
                  <a:txBody>
                    <a:bodyPr/>
                    <a:lstStyle/>
                    <a:p>
                      <a:pPr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pl-PL" sz="2000" b="0" u="none" strike="noStrike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802.11g</a:t>
                      </a:r>
                      <a:endParaRPr lang="pl-PL" sz="2000" b="0" u="none" strike="noStrike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</a:txBody>
                  <a:tcPr marL="121680" marR="121680"/>
                </a:tc>
                <a:tc>
                  <a:txBody>
                    <a:bodyPr/>
                    <a:lstStyle/>
                    <a:p>
                      <a:pPr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pl-PL" sz="20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2,4 GHz</a:t>
                      </a:r>
                      <a:endParaRPr lang="pl-PL" sz="20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</a:txBody>
                  <a:tcPr marL="121680" marR="121680"/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Szybkość transmisji do 54 </a:t>
                      </a:r>
                      <a:r>
                        <a:rPr lang="pl-PL" sz="2000" b="0" u="none" strike="noStrike" dirty="0" err="1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Mb</a:t>
                      </a:r>
                      <a:r>
                        <a:rPr lang="pl-PL" sz="20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/s</a:t>
                      </a:r>
                      <a:endParaRPr lang="pl-PL" sz="20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Kompatybilny wstecz ze standardem 802.11b</a:t>
                      </a:r>
                      <a:endParaRPr lang="pl-PL" sz="20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</a:txBody>
                  <a:tcPr marL="121680" marR="121680"/>
                </a:tc>
              </a:tr>
              <a:tr h="509276"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802.11    (1997)</a:t>
                      </a:r>
                      <a:endParaRPr lang="pl-PL" sz="20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</a:txBody>
                  <a:tcPr marL="121680" marR="121680"/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2,4 GHz</a:t>
                      </a:r>
                      <a:endParaRPr lang="pl-PL" sz="20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</a:txBody>
                  <a:tcPr marL="121680" marR="121680"/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Szybkość transmisji do 2 </a:t>
                      </a:r>
                      <a:r>
                        <a:rPr lang="pl-PL" sz="2000" b="0" u="none" strike="noStrike" dirty="0" err="1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Mb</a:t>
                      </a:r>
                      <a:r>
                        <a:rPr lang="pl-PL" sz="20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/s</a:t>
                      </a:r>
                      <a:endParaRPr lang="pl-PL" sz="20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</a:txBody>
                  <a:tcPr marL="121680" marR="12168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380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816525" cy="1325563"/>
          </a:xfrm>
        </p:spPr>
        <p:txBody>
          <a:bodyPr/>
          <a:lstStyle/>
          <a:p>
            <a:r>
              <a:rPr lang="pl-PL" dirty="0" smtClean="0"/>
              <a:t>Ewolucja standardu 802.11 tzw. Wi-Fi c.d.</a:t>
            </a:r>
            <a:endParaRPr lang="pl-PL" dirty="0"/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1780453"/>
              </p:ext>
            </p:extLst>
          </p:nvPr>
        </p:nvGraphicFramePr>
        <p:xfrm>
          <a:off x="838198" y="1429431"/>
          <a:ext cx="10661544" cy="5084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9402"/>
                <a:gridCol w="2603715"/>
                <a:gridCol w="5238427"/>
              </a:tblGrid>
              <a:tr h="71850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 smtClean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Standard</a:t>
                      </a:r>
                      <a:r>
                        <a:rPr lang="pl-PL" sz="2000" b="0" u="none" strike="noStrike" baseline="0" dirty="0" smtClean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 IEEE</a:t>
                      </a:r>
                      <a:endParaRPr lang="pl-PL" sz="20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 smtClean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Częstotliwość</a:t>
                      </a:r>
                      <a:endParaRPr lang="pl-PL" sz="20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pl-PL" sz="2000" b="0" u="none" strike="noStrike" dirty="0" smtClean="0">
                          <a:solidFill>
                            <a:schemeClr val="dk1"/>
                          </a:solidFill>
                          <a:uFillTx/>
                          <a:latin typeface="Calibri"/>
                          <a:ea typeface="Calibri"/>
                        </a:rPr>
                        <a:t>Cechy</a:t>
                      </a:r>
                      <a:endParaRPr lang="pl-PL" sz="20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7560" marR="7560" anchor="ctr"/>
                </a:tc>
              </a:tr>
              <a:tr h="509276">
                <a:tc>
                  <a:txBody>
                    <a:bodyPr/>
                    <a:lstStyle/>
                    <a:p>
                      <a:pPr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802.11n</a:t>
                      </a:r>
                      <a:endParaRPr lang="pl-PL" sz="22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</a:txBody>
                  <a:tcPr marL="121680" marR="121680"/>
                </a:tc>
                <a:tc>
                  <a:txBody>
                    <a:bodyPr/>
                    <a:lstStyle/>
                    <a:p>
                      <a:pPr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2,4 i 5 GHz</a:t>
                      </a:r>
                      <a:endParaRPr lang="pl-PL" sz="22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</a:txBody>
                  <a:tcPr marL="121680" marR="121680"/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Szybkość transmisji 150 — 600 </a:t>
                      </a:r>
                      <a:r>
                        <a:rPr lang="pl-PL" sz="2200" b="0" u="none" strike="noStrike" dirty="0" err="1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Mb</a:t>
                      </a: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/s</a:t>
                      </a:r>
                      <a:endParaRPr lang="pl-PL" sz="22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Wymaga wielu anten z technologią MIMO</a:t>
                      </a:r>
                      <a:endParaRPr lang="pl-PL" sz="22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</a:txBody>
                  <a:tcPr marL="121680" marR="121680"/>
                </a:tc>
              </a:tr>
              <a:tr h="901027">
                <a:tc>
                  <a:txBody>
                    <a:bodyPr/>
                    <a:lstStyle/>
                    <a:p>
                      <a:pPr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802.11ac</a:t>
                      </a:r>
                      <a:endParaRPr lang="pl-PL" sz="22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</a:txBody>
                  <a:tcPr marL="121680" marR="121680"/>
                </a:tc>
                <a:tc>
                  <a:txBody>
                    <a:bodyPr/>
                    <a:lstStyle/>
                    <a:p>
                      <a:pPr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5 GHz</a:t>
                      </a:r>
                      <a:endParaRPr lang="pl-PL" sz="22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</a:txBody>
                  <a:tcPr marL="121680" marR="121680"/>
                </a:tc>
                <a:tc>
                  <a:txBody>
                    <a:bodyPr/>
                    <a:lstStyle/>
                    <a:p>
                      <a:pPr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Szybkość transmisji 450 </a:t>
                      </a:r>
                      <a:r>
                        <a:rPr lang="pl-PL" sz="2200" b="0" u="none" strike="noStrike" dirty="0" err="1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Mb</a:t>
                      </a: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/s — 1,3 </a:t>
                      </a:r>
                      <a:r>
                        <a:rPr lang="pl-PL" sz="2200" b="0" u="none" strike="noStrike" dirty="0" err="1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Gb</a:t>
                      </a: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/s</a:t>
                      </a:r>
                      <a:endParaRPr lang="pl-PL" sz="22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  <a:p>
                      <a:pPr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Obsługuje do ośmiu anten</a:t>
                      </a:r>
                      <a:endParaRPr lang="pl-PL" sz="22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</a:txBody>
                  <a:tcPr marL="121680" marR="121680"/>
                </a:tc>
              </a:tr>
              <a:tr h="1292778">
                <a:tc>
                  <a:txBody>
                    <a:bodyPr/>
                    <a:lstStyle/>
                    <a:p>
                      <a:pPr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802.11ax</a:t>
                      </a:r>
                      <a:endParaRPr lang="pl-PL" sz="22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</a:txBody>
                  <a:tcPr marL="121680" marR="121680"/>
                </a:tc>
                <a:tc>
                  <a:txBody>
                    <a:bodyPr/>
                    <a:lstStyle/>
                    <a:p>
                      <a:pPr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2,4 i 5 GHz</a:t>
                      </a:r>
                      <a:endParaRPr lang="pl-PL" sz="22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</a:txBody>
                  <a:tcPr marL="121680" marR="121680"/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High-</a:t>
                      </a:r>
                      <a:r>
                        <a:rPr lang="pl-PL" sz="2200" b="0" u="none" strike="noStrike" dirty="0" err="1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Efficiency</a:t>
                      </a: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 Wireless (HEW)</a:t>
                      </a:r>
                      <a:endParaRPr lang="pl-PL" sz="22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Możliwość korzystania z częstotliwości 6 GHz</a:t>
                      </a:r>
                      <a:endParaRPr lang="pl-PL" sz="22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</a:txBody>
                  <a:tcPr marL="121680" marR="121680"/>
                </a:tc>
              </a:tr>
              <a:tr h="901027">
                <a:tc>
                  <a:txBody>
                    <a:bodyPr/>
                    <a:lstStyle/>
                    <a:p>
                      <a:pPr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pl-PL" sz="2200" b="0" u="none" strike="noStrike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802.11ay</a:t>
                      </a:r>
                      <a:endParaRPr lang="pl-PL" sz="2200" b="0" u="none" strike="noStrike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</a:txBody>
                  <a:tcPr marL="121680" marR="121680"/>
                </a:tc>
                <a:tc>
                  <a:txBody>
                    <a:bodyPr/>
                    <a:lstStyle/>
                    <a:p>
                      <a:pPr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60 GHz</a:t>
                      </a:r>
                      <a:endParaRPr lang="pl-PL" sz="22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</a:txBody>
                  <a:tcPr marL="121680" marR="121680"/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do 9,6 </a:t>
                      </a:r>
                      <a:r>
                        <a:rPr lang="pl-PL" sz="2200" b="0" u="none" strike="noStrike" dirty="0" err="1" smtClean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Gb</a:t>
                      </a:r>
                      <a:r>
                        <a:rPr lang="pl-PL" sz="2200" b="0" u="none" strike="noStrike" dirty="0" smtClean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/s  (10/100m</a:t>
                      </a: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)</a:t>
                      </a:r>
                      <a:endParaRPr lang="pl-PL" sz="22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</a:txBody>
                  <a:tcPr marL="121680" marR="121680"/>
                </a:tc>
              </a:tr>
              <a:tr h="509276">
                <a:tc>
                  <a:txBody>
                    <a:bodyPr/>
                    <a:lstStyle/>
                    <a:p>
                      <a:pPr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pl-PL" sz="2200" b="0" u="none" strike="noStrike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802.11be</a:t>
                      </a:r>
                      <a:endParaRPr lang="pl-PL" sz="2200" b="0" u="none" strike="noStrike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</a:txBody>
                  <a:tcPr marL="121680" marR="121680"/>
                </a:tc>
                <a:tc>
                  <a:txBody>
                    <a:bodyPr/>
                    <a:lstStyle/>
                    <a:p>
                      <a:pPr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2,4 / 5 / 6 GHz</a:t>
                      </a:r>
                      <a:endParaRPr lang="pl-PL" sz="22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</a:txBody>
                  <a:tcPr marL="121680" marR="121680"/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do 46 </a:t>
                      </a:r>
                      <a:r>
                        <a:rPr lang="pl-PL" sz="2200" b="0" u="none" strike="noStrike" dirty="0" err="1" smtClean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Gb</a:t>
                      </a:r>
                      <a:r>
                        <a:rPr lang="pl-PL" sz="2200" b="0" u="none" strike="noStrike" dirty="0" smtClean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/s    </a:t>
                      </a:r>
                      <a:r>
                        <a:rPr lang="pl-PL" sz="2200" b="0" u="none" strike="noStrike" dirty="0">
                          <a:solidFill>
                            <a:schemeClr val="tx1"/>
                          </a:solidFill>
                          <a:uFillTx/>
                          <a:latin typeface="+mn-lt"/>
                          <a:ea typeface="Calibri"/>
                        </a:rPr>
                        <a:t>(30/100m)</a:t>
                      </a:r>
                      <a:endParaRPr lang="pl-PL" sz="2200" b="0" u="none" strike="noStrike" dirty="0">
                        <a:solidFill>
                          <a:schemeClr val="tx1"/>
                        </a:solidFill>
                        <a:uFillTx/>
                        <a:latin typeface="+mn-lt"/>
                      </a:endParaRPr>
                    </a:p>
                  </a:txBody>
                  <a:tcPr marL="121680" marR="12168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841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Wybór kanału w paśmie 2,4 GHz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469164"/>
            <a:ext cx="11033502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dirty="0"/>
              <a:t>Pasmo 2,4 GHz jest podzielone na wiele kanałów, z których każdy ma przydzieloną szerokość pasma 22 MHz i jest oddzielony od następnego kanału o 5 MHz</a:t>
            </a:r>
            <a:r>
              <a:rPr lang="pl-PL" dirty="0" smtClean="0"/>
              <a:t>. </a:t>
            </a:r>
          </a:p>
          <a:p>
            <a:pPr marL="0" indent="0">
              <a:buNone/>
            </a:pPr>
            <a:r>
              <a:rPr lang="pl-PL" dirty="0" smtClean="0"/>
              <a:t>Najlepszą </a:t>
            </a:r>
            <a:r>
              <a:rPr lang="pl-PL" dirty="0"/>
              <a:t>praktyką w przypadku sieci WLAN 802.11b/g/n wymagających wielu punktów dostępowych jest użycie nienakładających się kanałów, takich jak 1, 6 i 11.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746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Wybór kanału w paśmie 2,4 </a:t>
            </a:r>
            <a:r>
              <a:rPr lang="pl-PL" dirty="0" smtClean="0"/>
              <a:t>GHz c.d.</a:t>
            </a:r>
            <a:endParaRPr lang="pl-PL" dirty="0"/>
          </a:p>
        </p:txBody>
      </p:sp>
      <p:pic>
        <p:nvPicPr>
          <p:cNvPr id="7" name="Picture 1" descr="Diagram przedstawia podział pasma częstotliwości 2,4 GHz na kanały wykorzystywane w standardach Wi-Fi (IEEE 802.11b/g/n).&#10;&#10;Na osi poziomej zaznaczono zakres od 2,2 GHz do 2,5 GHz. W obrębie tego pasma znajdują się 11 kanałów ponumerowanych od 1 do 11, rozmieszczonych co 5 MHz. Każdy kanał ma szerokość pasma 22 MHz, co oznacza, że nakłada się częściowo na sąsiednie kanały.&#10;&#10;Kolorowe łuki symbolizują zakresy poszczególnych kanałów: pomarańczowe łuki przedstawiają kanały 1, 6 i 11, które nie nakładają się na siebie i są uznawane za kanały niesąsiadujące (niekolidujące). Pozostałe kanały, oznaczone fioletowymi łukami, mają częściowe nakładanie się pasm, co powoduje możliwość zakłóceń między transmisjami.&#10;&#10;W diagramie widać, że kanały 1, 6 i 11 są rozmieszczone w sposób minimalizujący interferencje w sieciach Wi-Fi działających w paśmie 2,4 GHz."/>
          <p:cNvPicPr/>
          <p:nvPr/>
        </p:nvPicPr>
        <p:blipFill>
          <a:blip r:embed="rId3"/>
          <a:stretch/>
        </p:blipFill>
        <p:spPr>
          <a:xfrm>
            <a:off x="836876" y="1690688"/>
            <a:ext cx="10516924" cy="460383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" name="pole tekstowe 8"/>
          <p:cNvSpPr/>
          <p:nvPr/>
        </p:nvSpPr>
        <p:spPr>
          <a:xfrm>
            <a:off x="6095338" y="5630302"/>
            <a:ext cx="4761098" cy="42327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2400" b="1" u="none" strike="noStrike" dirty="0" smtClean="0"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Europa - dodatkowe kanały: </a:t>
            </a:r>
            <a:r>
              <a:rPr lang="pl-PL" sz="2400" b="1" u="none" strike="noStrike" dirty="0"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12 i 13</a:t>
            </a:r>
            <a:endParaRPr lang="pl-PL" sz="2400" b="0" u="none" strike="noStrike" dirty="0"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pole tekstowe 9"/>
          <p:cNvSpPr/>
          <p:nvPr/>
        </p:nvSpPr>
        <p:spPr>
          <a:xfrm>
            <a:off x="6229004" y="6082879"/>
            <a:ext cx="5541818" cy="42327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90000"/>
              </a:lnSpc>
            </a:pPr>
            <a:r>
              <a:rPr lang="pl-PL" sz="2400" b="1" u="none" strike="noStrike" dirty="0" smtClean="0"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Japonia – dodatkowe kanały: 12, 13 i 14</a:t>
            </a:r>
            <a:endParaRPr lang="pl-PL" sz="2400" b="0" u="none" strike="noStrike" dirty="0"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49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Wybór kanału w paśmie </a:t>
            </a:r>
            <a:r>
              <a:rPr lang="pl-PL" dirty="0" smtClean="0"/>
              <a:t>5 GHz</a:t>
            </a:r>
            <a:endParaRPr lang="pl-PL" dirty="0"/>
          </a:p>
        </p:txBody>
      </p:sp>
      <p:sp>
        <p:nvSpPr>
          <p:cNvPr id="10" name="Symbol zastępczy zawartości 2"/>
          <p:cNvSpPr>
            <a:spLocks noGrp="1"/>
          </p:cNvSpPr>
          <p:nvPr>
            <p:ph idx="1"/>
          </p:nvPr>
        </p:nvSpPr>
        <p:spPr>
          <a:xfrm>
            <a:off x="579249" y="1515659"/>
            <a:ext cx="11033502" cy="4351338"/>
          </a:xfrm>
        </p:spPr>
        <p:txBody>
          <a:bodyPr>
            <a:noAutofit/>
          </a:bodyPr>
          <a:lstStyle/>
          <a:p>
            <a:pPr indent="0" defTabSz="609480">
              <a:lnSpc>
                <a:spcPct val="100000"/>
              </a:lnSpc>
              <a:spcBef>
                <a:spcPts val="1199"/>
              </a:spcBef>
              <a:buNone/>
              <a:tabLst>
                <a:tab pos="0" algn="l"/>
              </a:tabLst>
            </a:pPr>
            <a:r>
              <a:rPr lang="pl-PL" dirty="0">
                <a:solidFill>
                  <a:schemeClr val="dk1"/>
                </a:solidFill>
                <a:ea typeface="Calibri"/>
              </a:rPr>
              <a:t>Dla standardów 5 GHz 802.11a/n/</a:t>
            </a:r>
            <a:r>
              <a:rPr lang="pl-PL" dirty="0" err="1">
                <a:solidFill>
                  <a:schemeClr val="dk1"/>
                </a:solidFill>
                <a:ea typeface="Calibri"/>
              </a:rPr>
              <a:t>ac</a:t>
            </a:r>
            <a:r>
              <a:rPr lang="pl-PL" dirty="0">
                <a:solidFill>
                  <a:schemeClr val="dk1"/>
                </a:solidFill>
                <a:ea typeface="Calibri"/>
              </a:rPr>
              <a:t> istnieją 24 kanały. Każdy kanał jest </a:t>
            </a:r>
            <a:r>
              <a:rPr lang="pl-PL" dirty="0" smtClean="0">
                <a:solidFill>
                  <a:schemeClr val="dk1"/>
                </a:solidFill>
                <a:ea typeface="Calibri"/>
              </a:rPr>
              <a:t>oddzielony od </a:t>
            </a:r>
            <a:r>
              <a:rPr lang="pl-PL" dirty="0">
                <a:solidFill>
                  <a:schemeClr val="dk1"/>
                </a:solidFill>
                <a:ea typeface="Calibri"/>
              </a:rPr>
              <a:t>następnego kanału o 20 MHz.</a:t>
            </a:r>
            <a:endParaRPr lang="en-US" dirty="0">
              <a:solidFill>
                <a:schemeClr val="dk1"/>
              </a:solidFill>
              <a:latin typeface="Arial"/>
            </a:endParaRPr>
          </a:p>
          <a:p>
            <a:pPr indent="0" defTabSz="609480">
              <a:lnSpc>
                <a:spcPct val="100000"/>
              </a:lnSpc>
              <a:spcBef>
                <a:spcPts val="1199"/>
              </a:spcBef>
              <a:buNone/>
              <a:tabLst>
                <a:tab pos="0" algn="l"/>
              </a:tabLst>
            </a:pPr>
            <a:r>
              <a:rPr lang="pl-PL" dirty="0">
                <a:solidFill>
                  <a:schemeClr val="dk1"/>
                </a:solidFill>
                <a:ea typeface="Calibri"/>
              </a:rPr>
              <a:t>Nienakładające się kanały to </a:t>
            </a:r>
            <a:r>
              <a:rPr lang="pl-PL" dirty="0" smtClean="0">
                <a:solidFill>
                  <a:schemeClr val="dk1"/>
                </a:solidFill>
                <a:ea typeface="Calibri"/>
              </a:rPr>
              <a:t>m.in. 36</a:t>
            </a:r>
            <a:r>
              <a:rPr lang="pl-PL" dirty="0">
                <a:solidFill>
                  <a:schemeClr val="dk1"/>
                </a:solidFill>
                <a:ea typeface="Calibri"/>
              </a:rPr>
              <a:t>, 48 i 60.</a:t>
            </a:r>
            <a:endParaRPr lang="en-US" dirty="0">
              <a:solidFill>
                <a:schemeClr val="dk1"/>
              </a:solidFill>
              <a:latin typeface="Arial"/>
            </a:endParaRP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11" name="Picture 3" descr="Diagram przedstawia kanały radiowe w paśmie 5 GHz, wykorzystywane w sieciach bezprzewodowych Wi-Fi (standard IEEE 802.11a/n/ac).&#10;&#10;Na osi poziomej oznaczono częstotliwości w megahercach (MHz), od 5150 MHz do 5350 MHz. Na osi pionowej pokazano względną moc sygnału każdego kanału.&#10;&#10;Na wykresie znajduje się osiem nakładających się na siebie kanałów, ponumerowanych 36, 40, 44, 48, 52, 56, 60 i 64.&#10;Każdy kanał ma szerokość 20 MHz i jest rozmieszczony co 20 MHz, co oznacza, że sąsiednie kanały zachodzą na siebie tylko w niewielkim stopniu.&#10;&#10;Kształty kanałów mają formę czerwonych dzwonowatych krzywych o spłaszczonych wierzchołkach. Środkowe częstotliwości poszczególnych kanałów to odpowiednio:&#10;• kanał 36 – 5180 MHz,&#10;• kanał 40 – 5200 MHz,&#10;• kanał 44 – 5220 MHz,&#10;• kanał 48 – 5240 MHz,&#10;• kanał 52 – 5260 MHz,&#10;• kanał 56 – 5280 MHz,&#10;• kanał 60 – 5300 MHz,&#10;• kanał 64 – 5320 MHz.&#10;&#10;Pod wykresem znajduje się podpis „20 MHz”, wskazujący szerokość pojedynczego kanału.&#10;&#10;Rysunek ilustruje sposób rozmieszczenia kanałów w paśmie 5 GHz oraz fakt, że w przeciwieństwie do pasma 2,4 GHz, kanały te są w większości nienakładające się, co pozwala na uzyskanie lepszej jakości połączenia i mniejszej liczby zakłóceń w środowisku sieciowym."/>
          <p:cNvPicPr/>
          <p:nvPr/>
        </p:nvPicPr>
        <p:blipFill>
          <a:blip r:embed="rId3"/>
          <a:stretch/>
        </p:blipFill>
        <p:spPr>
          <a:xfrm>
            <a:off x="1191360" y="3091503"/>
            <a:ext cx="10162440" cy="3537000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424975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65D6B5557CAC4DAA03365DCEBC3A82" ma:contentTypeVersion="13" ma:contentTypeDescription="Utwórz nowy dokument." ma:contentTypeScope="" ma:versionID="467a2faf0cf61da6b40d683f1556a9fd">
  <xsd:schema xmlns:xsd="http://www.w3.org/2001/XMLSchema" xmlns:xs="http://www.w3.org/2001/XMLSchema" xmlns:p="http://schemas.microsoft.com/office/2006/metadata/properties" xmlns:ns2="853e06b7-a411-4003-87a8-8e7988b9a28c" xmlns:ns3="d508027f-207a-4b8e-b763-26b50327d13c" targetNamespace="http://schemas.microsoft.com/office/2006/metadata/properties" ma:root="true" ma:fieldsID="284d297e7da0dea4d9ed4aa034764c93" ns2:_="" ns3:_="">
    <xsd:import namespace="853e06b7-a411-4003-87a8-8e7988b9a28c"/>
    <xsd:import namespace="d508027f-207a-4b8e-b763-26b50327d1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3e06b7-a411-4003-87a8-8e7988b9a2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178dc54b-36a1-4ddd-a079-aa44141494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08027f-207a-4b8e-b763-26b50327d13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cefdf4a-d4c1-4a72-973d-25fe03473079}" ma:internalName="TaxCatchAll" ma:showField="CatchAllData" ma:web="d508027f-207a-4b8e-b763-26b50327d1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53e06b7-a411-4003-87a8-8e7988b9a28c">
      <Terms xmlns="http://schemas.microsoft.com/office/infopath/2007/PartnerControls"/>
    </lcf76f155ced4ddcb4097134ff3c332f>
    <TaxCatchAll xmlns="d508027f-207a-4b8e-b763-26b50327d13c" xsi:nil="true"/>
  </documentManagement>
</p:properties>
</file>

<file path=customXml/itemProps1.xml><?xml version="1.0" encoding="utf-8"?>
<ds:datastoreItem xmlns:ds="http://schemas.openxmlformats.org/officeDocument/2006/customXml" ds:itemID="{78FE3D6A-F421-4BA9-B7B8-660A8FFC013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EA7780B-239B-4C29-B5F0-5C752498BD49}"/>
</file>

<file path=customXml/itemProps3.xml><?xml version="1.0" encoding="utf-8"?>
<ds:datastoreItem xmlns:ds="http://schemas.openxmlformats.org/officeDocument/2006/customXml" ds:itemID="{4FC160EE-760A-4263-892B-FEF82797136B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853e06b7-a411-4003-87a8-8e7988b9a28c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6918</TotalTime>
  <Words>1794</Words>
  <Application>Microsoft Office PowerPoint</Application>
  <PresentationFormat>Panoramiczny</PresentationFormat>
  <Paragraphs>213</Paragraphs>
  <Slides>31</Slides>
  <Notes>22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31</vt:i4>
      </vt:variant>
    </vt:vector>
  </HeadingPairs>
  <TitlesOfParts>
    <vt:vector size="35" baseType="lpstr">
      <vt:lpstr>Arial</vt:lpstr>
      <vt:lpstr>Calibri</vt:lpstr>
      <vt:lpstr>Calibri Light</vt:lpstr>
      <vt:lpstr>Motyw pakietu Office</vt:lpstr>
      <vt:lpstr>Projekt „Kierunki – drogi dla gospodarki”</vt:lpstr>
      <vt:lpstr>Widmo fal elektromagnetycznych</vt:lpstr>
      <vt:lpstr>Częstotliwości radiowe systemów komunikacyjnych</vt:lpstr>
      <vt:lpstr>Podział sieci bezprzewodowych wg. zasięgu </vt:lpstr>
      <vt:lpstr>Ewolucja standardu 802.11 tzw. Wi-Fi</vt:lpstr>
      <vt:lpstr>Ewolucja standardu 802.11 tzw. Wi-Fi c.d.</vt:lpstr>
      <vt:lpstr>Wybór kanału w paśmie 2,4 GHz</vt:lpstr>
      <vt:lpstr>Wybór kanału w paśmie 2,4 GHz c.d.</vt:lpstr>
      <vt:lpstr>Wybór kanału w paśmie 5 GHz</vt:lpstr>
      <vt:lpstr>Łączenie klienta z punktem dostępowym</vt:lpstr>
      <vt:lpstr>Pasywne wykrywanie punktów dostępowych</vt:lpstr>
      <vt:lpstr>Aktywne wykrywanie punktów dostępowych </vt:lpstr>
      <vt:lpstr>Uwierzytelnienie klienta w AP</vt:lpstr>
      <vt:lpstr>Metody szyfrowania</vt:lpstr>
      <vt:lpstr>Metody uwierzytelniania z kluczem współdzielonym</vt:lpstr>
      <vt:lpstr>Metody uwierzytelniania z kluczem współdzielonym 2</vt:lpstr>
      <vt:lpstr>Implementacja uwierzytelnienia</vt:lpstr>
      <vt:lpstr>Nowe funkcje WPA3</vt:lpstr>
      <vt:lpstr>Tryby pracy Wi-Fi: Ad-hoc</vt:lpstr>
      <vt:lpstr>Tryby pracy Wi-Fi: Infrastrukturalny</vt:lpstr>
      <vt:lpstr>Funkcja Tethering</vt:lpstr>
      <vt:lpstr>Wdrożenie Wi-Fi w dużej organizacji</vt:lpstr>
      <vt:lpstr>Implementacja korporacyjnego Wi-Fi</vt:lpstr>
      <vt:lpstr>Wi-Fi w korporacji wielooddziałowej</vt:lpstr>
      <vt:lpstr>Implementacja CAPWAP</vt:lpstr>
      <vt:lpstr>Cechy protokołu CAPWAP</vt:lpstr>
      <vt:lpstr>Wi-Fi w korporacji wielooddziałowej 2</vt:lpstr>
      <vt:lpstr>Podniesienie niezawodności - Flex Connect AP</vt:lpstr>
      <vt:lpstr>Zielone mechanizmy w standardach Wi-Fi 1/3</vt:lpstr>
      <vt:lpstr>Zielone mechanizmy w standardach Wi-Fi 2/3</vt:lpstr>
      <vt:lpstr>Zielone mechanizmy w standardach Wi-Fi 3/3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Efektywne energetycznie sieci bezprzewodowe</dc:title>
  <dc:creator>Piotr Żmudziński</dc:creator>
  <cp:lastModifiedBy>Konto Microsoft</cp:lastModifiedBy>
  <cp:revision>105</cp:revision>
  <dcterms:created xsi:type="dcterms:W3CDTF">2024-06-08T14:40:10Z</dcterms:created>
  <dcterms:modified xsi:type="dcterms:W3CDTF">2025-11-17T14:30:38Z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0x010100C265D6B5557CAC4DAA03365DCEBC3A82</vt:lpwstr>
  </property>
</Properties>
</file>