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7" r:id="rId5"/>
    <p:sldId id="259" r:id="rId6"/>
    <p:sldId id="258" r:id="rId7"/>
    <p:sldId id="260" r:id="rId8"/>
    <p:sldId id="261" r:id="rId9"/>
    <p:sldId id="262" r:id="rId10"/>
    <p:sldId id="263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64" r:id="rId20"/>
    <p:sldId id="278" r:id="rId21"/>
    <p:sldId id="265" r:id="rId22"/>
    <p:sldId id="266" r:id="rId23"/>
    <p:sldId id="267" r:id="rId24"/>
    <p:sldId id="268" r:id="rId25"/>
    <p:sldId id="269" r:id="rId2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 varScale="1">
        <p:scale>
          <a:sx n="65" d="100"/>
          <a:sy n="65" d="100"/>
        </p:scale>
        <p:origin x="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03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85896-36B2-4854-8533-D41EF625DC51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AD071-9CAF-4E83-9CA8-5AB8B31C69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6768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8085-B438-401D-9F69-A12D84D06168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29557-065C-40DF-A6F4-A3DF723542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2752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8510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5989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8706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670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16584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383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0325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9854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187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4084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0215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1278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974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9190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7314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5213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1613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5397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 smtClean="0"/>
              <a:t>Projekt „Kierunki – drogi dla gospodarki”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 smtClean="0"/>
              <a:t>Tytuł wykładu: Rozwój technologii Ethernet w „zielonym” kierunku</a:t>
            </a:r>
          </a:p>
          <a:p>
            <a:pPr algn="l"/>
            <a:r>
              <a:rPr lang="pl-PL" dirty="0" smtClean="0"/>
              <a:t>Przedmiot: Sieci komputerowe</a:t>
            </a:r>
          </a:p>
          <a:p>
            <a:pPr algn="l"/>
            <a:r>
              <a:rPr lang="pl-PL" dirty="0" smtClean="0"/>
              <a:t>Kierunek: Socjoinformatyka</a:t>
            </a:r>
          </a:p>
          <a:p>
            <a:pPr algn="l"/>
            <a:r>
              <a:rPr lang="pl-PL" dirty="0" smtClean="0"/>
              <a:t>Autor: mgr inż. Piotr Żmudziński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>
            <a:normAutofit/>
          </a:bodyPr>
          <a:lstStyle/>
          <a:p>
            <a:r>
              <a:rPr lang="pl-PL" sz="3700" dirty="0" smtClean="0"/>
              <a:t>Istota działania efektywności energetycznej IEEE 802.3az</a:t>
            </a:r>
            <a:endParaRPr lang="pl-PL" sz="37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8"/>
            <a:ext cx="1118848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/>
              <a:t>Rozszerzenie Energy </a:t>
            </a:r>
            <a:r>
              <a:rPr lang="pl-PL" dirty="0" err="1"/>
              <a:t>Efficient</a:t>
            </a:r>
            <a:r>
              <a:rPr lang="pl-PL" dirty="0"/>
              <a:t> Ethernet </a:t>
            </a:r>
            <a:r>
              <a:rPr lang="pl-PL" dirty="0" smtClean="0"/>
              <a:t>wprowadza </a:t>
            </a:r>
            <a:r>
              <a:rPr lang="pl-PL" dirty="0"/>
              <a:t>mechanizm zwany </a:t>
            </a:r>
            <a:r>
              <a:rPr lang="pl-PL" b="1" dirty="0" err="1"/>
              <a:t>Low</a:t>
            </a:r>
            <a:r>
              <a:rPr lang="pl-PL" b="1" dirty="0"/>
              <a:t> Power </a:t>
            </a:r>
            <a:r>
              <a:rPr lang="pl-PL" b="1" dirty="0" err="1"/>
              <a:t>Idle</a:t>
            </a:r>
            <a:r>
              <a:rPr lang="pl-PL" b="1" dirty="0"/>
              <a:t> </a:t>
            </a:r>
            <a:r>
              <a:rPr lang="pl-PL" dirty="0"/>
              <a:t>(</a:t>
            </a:r>
            <a:r>
              <a:rPr lang="pl-PL" dirty="0" smtClean="0"/>
              <a:t>LPI). Gdy </a:t>
            </a:r>
            <a:r>
              <a:rPr lang="pl-PL" dirty="0"/>
              <a:t>nie przesyła się żadnych danych, interfejs sieciowy przechodzi w tryb niskiego poboru mocy</a:t>
            </a:r>
            <a:r>
              <a:rPr lang="pl-PL" dirty="0" smtClean="0"/>
              <a:t>. Urządzenie </a:t>
            </a:r>
            <a:r>
              <a:rPr lang="pl-PL" dirty="0"/>
              <a:t>wysyła krótkie sygnały utrzymujące synchronizację, ale większość jego układów jest wyłączona</a:t>
            </a:r>
            <a:r>
              <a:rPr lang="pl-PL" dirty="0" smtClean="0"/>
              <a:t>. Gdy </a:t>
            </a:r>
            <a:r>
              <a:rPr lang="pl-PL" dirty="0"/>
              <a:t>pojawia się ruch sieciowy, interfejs szybko “budzi się” i wznawia pełną transmisję </a:t>
            </a:r>
            <a:r>
              <a:rPr lang="pl-PL" dirty="0" smtClean="0"/>
              <a:t>(zwykle w </a:t>
            </a:r>
            <a:r>
              <a:rPr lang="pl-PL" dirty="0"/>
              <a:t>mikrosekundach).</a:t>
            </a:r>
          </a:p>
        </p:txBody>
      </p:sp>
    </p:spTree>
    <p:extLst>
      <p:ext uri="{BB962C8B-B14F-4D97-AF65-F5344CB8AC3E}">
        <p14:creationId xmlns:p14="http://schemas.microsoft.com/office/powerpoint/2010/main" val="247824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Przykładowa zmiana stanów - LPI</a:t>
            </a:r>
            <a:endParaRPr lang="pl-PL" dirty="0"/>
          </a:p>
        </p:txBody>
      </p:sp>
      <p:pic>
        <p:nvPicPr>
          <p:cNvPr id="4" name="Obraz 5" descr="Diagram przedstawia cykliczne przełączanie się interfejsu sieciowego Ethernet między stanami pracy w trybie Energy Efficient Ethernet (IEEE 802.3az).&#10;&#10;Na osi poziomej umieszczono czas, a na osi pionowej — poziom aktywności urządzenia.&#10;&#10;Cykl zaczyna się po lewej stronie od fazy Wake (Wybudzanie), oznaczonej wąskim pionowym prostokątem w kolorze ciemnozielonym. W tym etapie interfejs aktywuje swoje układy nadawczo-odbiorcze po wcześniejszym okresie bezczynności.&#10;&#10;Następnie następuje faza Active (Aktywna) — dłuższy jasny prostokąt, który symbolizuje normalne przesyłanie danych w sieci Ethernet. Po zakończeniu aktywności interfejs przechodzi w stan Sleep (Uśpienie), przedstawiony jako kolejny wąski, ciemnozielony blok.&#10;&#10;Po fazie uśpienia urządzenie wchodzi w długi okres oznaczony jako Low Power Idle (Tryb niskiego poboru mocy). W tym czasie większość układów fizycznych interfejsu jest wyłączona, ale łącze pozostaje logicznie utrzymane, aby nie utracić synchronizacji z urządzeniem po drugiej stronie połączenia.&#10;&#10;W środku tego okresu pojawia się krótki impuls nazwany Refresh (Odświeżenie) – cienki, pionowy pasek. Przedstawia on krótkie „przebudzenie” interfejsu, które pozwala na przesłanie sygnału synchronizującego (tzw. refresh signal) i utrzymanie stabilności połączenia fizycznego.&#10;&#10;Po zakończeniu okresu niskiego poboru mocy interfejs ponownie wchodzi w stan Wake (Wybudzanie), przechodzi przez krótką fazę aktywacji i powraca do stanu Active (Aktywnego), w którym ponownie może przesyłać dane. Cykl kończy się kolejnym przejściem do Sleep (Uśpienia), po czym cały proces powtarza się.&#10;&#10;Na dole wykresu znajdują się oznaczenia czasowe:&#10;• T&lt;sub&gt;w&lt;/sub&gt; – czas wybudzania,&#10;• T&lt;sub&gt;s&lt;/sub&gt; – czas usypiania,&#10;• T&lt;sub&gt;r&lt;/sub&gt; – czas trwania impulsu odświeżenia,&#10;• T&lt;sub&gt;q&lt;/sub&gt; – całkowity czas cyklu niskiego poboru mocy.&#10;&#10;Diagram pokazuje, że w trybie EEE urządzenie nie pozostaje stale aktywne — większość czasu spędza w stanie Low Power Idle, z krótkimi okresami aktywności i synchronizacji, co pozwala znacznie zmniejszyć zużycie energii bez utraty połączenia."/>
          <p:cNvPicPr>
            <a:picLocks noGrp="1"/>
          </p:cNvPicPr>
          <p:nvPr>
            <p:ph idx="1"/>
          </p:nvPr>
        </p:nvPicPr>
        <p:blipFill>
          <a:blip r:embed="rId3"/>
          <a:srcRect b="7612"/>
          <a:stretch/>
        </p:blipFill>
        <p:spPr>
          <a:xfrm>
            <a:off x="1022350" y="2009565"/>
            <a:ext cx="10820400" cy="3713582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90813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/>
              <a:t>Energy </a:t>
            </a:r>
            <a:r>
              <a:rPr lang="pl-PL" dirty="0" err="1"/>
              <a:t>Efficient</a:t>
            </a:r>
            <a:r>
              <a:rPr lang="pl-PL" dirty="0"/>
              <a:t> Ethernet </a:t>
            </a:r>
            <a:r>
              <a:rPr lang="pl-PL" dirty="0" smtClean="0"/>
              <a:t> (EEE)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/>
              <a:t>Zalety wprowadzenia energooszczędności</a:t>
            </a:r>
          </a:p>
          <a:p>
            <a:r>
              <a:rPr lang="pl-PL" dirty="0" smtClean="0"/>
              <a:t>Niższe </a:t>
            </a:r>
            <a:r>
              <a:rPr lang="pl-PL" dirty="0"/>
              <a:t>zużycie energii – zwłaszcza w dużych sieciach z tysiącami </a:t>
            </a:r>
            <a:r>
              <a:rPr lang="pl-PL" dirty="0" smtClean="0"/>
              <a:t>portów.</a:t>
            </a:r>
          </a:p>
          <a:p>
            <a:r>
              <a:rPr lang="pl-PL" dirty="0" smtClean="0"/>
              <a:t>Mniejsze </a:t>
            </a:r>
            <a:r>
              <a:rPr lang="pl-PL" dirty="0"/>
              <a:t>koszty operacyjne i lepsza efektywność energetyczna centrów </a:t>
            </a:r>
            <a:r>
              <a:rPr lang="pl-PL" dirty="0" smtClean="0"/>
              <a:t>danych, co wpisuje się w koncepcję Green Technology.</a:t>
            </a:r>
          </a:p>
          <a:p>
            <a:r>
              <a:rPr lang="pl-PL" dirty="0" smtClean="0"/>
              <a:t>Zachowanie </a:t>
            </a:r>
            <a:r>
              <a:rPr lang="pl-PL" dirty="0"/>
              <a:t>kompatybilności z istniejącymi standardami Ethernet (np. 100BASE-TX, 1000BASE-T</a:t>
            </a:r>
            <a:r>
              <a:rPr lang="pl-PL" dirty="0" smtClean="0"/>
              <a:t>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60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Oszacowanie oszczędności energii - założenia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lnSpcReduction="10000"/>
          </a:bodyPr>
          <a:lstStyle/>
          <a:p>
            <a:r>
              <a:rPr lang="pl-PL" dirty="0"/>
              <a:t>Sieć z 1000 komputerami (każdy z kartą 1 </a:t>
            </a:r>
            <a:r>
              <a:rPr lang="pl-PL" dirty="0" err="1"/>
              <a:t>GbE</a:t>
            </a:r>
            <a:r>
              <a:rPr lang="pl-PL" dirty="0"/>
              <a:t> z obsługą EEE</a:t>
            </a:r>
            <a:r>
              <a:rPr lang="pl-PL" dirty="0" smtClean="0"/>
              <a:t>)</a:t>
            </a:r>
          </a:p>
          <a:p>
            <a:r>
              <a:rPr lang="pl-PL" dirty="0" smtClean="0"/>
              <a:t>Każdy </a:t>
            </a:r>
            <a:r>
              <a:rPr lang="pl-PL" dirty="0"/>
              <a:t>komputer podłączony do </a:t>
            </a:r>
            <a:r>
              <a:rPr lang="pl-PL" dirty="0" err="1"/>
              <a:t>switcha</a:t>
            </a:r>
            <a:r>
              <a:rPr lang="pl-PL" dirty="0"/>
              <a:t> (czyli 1000 portów na </a:t>
            </a:r>
            <a:r>
              <a:rPr lang="pl-PL" dirty="0" err="1"/>
              <a:t>switchach</a:t>
            </a:r>
            <a:r>
              <a:rPr lang="pl-PL" dirty="0" smtClean="0"/>
              <a:t>)</a:t>
            </a:r>
          </a:p>
          <a:p>
            <a:r>
              <a:rPr lang="pl-PL" dirty="0" smtClean="0"/>
              <a:t>Przeciętne </a:t>
            </a:r>
            <a:r>
              <a:rPr lang="pl-PL" dirty="0"/>
              <a:t>zużycie energii portu Ethernet bez EEE: ok. 1 </a:t>
            </a:r>
            <a:r>
              <a:rPr lang="pl-PL" dirty="0" smtClean="0"/>
              <a:t>W</a:t>
            </a:r>
          </a:p>
          <a:p>
            <a:r>
              <a:rPr lang="pl-PL" dirty="0" smtClean="0"/>
              <a:t>W </a:t>
            </a:r>
            <a:r>
              <a:rPr lang="pl-PL" dirty="0"/>
              <a:t>trybie EEE (</a:t>
            </a:r>
            <a:r>
              <a:rPr lang="pl-PL" dirty="0" err="1"/>
              <a:t>Low</a:t>
            </a:r>
            <a:r>
              <a:rPr lang="pl-PL" dirty="0"/>
              <a:t> Power </a:t>
            </a:r>
            <a:r>
              <a:rPr lang="pl-PL" dirty="0" err="1"/>
              <a:t>Idle</a:t>
            </a:r>
            <a:r>
              <a:rPr lang="pl-PL" dirty="0"/>
              <a:t>): zużycie spada do ok. 0,1 </a:t>
            </a:r>
            <a:r>
              <a:rPr lang="pl-PL" dirty="0" smtClean="0"/>
              <a:t>W</a:t>
            </a:r>
          </a:p>
          <a:p>
            <a:r>
              <a:rPr lang="pl-PL" dirty="0" smtClean="0"/>
              <a:t>Średni </a:t>
            </a:r>
            <a:r>
              <a:rPr lang="pl-PL" dirty="0"/>
              <a:t>czas bezczynności (brak ruchu): 70% </a:t>
            </a:r>
            <a:r>
              <a:rPr lang="pl-PL" dirty="0" smtClean="0"/>
              <a:t>doby (</a:t>
            </a:r>
            <a:r>
              <a:rPr lang="pl-PL" dirty="0"/>
              <a:t>np. praca biurowa </a:t>
            </a:r>
            <a:r>
              <a:rPr lang="pl-PL" dirty="0" smtClean="0"/>
              <a:t>generuje aktywność sieciową </a:t>
            </a:r>
            <a:r>
              <a:rPr lang="pl-PL" dirty="0"/>
              <a:t>głównie w godzinach 8–18</a:t>
            </a:r>
            <a:r>
              <a:rPr lang="pl-PL" dirty="0" smtClean="0"/>
              <a:t>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981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Oszacowanie oszczędności energii - obliczenia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dirty="0"/>
              <a:t>Bez </a:t>
            </a:r>
            <a:r>
              <a:rPr lang="pl-PL" b="1" dirty="0" smtClean="0"/>
              <a:t>EEE</a:t>
            </a:r>
          </a:p>
          <a:p>
            <a:pPr marL="0" indent="0">
              <a:buNone/>
            </a:pPr>
            <a:r>
              <a:rPr lang="pl-PL" dirty="0" smtClean="0"/>
              <a:t>Zużycie energii: 1000 </a:t>
            </a:r>
            <a:r>
              <a:rPr lang="pl-PL" dirty="0"/>
              <a:t>portów × 1 W × 24 h = 24 kWh </a:t>
            </a:r>
            <a:r>
              <a:rPr lang="pl-PL" dirty="0" smtClean="0"/>
              <a:t>dziennie</a:t>
            </a:r>
          </a:p>
          <a:p>
            <a:pPr marL="0" indent="0">
              <a:buNone/>
            </a:pPr>
            <a:r>
              <a:rPr lang="pl-PL" b="1" dirty="0" smtClean="0"/>
              <a:t>Z </a:t>
            </a:r>
            <a:r>
              <a:rPr lang="pl-PL" b="1" dirty="0"/>
              <a:t>EEE </a:t>
            </a:r>
            <a:r>
              <a:rPr lang="pl-PL" b="1" dirty="0" smtClean="0"/>
              <a:t>(tzw. zielony Ethernet)</a:t>
            </a:r>
          </a:p>
          <a:p>
            <a:pPr marL="0" indent="0">
              <a:buNone/>
            </a:pPr>
            <a:r>
              <a:rPr lang="pl-PL" dirty="0" smtClean="0"/>
              <a:t>Zużycie energii: (70</a:t>
            </a:r>
            <a:r>
              <a:rPr lang="pl-PL" dirty="0"/>
              <a:t>% czasu w LPI</a:t>
            </a:r>
            <a:r>
              <a:rPr lang="pl-PL" dirty="0" smtClean="0"/>
              <a:t>) Zużycie: </a:t>
            </a:r>
            <a:r>
              <a:rPr lang="pl-PL" dirty="0"/>
              <a:t>1000 × [(1 W × 0,3) + (0,1 W × 0,7)] × 24 h= 1000 × (0,37 W) × 24 h= 8,88 </a:t>
            </a:r>
            <a:r>
              <a:rPr lang="pl-PL" dirty="0" smtClean="0"/>
              <a:t>kWh dziennie</a:t>
            </a:r>
          </a:p>
          <a:p>
            <a:pPr marL="0" indent="0">
              <a:buNone/>
            </a:pPr>
            <a:r>
              <a:rPr lang="pl-PL" b="1" dirty="0" smtClean="0"/>
              <a:t>Dzienne oszczędności:</a:t>
            </a:r>
            <a:r>
              <a:rPr lang="pl-PL" dirty="0" smtClean="0"/>
              <a:t> 24 </a:t>
            </a:r>
            <a:r>
              <a:rPr lang="pl-PL" dirty="0"/>
              <a:t>kWh – 8,88 kWh = ≈15 kWh mniej </a:t>
            </a:r>
            <a:r>
              <a:rPr lang="pl-PL" dirty="0" smtClean="0"/>
              <a:t>dziennie;</a:t>
            </a:r>
          </a:p>
          <a:p>
            <a:pPr marL="0" indent="0">
              <a:buNone/>
            </a:pPr>
            <a:r>
              <a:rPr lang="pl-PL" dirty="0" smtClean="0"/>
              <a:t>przy założeniu średniej ceny energii 1,3zł/kWh -- &gt; oszczędność wynosi około 7.000 zł rocznie.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043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Zasilanie urządzeń końcowych – </a:t>
            </a:r>
            <a:r>
              <a:rPr lang="pl-PL" dirty="0" err="1" smtClean="0"/>
              <a:t>PoE</a:t>
            </a: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54508"/>
              </p:ext>
            </p:extLst>
          </p:nvPr>
        </p:nvGraphicFramePr>
        <p:xfrm>
          <a:off x="838198" y="1429431"/>
          <a:ext cx="10816525" cy="5283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431"/>
                <a:gridCol w="1986179"/>
                <a:gridCol w="2163305"/>
                <a:gridCol w="2163305"/>
                <a:gridCol w="2163305"/>
              </a:tblGrid>
              <a:tr h="559026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Własność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802.3af (</a:t>
                      </a:r>
                      <a:r>
                        <a:rPr lang="pl-PL" sz="2000" b="0" u="none" strike="noStrike" dirty="0" err="1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Type</a:t>
                      </a: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1</a:t>
                      </a: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)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802.3at (</a:t>
                      </a:r>
                      <a:r>
                        <a:rPr lang="pl-PL" sz="2000" b="0" u="none" strike="noStrike" dirty="0" err="1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Type</a:t>
                      </a: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2</a:t>
                      </a: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) 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802.3bt (</a:t>
                      </a:r>
                      <a:r>
                        <a:rPr lang="pl-PL" sz="2000" b="0" u="none" strike="noStrike" dirty="0" err="1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Type</a:t>
                      </a: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3</a:t>
                      </a: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)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802.3bt (</a:t>
                      </a:r>
                      <a:r>
                        <a:rPr lang="pl-PL" sz="2000" b="0" u="none" strike="noStrike" dirty="0" err="1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Type</a:t>
                      </a: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4</a:t>
                      </a: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)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37084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Popularne</a:t>
                      </a:r>
                      <a:r>
                        <a:rPr lang="pl-PL" sz="2000" b="0" u="none" strike="noStrike" baseline="0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oznaczenie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+mn-lt"/>
                          <a:ea typeface="Calibri"/>
                        </a:rPr>
                        <a:t> </a:t>
                      </a:r>
                      <a:r>
                        <a:rPr lang="pl-PL" sz="2000" b="0" u="none" strike="noStrike" dirty="0" err="1" smtClean="0">
                          <a:solidFill>
                            <a:schemeClr val="dk1"/>
                          </a:solidFill>
                          <a:uFillTx/>
                          <a:latin typeface="+mn-lt"/>
                          <a:ea typeface="Calibri"/>
                        </a:rPr>
                        <a:t>PoE</a:t>
                      </a:r>
                      <a:endParaRPr lang="pl-PL" sz="2000" b="0" u="none" strike="noStrike" dirty="0">
                        <a:solidFill>
                          <a:schemeClr val="dk1"/>
                        </a:solidFill>
                        <a:uFillTx/>
                        <a:latin typeface="+mn-lt"/>
                        <a:ea typeface="Calibri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err="1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PoE</a:t>
                      </a: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+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+mn-lt"/>
                          <a:ea typeface="Calibri"/>
                        </a:rPr>
                        <a:t>4PPoE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+mn-lt"/>
                          <a:ea typeface="Calibri"/>
                        </a:rPr>
                        <a:t>4PPoE</a:t>
                      </a:r>
                      <a:endParaRPr lang="pl-PL" sz="2000" b="0" u="none" strike="noStrike" dirty="0">
                        <a:solidFill>
                          <a:schemeClr val="dk1"/>
                        </a:solidFill>
                        <a:uFillTx/>
                        <a:latin typeface="+mn-lt"/>
                        <a:ea typeface="Calibri"/>
                      </a:endParaRPr>
                    </a:p>
                  </a:txBody>
                  <a:tcPr marL="7560" marR="7560" anchor="ctr"/>
                </a:tc>
              </a:tr>
              <a:tr h="37084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Moc dostępna na urządzeniu zasilanym (PD)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12,95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25,50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51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71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37084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Maksymalna moc dostarczana przez urządzenie zasilające (PSE)</a:t>
                      </a:r>
                      <a:endParaRPr lang="pl-PL" sz="20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15,40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30,0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60 W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100 W</a:t>
                      </a:r>
                      <a:endParaRPr lang="pl-PL" sz="20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37084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Prąd </a:t>
                      </a: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maksymalny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350 mA</a:t>
                      </a:r>
                      <a:endParaRPr lang="pl-PL" sz="20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600 mA</a:t>
                      </a:r>
                      <a:endParaRPr lang="pl-PL" sz="20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600 </a:t>
                      </a:r>
                      <a:r>
                        <a:rPr lang="pl-PL" sz="2000" b="0" u="none" strike="noStrike" dirty="0" err="1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mA</a:t>
                      </a: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na parę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960 </a:t>
                      </a:r>
                      <a:r>
                        <a:rPr lang="pl-PL" sz="2000" b="0" u="none" strike="noStrike" dirty="0" err="1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mA</a:t>
                      </a: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na parę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37084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Zarządzanie mocą</a:t>
                      </a:r>
                      <a:endParaRPr lang="pl-PL" sz="20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Trzy poziomy klas mocy negocjowane przez sygnaturę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Cztery poziomy klas mocy negocjowane przez sygnaturę lub w krokach po 0,1 W przez LLDP</a:t>
                      </a:r>
                      <a:endParaRPr lang="pl-PL" sz="20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Trzy poziomy klas mocy negocjowane przez sygnaturę lub w krokach po 0,1 W przez LLDP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Moc w krokach po</a:t>
                      </a:r>
                      <a:r>
                        <a:rPr sz="2000" dirty="0"/>
                        <a:t/>
                      </a:r>
                      <a:br>
                        <a:rPr sz="2000" dirty="0"/>
                      </a:br>
                      <a:r>
                        <a:rPr lang="pl-PL" sz="2000" b="0" u="none" strike="noStrike" dirty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0,1 W negocjowana przez LLDP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80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Budowa ramki Ethernet II</a:t>
            </a:r>
            <a:endParaRPr lang="pl-PL" dirty="0"/>
          </a:p>
        </p:txBody>
      </p:sp>
      <p:pic>
        <p:nvPicPr>
          <p:cNvPr id="4" name="Picture 2" descr="Szczegółowy diagram pól ramki Ethernet II z zaznaczonymi rozmiarami w bajtach: 7 bajtów preambuły, 6 bajtów adresu docelowego, 6 bajtów adresu źródłowego, 2 bajty typu, dane 46–1500 bajtów oraz 4 bajty sumy kontrolnej CRC."/>
          <p:cNvPicPr>
            <a:picLocks noGrp="1"/>
          </p:cNvPicPr>
          <p:nvPr>
            <p:ph idx="1"/>
          </p:nvPr>
        </p:nvPicPr>
        <p:blipFill>
          <a:blip r:embed="rId2"/>
          <a:srcRect t="74168"/>
          <a:stretch/>
        </p:blipFill>
        <p:spPr>
          <a:xfrm>
            <a:off x="682571" y="1487838"/>
            <a:ext cx="10826857" cy="1704814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Symbol zastępczy zawartości 2"/>
          <p:cNvSpPr txBox="1">
            <a:spLocks/>
          </p:cNvSpPr>
          <p:nvPr/>
        </p:nvSpPr>
        <p:spPr>
          <a:xfrm>
            <a:off x="838200" y="3363131"/>
            <a:ext cx="10515600" cy="2813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dirty="0"/>
              <a:t>Ethernet II standardu IEEE 802.3 definiuje minimalny rozmiar ramki równy 64 bajty i maksymalny jej rozmiar równy 1518 bajtów (bez preambuły).</a:t>
            </a:r>
          </a:p>
          <a:p>
            <a:pPr marL="0" indent="0">
              <a:buNone/>
            </a:pPr>
            <a:r>
              <a:rPr lang="pl-PL" dirty="0"/>
              <a:t>Ramki </a:t>
            </a:r>
            <a:r>
              <a:rPr lang="pl-PL" dirty="0" smtClean="0"/>
              <a:t>krótsze niż 64 </a:t>
            </a:r>
            <a:r>
              <a:rPr lang="pl-PL" dirty="0"/>
              <a:t>bajty </a:t>
            </a:r>
            <a:r>
              <a:rPr lang="pl-PL" dirty="0" smtClean="0"/>
              <a:t>uznawane są za </a:t>
            </a:r>
            <a:r>
              <a:rPr lang="pl-PL" dirty="0"/>
              <a:t>"fragmenty kolizyjne" lub "karły".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254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Podstawowe mechanizmy bezpieczeństwa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dirty="0"/>
              <a:t>Przełącznik </a:t>
            </a:r>
            <a:r>
              <a:rPr lang="pl-PL" dirty="0" err="1"/>
              <a:t>Ethernetowy</a:t>
            </a:r>
            <a:r>
              <a:rPr lang="pl-PL" dirty="0"/>
              <a:t> jest koncepcyjnie prostym urządzeniem. Z czasem okazało się, że standardowe działanie przełącznika można zaburzyć.</a:t>
            </a:r>
          </a:p>
          <a:p>
            <a:pPr marL="0" indent="0">
              <a:buNone/>
            </a:pPr>
            <a:r>
              <a:rPr lang="pl-PL" dirty="0"/>
              <a:t>Producenci rozwijają i implementują własne rozwiązania ograniczające ataki na warstwę L2</a:t>
            </a:r>
            <a:r>
              <a:rPr lang="pl-PL" dirty="0" smtClean="0"/>
              <a:t>. Poniższe mechanizmy wykraczają poza standard </a:t>
            </a:r>
            <a:r>
              <a:rPr lang="pl-PL" dirty="0"/>
              <a:t>IEEE 802.3</a:t>
            </a:r>
            <a:r>
              <a:rPr lang="pl-PL" dirty="0" smtClean="0"/>
              <a:t>.</a:t>
            </a:r>
          </a:p>
          <a:p>
            <a:r>
              <a:rPr lang="en-US" dirty="0" smtClean="0"/>
              <a:t>Port Security</a:t>
            </a:r>
            <a:r>
              <a:rPr lang="pl-PL" dirty="0" smtClean="0"/>
              <a:t>,</a:t>
            </a:r>
            <a:endParaRPr lang="en-US" dirty="0"/>
          </a:p>
          <a:p>
            <a:r>
              <a:rPr lang="en-US" dirty="0"/>
              <a:t>DAI </a:t>
            </a:r>
            <a:r>
              <a:rPr lang="pl-PL" dirty="0" smtClean="0"/>
              <a:t>(</a:t>
            </a:r>
            <a:r>
              <a:rPr lang="en-US" dirty="0" smtClean="0"/>
              <a:t>Dynamic </a:t>
            </a:r>
            <a:r>
              <a:rPr lang="en-US" dirty="0"/>
              <a:t>ARP </a:t>
            </a:r>
            <a:r>
              <a:rPr lang="en-US" dirty="0" smtClean="0"/>
              <a:t>Inspection</a:t>
            </a:r>
            <a:r>
              <a:rPr lang="pl-PL" dirty="0" smtClean="0"/>
              <a:t>),</a:t>
            </a:r>
            <a:endParaRPr lang="en-US" dirty="0"/>
          </a:p>
          <a:p>
            <a:r>
              <a:rPr lang="en-US" dirty="0"/>
              <a:t>DHCP </a:t>
            </a:r>
            <a:r>
              <a:rPr lang="en-US" dirty="0" smtClean="0"/>
              <a:t>Snooping</a:t>
            </a:r>
            <a:r>
              <a:rPr lang="pl-PL" dirty="0" smtClean="0"/>
              <a:t>,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BPDU </a:t>
            </a:r>
            <a:r>
              <a:rPr lang="en-US" dirty="0" smtClean="0"/>
              <a:t>Guard</a:t>
            </a:r>
            <a:r>
              <a:rPr lang="pl-PL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48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Pola ramki Ethernet II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Preambuła</a:t>
            </a:r>
          </a:p>
          <a:p>
            <a:pPr lvl="1"/>
            <a:r>
              <a:rPr lang="pl-PL" sz="2800" i="1" dirty="0"/>
              <a:t>pierwsze 7 bajtów składa się z sekwencji: 0 1 0 1 0 1 0 1</a:t>
            </a:r>
          </a:p>
          <a:p>
            <a:pPr lvl="1"/>
            <a:r>
              <a:rPr lang="pl-PL" sz="2800" i="1" dirty="0"/>
              <a:t>ósmy bajt składa się z: 0 1 0 1 0 1 1 1</a:t>
            </a:r>
          </a:p>
          <a:p>
            <a:r>
              <a:rPr lang="pl-PL" dirty="0"/>
              <a:t>Adres docelowy i adres źródłowy to adresy fizyczne komunikujących się urządzeń - MAC</a:t>
            </a:r>
          </a:p>
          <a:p>
            <a:r>
              <a:rPr lang="pl-PL" dirty="0"/>
              <a:t>Typ: protokół kolejnej warstwy znajdujący się w ramce</a:t>
            </a:r>
          </a:p>
          <a:p>
            <a:r>
              <a:rPr lang="pl-PL" dirty="0"/>
              <a:t>Dane: min 46B - max 1500B</a:t>
            </a:r>
          </a:p>
          <a:p>
            <a:r>
              <a:rPr lang="pl-PL" dirty="0"/>
              <a:t>Suma kontrolna - CRC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8301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Identyfikacja hostów - adres MAC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199" y="1825625"/>
            <a:ext cx="1106449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/>
              <a:t>Adres MAC to 48-bitowa wartość binarna wyrażona w postaci 12 znaków szesnastkowych.</a:t>
            </a:r>
          </a:p>
          <a:p>
            <a:pPr marL="0" indent="0">
              <a:buNone/>
            </a:pPr>
            <a:r>
              <a:rPr lang="pl-PL" dirty="0"/>
              <a:t>IEEE wymaga od producentów stosowania następujących zasad:</a:t>
            </a:r>
          </a:p>
          <a:p>
            <a:r>
              <a:rPr lang="pl-PL" dirty="0" smtClean="0"/>
              <a:t>adres </a:t>
            </a:r>
            <a:r>
              <a:rPr lang="pl-PL" dirty="0"/>
              <a:t>rozpoczyna się od jednoznacznego identyfikatora producenta </a:t>
            </a:r>
            <a:r>
              <a:rPr lang="pl-PL" dirty="0" smtClean="0"/>
              <a:t>(OUI),</a:t>
            </a:r>
            <a:endParaRPr lang="pl-PL" dirty="0"/>
          </a:p>
          <a:p>
            <a:r>
              <a:rPr lang="pl-PL" dirty="0"/>
              <a:t>producent zapewnia unikatowość numerów seryjnych dla każdego </a:t>
            </a:r>
            <a:r>
              <a:rPr lang="pl-PL" dirty="0" smtClean="0"/>
              <a:t>(OUI).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125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Początki technologii Ethernet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/>
              <a:t>1973 powstanie idei – Robert M. </a:t>
            </a:r>
            <a:r>
              <a:rPr lang="pl-PL" dirty="0" err="1" smtClean="0"/>
              <a:t>Metcalfe</a:t>
            </a:r>
            <a:r>
              <a:rPr lang="pl-PL" dirty="0" smtClean="0"/>
              <a:t>, </a:t>
            </a:r>
            <a:r>
              <a:rPr lang="pl-PL" dirty="0"/>
              <a:t>pracownik </a:t>
            </a:r>
            <a:r>
              <a:rPr lang="pl-PL" dirty="0" smtClean="0"/>
              <a:t>Xerox PARC </a:t>
            </a:r>
            <a:r>
              <a:rPr lang="pl-PL" dirty="0"/>
              <a:t>(Palo Alto </a:t>
            </a:r>
            <a:r>
              <a:rPr lang="pl-PL" dirty="0" err="1"/>
              <a:t>Research</a:t>
            </a:r>
            <a:r>
              <a:rPr lang="pl-PL" dirty="0"/>
              <a:t> Center) - inspirowanej technologią komunikacji radiowej uniwersytetu na Hawajach – </a:t>
            </a:r>
            <a:r>
              <a:rPr lang="pl-PL" dirty="0" err="1"/>
              <a:t>ALOHAnet</a:t>
            </a:r>
            <a:r>
              <a:rPr lang="pl-PL" dirty="0"/>
              <a:t>.</a:t>
            </a:r>
          </a:p>
          <a:p>
            <a:endParaRPr lang="pl-PL" dirty="0"/>
          </a:p>
        </p:txBody>
      </p:sp>
      <p:pic>
        <p:nvPicPr>
          <p:cNvPr id="4" name="Obraz 3" descr="Schemat sieci radiowej ALOHAnet przedstawiający połączenia pomiędzy wyspami hawajskimi. Na ilustracji widać trzy maszty nadawcze połączone czerwoną linią symbolizującą transmisję radiową między wyspami archipelagu Hawajów." title="Schemat sieci ALOHAnet (Hawaje)"/>
          <p:cNvPicPr/>
          <p:nvPr/>
        </p:nvPicPr>
        <p:blipFill>
          <a:blip r:embed="rId3"/>
          <a:stretch/>
        </p:blipFill>
        <p:spPr>
          <a:xfrm>
            <a:off x="3097776" y="3928386"/>
            <a:ext cx="5844888" cy="2480803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89341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adresu MAC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80176" y="1690688"/>
            <a:ext cx="5457154" cy="4617122"/>
          </a:xfrm>
        </p:spPr>
        <p:txBody>
          <a:bodyPr>
            <a:noAutofit/>
          </a:bodyPr>
          <a:lstStyle/>
          <a:p>
            <a:r>
              <a:rPr lang="pl-PL" dirty="0" smtClean="0"/>
              <a:t>Adres rozgłoszeniowy:</a:t>
            </a:r>
          </a:p>
          <a:p>
            <a:pPr marL="0" indent="0">
              <a:buNone/>
            </a:pPr>
            <a:r>
              <a:rPr lang="pl-PL" dirty="0" smtClean="0"/>
              <a:t>FF-FF-FF-FF-FF-FF</a:t>
            </a:r>
          </a:p>
          <a:p>
            <a:r>
              <a:rPr lang="pl-PL" dirty="0" smtClean="0"/>
              <a:t>Adresy multicastowe dla IPv4: </a:t>
            </a:r>
          </a:p>
          <a:p>
            <a:pPr marL="0" indent="0">
              <a:buNone/>
            </a:pPr>
            <a:r>
              <a:rPr lang="pl-PL" dirty="0" smtClean="0"/>
              <a:t>01:00:5E:xx:xx:xx</a:t>
            </a:r>
            <a:endParaRPr lang="pl-PL" dirty="0"/>
          </a:p>
          <a:p>
            <a:r>
              <a:rPr lang="pl-PL" dirty="0" smtClean="0"/>
              <a:t>Adresy multicastowe dla IPv6:</a:t>
            </a:r>
          </a:p>
          <a:p>
            <a:pPr marL="0" indent="0">
              <a:buNone/>
            </a:pPr>
            <a:r>
              <a:rPr lang="pl-PL" dirty="0" smtClean="0"/>
              <a:t>33:33:yy:yy:yy:yy</a:t>
            </a:r>
            <a:endParaRPr lang="pl-PL" dirty="0"/>
          </a:p>
        </p:txBody>
      </p:sp>
      <p:pic>
        <p:nvPicPr>
          <p:cNvPr id="5" name="Picture 2" descr="Diagram przedstawia strukturę 48-bitowego adresu MAC (Media Access Control), który służy do jednoznacznej identyfikacji urządzeń sieciowych w sieciach Ethernet.&#10;&#10;Rysunek składa się z dwóch pionowych kolumn.&#10;&#10;Lewa kolumna opisuje pierwsze 24 bity adresu — oznaczone jako Unikalny Identyfikator Organizacji (Organizationally Unique Identifier, OUI). Jest on przypisywany przez organizację IEEE producentowi sprzętu sieciowego.&#10;&#10;Prawa kolumna opisuje drugą część adresu, również 24-bitową — Identyfikator przypisany do producenta (identyfikuje konkretne urządzenie lub interfejs sieciowy w ramach danego producenta).&#10;&#10;Kolejne wiersze w diagramie pokazują, że:&#10;• każda część adresu ma 24 bity,&#10;• zapis składa się z 6 cyfr szesnastkowych,&#10;• przykładowy adres MAC może wyglądać jak 00-60-2F-3A-07-BC,&#10;• pierwsza część (00-60-2F) odpowiada producentowi — w przykładzie Cisco,&#10;• druga część (3A-07-BC) identyfikuje konkretne urządzenie w obrębie produkcji Cisco.&#10;&#10;Diagram ilustruje, że adres MAC to połączenie identyfikatora producenta (OUI) i numeru seryjnego urządzenia, co zapewnia unikalność każdego interfejsu sieciowego w skali globalnej."/>
          <p:cNvPicPr/>
          <p:nvPr/>
        </p:nvPicPr>
        <p:blipFill rotWithShape="1">
          <a:blip r:embed="rId3"/>
          <a:srcRect t="9447"/>
          <a:stretch/>
        </p:blipFill>
        <p:spPr>
          <a:xfrm>
            <a:off x="6137330" y="1551202"/>
            <a:ext cx="5935850" cy="4229665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95347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Przetwarzanie ramki przez kartę sieciową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pl-PL" dirty="0"/>
              <a:t>Każda karta sieciowa </a:t>
            </a:r>
            <a:r>
              <a:rPr lang="pl-PL" dirty="0" smtClean="0"/>
              <a:t>filtruje napływające </a:t>
            </a:r>
            <a:r>
              <a:rPr lang="pl-PL" dirty="0"/>
              <a:t>ramki, przetwarza jedynie ramki kierowane do danej karty oraz ramki rozgłoszeniowe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FF-FF-FF-FF-FF-FF</a:t>
            </a:r>
            <a:r>
              <a:rPr lang="pl-PL" dirty="0"/>
              <a:t>. </a:t>
            </a:r>
            <a:br>
              <a:rPr lang="pl-PL" dirty="0"/>
            </a:br>
            <a:r>
              <a:rPr lang="pl-PL" dirty="0"/>
              <a:t>Ramki zaakceptowane przez NIC są przetwarzane, odcinane są skrajne pola i poprzez sterowniki karta przekazuje ramkę do systemu operacyjnego</a:t>
            </a:r>
            <a:r>
              <a:rPr lang="pl-PL" dirty="0" smtClean="0"/>
              <a:t>.</a:t>
            </a:r>
          </a:p>
          <a:p>
            <a:pPr marL="0" indent="0">
              <a:buNone/>
            </a:pPr>
            <a:r>
              <a:rPr lang="pl-PL" dirty="0" smtClean="0"/>
              <a:t> Pozostałe </a:t>
            </a:r>
            <a:r>
              <a:rPr lang="pl-PL" dirty="0"/>
              <a:t>ramki są ignorowane.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7366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agram przedstawia zasadę działania przełącznika Ethernet (switcha) i sposób, w jaki wykorzystuje on tablicę adresów MAC do przekazywania ramek między portami.&#10;&#10;W górnej części rysunku znajduje się tabela o nazwie „MAC Address Table” (tablica adresów MAC), zawierająca dwa wpisy:&#10;• Port 1 – adres MAC 00-0A,&#10;• Port 4 – adres MAC 00-0D.&#10;&#10;Poniżej pokazano cztery porty przełącznika oznaczone numerami od 1 do 4, do których podłączone są cztery komputery oznaczone literami A, B, C i D. Każdy komputer ma własny adres MAC:&#10;• Komputer A: 00-0A (port 1),&#10;• Komputer B: 00-0B (port 2),&#10;• Komputer C: 00-0C (port 3),&#10;• Komputer D: 00-0D (port 4).&#10;&#10;Strzałka wychodząca z komputera A wskazuje, że wysyła on ramkę Ethernet. Ramka zawiera w nagłówku adres źródłowy 00-0A i adres docelowy 00-0D (komputer D).&#10;&#10;Strzałka przy porcie 4 pokazuje, że przełącznik przesyła tę ramkę tylko do portu, który odpowiada adresowi docelowemu 00-0D, na podstawie informacji z tablicy adresów MAC.&#10;&#10;U dołu diagramu znajduje się rozpisana struktura ramki Ethernet:&#10;• „Destination MAC 00-0D” – adres docelowy,&#10;• „Source MAC 00-0A” – adres źródłowy,&#10;• „Type” – pole określające protokół wyższej warstwy,&#10;• „Data” – pole zawierające przesyłane dane,&#10;• „FCS” (Frame Check Sequence) – pole sumy kontrolnej do wykrywania błędów.&#10;&#10;Cały rysunek ilustruje, jak przełącznik Ethernet analizuje nagłówek ramki, sprawdza tablicę adresów MAC i kieruje ruch tylko do właściwego portu, zamiast rozsyłać go do wszystkich urządzeń, co zwiększa wydajność sieci."/>
          <p:cNvPicPr/>
          <p:nvPr/>
        </p:nvPicPr>
        <p:blipFill>
          <a:blip r:embed="rId2"/>
          <a:stretch/>
        </p:blipFill>
        <p:spPr>
          <a:xfrm>
            <a:off x="5308440" y="1825625"/>
            <a:ext cx="6883560" cy="443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Działanie przełącznika </a:t>
            </a:r>
            <a:r>
              <a:rPr lang="pl-PL" dirty="0" err="1" smtClean="0"/>
              <a:t>Ethernetowego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825625"/>
            <a:ext cx="6074044" cy="4351338"/>
          </a:xfrm>
        </p:spPr>
        <p:txBody>
          <a:bodyPr/>
          <a:lstStyle/>
          <a:p>
            <a:r>
              <a:rPr lang="pl-PL" dirty="0"/>
              <a:t>Przełącznik buduje tablicę MAC i na jej podstawie przełącza ramkę: odbiera z jednego interfejsu i wysyła innym.</a:t>
            </a:r>
          </a:p>
          <a:p>
            <a:r>
              <a:rPr lang="pl-PL" dirty="0"/>
              <a:t>Działa w pełnym dupleksie, </a:t>
            </a:r>
            <a:r>
              <a:rPr lang="pl-PL" dirty="0" smtClean="0"/>
              <a:t>dlatego  </a:t>
            </a:r>
            <a:r>
              <a:rPr lang="pl-PL" dirty="0"/>
              <a:t>algorytm CSMA/CD jest zbędny (brak kolizji).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607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Początki technologii Ethernet c.d.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 smtClean="0"/>
              <a:t>1976 </a:t>
            </a:r>
            <a:r>
              <a:rPr lang="pl-PL" dirty="0"/>
              <a:t>pierwsza specyfikacja komunikacji za pomocą kabla koncentrycznego, komunikacja w sieci LAN na małym obszarze. </a:t>
            </a:r>
          </a:p>
        </p:txBody>
      </p:sp>
      <p:pic>
        <p:nvPicPr>
          <p:cNvPr id="4" name="Symbol zastępczy zawartości 3" descr="Rysunek przedstawia schemat wczesnej koncepcji sieci Ethernet. Pokazano żółty przewód oznaczony jako „The Ether”, do którego podłączony jest nadajnik-odbiornik (transceiver) poprzez punkt dostępowy TAP. Transceiver łączy się z komputerem oznaczonym jako „Station” za pomocą kabla interfejsowego. Wewnątrz stacji znajdują się moduły „Interface” i „Controller”. Na końcu przewodu sieciowego widoczny jest terminator zapobiegający odbiciom sygnału."/>
          <p:cNvPicPr/>
          <p:nvPr/>
        </p:nvPicPr>
        <p:blipFill>
          <a:blip r:embed="rId3"/>
          <a:stretch/>
        </p:blipFill>
        <p:spPr>
          <a:xfrm>
            <a:off x="3494679" y="3731684"/>
            <a:ext cx="5179538" cy="2580216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4628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Początki technologii Ethernet c.d.1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 smtClean="0"/>
              <a:t>1980 </a:t>
            </a:r>
            <a:r>
              <a:rPr lang="pl-PL" dirty="0"/>
              <a:t>– pierwszy standard Ethernet lub DIX, skrót pochodzi od nazw firm DEC, </a:t>
            </a:r>
            <a:r>
              <a:rPr lang="pl-PL" dirty="0" smtClean="0"/>
              <a:t>Intel, Xerox.</a:t>
            </a:r>
            <a:endParaRPr lang="pl-PL" dirty="0"/>
          </a:p>
          <a:p>
            <a:r>
              <a:rPr lang="pl-PL" dirty="0"/>
              <a:t>1985 – Ethernet stał się </a:t>
            </a:r>
            <a:r>
              <a:rPr lang="pl-PL" dirty="0" smtClean="0"/>
              <a:t>standardem </a:t>
            </a:r>
            <a:r>
              <a:rPr lang="pl-PL" dirty="0">
                <a:solidFill>
                  <a:srgbClr val="000000"/>
                </a:solidFill>
                <a:ea typeface="Calibri"/>
              </a:rPr>
              <a:t>IEEE </a:t>
            </a:r>
            <a:r>
              <a:rPr lang="pl-PL" dirty="0" smtClean="0">
                <a:solidFill>
                  <a:srgbClr val="000000"/>
                </a:solidFill>
                <a:ea typeface="Calibri"/>
              </a:rPr>
              <a:t>802.3.</a:t>
            </a:r>
            <a:endParaRPr lang="pl-PL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026" name="Picture 2" descr="Logo organizacji IEEE — niebieski symbol z rombem i stylizowaną strzałką w środku obok dużego napisu „IEEE”. Oznacza Institute of Electrical and Electronics Engineers, organizację opracowującą standardy techniczne, w tym m.in. Ethernet IEEE 802.3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4" b="33832"/>
          <a:stretch/>
        </p:blipFill>
        <p:spPr bwMode="auto">
          <a:xfrm>
            <a:off x="1736402" y="4001294"/>
            <a:ext cx="8191500" cy="265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4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Początki technologii Ethernet c.d.2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 smtClean="0"/>
              <a:t>1976 </a:t>
            </a:r>
            <a:r>
              <a:rPr lang="pl-PL" dirty="0"/>
              <a:t>pierwsza specyfikacja komunikacji za pomocą kabla koncentrycznego, komunikacja w sieci LAN na małym obszarze. </a:t>
            </a:r>
          </a:p>
          <a:p>
            <a:r>
              <a:rPr lang="pl-PL" dirty="0"/>
              <a:t>1980 – pierwszy standard Ethernet lub DIX, skrót pochodzi od nazw firm DEC, Intel, Xerox</a:t>
            </a:r>
            <a:r>
              <a:rPr lang="pl-PL" dirty="0" smtClean="0"/>
              <a:t>.</a:t>
            </a:r>
            <a:endParaRPr lang="pl-PL" dirty="0"/>
          </a:p>
          <a:p>
            <a:r>
              <a:rPr lang="pl-PL" dirty="0"/>
              <a:t>1985 – Ethernet stał się </a:t>
            </a:r>
            <a:r>
              <a:rPr lang="pl-PL" dirty="0" smtClean="0"/>
              <a:t>standardem IEEE 802.3.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9196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Rozwój standardu Ethernet c.d.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/>
              <a:t>1990 – 802.3i – 10Base-T (10 </a:t>
            </a:r>
            <a:r>
              <a:rPr lang="pl-PL" dirty="0" err="1"/>
              <a:t>Mb</a:t>
            </a:r>
            <a:r>
              <a:rPr lang="pl-PL" dirty="0"/>
              <a:t>/s, skrętka)</a:t>
            </a:r>
          </a:p>
          <a:p>
            <a:r>
              <a:rPr lang="pl-PL" dirty="0"/>
              <a:t>1995 – 802.3u – 100Base-T (</a:t>
            </a:r>
            <a:r>
              <a:rPr lang="pl-PL" dirty="0" smtClean="0"/>
              <a:t>Fast Ethernet </a:t>
            </a:r>
            <a:r>
              <a:rPr lang="pl-PL" dirty="0"/>
              <a:t>+ auto-negocjacja)</a:t>
            </a:r>
          </a:p>
          <a:p>
            <a:r>
              <a:rPr lang="pl-PL" dirty="0"/>
              <a:t>1999 – 802.3ab – 1000Base-T (1 </a:t>
            </a:r>
            <a:r>
              <a:rPr lang="pl-PL" dirty="0" err="1"/>
              <a:t>Gb</a:t>
            </a:r>
            <a:r>
              <a:rPr lang="pl-PL" dirty="0"/>
              <a:t>/s, skrętka </a:t>
            </a:r>
            <a:r>
              <a:rPr lang="pl-PL" dirty="0" smtClean="0"/>
              <a:t>kat</a:t>
            </a:r>
            <a:r>
              <a:rPr lang="pl-PL" dirty="0"/>
              <a:t>. 5e)</a:t>
            </a:r>
          </a:p>
          <a:p>
            <a:r>
              <a:rPr lang="pl-PL" dirty="0"/>
              <a:t>2002 – 802.3ae – 10GBase-X (10 </a:t>
            </a:r>
            <a:r>
              <a:rPr lang="pl-PL" dirty="0" err="1"/>
              <a:t>Gb</a:t>
            </a:r>
            <a:r>
              <a:rPr lang="pl-PL" dirty="0"/>
              <a:t>/s, światłowód)</a:t>
            </a:r>
          </a:p>
          <a:p>
            <a:r>
              <a:rPr lang="pl-PL" dirty="0"/>
              <a:t>2004 – 802.3ak – 10GBase-CX4 (skrętka)</a:t>
            </a:r>
          </a:p>
        </p:txBody>
      </p:sp>
    </p:spTree>
    <p:extLst>
      <p:ext uri="{BB962C8B-B14F-4D97-AF65-F5344CB8AC3E}">
        <p14:creationId xmlns:p14="http://schemas.microsoft.com/office/powerpoint/2010/main" val="319746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Rozwój standardu Ethernet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/>
              <a:t>2006 – 802.3an – 10GBase-T (10 </a:t>
            </a:r>
            <a:r>
              <a:rPr lang="pl-PL" dirty="0" err="1"/>
              <a:t>Gb</a:t>
            </a:r>
            <a:r>
              <a:rPr lang="pl-PL" dirty="0"/>
              <a:t>/s, skrętka kat. 6a, </a:t>
            </a:r>
            <a:r>
              <a:rPr lang="pl-PL" dirty="0" smtClean="0"/>
              <a:t>7, </a:t>
            </a:r>
            <a:r>
              <a:rPr lang="pl-PL" dirty="0"/>
              <a:t>do </a:t>
            </a:r>
            <a:r>
              <a:rPr lang="pl-PL" dirty="0" smtClean="0"/>
              <a:t>100 m</a:t>
            </a:r>
            <a:r>
              <a:rPr lang="pl-PL" dirty="0"/>
              <a:t>)</a:t>
            </a:r>
          </a:p>
          <a:p>
            <a:r>
              <a:rPr lang="pl-PL" dirty="0"/>
              <a:t>2010 – 802.3ba – 40 </a:t>
            </a:r>
            <a:r>
              <a:rPr lang="pl-PL" dirty="0" err="1"/>
              <a:t>Gb</a:t>
            </a:r>
            <a:r>
              <a:rPr lang="pl-PL" dirty="0"/>
              <a:t>/s</a:t>
            </a:r>
          </a:p>
          <a:p>
            <a:r>
              <a:rPr lang="pl-PL" dirty="0"/>
              <a:t>2017 – 802.3bs – 400 </a:t>
            </a:r>
            <a:r>
              <a:rPr lang="pl-PL" dirty="0" err="1"/>
              <a:t>Gb</a:t>
            </a:r>
            <a:r>
              <a:rPr lang="pl-PL" dirty="0"/>
              <a:t>/s (zdefiniowano także 200Gb/s)</a:t>
            </a:r>
          </a:p>
          <a:p>
            <a:r>
              <a:rPr lang="pl-PL" dirty="0"/>
              <a:t>2024 – 802.3df – 800 </a:t>
            </a:r>
            <a:r>
              <a:rPr lang="pl-PL" dirty="0" err="1"/>
              <a:t>Gb</a:t>
            </a:r>
            <a:r>
              <a:rPr lang="pl-PL" dirty="0"/>
              <a:t>/s </a:t>
            </a:r>
            <a:endParaRPr lang="pl-PL" dirty="0" smtClean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r>
              <a:rPr lang="pl-PL" b="1" dirty="0"/>
              <a:t>Planowane </a:t>
            </a:r>
            <a:r>
              <a:rPr lang="pl-PL" b="1" dirty="0" smtClean="0"/>
              <a:t>na 2026r. </a:t>
            </a:r>
            <a:r>
              <a:rPr lang="pl-PL" b="1" dirty="0"/>
              <a:t>- 802.3dj  - 1600Gb/s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49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Mechanizm auto-</a:t>
            </a:r>
            <a:r>
              <a:rPr lang="pl-PL" dirty="0" err="1" smtClean="0"/>
              <a:t>krosowania</a:t>
            </a:r>
            <a:r>
              <a:rPr lang="pl-PL" dirty="0" smtClean="0"/>
              <a:t> portu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199" y="1825625"/>
            <a:ext cx="1118848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700" dirty="0" smtClean="0"/>
              <a:t>Auto-MDIX (Automatic </a:t>
            </a:r>
            <a:r>
              <a:rPr lang="pl-PL" sz="2700" dirty="0"/>
              <a:t>Medium-Dependent Interface </a:t>
            </a:r>
            <a:r>
              <a:rPr lang="pl-PL" sz="2700" dirty="0" err="1" smtClean="0"/>
              <a:t>Crossover</a:t>
            </a:r>
            <a:r>
              <a:rPr lang="pl-PL" sz="2700" dirty="0" smtClean="0"/>
              <a:t>), </a:t>
            </a:r>
            <a:r>
              <a:rPr lang="pl-PL" sz="2700" b="1" dirty="0" smtClean="0"/>
              <a:t>IEEE</a:t>
            </a:r>
            <a:r>
              <a:rPr lang="pl-PL" sz="2700" dirty="0" smtClean="0"/>
              <a:t> </a:t>
            </a:r>
            <a:r>
              <a:rPr lang="pl-PL" sz="2700" b="1" dirty="0"/>
              <a:t>802.3ab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4" descr="Schemat połączenia w kablu Ethernet typu „cross-over” (skrętka krosowana). Po lewej i prawej stronie znajdują się dwa złącza RJ-45, każde z ośmioma ponumerowanymi pinami od 1 do 8. Linie pomiędzy złączami pokazują sposób zamiany przewodów między końcami kabla.&#10;&#10;Przewód z pinu 1 po lewej (biało-pomarańczowy) jest połączony z pinem 3 po prawej (biało-zielony), a przewód z pinu 2 (pomarańczowy) z pinem 6 (zielony). Przewody z pinów 3 i 6 po lewej (zielony i biało-zielony) są skrzyżowane i podłączone odpowiednio do pinów 1 i 2 po prawej.&#10;&#10;Piny 4, 5, 7 i 8 pozostają nieużywane. Kolory przewodów oznaczają pary transmisyjne w standardzie T568A i T568B. Strzałki przy pinach wskazują kierunek nadawania i odbioru sygnału w obu końcach kabla."/>
          <p:cNvPicPr/>
          <p:nvPr/>
        </p:nvPicPr>
        <p:blipFill>
          <a:blip r:embed="rId3"/>
          <a:stretch/>
        </p:blipFill>
        <p:spPr>
          <a:xfrm>
            <a:off x="2616303" y="2944744"/>
            <a:ext cx="7504090" cy="3673032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26969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Efektywność energetyczna Ethernetu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8"/>
            <a:ext cx="1118848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/>
              <a:t>Energy </a:t>
            </a:r>
            <a:r>
              <a:rPr lang="pl-PL" dirty="0" err="1"/>
              <a:t>Efficient</a:t>
            </a:r>
            <a:r>
              <a:rPr lang="pl-PL" dirty="0"/>
              <a:t> Ethernet (</a:t>
            </a:r>
            <a:r>
              <a:rPr lang="pl-PL" b="1" dirty="0"/>
              <a:t>IEEE 802.3az</a:t>
            </a:r>
            <a:r>
              <a:rPr lang="pl-PL" dirty="0" smtClean="0"/>
              <a:t>).</a:t>
            </a:r>
          </a:p>
          <a:p>
            <a:pPr marL="0" indent="0">
              <a:buNone/>
            </a:pPr>
            <a:r>
              <a:rPr lang="pl-PL" dirty="0"/>
              <a:t>Celem rozszerzenia standardu jest zmniejszenie poboru mocy interfejsów sieciowych podczas okresów małego lub zerowego ruchu sieciowego, bez znaczącego wpływu na wydajność transmisji danych</a:t>
            </a:r>
            <a:r>
              <a:rPr lang="pl-PL" dirty="0" smtClean="0"/>
              <a:t>.</a:t>
            </a:r>
          </a:p>
          <a:p>
            <a:pPr marL="0" indent="0">
              <a:buNone/>
            </a:pPr>
            <a:r>
              <a:rPr lang="pl-PL" dirty="0" smtClean="0"/>
              <a:t>Zastosowany </a:t>
            </a:r>
            <a:r>
              <a:rPr lang="pl-PL" dirty="0"/>
              <a:t>w: </a:t>
            </a:r>
            <a:r>
              <a:rPr lang="pl-PL" dirty="0" smtClean="0"/>
              <a:t>(1) kartach </a:t>
            </a:r>
            <a:r>
              <a:rPr lang="pl-PL" dirty="0"/>
              <a:t>sieciowych komputerów i serwerów</a:t>
            </a:r>
            <a:r>
              <a:rPr lang="pl-PL" dirty="0" smtClean="0"/>
              <a:t>, (2) przełącznikach sieciowych, (3) routerach, (4) punktach dostępowych Wi-Fi.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66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467a2faf0cf61da6b40d683f1556a9fd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284d297e7da0dea4d9ed4aa034764c93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EECC88-45E0-43AF-8248-CACD97DBC225}"/>
</file>

<file path=customXml/itemProps2.xml><?xml version="1.0" encoding="utf-8"?>
<ds:datastoreItem xmlns:ds="http://schemas.openxmlformats.org/officeDocument/2006/customXml" ds:itemID="{4FC160EE-760A-4263-892B-FEF82797136B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853e06b7-a411-4003-87a8-8e7988b9a28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4521</TotalTime>
  <Words>1104</Words>
  <Application>Microsoft Office PowerPoint</Application>
  <PresentationFormat>Panoramiczny</PresentationFormat>
  <Paragraphs>141</Paragraphs>
  <Slides>22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Motyw pakietu Office</vt:lpstr>
      <vt:lpstr>Projekt „Kierunki – drogi dla gospodarki”</vt:lpstr>
      <vt:lpstr>Początki technologii Ethernet</vt:lpstr>
      <vt:lpstr>Początki technologii Ethernet c.d.</vt:lpstr>
      <vt:lpstr>Początki technologii Ethernet c.d.1</vt:lpstr>
      <vt:lpstr>Początki technologii Ethernet c.d.2</vt:lpstr>
      <vt:lpstr>Rozwój standardu Ethernet c.d.</vt:lpstr>
      <vt:lpstr>Rozwój standardu Ethernet</vt:lpstr>
      <vt:lpstr>Mechanizm auto-krosowania portu</vt:lpstr>
      <vt:lpstr>Efektywność energetyczna Ethernetu</vt:lpstr>
      <vt:lpstr>Istota działania efektywności energetycznej IEEE 802.3az</vt:lpstr>
      <vt:lpstr>Przykładowa zmiana stanów - LPI</vt:lpstr>
      <vt:lpstr>Energy Efficient Ethernet  (EEE)</vt:lpstr>
      <vt:lpstr>Oszacowanie oszczędności energii - założenia</vt:lpstr>
      <vt:lpstr>Oszacowanie oszczędności energii - obliczenia</vt:lpstr>
      <vt:lpstr>Zasilanie urządzeń końcowych – PoE</vt:lpstr>
      <vt:lpstr>Budowa ramki Ethernet II</vt:lpstr>
      <vt:lpstr>Podstawowe mechanizmy bezpieczeństwa</vt:lpstr>
      <vt:lpstr>Pola ramki Ethernet II</vt:lpstr>
      <vt:lpstr>Identyfikacja hostów - adres MAC</vt:lpstr>
      <vt:lpstr>Struktura adresu MAC</vt:lpstr>
      <vt:lpstr>Przetwarzanie ramki przez kartę sieciową </vt:lpstr>
      <vt:lpstr>Działanie przełącznika Ethernetowego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Rozwój technologii Ethernet w „zielonym” kierunku</dc:title>
  <dc:creator>Piotr Żmudziński</dc:creator>
  <cp:lastModifiedBy>Konto Microsoft</cp:lastModifiedBy>
  <cp:revision>93</cp:revision>
  <dcterms:created xsi:type="dcterms:W3CDTF">2024-06-08T14:40:10Z</dcterms:created>
  <dcterms:modified xsi:type="dcterms:W3CDTF">2025-11-17T14:32:33Z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