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7" r:id="rId5"/>
    <p:sldId id="311" r:id="rId6"/>
    <p:sldId id="313" r:id="rId7"/>
    <p:sldId id="314" r:id="rId8"/>
    <p:sldId id="315" r:id="rId9"/>
    <p:sldId id="316" r:id="rId10"/>
    <p:sldId id="317" r:id="rId11"/>
    <p:sldId id="322" r:id="rId12"/>
    <p:sldId id="324" r:id="rId13"/>
    <p:sldId id="327" r:id="rId14"/>
    <p:sldId id="320" r:id="rId15"/>
    <p:sldId id="333" r:id="rId16"/>
    <p:sldId id="328" r:id="rId17"/>
    <p:sldId id="318" r:id="rId18"/>
    <p:sldId id="323" r:id="rId19"/>
    <p:sldId id="325" r:id="rId20"/>
    <p:sldId id="321" r:id="rId21"/>
    <p:sldId id="347" r:id="rId22"/>
    <p:sldId id="329" r:id="rId23"/>
    <p:sldId id="319" r:id="rId24"/>
    <p:sldId id="330" r:id="rId25"/>
    <p:sldId id="332" r:id="rId26"/>
    <p:sldId id="336" r:id="rId27"/>
    <p:sldId id="338" r:id="rId28"/>
    <p:sldId id="326" r:id="rId29"/>
    <p:sldId id="339" r:id="rId30"/>
    <p:sldId id="343" r:id="rId31"/>
    <p:sldId id="337" r:id="rId32"/>
    <p:sldId id="341" r:id="rId33"/>
    <p:sldId id="342" r:id="rId34"/>
    <p:sldId id="344" r:id="rId35"/>
    <p:sldId id="345" r:id="rId36"/>
    <p:sldId id="346" r:id="rId37"/>
    <p:sldId id="310" r:id="rId38"/>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Styl jasny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3" autoAdjust="0"/>
    <p:restoredTop sz="85328" autoAdjust="0"/>
  </p:normalViewPr>
  <p:slideViewPr>
    <p:cSldViewPr snapToGrid="0">
      <p:cViewPr>
        <p:scale>
          <a:sx n="57" d="100"/>
          <a:sy n="57" d="100"/>
        </p:scale>
        <p:origin x="28"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96E141-7963-4EFA-BBF4-47623F7E0899}" type="datetimeFigureOut">
              <a:rPr lang="pl-PL" smtClean="0"/>
              <a:t>19.10.2025</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6A1BC-E62F-4296-A442-A1EBD90051C4}" type="slidenum">
              <a:rPr lang="pl-PL" smtClean="0"/>
              <a:t>‹#›</a:t>
            </a:fld>
            <a:endParaRPr lang="pl-PL"/>
          </a:p>
        </p:txBody>
      </p:sp>
    </p:spTree>
    <p:extLst>
      <p:ext uri="{BB962C8B-B14F-4D97-AF65-F5344CB8AC3E}">
        <p14:creationId xmlns:p14="http://schemas.microsoft.com/office/powerpoint/2010/main" val="4000143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19.10.2025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19.10.2025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19.10.2025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t>19.10.2025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t>19.10.2025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t>19.10.2025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19.10.2025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19.10.2025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19.10.2025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19.10.2025</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openstax.pl/szczegoly-ksiazki?book=Mikroekonomia%E2%80%93Podstaw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122363"/>
            <a:ext cx="9144000" cy="2387600"/>
          </a:xfrm>
        </p:spPr>
        <p:txBody>
          <a:bodyPr>
            <a:normAutofit/>
          </a:bodyPr>
          <a:lstStyle/>
          <a:p>
            <a:r>
              <a:rPr lang="pl-PL" sz="4000" dirty="0"/>
              <a:t>Projekt „Kierunki – drogi dla gospodarki”</a:t>
            </a:r>
          </a:p>
        </p:txBody>
      </p:sp>
      <p:sp>
        <p:nvSpPr>
          <p:cNvPr id="3" name="Podtytuł 2"/>
          <p:cNvSpPr>
            <a:spLocks noGrp="1"/>
          </p:cNvSpPr>
          <p:nvPr>
            <p:ph type="subTitle" idx="1"/>
          </p:nvPr>
        </p:nvSpPr>
        <p:spPr/>
        <p:txBody>
          <a:bodyPr>
            <a:normAutofit lnSpcReduction="10000"/>
          </a:bodyPr>
          <a:lstStyle/>
          <a:p>
            <a:pPr algn="l"/>
            <a:r>
              <a:rPr lang="pl-PL" dirty="0"/>
              <a:t>Tytuł wykładu: </a:t>
            </a:r>
            <a:r>
              <a:rPr lang="pl-PL" b="1" dirty="0"/>
              <a:t>Popyt i podaż, równowaga rynkowa, elastyczność</a:t>
            </a:r>
          </a:p>
          <a:p>
            <a:pPr algn="l"/>
            <a:r>
              <a:rPr lang="pl-PL" dirty="0"/>
              <a:t>Przedmiot: </a:t>
            </a:r>
            <a:r>
              <a:rPr lang="pl-PL" b="1" dirty="0"/>
              <a:t>Podstawy ekonomii</a:t>
            </a:r>
          </a:p>
          <a:p>
            <a:pPr algn="l"/>
            <a:r>
              <a:rPr lang="pl-PL" dirty="0"/>
              <a:t>Kierunek: </a:t>
            </a:r>
            <a:r>
              <a:rPr lang="pl-PL" b="1" dirty="0"/>
              <a:t>Zarządzanie i inżynieria produkcji</a:t>
            </a:r>
          </a:p>
          <a:p>
            <a:pPr algn="l"/>
            <a:r>
              <a:rPr lang="pl-PL" dirty="0"/>
              <a:t>Autor: </a:t>
            </a:r>
            <a:r>
              <a:rPr lang="pl-PL" b="1" dirty="0"/>
              <a:t>mgr Paweł Błoński </a:t>
            </a: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B584019-2955-4A91-5221-B5865FAAD7B1}"/>
              </a:ext>
            </a:extLst>
          </p:cNvPr>
          <p:cNvSpPr>
            <a:spLocks noGrp="1"/>
          </p:cNvSpPr>
          <p:nvPr>
            <p:ph type="title"/>
          </p:nvPr>
        </p:nvSpPr>
        <p:spPr>
          <a:xfrm>
            <a:off x="838200" y="365125"/>
            <a:ext cx="10515600" cy="762217"/>
          </a:xfrm>
        </p:spPr>
        <p:txBody>
          <a:bodyPr>
            <a:normAutofit/>
          </a:bodyPr>
          <a:lstStyle/>
          <a:p>
            <a:r>
              <a:rPr lang="pl-PL" sz="3600" dirty="0">
                <a:latin typeface="+mn-lt"/>
              </a:rPr>
              <a:t>Krzywe popytu – kształt</a:t>
            </a:r>
          </a:p>
        </p:txBody>
      </p:sp>
      <p:sp>
        <p:nvSpPr>
          <p:cNvPr id="3" name="Symbol zastępczy zawartości 2">
            <a:extLst>
              <a:ext uri="{FF2B5EF4-FFF2-40B4-BE49-F238E27FC236}">
                <a16:creationId xmlns:a16="http://schemas.microsoft.com/office/drawing/2014/main" xmlns="" id="{10CFD72B-420E-FDE0-7CDB-04825E0E18B0}"/>
              </a:ext>
            </a:extLst>
          </p:cNvPr>
          <p:cNvSpPr>
            <a:spLocks noGrp="1"/>
          </p:cNvSpPr>
          <p:nvPr>
            <p:ph idx="1"/>
          </p:nvPr>
        </p:nvSpPr>
        <p:spPr>
          <a:xfrm>
            <a:off x="838199" y="1277655"/>
            <a:ext cx="10748375" cy="4899308"/>
          </a:xfrm>
        </p:spPr>
        <p:txBody>
          <a:bodyPr>
            <a:normAutofit/>
          </a:bodyPr>
          <a:lstStyle/>
          <a:p>
            <a:pPr marL="0" indent="0">
              <a:lnSpc>
                <a:spcPct val="115000"/>
              </a:lnSpc>
              <a:buNone/>
            </a:pPr>
            <a:r>
              <a:rPr lang="pl-PL" sz="2400" dirty="0"/>
              <a:t>Krzywe popytu wyglądają nieco inaczej dla rożnych dóbr. Mogą być dość strome lub stosunkowo płaskie, liniowe lub zakrzywione. Prawie wszystkie krzywe popytu wykazują jednak podstawowe podobieństwo, jakim jest ich ujemne nachylenie. Krzywe popytu ilustrują prawo popytu: wraz ze wzrostem ceny spada zapotrzebowanie na dane dobro, zaś wraz ze spadkiem ceny zapotrzebowanie rośnie.</a:t>
            </a:r>
            <a:endParaRPr lang="pl-PL" sz="2400" b="1" dirty="0"/>
          </a:p>
        </p:txBody>
      </p:sp>
    </p:spTree>
    <p:extLst>
      <p:ext uri="{BB962C8B-B14F-4D97-AF65-F5344CB8AC3E}">
        <p14:creationId xmlns:p14="http://schemas.microsoft.com/office/powerpoint/2010/main" val="3595206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76287F5-81C7-F3AD-2705-615F143DC224}"/>
              </a:ext>
            </a:extLst>
          </p:cNvPr>
          <p:cNvSpPr>
            <a:spLocks noGrp="1"/>
          </p:cNvSpPr>
          <p:nvPr>
            <p:ph type="title"/>
          </p:nvPr>
        </p:nvSpPr>
        <p:spPr>
          <a:xfrm>
            <a:off x="838200" y="365126"/>
            <a:ext cx="10515600" cy="737164"/>
          </a:xfrm>
        </p:spPr>
        <p:txBody>
          <a:bodyPr>
            <a:normAutofit/>
          </a:bodyPr>
          <a:lstStyle/>
          <a:p>
            <a:r>
              <a:rPr lang="pl-PL" sz="3600" dirty="0">
                <a:latin typeface="+mn-lt"/>
              </a:rPr>
              <a:t>Zmiana popytu</a:t>
            </a:r>
          </a:p>
        </p:txBody>
      </p:sp>
      <p:sp>
        <p:nvSpPr>
          <p:cNvPr id="3" name="Symbol zastępczy zawartości 2">
            <a:extLst>
              <a:ext uri="{FF2B5EF4-FFF2-40B4-BE49-F238E27FC236}">
                <a16:creationId xmlns:a16="http://schemas.microsoft.com/office/drawing/2014/main" xmlns="" id="{6C26E176-7DA5-7FAA-E6B4-12F134C54C59}"/>
              </a:ext>
            </a:extLst>
          </p:cNvPr>
          <p:cNvSpPr>
            <a:spLocks noGrp="1"/>
          </p:cNvSpPr>
          <p:nvPr>
            <p:ph idx="1"/>
          </p:nvPr>
        </p:nvSpPr>
        <p:spPr>
          <a:xfrm>
            <a:off x="838200" y="1252603"/>
            <a:ext cx="10515600" cy="4924360"/>
          </a:xfrm>
        </p:spPr>
        <p:txBody>
          <a:bodyPr>
            <a:normAutofit/>
          </a:bodyPr>
          <a:lstStyle/>
          <a:p>
            <a:pPr marL="0" indent="0">
              <a:lnSpc>
                <a:spcPct val="115000"/>
              </a:lnSpc>
              <a:buNone/>
            </a:pPr>
            <a:r>
              <a:rPr lang="pl-PL" sz="2400" b="1" dirty="0"/>
              <a:t>Zmiana popytu </a:t>
            </a:r>
            <a:r>
              <a:rPr lang="pl-PL" sz="2400" dirty="0"/>
              <a:t>następuje wówczas, gdy zmiana czynników ekonomicznych determinujących wielkość popytu (innych niż cena rynkowa danego dobra) powoduje, że zapotrzebowanie na dane dobro zmienia się przy każdym poziomie ceny rynkowej.</a:t>
            </a:r>
          </a:p>
        </p:txBody>
      </p:sp>
    </p:spTree>
    <p:extLst>
      <p:ext uri="{BB962C8B-B14F-4D97-AF65-F5344CB8AC3E}">
        <p14:creationId xmlns:p14="http://schemas.microsoft.com/office/powerpoint/2010/main" val="1099506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7F4C1E9-4435-0588-DAD8-EBEF0D188A3F}"/>
              </a:ext>
            </a:extLst>
          </p:cNvPr>
          <p:cNvSpPr>
            <a:spLocks noGrp="1"/>
          </p:cNvSpPr>
          <p:nvPr>
            <p:ph type="title"/>
          </p:nvPr>
        </p:nvSpPr>
        <p:spPr>
          <a:xfrm>
            <a:off x="838200" y="365125"/>
            <a:ext cx="10515600" cy="599379"/>
          </a:xfrm>
        </p:spPr>
        <p:txBody>
          <a:bodyPr>
            <a:normAutofit/>
          </a:bodyPr>
          <a:lstStyle/>
          <a:p>
            <a:r>
              <a:rPr lang="pl-PL" sz="3600" dirty="0">
                <a:latin typeface="+mn-lt"/>
              </a:rPr>
              <a:t>Przesunięcie krzywej popytu</a:t>
            </a:r>
          </a:p>
        </p:txBody>
      </p:sp>
      <p:sp>
        <p:nvSpPr>
          <p:cNvPr id="7" name="pole tekstowe 6">
            <a:extLst>
              <a:ext uri="{FF2B5EF4-FFF2-40B4-BE49-F238E27FC236}">
                <a16:creationId xmlns:a16="http://schemas.microsoft.com/office/drawing/2014/main" xmlns="" id="{90612F12-3E04-03CF-D3C3-09A121976373}"/>
              </a:ext>
            </a:extLst>
          </p:cNvPr>
          <p:cNvSpPr txBox="1"/>
          <p:nvPr/>
        </p:nvSpPr>
        <p:spPr>
          <a:xfrm>
            <a:off x="838200" y="983925"/>
            <a:ext cx="6187858" cy="461665"/>
          </a:xfrm>
          <a:prstGeom prst="rect">
            <a:avLst/>
          </a:prstGeom>
          <a:noFill/>
        </p:spPr>
        <p:txBody>
          <a:bodyPr wrap="square" rtlCol="0">
            <a:spAutoFit/>
          </a:bodyPr>
          <a:lstStyle/>
          <a:p>
            <a:r>
              <a:rPr lang="pl-PL" sz="2400" dirty="0"/>
              <a:t>Przykład rynku samochodów</a:t>
            </a:r>
          </a:p>
        </p:txBody>
      </p:sp>
      <p:pic>
        <p:nvPicPr>
          <p:cNvPr id="5" name="Symbol zastępczy zawartości 4" descr="Wykres przedstawia przesunięcie krzywej popytu na przykładzie rynku samochodów. Opis wykresu dostępny na slajdzie. ">
            <a:extLst>
              <a:ext uri="{FF2B5EF4-FFF2-40B4-BE49-F238E27FC236}">
                <a16:creationId xmlns:a16="http://schemas.microsoft.com/office/drawing/2014/main" xmlns="" id="{B019977E-9F7A-8B3D-CCC3-4DC3D4DCB07E}"/>
              </a:ext>
            </a:extLst>
          </p:cNvPr>
          <p:cNvPicPr>
            <a:picLocks noGrp="1" noChangeAspect="1"/>
          </p:cNvPicPr>
          <p:nvPr>
            <p:ph idx="1"/>
          </p:nvPr>
        </p:nvPicPr>
        <p:blipFill>
          <a:blip r:embed="rId2"/>
          <a:stretch>
            <a:fillRect/>
          </a:stretch>
        </p:blipFill>
        <p:spPr>
          <a:xfrm>
            <a:off x="485516" y="1465011"/>
            <a:ext cx="7010789" cy="4750864"/>
          </a:xfrm>
          <a:prstGeom prst="rect">
            <a:avLst/>
          </a:prstGeom>
        </p:spPr>
      </p:pic>
      <p:sp>
        <p:nvSpPr>
          <p:cNvPr id="6" name="Symbol zastępczy zawartości 2">
            <a:extLst>
              <a:ext uri="{FF2B5EF4-FFF2-40B4-BE49-F238E27FC236}">
                <a16:creationId xmlns:a16="http://schemas.microsoft.com/office/drawing/2014/main" xmlns="" id="{41BAE98B-910E-F572-DE84-6A8981711059}"/>
              </a:ext>
            </a:extLst>
          </p:cNvPr>
          <p:cNvSpPr txBox="1">
            <a:spLocks/>
          </p:cNvSpPr>
          <p:nvPr/>
        </p:nvSpPr>
        <p:spPr>
          <a:xfrm>
            <a:off x="7866345" y="1214757"/>
            <a:ext cx="4008329" cy="546445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buFont typeface="Arial" panose="020B0604020202020204" pitchFamily="34" charset="0"/>
              <a:buNone/>
            </a:pPr>
            <a:r>
              <a:rPr lang="pl-PL" sz="2400" b="1" dirty="0"/>
              <a:t>Opis wykresu </a:t>
            </a:r>
          </a:p>
          <a:p>
            <a:pPr marL="0" indent="0">
              <a:lnSpc>
                <a:spcPct val="115000"/>
              </a:lnSpc>
              <a:buFont typeface="Arial" panose="020B0604020202020204" pitchFamily="34" charset="0"/>
              <a:buNone/>
            </a:pPr>
            <a:r>
              <a:rPr lang="pl-PL" sz="2400" dirty="0"/>
              <a:t>Zwiększony popyt oznacza, że przy każdym poziomie ceny rynkowej zapotrzebowanie jest większe, a więc krzywa popytu przesuwa się w prawo, z położenia D0 do położenia D1. Zmniejszony popyt oznacza, że przy każdym poziomie ceny rynkowej zapotrzebowanie jest mniejsze, a zatem krzywa popytu przesuwa się w lewo, z położenia D0 do położenia D2.</a:t>
            </a:r>
            <a:endParaRPr lang="pl-PL" sz="2400" b="1" dirty="0"/>
          </a:p>
        </p:txBody>
      </p:sp>
    </p:spTree>
    <p:extLst>
      <p:ext uri="{BB962C8B-B14F-4D97-AF65-F5344CB8AC3E}">
        <p14:creationId xmlns:p14="http://schemas.microsoft.com/office/powerpoint/2010/main" val="2504803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D288BB64-4168-E9C4-04F7-F3676350C880}"/>
              </a:ext>
            </a:extLst>
          </p:cNvPr>
          <p:cNvSpPr>
            <a:spLocks noGrp="1"/>
          </p:cNvSpPr>
          <p:nvPr>
            <p:ph type="title"/>
          </p:nvPr>
        </p:nvSpPr>
        <p:spPr>
          <a:xfrm>
            <a:off x="838200" y="365125"/>
            <a:ext cx="10515600" cy="712113"/>
          </a:xfrm>
        </p:spPr>
        <p:txBody>
          <a:bodyPr>
            <a:normAutofit/>
          </a:bodyPr>
          <a:lstStyle/>
          <a:p>
            <a:r>
              <a:rPr lang="pl-PL" sz="3600" dirty="0">
                <a:latin typeface="+mn-lt"/>
              </a:rPr>
              <a:t>Podaż</a:t>
            </a:r>
          </a:p>
        </p:txBody>
      </p:sp>
      <p:sp>
        <p:nvSpPr>
          <p:cNvPr id="3" name="Symbol zastępczy zawartości 2">
            <a:extLst>
              <a:ext uri="{FF2B5EF4-FFF2-40B4-BE49-F238E27FC236}">
                <a16:creationId xmlns:a16="http://schemas.microsoft.com/office/drawing/2014/main" xmlns="" id="{73F128FE-0547-31EF-46D5-609F78B46DAA}"/>
              </a:ext>
            </a:extLst>
          </p:cNvPr>
          <p:cNvSpPr>
            <a:spLocks noGrp="1"/>
          </p:cNvSpPr>
          <p:nvPr>
            <p:ph idx="1"/>
          </p:nvPr>
        </p:nvSpPr>
        <p:spPr>
          <a:xfrm>
            <a:off x="838200" y="1077238"/>
            <a:ext cx="10515600" cy="5415637"/>
          </a:xfrm>
        </p:spPr>
        <p:txBody>
          <a:bodyPr>
            <a:normAutofit lnSpcReduction="10000"/>
          </a:bodyPr>
          <a:lstStyle/>
          <a:p>
            <a:pPr marL="0" indent="0">
              <a:lnSpc>
                <a:spcPct val="125000"/>
              </a:lnSpc>
              <a:buNone/>
            </a:pPr>
            <a:r>
              <a:rPr lang="pl-PL" sz="2400" b="1" dirty="0">
                <a:latin typeface="LiberationSerif-Bold"/>
              </a:rPr>
              <a:t>Podaż </a:t>
            </a:r>
            <a:r>
              <a:rPr lang="pl-PL" sz="2400" dirty="0">
                <a:latin typeface="LiberationSerif-Regular"/>
              </a:rPr>
              <a:t>jest to ilość dobra, jaką sprzedawcy oferują do sprzedaży przy danym poziomie ceny i w danym czasie.</a:t>
            </a:r>
          </a:p>
          <a:p>
            <a:pPr marL="0" indent="0">
              <a:lnSpc>
                <a:spcPct val="125000"/>
              </a:lnSpc>
              <a:buNone/>
            </a:pPr>
            <a:r>
              <a:rPr lang="pl-PL" sz="2400" dirty="0"/>
              <a:t>Wzrost ceny, kształtujący się na rynku w wyniku gry popytu z podażą, prawie zawsze powoduje wzrost </a:t>
            </a:r>
            <a:r>
              <a:rPr lang="pl-PL" sz="2400" b="1" dirty="0"/>
              <a:t>ilości oferowanej </a:t>
            </a:r>
            <a:r>
              <a:rPr lang="pl-PL" sz="2400" dirty="0"/>
              <a:t>tego dobra lub usługi, podczas gdy spadek ceny prowadzi do spadku ilości oferowanej. Rosnąca cena benzyny zachęca przedsiębiorstwa nastawione na zysk do podjęcia rożnych działań: zintensyfikowania poszukiwań nowych złóż ropy naftowej, wydobycia większych ilości ropy z dotychczasowych pól, inwestowania w nowe rurociągi i tankowce, aby dostarczyć surowiec do rafinerii, budowy nowych zakładów przetwórstwa, zakupu nowych pojazdów dostarczających paliwo do stacji benzynowych, otwierania nowych stacji benzynowych albo wydłużania czasu pracy tych już istniejących. Zależność ta jest nazywana prawem podaży. </a:t>
            </a:r>
            <a:endParaRPr lang="pl-PL" sz="2400" dirty="0">
              <a:latin typeface="LiberationSerif-Regular"/>
            </a:endParaRPr>
          </a:p>
          <a:p>
            <a:pPr marL="0" indent="0">
              <a:lnSpc>
                <a:spcPct val="125000"/>
              </a:lnSpc>
              <a:buNone/>
            </a:pPr>
            <a:endParaRPr lang="pl-PL" dirty="0"/>
          </a:p>
        </p:txBody>
      </p:sp>
    </p:spTree>
    <p:extLst>
      <p:ext uri="{BB962C8B-B14F-4D97-AF65-F5344CB8AC3E}">
        <p14:creationId xmlns:p14="http://schemas.microsoft.com/office/powerpoint/2010/main" val="3436886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F0682E3-1579-D68A-39B6-19E45E862BC5}"/>
              </a:ext>
            </a:extLst>
          </p:cNvPr>
          <p:cNvSpPr>
            <a:spLocks noGrp="1"/>
          </p:cNvSpPr>
          <p:nvPr>
            <p:ph type="title"/>
          </p:nvPr>
        </p:nvSpPr>
        <p:spPr>
          <a:xfrm>
            <a:off x="838200" y="365125"/>
            <a:ext cx="10515600" cy="824848"/>
          </a:xfrm>
        </p:spPr>
        <p:txBody>
          <a:bodyPr>
            <a:normAutofit/>
          </a:bodyPr>
          <a:lstStyle/>
          <a:p>
            <a:r>
              <a:rPr lang="pl-PL" sz="3600" dirty="0">
                <a:latin typeface="+mn-lt"/>
              </a:rPr>
              <a:t>Prawo podaży – definicja</a:t>
            </a:r>
          </a:p>
        </p:txBody>
      </p:sp>
      <p:sp>
        <p:nvSpPr>
          <p:cNvPr id="3" name="Symbol zastępczy zawartości 2">
            <a:extLst>
              <a:ext uri="{FF2B5EF4-FFF2-40B4-BE49-F238E27FC236}">
                <a16:creationId xmlns:a16="http://schemas.microsoft.com/office/drawing/2014/main" xmlns="" id="{D11365AB-E3EE-2F08-C470-330A92802505}"/>
              </a:ext>
            </a:extLst>
          </p:cNvPr>
          <p:cNvSpPr>
            <a:spLocks noGrp="1"/>
          </p:cNvSpPr>
          <p:nvPr>
            <p:ph idx="1"/>
          </p:nvPr>
        </p:nvSpPr>
        <p:spPr>
          <a:xfrm>
            <a:off x="838200" y="1189973"/>
            <a:ext cx="10515600" cy="4986990"/>
          </a:xfrm>
        </p:spPr>
        <p:txBody>
          <a:bodyPr/>
          <a:lstStyle/>
          <a:p>
            <a:pPr marL="0" indent="0">
              <a:lnSpc>
                <a:spcPct val="115000"/>
              </a:lnSpc>
              <a:buNone/>
            </a:pPr>
            <a:r>
              <a:rPr lang="pl-PL" sz="2400" b="1" dirty="0"/>
              <a:t>Prawo podaży </a:t>
            </a:r>
            <a:r>
              <a:rPr lang="pl-PL" sz="2400" dirty="0"/>
              <a:t>to zależność, zgodnie z którą wraz ze wzrostem ceny rynkowej oferowana ilość danego dobra się zwiększa, zaś przy spadku ceny rynkowej oferowana ilość tego dobra maleje – przy założeniu, że pozostałe zmienne wpływające na ilość oferowaną do sprzedaży są stałe.</a:t>
            </a:r>
          </a:p>
          <a:p>
            <a:pPr marL="0" indent="0">
              <a:lnSpc>
                <a:spcPct val="115000"/>
              </a:lnSpc>
              <a:buNone/>
            </a:pPr>
            <a:endParaRPr lang="pl-PL" sz="2400" dirty="0"/>
          </a:p>
          <a:p>
            <a:pPr marL="0" indent="0">
              <a:lnSpc>
                <a:spcPct val="115000"/>
              </a:lnSpc>
              <a:buNone/>
            </a:pPr>
            <a:r>
              <a:rPr lang="pl-PL" sz="2400" dirty="0"/>
              <a:t>Ilustracją graficzną prawa podaży jest </a:t>
            </a:r>
            <a:r>
              <a:rPr lang="pl-PL" sz="2400" b="1" dirty="0"/>
              <a:t>krzywa podaży</a:t>
            </a:r>
            <a:r>
              <a:rPr lang="pl-PL" sz="2400" dirty="0"/>
              <a:t>.</a:t>
            </a:r>
          </a:p>
          <a:p>
            <a:pPr marL="0" indent="0">
              <a:lnSpc>
                <a:spcPct val="115000"/>
              </a:lnSpc>
              <a:buNone/>
            </a:pPr>
            <a:endParaRPr lang="pl-PL" sz="2400" dirty="0"/>
          </a:p>
          <a:p>
            <a:pPr>
              <a:lnSpc>
                <a:spcPct val="115000"/>
              </a:lnSpc>
            </a:pPr>
            <a:endParaRPr lang="pl-PL" dirty="0"/>
          </a:p>
          <a:p>
            <a:pPr marL="0" indent="0">
              <a:lnSpc>
                <a:spcPct val="115000"/>
              </a:lnSpc>
              <a:buNone/>
            </a:pPr>
            <a:endParaRPr lang="pl-PL" dirty="0"/>
          </a:p>
        </p:txBody>
      </p:sp>
    </p:spTree>
    <p:extLst>
      <p:ext uri="{BB962C8B-B14F-4D97-AF65-F5344CB8AC3E}">
        <p14:creationId xmlns:p14="http://schemas.microsoft.com/office/powerpoint/2010/main" val="2518256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F9424D1-915B-4E8C-78AD-B8740EB751C1}"/>
              </a:ext>
            </a:extLst>
          </p:cNvPr>
          <p:cNvSpPr>
            <a:spLocks noGrp="1"/>
          </p:cNvSpPr>
          <p:nvPr>
            <p:ph type="title"/>
          </p:nvPr>
        </p:nvSpPr>
        <p:spPr>
          <a:xfrm>
            <a:off x="838200" y="365126"/>
            <a:ext cx="10515600" cy="900004"/>
          </a:xfrm>
        </p:spPr>
        <p:txBody>
          <a:bodyPr>
            <a:normAutofit/>
          </a:bodyPr>
          <a:lstStyle/>
          <a:p>
            <a:r>
              <a:rPr lang="pl-PL" sz="3600" dirty="0">
                <a:latin typeface="+mn-lt"/>
              </a:rPr>
              <a:t>Rozkład podaży</a:t>
            </a:r>
          </a:p>
        </p:txBody>
      </p:sp>
      <p:sp>
        <p:nvSpPr>
          <p:cNvPr id="3" name="Symbol zastępczy zawartości 2">
            <a:extLst>
              <a:ext uri="{FF2B5EF4-FFF2-40B4-BE49-F238E27FC236}">
                <a16:creationId xmlns:a16="http://schemas.microsoft.com/office/drawing/2014/main" xmlns="" id="{E39C031B-9AF7-801A-24C5-D51DB91144A9}"/>
              </a:ext>
            </a:extLst>
          </p:cNvPr>
          <p:cNvSpPr>
            <a:spLocks noGrp="1"/>
          </p:cNvSpPr>
          <p:nvPr>
            <p:ph idx="1"/>
          </p:nvPr>
        </p:nvSpPr>
        <p:spPr>
          <a:xfrm>
            <a:off x="838200" y="1064712"/>
            <a:ext cx="10515600" cy="5112251"/>
          </a:xfrm>
        </p:spPr>
        <p:txBody>
          <a:bodyPr>
            <a:normAutofit/>
          </a:bodyPr>
          <a:lstStyle/>
          <a:p>
            <a:pPr marL="0" indent="0">
              <a:lnSpc>
                <a:spcPct val="115000"/>
              </a:lnSpc>
              <a:buNone/>
            </a:pPr>
            <a:r>
              <a:rPr lang="pl-PL" sz="2400" b="1" dirty="0"/>
              <a:t>Rozkład podaży </a:t>
            </a:r>
            <a:r>
              <a:rPr lang="pl-PL" sz="2400" dirty="0"/>
              <a:t>przedstawia w formie tabelarycznej dane prezentujące rożne poziomy ceny rynkowej i odpowiadającą każdemu z nich ilość oferowaną do sprzedaży.</a:t>
            </a:r>
          </a:p>
        </p:txBody>
      </p:sp>
      <p:graphicFrame>
        <p:nvGraphicFramePr>
          <p:cNvPr id="6" name="Tabela 5">
            <a:extLst>
              <a:ext uri="{FF2B5EF4-FFF2-40B4-BE49-F238E27FC236}">
                <a16:creationId xmlns:a16="http://schemas.microsoft.com/office/drawing/2014/main" xmlns="" id="{839B39EF-FECC-8A24-3D63-7D52553826FA}"/>
              </a:ext>
            </a:extLst>
          </p:cNvPr>
          <p:cNvGraphicFramePr>
            <a:graphicFrameLocks noGrp="1"/>
          </p:cNvGraphicFramePr>
          <p:nvPr>
            <p:extLst>
              <p:ext uri="{D42A27DB-BD31-4B8C-83A1-F6EECF244321}">
                <p14:modId xmlns:p14="http://schemas.microsoft.com/office/powerpoint/2010/main" val="3361091640"/>
              </p:ext>
            </p:extLst>
          </p:nvPr>
        </p:nvGraphicFramePr>
        <p:xfrm>
          <a:off x="838200" y="2421707"/>
          <a:ext cx="4447784" cy="3474720"/>
        </p:xfrm>
        <a:graphic>
          <a:graphicData uri="http://schemas.openxmlformats.org/drawingml/2006/table">
            <a:tbl>
              <a:tblPr firstRow="1" bandRow="1">
                <a:tableStyleId>{5940675A-B579-460E-94D1-54222C63F5DA}</a:tableStyleId>
              </a:tblPr>
              <a:tblGrid>
                <a:gridCol w="2223892">
                  <a:extLst>
                    <a:ext uri="{9D8B030D-6E8A-4147-A177-3AD203B41FA5}">
                      <a16:colId xmlns:a16="http://schemas.microsoft.com/office/drawing/2014/main" xmlns="" val="2393845554"/>
                    </a:ext>
                  </a:extLst>
                </a:gridCol>
                <a:gridCol w="2223892">
                  <a:extLst>
                    <a:ext uri="{9D8B030D-6E8A-4147-A177-3AD203B41FA5}">
                      <a16:colId xmlns:a16="http://schemas.microsoft.com/office/drawing/2014/main" xmlns="" val="881975486"/>
                    </a:ext>
                  </a:extLst>
                </a:gridCol>
              </a:tblGrid>
              <a:tr h="283401">
                <a:tc>
                  <a:txBody>
                    <a:bodyPr/>
                    <a:lstStyle/>
                    <a:p>
                      <a:pPr algn="ctr"/>
                      <a:r>
                        <a:rPr lang="pl-PL" sz="2000" b="1" dirty="0"/>
                        <a:t>Cena (zł/l)</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pl-PL" sz="2000" b="1" dirty="0"/>
                        <a:t>Ilość oferowana (mln l)</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319967870"/>
                  </a:ext>
                </a:extLst>
              </a:tr>
              <a:tr h="396136">
                <a:tc>
                  <a:txBody>
                    <a:bodyPr/>
                    <a:lstStyle/>
                    <a:p>
                      <a:pPr algn="ctr"/>
                      <a:r>
                        <a:rPr lang="pl-PL" sz="2000" dirty="0"/>
                        <a:t>5,00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253684259"/>
                  </a:ext>
                </a:extLst>
              </a:tr>
              <a:tr h="396136">
                <a:tc>
                  <a:txBody>
                    <a:bodyPr/>
                    <a:lstStyle/>
                    <a:p>
                      <a:pPr algn="ctr"/>
                      <a:r>
                        <a:rPr lang="pl-PL" sz="2000" dirty="0"/>
                        <a:t>5,20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550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3554431532"/>
                  </a:ext>
                </a:extLst>
              </a:tr>
              <a:tr h="310124">
                <a:tc>
                  <a:txBody>
                    <a:bodyPr/>
                    <a:lstStyle/>
                    <a:p>
                      <a:pPr algn="ctr"/>
                      <a:r>
                        <a:rPr lang="pl-PL" sz="2000" dirty="0"/>
                        <a:t>5,40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600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342813163"/>
                  </a:ext>
                </a:extLst>
              </a:tr>
              <a:tr h="396136">
                <a:tc>
                  <a:txBody>
                    <a:bodyPr/>
                    <a:lstStyle/>
                    <a:p>
                      <a:pPr algn="ctr"/>
                      <a:r>
                        <a:rPr lang="pl-PL" sz="2000" dirty="0"/>
                        <a:t>5,60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640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863518003"/>
                  </a:ext>
                </a:extLst>
              </a:tr>
              <a:tr h="396136">
                <a:tc>
                  <a:txBody>
                    <a:bodyPr/>
                    <a:lstStyle/>
                    <a:p>
                      <a:pPr algn="ctr"/>
                      <a:r>
                        <a:rPr lang="pl-PL" sz="2000" dirty="0"/>
                        <a:t>5,80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680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702976928"/>
                  </a:ext>
                </a:extLst>
              </a:tr>
              <a:tr h="396136">
                <a:tc>
                  <a:txBody>
                    <a:bodyPr/>
                    <a:lstStyle/>
                    <a:p>
                      <a:pPr algn="ctr"/>
                      <a:r>
                        <a:rPr lang="pl-PL" sz="2000" dirty="0"/>
                        <a:t>6,00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700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429100008"/>
                  </a:ext>
                </a:extLst>
              </a:tr>
              <a:tr h="396136">
                <a:tc>
                  <a:txBody>
                    <a:bodyPr/>
                    <a:lstStyle/>
                    <a:p>
                      <a:pPr algn="ctr"/>
                      <a:r>
                        <a:rPr lang="pl-PL" sz="2000" dirty="0"/>
                        <a:t>6,20</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pl-PL" sz="2000" dirty="0"/>
                        <a:t>720</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63328911"/>
                  </a:ext>
                </a:extLst>
              </a:tr>
            </a:tbl>
          </a:graphicData>
        </a:graphic>
      </p:graphicFrame>
      <p:sp>
        <p:nvSpPr>
          <p:cNvPr id="7" name="pole tekstowe 6">
            <a:extLst>
              <a:ext uri="{FF2B5EF4-FFF2-40B4-BE49-F238E27FC236}">
                <a16:creationId xmlns:a16="http://schemas.microsoft.com/office/drawing/2014/main" xmlns="" id="{B9AED846-4AAF-4730-0430-66C8D6A70E98}"/>
              </a:ext>
            </a:extLst>
          </p:cNvPr>
          <p:cNvSpPr txBox="1"/>
          <p:nvPr/>
        </p:nvSpPr>
        <p:spPr>
          <a:xfrm>
            <a:off x="5709086" y="2421707"/>
            <a:ext cx="5862180" cy="2615781"/>
          </a:xfrm>
          <a:prstGeom prst="rect">
            <a:avLst/>
          </a:prstGeom>
          <a:noFill/>
        </p:spPr>
        <p:txBody>
          <a:bodyPr wrap="square" rtlCol="0">
            <a:spAutoFit/>
          </a:bodyPr>
          <a:lstStyle/>
          <a:p>
            <a:pPr>
              <a:lnSpc>
                <a:spcPct val="115000"/>
              </a:lnSpc>
            </a:pPr>
            <a:r>
              <a:rPr lang="pl-PL" sz="2400" b="1" dirty="0"/>
              <a:t>Opis tabeli</a:t>
            </a:r>
            <a:endParaRPr lang="pl-PL" sz="2400" dirty="0"/>
          </a:p>
          <a:p>
            <a:pPr>
              <a:lnSpc>
                <a:spcPct val="115000"/>
              </a:lnSpc>
            </a:pPr>
            <a:r>
              <a:rPr lang="pl-PL" sz="2400" dirty="0"/>
              <a:t>Tabela przedstawia rozkład podaży benzyny, który wskazuje ilości oferowane przy różnych cenach. Podobnie jak w przypadku popytu cenę wyrażamy w złotych za litr benzyny, a ilość oferowaną w milionach litrów.</a:t>
            </a:r>
          </a:p>
        </p:txBody>
      </p:sp>
    </p:spTree>
    <p:extLst>
      <p:ext uri="{BB962C8B-B14F-4D97-AF65-F5344CB8AC3E}">
        <p14:creationId xmlns:p14="http://schemas.microsoft.com/office/powerpoint/2010/main" val="1101752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25137BEF-D3EA-4761-DBDD-DBDFB4C288D6}"/>
              </a:ext>
            </a:extLst>
          </p:cNvPr>
          <p:cNvSpPr>
            <a:spLocks noGrp="1"/>
          </p:cNvSpPr>
          <p:nvPr>
            <p:ph type="title"/>
          </p:nvPr>
        </p:nvSpPr>
        <p:spPr>
          <a:xfrm>
            <a:off x="838200" y="225469"/>
            <a:ext cx="10515600" cy="876822"/>
          </a:xfrm>
        </p:spPr>
        <p:txBody>
          <a:bodyPr>
            <a:normAutofit/>
          </a:bodyPr>
          <a:lstStyle/>
          <a:p>
            <a:r>
              <a:rPr lang="pl-PL" sz="3600" dirty="0">
                <a:latin typeface="+mn-lt"/>
              </a:rPr>
              <a:t>Krzywa podaży</a:t>
            </a:r>
          </a:p>
        </p:txBody>
      </p:sp>
      <p:sp>
        <p:nvSpPr>
          <p:cNvPr id="3" name="Symbol zastępczy zawartości 2">
            <a:extLst>
              <a:ext uri="{FF2B5EF4-FFF2-40B4-BE49-F238E27FC236}">
                <a16:creationId xmlns:a16="http://schemas.microsoft.com/office/drawing/2014/main" xmlns="" id="{657845E5-4169-C1DD-46D7-1476F3FA94BF}"/>
              </a:ext>
            </a:extLst>
          </p:cNvPr>
          <p:cNvSpPr>
            <a:spLocks noGrp="1"/>
          </p:cNvSpPr>
          <p:nvPr>
            <p:ph idx="1"/>
          </p:nvPr>
        </p:nvSpPr>
        <p:spPr>
          <a:xfrm>
            <a:off x="838200" y="914400"/>
            <a:ext cx="10515600" cy="5262563"/>
          </a:xfrm>
        </p:spPr>
        <p:txBody>
          <a:bodyPr>
            <a:normAutofit/>
          </a:bodyPr>
          <a:lstStyle/>
          <a:p>
            <a:pPr marL="0" indent="0">
              <a:lnSpc>
                <a:spcPct val="115000"/>
              </a:lnSpc>
              <a:buNone/>
            </a:pPr>
            <a:r>
              <a:rPr lang="pl-PL" sz="2400" dirty="0"/>
              <a:t>Krzywa podaży  to graficzna ilustracja relacji między ceną rynkową a ilością oferowaną przez sprzedawców na rynku, na osi poziomej oznaczona jest ilość oferowana, a na osi pionowej – cena rynkowa.</a:t>
            </a:r>
          </a:p>
        </p:txBody>
      </p:sp>
      <p:pic>
        <p:nvPicPr>
          <p:cNvPr id="7" name="Obraz 6" descr="Wykres przedstawia krzywą podaży na przykładzie ceny benzyny za litr. Opis wykresu znajduje się na slajdzie. ">
            <a:extLst>
              <a:ext uri="{FF2B5EF4-FFF2-40B4-BE49-F238E27FC236}">
                <a16:creationId xmlns:a16="http://schemas.microsoft.com/office/drawing/2014/main" xmlns="" id="{EB64014B-45C0-DD79-E28F-A74BDF3E7D74}"/>
              </a:ext>
            </a:extLst>
          </p:cNvPr>
          <p:cNvPicPr>
            <a:picLocks noChangeAspect="1"/>
          </p:cNvPicPr>
          <p:nvPr/>
        </p:nvPicPr>
        <p:blipFill>
          <a:blip r:embed="rId2"/>
          <a:stretch>
            <a:fillRect/>
          </a:stretch>
        </p:blipFill>
        <p:spPr>
          <a:xfrm>
            <a:off x="378620" y="2405873"/>
            <a:ext cx="5345773" cy="4226658"/>
          </a:xfrm>
          <a:prstGeom prst="rect">
            <a:avLst/>
          </a:prstGeom>
        </p:spPr>
      </p:pic>
      <p:sp>
        <p:nvSpPr>
          <p:cNvPr id="8" name="pole tekstowe 7">
            <a:extLst>
              <a:ext uri="{FF2B5EF4-FFF2-40B4-BE49-F238E27FC236}">
                <a16:creationId xmlns:a16="http://schemas.microsoft.com/office/drawing/2014/main" xmlns="" id="{B95DD937-86FF-7E12-FEB8-37F45AFC5229}"/>
              </a:ext>
            </a:extLst>
          </p:cNvPr>
          <p:cNvSpPr txBox="1"/>
          <p:nvPr/>
        </p:nvSpPr>
        <p:spPr>
          <a:xfrm>
            <a:off x="6146394" y="2409181"/>
            <a:ext cx="5628072" cy="4311950"/>
          </a:xfrm>
          <a:prstGeom prst="rect">
            <a:avLst/>
          </a:prstGeom>
          <a:noFill/>
        </p:spPr>
        <p:txBody>
          <a:bodyPr wrap="square" rtlCol="0">
            <a:spAutoFit/>
          </a:bodyPr>
          <a:lstStyle/>
          <a:p>
            <a:pPr>
              <a:lnSpc>
                <a:spcPct val="115000"/>
              </a:lnSpc>
            </a:pPr>
            <a:r>
              <a:rPr lang="pl-PL" sz="2400" b="1" dirty="0"/>
              <a:t>Opis wykresu</a:t>
            </a:r>
            <a:endParaRPr lang="pl-PL" sz="2400" dirty="0"/>
          </a:p>
          <a:p>
            <a:pPr>
              <a:lnSpc>
                <a:spcPct val="115000"/>
              </a:lnSpc>
            </a:pPr>
            <a:r>
              <a:rPr lang="pl-PL" sz="2400" dirty="0"/>
              <a:t>Wykres przedstawia ilość benzyny oferowanej przy każdej cenie. Jeśli cena rośnie, ilość oferowana także rośnie. Krzywa podaży powstała przez połączenie punktów z rozkładu podaży. Dodatnie nachylenie krzywej podaży ilustruje prawo podaży – wyższa cena prowadzi do większej ilości oferowanej i na odwrót.</a:t>
            </a:r>
          </a:p>
          <a:p>
            <a:pPr>
              <a:lnSpc>
                <a:spcPct val="114000"/>
              </a:lnSpc>
            </a:pPr>
            <a:endParaRPr lang="pl-PL" sz="2400" dirty="0"/>
          </a:p>
        </p:txBody>
      </p:sp>
    </p:spTree>
    <p:extLst>
      <p:ext uri="{BB962C8B-B14F-4D97-AF65-F5344CB8AC3E}">
        <p14:creationId xmlns:p14="http://schemas.microsoft.com/office/powerpoint/2010/main" val="2318119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4D5DD1B-B654-8FE1-90C6-7318654BADEB}"/>
              </a:ext>
            </a:extLst>
          </p:cNvPr>
          <p:cNvSpPr>
            <a:spLocks noGrp="1"/>
          </p:cNvSpPr>
          <p:nvPr>
            <p:ph type="title"/>
          </p:nvPr>
        </p:nvSpPr>
        <p:spPr>
          <a:xfrm>
            <a:off x="838200" y="365125"/>
            <a:ext cx="10515600" cy="737165"/>
          </a:xfrm>
        </p:spPr>
        <p:txBody>
          <a:bodyPr>
            <a:normAutofit/>
          </a:bodyPr>
          <a:lstStyle/>
          <a:p>
            <a:r>
              <a:rPr lang="pl-PL" sz="3600" dirty="0">
                <a:latin typeface="+mn-lt"/>
              </a:rPr>
              <a:t>Zmiana podaży </a:t>
            </a:r>
          </a:p>
        </p:txBody>
      </p:sp>
      <p:sp>
        <p:nvSpPr>
          <p:cNvPr id="3" name="Symbol zastępczy zawartości 2">
            <a:extLst>
              <a:ext uri="{FF2B5EF4-FFF2-40B4-BE49-F238E27FC236}">
                <a16:creationId xmlns:a16="http://schemas.microsoft.com/office/drawing/2014/main" xmlns="" id="{A5973A8B-6C6A-26C8-6A77-BE20228F3C05}"/>
              </a:ext>
            </a:extLst>
          </p:cNvPr>
          <p:cNvSpPr>
            <a:spLocks noGrp="1"/>
          </p:cNvSpPr>
          <p:nvPr>
            <p:ph idx="1"/>
          </p:nvPr>
        </p:nvSpPr>
        <p:spPr>
          <a:xfrm>
            <a:off x="838200" y="1102290"/>
            <a:ext cx="10515600" cy="5074673"/>
          </a:xfrm>
        </p:spPr>
        <p:txBody>
          <a:bodyPr>
            <a:normAutofit/>
          </a:bodyPr>
          <a:lstStyle/>
          <a:p>
            <a:pPr marL="0" indent="0">
              <a:lnSpc>
                <a:spcPct val="115000"/>
              </a:lnSpc>
              <a:buNone/>
            </a:pPr>
            <a:r>
              <a:rPr lang="pl-PL" sz="2400" b="1" dirty="0"/>
              <a:t>Zmiana podaży </a:t>
            </a:r>
            <a:r>
              <a:rPr lang="pl-PL" sz="2400" dirty="0"/>
              <a:t>następuje wówczas, gdy zmiana czynników ekonomicznych determinujących wielkość podaży (innych niż cena rynkowa danego dobra) powoduje, że oferowana przy każdym poziomie ceny rynkowej ilość tego dobra się zmienia.</a:t>
            </a:r>
          </a:p>
        </p:txBody>
      </p:sp>
    </p:spTree>
    <p:extLst>
      <p:ext uri="{BB962C8B-B14F-4D97-AF65-F5344CB8AC3E}">
        <p14:creationId xmlns:p14="http://schemas.microsoft.com/office/powerpoint/2010/main" val="1500780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4805603-6337-8DB0-107D-7539AF684AA8}"/>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xmlns="" id="{9515A1E5-EBEB-D15E-4AE8-9A391BD66553}"/>
              </a:ext>
            </a:extLst>
          </p:cNvPr>
          <p:cNvSpPr>
            <a:spLocks noGrp="1"/>
          </p:cNvSpPr>
          <p:nvPr>
            <p:ph type="title"/>
          </p:nvPr>
        </p:nvSpPr>
        <p:spPr>
          <a:xfrm>
            <a:off x="838200" y="365126"/>
            <a:ext cx="10515600" cy="975160"/>
          </a:xfrm>
        </p:spPr>
        <p:txBody>
          <a:bodyPr>
            <a:normAutofit/>
          </a:bodyPr>
          <a:lstStyle/>
          <a:p>
            <a:r>
              <a:rPr lang="pl-PL" sz="3600" dirty="0">
                <a:latin typeface="+mn-lt"/>
              </a:rPr>
              <a:t>Kształtowanie się stanów równowagi</a:t>
            </a:r>
          </a:p>
        </p:txBody>
      </p:sp>
      <p:sp>
        <p:nvSpPr>
          <p:cNvPr id="3" name="Symbol zastępczy zawartości 2">
            <a:extLst>
              <a:ext uri="{FF2B5EF4-FFF2-40B4-BE49-F238E27FC236}">
                <a16:creationId xmlns:a16="http://schemas.microsoft.com/office/drawing/2014/main" xmlns="" id="{E146E73B-0871-B978-A866-ABD41BB4536C}"/>
              </a:ext>
            </a:extLst>
          </p:cNvPr>
          <p:cNvSpPr>
            <a:spLocks noGrp="1"/>
          </p:cNvSpPr>
          <p:nvPr>
            <p:ph idx="1"/>
          </p:nvPr>
        </p:nvSpPr>
        <p:spPr>
          <a:xfrm>
            <a:off x="838199" y="1189973"/>
            <a:ext cx="10685745" cy="4986990"/>
          </a:xfrm>
        </p:spPr>
        <p:txBody>
          <a:bodyPr>
            <a:normAutofit/>
          </a:bodyPr>
          <a:lstStyle/>
          <a:p>
            <a:pPr marL="0" indent="0">
              <a:lnSpc>
                <a:spcPct val="115000"/>
              </a:lnSpc>
              <a:buNone/>
            </a:pPr>
            <a:r>
              <a:rPr lang="pl-PL" sz="2400" dirty="0"/>
              <a:t>W gospodarce kształtowanie się stanów równowagi jest dokonywane przez rynek.</a:t>
            </a:r>
          </a:p>
          <a:p>
            <a:pPr marL="0" indent="0">
              <a:lnSpc>
                <a:spcPct val="115000"/>
              </a:lnSpc>
              <a:buNone/>
            </a:pPr>
            <a:r>
              <a:rPr lang="pl-PL" sz="2400" dirty="0"/>
              <a:t>Rynek określa ceny, przy których wielkość zapotrzebowania na dobra i usługi zrównuje się z ilościami oferowanymi do sprzedaży. Dzięki odpowiednim dostosowaniom cen, decyzje indywidualnych podmiotów zostają wzajemnie uzgodnione i na rynku dochodzi do stanu równowagi.</a:t>
            </a:r>
          </a:p>
          <a:p>
            <a:pPr marL="0" indent="0">
              <a:lnSpc>
                <a:spcPct val="115000"/>
              </a:lnSpc>
              <a:buNone/>
            </a:pPr>
            <a:endParaRPr lang="pl-PL" sz="2400" dirty="0"/>
          </a:p>
        </p:txBody>
      </p:sp>
    </p:spTree>
    <p:extLst>
      <p:ext uri="{BB962C8B-B14F-4D97-AF65-F5344CB8AC3E}">
        <p14:creationId xmlns:p14="http://schemas.microsoft.com/office/powerpoint/2010/main" val="2039473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1ABAD59-7C81-CA2C-4DF0-DDDDF33F99D1}"/>
              </a:ext>
            </a:extLst>
          </p:cNvPr>
          <p:cNvSpPr>
            <a:spLocks noGrp="1"/>
          </p:cNvSpPr>
          <p:nvPr>
            <p:ph type="title"/>
          </p:nvPr>
        </p:nvSpPr>
        <p:spPr>
          <a:xfrm>
            <a:off x="838199" y="365126"/>
            <a:ext cx="10873637" cy="900004"/>
          </a:xfrm>
        </p:spPr>
        <p:txBody>
          <a:bodyPr>
            <a:noAutofit/>
          </a:bodyPr>
          <a:lstStyle/>
          <a:p>
            <a:r>
              <a:rPr lang="pl-PL" sz="3600" dirty="0">
                <a:latin typeface="+mn-lt"/>
              </a:rPr>
              <a:t>Równowaga – miejsce, gdzie spotyka się popyt z podażą</a:t>
            </a:r>
          </a:p>
        </p:txBody>
      </p:sp>
      <p:sp>
        <p:nvSpPr>
          <p:cNvPr id="3" name="Symbol zastępczy zawartości 2">
            <a:extLst>
              <a:ext uri="{FF2B5EF4-FFF2-40B4-BE49-F238E27FC236}">
                <a16:creationId xmlns:a16="http://schemas.microsoft.com/office/drawing/2014/main" xmlns="" id="{01C30D1F-B528-FCD3-BCFA-F7977CAF5688}"/>
              </a:ext>
            </a:extLst>
          </p:cNvPr>
          <p:cNvSpPr>
            <a:spLocks noGrp="1"/>
          </p:cNvSpPr>
          <p:nvPr>
            <p:ph idx="1"/>
          </p:nvPr>
        </p:nvSpPr>
        <p:spPr>
          <a:xfrm>
            <a:off x="838200" y="1139868"/>
            <a:ext cx="10515600" cy="5037095"/>
          </a:xfrm>
        </p:spPr>
        <p:txBody>
          <a:bodyPr>
            <a:normAutofit/>
          </a:bodyPr>
          <a:lstStyle/>
          <a:p>
            <a:pPr marL="0" indent="0">
              <a:lnSpc>
                <a:spcPct val="115000"/>
              </a:lnSpc>
              <a:buNone/>
            </a:pPr>
            <a:r>
              <a:rPr lang="pl-PL" sz="2400" dirty="0"/>
              <a:t>Ujęte w prezentacji wykresy – krzywych popytu i podaży, mają odłożoną cenę na osi pionowej, a ilość na osi poziomej, krzywe podaży i popytu na to samo dobro lub usługę mogą być przedstawione na tym samym wykresie. Wzajemna interakcja popytu i podaży wyznacza cenę i ilość dobra, które będzie przedmiotem transakcji rynkowych.</a:t>
            </a:r>
          </a:p>
        </p:txBody>
      </p:sp>
    </p:spTree>
    <p:extLst>
      <p:ext uri="{BB962C8B-B14F-4D97-AF65-F5344CB8AC3E}">
        <p14:creationId xmlns:p14="http://schemas.microsoft.com/office/powerpoint/2010/main" val="4085165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BDEF610-E572-743F-661D-27238B061B07}"/>
              </a:ext>
            </a:extLst>
          </p:cNvPr>
          <p:cNvSpPr>
            <a:spLocks noGrp="1"/>
          </p:cNvSpPr>
          <p:nvPr>
            <p:ph type="title"/>
          </p:nvPr>
        </p:nvSpPr>
        <p:spPr>
          <a:xfrm>
            <a:off x="838200" y="365126"/>
            <a:ext cx="10515600" cy="812322"/>
          </a:xfrm>
        </p:spPr>
        <p:txBody>
          <a:bodyPr>
            <a:normAutofit/>
          </a:bodyPr>
          <a:lstStyle/>
          <a:p>
            <a:r>
              <a:rPr lang="pl-PL" sz="3600" dirty="0">
                <a:latin typeface="+mn-lt"/>
              </a:rPr>
              <a:t>Wymiana towarowo-pieniężna</a:t>
            </a:r>
          </a:p>
        </p:txBody>
      </p:sp>
      <p:sp>
        <p:nvSpPr>
          <p:cNvPr id="3" name="Symbol zastępczy zawartości 2">
            <a:extLst>
              <a:ext uri="{FF2B5EF4-FFF2-40B4-BE49-F238E27FC236}">
                <a16:creationId xmlns:a16="http://schemas.microsoft.com/office/drawing/2014/main" xmlns="" id="{06C3A06A-BA02-F1DF-BD63-F42DFBFDF774}"/>
              </a:ext>
            </a:extLst>
          </p:cNvPr>
          <p:cNvSpPr>
            <a:spLocks noGrp="1"/>
          </p:cNvSpPr>
          <p:nvPr>
            <p:ph idx="1"/>
          </p:nvPr>
        </p:nvSpPr>
        <p:spPr>
          <a:xfrm>
            <a:off x="838199" y="1177448"/>
            <a:ext cx="10698271" cy="4999515"/>
          </a:xfrm>
        </p:spPr>
        <p:txBody>
          <a:bodyPr>
            <a:normAutofit/>
          </a:bodyPr>
          <a:lstStyle/>
          <a:p>
            <a:pPr marL="0" indent="0">
              <a:lnSpc>
                <a:spcPct val="115000"/>
              </a:lnSpc>
              <a:buNone/>
            </a:pPr>
            <a:r>
              <a:rPr lang="pl-PL" sz="2400" dirty="0">
                <a:solidFill>
                  <a:srgbClr val="000000"/>
                </a:solidFill>
              </a:rPr>
              <a:t>Na rynku odbywają się transakcje wymiany towarów i usług za pośrednictwem pieniądza (</a:t>
            </a:r>
            <a:r>
              <a:rPr lang="pl-PL" sz="2400" b="1" dirty="0">
                <a:solidFill>
                  <a:srgbClr val="000000"/>
                </a:solidFill>
              </a:rPr>
              <a:t>wymiana towarowo-pieniężna)</a:t>
            </a:r>
            <a:r>
              <a:rPr lang="pl-PL" sz="2400" dirty="0">
                <a:solidFill>
                  <a:srgbClr val="000000"/>
                </a:solidFill>
              </a:rPr>
              <a:t>. W pieniądzu są wyrażone ceny wymienianych towarów, czyli dóbr i usług oraz czynników produkcji. </a:t>
            </a:r>
          </a:p>
          <a:p>
            <a:pPr marL="0" indent="0">
              <a:lnSpc>
                <a:spcPct val="115000"/>
              </a:lnSpc>
              <a:buNone/>
            </a:pPr>
            <a:r>
              <a:rPr lang="pl-PL" sz="2400" b="1" dirty="0">
                <a:solidFill>
                  <a:srgbClr val="000000"/>
                </a:solidFill>
              </a:rPr>
              <a:t>Towar </a:t>
            </a:r>
            <a:r>
              <a:rPr lang="pl-PL" sz="2400" dirty="0">
                <a:solidFill>
                  <a:srgbClr val="000000"/>
                </a:solidFill>
              </a:rPr>
              <a:t>–</a:t>
            </a:r>
            <a:r>
              <a:rPr lang="pl-PL" sz="2400" b="1" dirty="0">
                <a:solidFill>
                  <a:srgbClr val="000000"/>
                </a:solidFill>
              </a:rPr>
              <a:t> </a:t>
            </a:r>
            <a:r>
              <a:rPr lang="pl-PL" sz="2400" dirty="0">
                <a:solidFill>
                  <a:srgbClr val="000000"/>
                </a:solidFill>
              </a:rPr>
              <a:t>produkt pracy ludzkiej przeznaczony do sprzedaży. </a:t>
            </a:r>
          </a:p>
          <a:p>
            <a:pPr marL="0" indent="0">
              <a:lnSpc>
                <a:spcPct val="115000"/>
              </a:lnSpc>
              <a:buNone/>
            </a:pPr>
            <a:r>
              <a:rPr lang="pl-PL" sz="2400" b="1" dirty="0">
                <a:solidFill>
                  <a:srgbClr val="000000"/>
                </a:solidFill>
              </a:rPr>
              <a:t>Cena </a:t>
            </a:r>
            <a:r>
              <a:rPr lang="pl-PL" sz="2400" dirty="0">
                <a:solidFill>
                  <a:srgbClr val="000000"/>
                </a:solidFill>
              </a:rPr>
              <a:t>– pieniężne wyrażenie wartości wymiennej towaru. </a:t>
            </a:r>
          </a:p>
          <a:p>
            <a:pPr marL="0" indent="0">
              <a:lnSpc>
                <a:spcPct val="115000"/>
              </a:lnSpc>
              <a:buNone/>
            </a:pPr>
            <a:r>
              <a:rPr lang="pl-PL" sz="2400" dirty="0">
                <a:solidFill>
                  <a:srgbClr val="000000"/>
                </a:solidFill>
              </a:rPr>
              <a:t>Dzięki cenom możliwe jest sprowadzenie wielkości naturalnych do wspólnej porównywalnej podstawy wartościowej. </a:t>
            </a:r>
          </a:p>
          <a:p>
            <a:pPr marL="0" indent="0">
              <a:lnSpc>
                <a:spcPct val="115000"/>
              </a:lnSpc>
              <a:buNone/>
            </a:pPr>
            <a:r>
              <a:rPr lang="pl-PL" sz="2400" dirty="0">
                <a:solidFill>
                  <a:srgbClr val="000000"/>
                </a:solidFill>
              </a:rPr>
              <a:t>Miejscem wyceny towarów i usług jest rynek.</a:t>
            </a:r>
            <a:endParaRPr lang="pl-PL" sz="2400" dirty="0"/>
          </a:p>
          <a:p>
            <a:pPr>
              <a:lnSpc>
                <a:spcPct val="115000"/>
              </a:lnSpc>
            </a:pPr>
            <a:endParaRPr lang="pl-PL" dirty="0"/>
          </a:p>
        </p:txBody>
      </p:sp>
    </p:spTree>
    <p:extLst>
      <p:ext uri="{BB962C8B-B14F-4D97-AF65-F5344CB8AC3E}">
        <p14:creationId xmlns:p14="http://schemas.microsoft.com/office/powerpoint/2010/main" val="255790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505CE87F-37E5-066B-767A-25034F95614D}"/>
              </a:ext>
            </a:extLst>
          </p:cNvPr>
          <p:cNvSpPr>
            <a:spLocks noGrp="1"/>
          </p:cNvSpPr>
          <p:nvPr>
            <p:ph type="title"/>
          </p:nvPr>
        </p:nvSpPr>
        <p:spPr>
          <a:xfrm>
            <a:off x="838200" y="365125"/>
            <a:ext cx="10515600" cy="749691"/>
          </a:xfrm>
        </p:spPr>
        <p:txBody>
          <a:bodyPr>
            <a:normAutofit/>
          </a:bodyPr>
          <a:lstStyle/>
          <a:p>
            <a:r>
              <a:rPr lang="pl-PL" sz="3600" dirty="0">
                <a:latin typeface="+mn-lt"/>
              </a:rPr>
              <a:t>Równowaga rynkowa</a:t>
            </a:r>
          </a:p>
        </p:txBody>
      </p:sp>
      <p:sp>
        <p:nvSpPr>
          <p:cNvPr id="3" name="Symbol zastępczy zawartości 2">
            <a:extLst>
              <a:ext uri="{FF2B5EF4-FFF2-40B4-BE49-F238E27FC236}">
                <a16:creationId xmlns:a16="http://schemas.microsoft.com/office/drawing/2014/main" xmlns="" id="{29F71094-56B0-6CBB-B65A-654040EBF947}"/>
              </a:ext>
            </a:extLst>
          </p:cNvPr>
          <p:cNvSpPr>
            <a:spLocks noGrp="1"/>
          </p:cNvSpPr>
          <p:nvPr>
            <p:ph idx="1"/>
          </p:nvPr>
        </p:nvSpPr>
        <p:spPr>
          <a:xfrm>
            <a:off x="838200" y="1114816"/>
            <a:ext cx="10515600" cy="4759891"/>
          </a:xfrm>
        </p:spPr>
        <p:txBody>
          <a:bodyPr>
            <a:normAutofit fontScale="85000" lnSpcReduction="20000"/>
          </a:bodyPr>
          <a:lstStyle/>
          <a:p>
            <a:pPr marL="0" indent="0">
              <a:lnSpc>
                <a:spcPct val="135000"/>
              </a:lnSpc>
              <a:buNone/>
            </a:pPr>
            <a:r>
              <a:rPr lang="pl-PL" b="1" dirty="0"/>
              <a:t>Punkt równowagi </a:t>
            </a:r>
            <a:r>
              <a:rPr lang="pl-PL" dirty="0"/>
              <a:t>rynkowej jest jedynym poziomem ceny, przy którym zamierzenia konsumentów i plany producentów są zgodne – czyli ilość produktu, którą chcą nabyć konsumenci (zapotrzebowanie), jest równa ilości produktu, jaką producenci chcą sprzedać (ilość oferowana).</a:t>
            </a:r>
          </a:p>
          <a:p>
            <a:pPr marL="0" indent="0">
              <a:lnSpc>
                <a:spcPct val="135000"/>
              </a:lnSpc>
              <a:buNone/>
            </a:pPr>
            <a:r>
              <a:rPr lang="pl-PL" dirty="0"/>
              <a:t>Przy żadnej innej cenie zapotrzebowanie nie jest równe ilości oferowanej, a więc rynek nie znajduje się w równowadze.</a:t>
            </a:r>
          </a:p>
          <a:p>
            <a:pPr marL="0" indent="0">
              <a:lnSpc>
                <a:spcPct val="135000"/>
              </a:lnSpc>
              <a:buNone/>
            </a:pPr>
            <a:r>
              <a:rPr lang="pl-PL" b="1" dirty="0"/>
              <a:t>Równowaga rynkowa </a:t>
            </a:r>
            <a:r>
              <a:rPr lang="pl-PL" dirty="0"/>
              <a:t>to sytuacja, w której zapotrzebowanie na dane dobro jest równe ilości oferowanej; kombinacja ceny rynkowej i ilości, przy której nie ma ani nadwyżki popytu, ani nadwyżki podaży, w związku z czym nie pojawia się presja ekonomiczna mogąca spowodować zmianę ceny lub ilości.</a:t>
            </a:r>
          </a:p>
          <a:p>
            <a:pPr>
              <a:lnSpc>
                <a:spcPct val="135000"/>
              </a:lnSpc>
            </a:pPr>
            <a:endParaRPr lang="pl-PL" dirty="0"/>
          </a:p>
        </p:txBody>
      </p:sp>
    </p:spTree>
    <p:extLst>
      <p:ext uri="{BB962C8B-B14F-4D97-AF65-F5344CB8AC3E}">
        <p14:creationId xmlns:p14="http://schemas.microsoft.com/office/powerpoint/2010/main" val="815967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6E7C82B-C3AD-20ED-7D7A-84E455F7E718}"/>
              </a:ext>
            </a:extLst>
          </p:cNvPr>
          <p:cNvSpPr>
            <a:spLocks noGrp="1"/>
          </p:cNvSpPr>
          <p:nvPr>
            <p:ph type="title"/>
          </p:nvPr>
        </p:nvSpPr>
        <p:spPr>
          <a:xfrm>
            <a:off x="838200" y="365125"/>
            <a:ext cx="10515600" cy="774743"/>
          </a:xfrm>
        </p:spPr>
        <p:txBody>
          <a:bodyPr>
            <a:normAutofit/>
          </a:bodyPr>
          <a:lstStyle/>
          <a:p>
            <a:r>
              <a:rPr lang="pl-PL" sz="3600" dirty="0">
                <a:latin typeface="+mn-lt"/>
              </a:rPr>
              <a:t>Cena i ilość równowagi </a:t>
            </a:r>
          </a:p>
        </p:txBody>
      </p:sp>
      <p:graphicFrame>
        <p:nvGraphicFramePr>
          <p:cNvPr id="6" name="Tabela 5">
            <a:extLst>
              <a:ext uri="{FF2B5EF4-FFF2-40B4-BE49-F238E27FC236}">
                <a16:creationId xmlns:a16="http://schemas.microsoft.com/office/drawing/2014/main" xmlns="" id="{3282C968-5389-19F3-81BF-936F17291031}"/>
              </a:ext>
            </a:extLst>
          </p:cNvPr>
          <p:cNvGraphicFramePr>
            <a:graphicFrameLocks noGrp="1"/>
          </p:cNvGraphicFramePr>
          <p:nvPr>
            <p:extLst>
              <p:ext uri="{D42A27DB-BD31-4B8C-83A1-F6EECF244321}">
                <p14:modId xmlns:p14="http://schemas.microsoft.com/office/powerpoint/2010/main" val="3544646802"/>
              </p:ext>
            </p:extLst>
          </p:nvPr>
        </p:nvGraphicFramePr>
        <p:xfrm>
          <a:off x="838200" y="2341953"/>
          <a:ext cx="5662809" cy="3754889"/>
        </p:xfrm>
        <a:graphic>
          <a:graphicData uri="http://schemas.openxmlformats.org/drawingml/2006/table">
            <a:tbl>
              <a:tblPr firstRow="1" bandRow="1">
                <a:tableStyleId>{5940675A-B579-460E-94D1-54222C63F5DA}</a:tableStyleId>
              </a:tblPr>
              <a:tblGrid>
                <a:gridCol w="1479115">
                  <a:extLst>
                    <a:ext uri="{9D8B030D-6E8A-4147-A177-3AD203B41FA5}">
                      <a16:colId xmlns:a16="http://schemas.microsoft.com/office/drawing/2014/main" xmlns="" val="2393845554"/>
                    </a:ext>
                  </a:extLst>
                </a:gridCol>
                <a:gridCol w="2104373">
                  <a:extLst>
                    <a:ext uri="{9D8B030D-6E8A-4147-A177-3AD203B41FA5}">
                      <a16:colId xmlns:a16="http://schemas.microsoft.com/office/drawing/2014/main" xmlns="" val="1847079451"/>
                    </a:ext>
                  </a:extLst>
                </a:gridCol>
                <a:gridCol w="2079321">
                  <a:extLst>
                    <a:ext uri="{9D8B030D-6E8A-4147-A177-3AD203B41FA5}">
                      <a16:colId xmlns:a16="http://schemas.microsoft.com/office/drawing/2014/main" xmlns="" val="881975486"/>
                    </a:ext>
                  </a:extLst>
                </a:gridCol>
              </a:tblGrid>
              <a:tr h="757566">
                <a:tc>
                  <a:txBody>
                    <a:bodyPr/>
                    <a:lstStyle/>
                    <a:p>
                      <a:pPr algn="ctr"/>
                      <a:r>
                        <a:rPr lang="pl-PL" sz="2000" b="1" dirty="0"/>
                        <a:t>Cena (zł/l)</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pl-PL" sz="2000" b="1" dirty="0"/>
                        <a:t>Zapotrzebowanie (mln l)</a:t>
                      </a:r>
                    </a:p>
                  </a:txBody>
                  <a:tcPr anchor="ctr">
                    <a:lnT w="12700" cap="flat" cmpd="sng" algn="ctr">
                      <a:solidFill>
                        <a:schemeClr val="tx1"/>
                      </a:solidFill>
                      <a:prstDash val="solid"/>
                      <a:round/>
                      <a:headEnd type="none" w="med" len="med"/>
                      <a:tailEnd type="none" w="med" len="med"/>
                    </a:lnT>
                  </a:tcPr>
                </a:tc>
                <a:tc>
                  <a:txBody>
                    <a:bodyPr/>
                    <a:lstStyle/>
                    <a:p>
                      <a:pPr algn="ctr"/>
                      <a:r>
                        <a:rPr lang="pl-PL" sz="2000" b="1" dirty="0"/>
                        <a:t>Ilość oferowana (mln l)</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319967870"/>
                  </a:ext>
                </a:extLst>
              </a:tr>
              <a:tr h="428189">
                <a:tc>
                  <a:txBody>
                    <a:bodyPr/>
                    <a:lstStyle/>
                    <a:p>
                      <a:pPr algn="ctr"/>
                      <a:r>
                        <a:rPr lang="pl-PL" sz="2000" dirty="0"/>
                        <a:t>5,00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800</a:t>
                      </a:r>
                    </a:p>
                  </a:txBody>
                  <a:tcPr anchor="ctr"/>
                </a:tc>
                <a:tc>
                  <a:txBody>
                    <a:bodyPr/>
                    <a:lstStyle/>
                    <a:p>
                      <a:pPr algn="ctr"/>
                      <a:r>
                        <a:rPr lang="pl-PL" sz="2000" dirty="0"/>
                        <a:t>500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253684259"/>
                  </a:ext>
                </a:extLst>
              </a:tr>
              <a:tr h="428189">
                <a:tc>
                  <a:txBody>
                    <a:bodyPr/>
                    <a:lstStyle/>
                    <a:p>
                      <a:pPr algn="ctr"/>
                      <a:r>
                        <a:rPr lang="pl-PL" sz="2000" dirty="0"/>
                        <a:t>5,20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700</a:t>
                      </a:r>
                    </a:p>
                  </a:txBody>
                  <a:tcPr anchor="ctr"/>
                </a:tc>
                <a:tc>
                  <a:txBody>
                    <a:bodyPr/>
                    <a:lstStyle/>
                    <a:p>
                      <a:pPr algn="ctr"/>
                      <a:r>
                        <a:rPr lang="pl-PL" sz="2000" dirty="0"/>
                        <a:t>550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3554431532"/>
                  </a:ext>
                </a:extLst>
              </a:tr>
              <a:tr h="428189">
                <a:tc>
                  <a:txBody>
                    <a:bodyPr/>
                    <a:lstStyle/>
                    <a:p>
                      <a:pPr algn="ctr"/>
                      <a:r>
                        <a:rPr lang="pl-PL" sz="2000" b="1" dirty="0"/>
                        <a:t>5,40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b="1" dirty="0"/>
                        <a:t>600</a:t>
                      </a:r>
                    </a:p>
                  </a:txBody>
                  <a:tcPr anchor="ctr"/>
                </a:tc>
                <a:tc>
                  <a:txBody>
                    <a:bodyPr/>
                    <a:lstStyle/>
                    <a:p>
                      <a:pPr algn="ctr"/>
                      <a:r>
                        <a:rPr lang="pl-PL" sz="2000" b="1" dirty="0"/>
                        <a:t>600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342813163"/>
                  </a:ext>
                </a:extLst>
              </a:tr>
              <a:tr h="428189">
                <a:tc>
                  <a:txBody>
                    <a:bodyPr/>
                    <a:lstStyle/>
                    <a:p>
                      <a:pPr algn="ctr"/>
                      <a:r>
                        <a:rPr lang="pl-PL" sz="2000" dirty="0"/>
                        <a:t>5,60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550</a:t>
                      </a:r>
                    </a:p>
                  </a:txBody>
                  <a:tcPr anchor="ctr"/>
                </a:tc>
                <a:tc>
                  <a:txBody>
                    <a:bodyPr/>
                    <a:lstStyle/>
                    <a:p>
                      <a:pPr algn="ctr"/>
                      <a:r>
                        <a:rPr lang="pl-PL" sz="2000" dirty="0"/>
                        <a:t>640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863518003"/>
                  </a:ext>
                </a:extLst>
              </a:tr>
              <a:tr h="428189">
                <a:tc>
                  <a:txBody>
                    <a:bodyPr/>
                    <a:lstStyle/>
                    <a:p>
                      <a:pPr algn="ctr"/>
                      <a:r>
                        <a:rPr lang="pl-PL" sz="2000" dirty="0"/>
                        <a:t>5,80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500</a:t>
                      </a:r>
                    </a:p>
                  </a:txBody>
                  <a:tcPr anchor="ctr"/>
                </a:tc>
                <a:tc>
                  <a:txBody>
                    <a:bodyPr/>
                    <a:lstStyle/>
                    <a:p>
                      <a:pPr algn="ctr"/>
                      <a:r>
                        <a:rPr lang="pl-PL" sz="2000" dirty="0"/>
                        <a:t>680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702976928"/>
                  </a:ext>
                </a:extLst>
              </a:tr>
              <a:tr h="428189">
                <a:tc>
                  <a:txBody>
                    <a:bodyPr/>
                    <a:lstStyle/>
                    <a:p>
                      <a:pPr algn="ctr"/>
                      <a:r>
                        <a:rPr lang="pl-PL" sz="2000" dirty="0"/>
                        <a:t>6,00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460</a:t>
                      </a:r>
                    </a:p>
                  </a:txBody>
                  <a:tcPr anchor="ctr"/>
                </a:tc>
                <a:tc>
                  <a:txBody>
                    <a:bodyPr/>
                    <a:lstStyle/>
                    <a:p>
                      <a:pPr algn="ctr"/>
                      <a:r>
                        <a:rPr lang="pl-PL" sz="2000" dirty="0"/>
                        <a:t>700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429100008"/>
                  </a:ext>
                </a:extLst>
              </a:tr>
              <a:tr h="428189">
                <a:tc>
                  <a:txBody>
                    <a:bodyPr/>
                    <a:lstStyle/>
                    <a:p>
                      <a:pPr algn="ctr"/>
                      <a:r>
                        <a:rPr lang="pl-PL" sz="2000" dirty="0"/>
                        <a:t>6,20</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pl-PL" sz="2000" dirty="0"/>
                        <a:t>420</a:t>
                      </a:r>
                    </a:p>
                  </a:txBody>
                  <a:tcPr anchor="ctr">
                    <a:lnB w="12700" cap="flat" cmpd="sng" algn="ctr">
                      <a:solidFill>
                        <a:schemeClr val="tx1"/>
                      </a:solidFill>
                      <a:prstDash val="solid"/>
                      <a:round/>
                      <a:headEnd type="none" w="med" len="med"/>
                      <a:tailEnd type="none" w="med" len="med"/>
                    </a:lnB>
                  </a:tcPr>
                </a:tc>
                <a:tc>
                  <a:txBody>
                    <a:bodyPr/>
                    <a:lstStyle/>
                    <a:p>
                      <a:pPr algn="ctr"/>
                      <a:r>
                        <a:rPr lang="pl-PL" sz="2000" dirty="0"/>
                        <a:t>720</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63328911"/>
                  </a:ext>
                </a:extLst>
              </a:tr>
            </a:tbl>
          </a:graphicData>
        </a:graphic>
      </p:graphicFrame>
      <p:sp>
        <p:nvSpPr>
          <p:cNvPr id="8" name="Symbol zastępczy zawartości 7">
            <a:extLst>
              <a:ext uri="{FF2B5EF4-FFF2-40B4-BE49-F238E27FC236}">
                <a16:creationId xmlns:a16="http://schemas.microsoft.com/office/drawing/2014/main" xmlns="" id="{C30A2EAE-BCCE-44BD-537C-587976C1D2EA}"/>
              </a:ext>
            </a:extLst>
          </p:cNvPr>
          <p:cNvSpPr>
            <a:spLocks noGrp="1"/>
          </p:cNvSpPr>
          <p:nvPr>
            <p:ph idx="1"/>
          </p:nvPr>
        </p:nvSpPr>
        <p:spPr>
          <a:xfrm>
            <a:off x="6864264" y="2341953"/>
            <a:ext cx="4489536" cy="3851160"/>
          </a:xfrm>
        </p:spPr>
        <p:txBody>
          <a:bodyPr>
            <a:normAutofit/>
          </a:bodyPr>
          <a:lstStyle/>
          <a:p>
            <a:pPr marL="0" indent="0">
              <a:lnSpc>
                <a:spcPct val="115000"/>
              </a:lnSpc>
              <a:buNone/>
            </a:pPr>
            <a:r>
              <a:rPr lang="pl-PL" sz="2400" b="1" dirty="0"/>
              <a:t>Opis tabeli</a:t>
            </a:r>
            <a:endParaRPr lang="pl-PL" sz="2400" dirty="0"/>
          </a:p>
          <a:p>
            <a:pPr marL="0" indent="0">
              <a:lnSpc>
                <a:spcPct val="115000"/>
              </a:lnSpc>
              <a:buNone/>
            </a:pPr>
            <a:r>
              <a:rPr lang="pl-PL" sz="2400" dirty="0"/>
              <a:t>Tabela przedstawia rozkład popytu i podaży benzyny. Cena równowagi wynosi 5,40 złotych za litr benzyny, zaś ilość równowagi to 600 milionów litrów.</a:t>
            </a:r>
          </a:p>
        </p:txBody>
      </p:sp>
      <p:sp>
        <p:nvSpPr>
          <p:cNvPr id="9" name="pole tekstowe 8">
            <a:extLst>
              <a:ext uri="{FF2B5EF4-FFF2-40B4-BE49-F238E27FC236}">
                <a16:creationId xmlns:a16="http://schemas.microsoft.com/office/drawing/2014/main" xmlns="" id="{FC4E8ADD-D13E-9248-E1AA-19327939FCB7}"/>
              </a:ext>
            </a:extLst>
          </p:cNvPr>
          <p:cNvSpPr txBox="1"/>
          <p:nvPr/>
        </p:nvSpPr>
        <p:spPr>
          <a:xfrm>
            <a:off x="838200" y="1139868"/>
            <a:ext cx="10172178" cy="916854"/>
          </a:xfrm>
          <a:prstGeom prst="rect">
            <a:avLst/>
          </a:prstGeom>
          <a:noFill/>
        </p:spPr>
        <p:txBody>
          <a:bodyPr wrap="square" rtlCol="0">
            <a:spAutoFit/>
          </a:bodyPr>
          <a:lstStyle/>
          <a:p>
            <a:pPr>
              <a:lnSpc>
                <a:spcPct val="115000"/>
              </a:lnSpc>
            </a:pPr>
            <a:r>
              <a:rPr lang="pl-PL" sz="2400" dirty="0"/>
              <a:t>W celu znalezienia punktu równowagi, należy wyszukać w tabeli poziom ceny, dla którego zapotrzebowanie i ilość oferowana są takie same.</a:t>
            </a:r>
          </a:p>
        </p:txBody>
      </p:sp>
    </p:spTree>
    <p:extLst>
      <p:ext uri="{BB962C8B-B14F-4D97-AF65-F5344CB8AC3E}">
        <p14:creationId xmlns:p14="http://schemas.microsoft.com/office/powerpoint/2010/main" val="3732512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07C77294-60A7-8B8E-F91A-ADD30A09E182}"/>
              </a:ext>
            </a:extLst>
          </p:cNvPr>
          <p:cNvSpPr>
            <a:spLocks noGrp="1"/>
          </p:cNvSpPr>
          <p:nvPr>
            <p:ph type="title"/>
          </p:nvPr>
        </p:nvSpPr>
        <p:spPr>
          <a:xfrm>
            <a:off x="838200" y="365125"/>
            <a:ext cx="10515600" cy="699587"/>
          </a:xfrm>
        </p:spPr>
        <p:txBody>
          <a:bodyPr>
            <a:normAutofit/>
          </a:bodyPr>
          <a:lstStyle/>
          <a:p>
            <a:r>
              <a:rPr lang="pl-PL" sz="3600" dirty="0">
                <a:latin typeface="+mn-lt"/>
              </a:rPr>
              <a:t>Cena równowagi rynkowej</a:t>
            </a:r>
          </a:p>
        </p:txBody>
      </p:sp>
      <p:pic>
        <p:nvPicPr>
          <p:cNvPr id="4" name="Symbol zastępczy zawartości 4" descr="Wykres przedstawia kształtowanie się ceny równowagi rynkowej na przykładzie ceny benzyny za litr. Opis wykresu znajduje się na slajdzie. ">
            <a:extLst>
              <a:ext uri="{FF2B5EF4-FFF2-40B4-BE49-F238E27FC236}">
                <a16:creationId xmlns:a16="http://schemas.microsoft.com/office/drawing/2014/main" xmlns="" id="{A3B09C7C-D679-F8B3-344F-19432B457E3D}"/>
              </a:ext>
            </a:extLst>
          </p:cNvPr>
          <p:cNvPicPr>
            <a:picLocks noChangeAspect="1"/>
          </p:cNvPicPr>
          <p:nvPr/>
        </p:nvPicPr>
        <p:blipFill>
          <a:blip r:embed="rId2"/>
          <a:stretch>
            <a:fillRect/>
          </a:stretch>
        </p:blipFill>
        <p:spPr>
          <a:xfrm>
            <a:off x="350729" y="992331"/>
            <a:ext cx="7427934" cy="5205303"/>
          </a:xfrm>
          <a:prstGeom prst="rect">
            <a:avLst/>
          </a:prstGeom>
        </p:spPr>
      </p:pic>
      <p:sp>
        <p:nvSpPr>
          <p:cNvPr id="3" name="Symbol zastępczy zawartości 2">
            <a:extLst>
              <a:ext uri="{FF2B5EF4-FFF2-40B4-BE49-F238E27FC236}">
                <a16:creationId xmlns:a16="http://schemas.microsoft.com/office/drawing/2014/main" xmlns="" id="{A25EEF41-B123-68F5-AD54-1A389DEA03EB}"/>
              </a:ext>
            </a:extLst>
          </p:cNvPr>
          <p:cNvSpPr>
            <a:spLocks noGrp="1"/>
          </p:cNvSpPr>
          <p:nvPr>
            <p:ph idx="1"/>
          </p:nvPr>
        </p:nvSpPr>
        <p:spPr>
          <a:xfrm>
            <a:off x="7966553" y="970029"/>
            <a:ext cx="4008329" cy="5464454"/>
          </a:xfrm>
        </p:spPr>
        <p:txBody>
          <a:bodyPr>
            <a:normAutofit fontScale="77500" lnSpcReduction="20000"/>
          </a:bodyPr>
          <a:lstStyle/>
          <a:p>
            <a:pPr marL="0" indent="0">
              <a:lnSpc>
                <a:spcPct val="135000"/>
              </a:lnSpc>
              <a:buNone/>
            </a:pPr>
            <a:r>
              <a:rPr lang="pl-PL" sz="2400" b="1" dirty="0"/>
              <a:t>Opis wykresu</a:t>
            </a:r>
          </a:p>
          <a:p>
            <a:pPr marL="0" indent="0">
              <a:lnSpc>
                <a:spcPct val="135000"/>
              </a:lnSpc>
              <a:buNone/>
            </a:pPr>
            <a:r>
              <a:rPr lang="pl-PL" sz="2400" dirty="0"/>
              <a:t>Popyt i podaż na rynku benzyny Krzywa popytu (D) i krzywa podaży (S) przecinają się w punkcie równowagi E, przy cenie 5,40 zł/l i ilości równej 600 mln l. Jest to jedyny poziom ceny, dla którego zapotrzebowanie jest równe ilości oferowanej. Po cenie wyższej od ceny równowagi, np. 5,80 zł/l, ilość oferowana jest większa niż zapotrzebowanie, pojawia się zatem nadwyżka podaży. Przy cenie niższej od ceny równowagi, powiedzmy 5,20 zł/l.</a:t>
            </a:r>
          </a:p>
        </p:txBody>
      </p:sp>
    </p:spTree>
    <p:extLst>
      <p:ext uri="{BB962C8B-B14F-4D97-AF65-F5344CB8AC3E}">
        <p14:creationId xmlns:p14="http://schemas.microsoft.com/office/powerpoint/2010/main" val="25035755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380B0093-D458-4BDB-F00A-63E857DD249F}"/>
              </a:ext>
            </a:extLst>
          </p:cNvPr>
          <p:cNvSpPr>
            <a:spLocks noGrp="1"/>
          </p:cNvSpPr>
          <p:nvPr>
            <p:ph type="title"/>
          </p:nvPr>
        </p:nvSpPr>
        <p:spPr>
          <a:xfrm>
            <a:off x="838200" y="365125"/>
            <a:ext cx="10515600" cy="774743"/>
          </a:xfrm>
        </p:spPr>
        <p:txBody>
          <a:bodyPr>
            <a:normAutofit/>
          </a:bodyPr>
          <a:lstStyle/>
          <a:p>
            <a:r>
              <a:rPr lang="pl-PL" sz="3600" dirty="0">
                <a:latin typeface="+mn-lt"/>
              </a:rPr>
              <a:t>Cenowa elastyczność popytu</a:t>
            </a:r>
          </a:p>
        </p:txBody>
      </p:sp>
      <p:sp>
        <p:nvSpPr>
          <p:cNvPr id="3" name="Symbol zastępczy zawartości 2">
            <a:extLst>
              <a:ext uri="{FF2B5EF4-FFF2-40B4-BE49-F238E27FC236}">
                <a16:creationId xmlns:a16="http://schemas.microsoft.com/office/drawing/2014/main" xmlns="" id="{8B48C47C-2867-9421-FC76-C0B267EE2F08}"/>
              </a:ext>
            </a:extLst>
          </p:cNvPr>
          <p:cNvSpPr>
            <a:spLocks noGrp="1"/>
          </p:cNvSpPr>
          <p:nvPr>
            <p:ph idx="1"/>
          </p:nvPr>
        </p:nvSpPr>
        <p:spPr>
          <a:xfrm>
            <a:off x="838200" y="1139868"/>
            <a:ext cx="10515600" cy="5037095"/>
          </a:xfrm>
        </p:spPr>
        <p:txBody>
          <a:bodyPr>
            <a:normAutofit/>
          </a:bodyPr>
          <a:lstStyle/>
          <a:p>
            <a:pPr marL="0" indent="0">
              <a:lnSpc>
                <a:spcPct val="115000"/>
              </a:lnSpc>
              <a:buNone/>
            </a:pPr>
            <a:r>
              <a:rPr lang="pl-PL" sz="2400" b="1" dirty="0"/>
              <a:t>Cenowa elastyczność popytu </a:t>
            </a:r>
            <a:r>
              <a:rPr lang="pl-PL" sz="2400" dirty="0"/>
              <a:t>określa stopień reakcji popytu danego dobra na zmiany ceny tego dobra.</a:t>
            </a:r>
          </a:p>
          <a:p>
            <a:pPr marL="0" indent="0">
              <a:lnSpc>
                <a:spcPct val="115000"/>
              </a:lnSpc>
              <a:buNone/>
            </a:pPr>
            <a:r>
              <a:rPr lang="pl-PL" sz="2400" dirty="0"/>
              <a:t>Jej miarą jest </a:t>
            </a:r>
            <a:r>
              <a:rPr lang="pl-PL" sz="2400" b="1" dirty="0"/>
              <a:t>współczynnik elastyczności cenowej popytu</a:t>
            </a:r>
            <a:r>
              <a:rPr lang="pl-PL" sz="2400" dirty="0"/>
              <a:t>, który obliczany jest jako iloraz względnej (procentowej) zmiany wielkości popytu na dane dobro i względnej (procentowej) zmiany jego ceny.</a:t>
            </a:r>
          </a:p>
          <a:p>
            <a:pPr marL="0" indent="0">
              <a:lnSpc>
                <a:spcPct val="115000"/>
              </a:lnSpc>
              <a:buNone/>
            </a:pPr>
            <a:endParaRPr lang="pl-PL" sz="2400" dirty="0"/>
          </a:p>
        </p:txBody>
      </p:sp>
    </p:spTree>
    <p:extLst>
      <p:ext uri="{BB962C8B-B14F-4D97-AF65-F5344CB8AC3E}">
        <p14:creationId xmlns:p14="http://schemas.microsoft.com/office/powerpoint/2010/main" val="1239232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419D0766-DE3A-FE93-D36C-EDC73A8F975F}"/>
              </a:ext>
            </a:extLst>
          </p:cNvPr>
          <p:cNvSpPr>
            <a:spLocks noGrp="1"/>
          </p:cNvSpPr>
          <p:nvPr>
            <p:ph type="title"/>
          </p:nvPr>
        </p:nvSpPr>
        <p:spPr>
          <a:xfrm>
            <a:off x="838200" y="365125"/>
            <a:ext cx="10515600" cy="687061"/>
          </a:xfrm>
        </p:spPr>
        <p:txBody>
          <a:bodyPr>
            <a:normAutofit/>
          </a:bodyPr>
          <a:lstStyle/>
          <a:p>
            <a:r>
              <a:rPr lang="pl-PL" sz="3600" dirty="0">
                <a:latin typeface="+mn-lt"/>
              </a:rPr>
              <a:t>Rodzaje cenowej elastyczności popytu</a:t>
            </a:r>
          </a:p>
        </p:txBody>
      </p:sp>
      <p:sp>
        <p:nvSpPr>
          <p:cNvPr id="3" name="Symbol zastępczy zawartości 2">
            <a:extLst>
              <a:ext uri="{FF2B5EF4-FFF2-40B4-BE49-F238E27FC236}">
                <a16:creationId xmlns:a16="http://schemas.microsoft.com/office/drawing/2014/main" xmlns="" id="{8E327BD8-35F7-BBF2-A6A1-19200AAFEEF7}"/>
              </a:ext>
            </a:extLst>
          </p:cNvPr>
          <p:cNvSpPr>
            <a:spLocks noGrp="1"/>
          </p:cNvSpPr>
          <p:nvPr>
            <p:ph idx="1"/>
          </p:nvPr>
        </p:nvSpPr>
        <p:spPr>
          <a:xfrm>
            <a:off x="838200" y="1052186"/>
            <a:ext cx="10515600" cy="5440689"/>
          </a:xfrm>
        </p:spPr>
        <p:txBody>
          <a:bodyPr>
            <a:normAutofit fontScale="62500" lnSpcReduction="20000"/>
          </a:bodyPr>
          <a:lstStyle/>
          <a:p>
            <a:pPr marL="0" indent="0">
              <a:lnSpc>
                <a:spcPct val="134000"/>
              </a:lnSpc>
              <a:buNone/>
            </a:pPr>
            <a:r>
              <a:rPr lang="pl-PL" sz="3400" b="1" dirty="0"/>
              <a:t>Dla wartości 0 – popyt doskonale nieelastyczny (popyt sztywny) </a:t>
            </a:r>
            <a:r>
              <a:rPr lang="pl-PL" sz="3400" dirty="0"/>
              <a:t>zmiana ceny nie przekłada się na zmiany popytu, co oznacza, że konsumenci nabywają stałą ilość dobra niezależnie od zmieniających się cen. Przykładami mogą być: sól, tytoń lub produkty, od których konsumenci są uzależnieni.</a:t>
            </a:r>
          </a:p>
          <a:p>
            <a:pPr marL="0" indent="0">
              <a:lnSpc>
                <a:spcPct val="134000"/>
              </a:lnSpc>
              <a:buNone/>
            </a:pPr>
            <a:r>
              <a:rPr lang="pl-PL" sz="3400" b="1" dirty="0"/>
              <a:t>Dla wartości z przedziału od 0 do poniżej 1 – popyt nieelastyczny </a:t>
            </a:r>
            <a:r>
              <a:rPr lang="pl-PL" sz="3400" dirty="0"/>
              <a:t>– procentowa zmiana popytu jest mniejsza niż procentowa zmiana ceny.</a:t>
            </a:r>
          </a:p>
          <a:p>
            <a:pPr marL="0" indent="0">
              <a:lnSpc>
                <a:spcPct val="134000"/>
              </a:lnSpc>
              <a:buNone/>
            </a:pPr>
            <a:r>
              <a:rPr lang="pl-PL" sz="3400" b="1" dirty="0"/>
              <a:t>Dla wartości 1 – popyt proporcjonalny </a:t>
            </a:r>
            <a:r>
              <a:rPr lang="pl-PL" sz="3400" dirty="0"/>
              <a:t>– wielkość popytu w takim samym stopniu co zmiana ceny.</a:t>
            </a:r>
          </a:p>
          <a:p>
            <a:pPr marL="0" indent="0">
              <a:lnSpc>
                <a:spcPct val="134000"/>
              </a:lnSpc>
              <a:buNone/>
            </a:pPr>
            <a:r>
              <a:rPr lang="pl-PL" sz="3400" b="1" dirty="0"/>
              <a:t>Dla wartości powyżej 1 – popyt elastyczny </a:t>
            </a:r>
            <a:r>
              <a:rPr lang="pl-PL" sz="3400" dirty="0"/>
              <a:t>– wielkość popytu zmienia się bardziej niż zmiana ceny.</a:t>
            </a:r>
          </a:p>
          <a:p>
            <a:pPr marL="0" indent="0">
              <a:lnSpc>
                <a:spcPct val="134000"/>
              </a:lnSpc>
              <a:buNone/>
            </a:pPr>
            <a:r>
              <a:rPr lang="pl-PL" sz="3400" b="1" dirty="0"/>
              <a:t>Dla wartości „wysokich” – popyt doskonale elastyczny </a:t>
            </a:r>
            <a:r>
              <a:rPr lang="pl-PL" sz="3400" dirty="0"/>
              <a:t>– oznacza, że przy danym poziomie ceny konsumenci są skłonni nabyć każdą ilość dobra, ale każda minimalna zmiana ceny doprowadzi do znacznych zmian popytu.</a:t>
            </a:r>
          </a:p>
          <a:p>
            <a:pPr marL="0" indent="0">
              <a:lnSpc>
                <a:spcPct val="134000"/>
              </a:lnSpc>
              <a:buNone/>
            </a:pPr>
            <a:endParaRPr lang="pl-PL" dirty="0"/>
          </a:p>
        </p:txBody>
      </p:sp>
    </p:spTree>
    <p:extLst>
      <p:ext uri="{BB962C8B-B14F-4D97-AF65-F5344CB8AC3E}">
        <p14:creationId xmlns:p14="http://schemas.microsoft.com/office/powerpoint/2010/main" val="2714025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A22D61B-E321-53EE-98DD-ECEE7A0795DC}"/>
              </a:ext>
            </a:extLst>
          </p:cNvPr>
          <p:cNvSpPr>
            <a:spLocks noGrp="1"/>
          </p:cNvSpPr>
          <p:nvPr>
            <p:ph type="title"/>
          </p:nvPr>
        </p:nvSpPr>
        <p:spPr>
          <a:xfrm>
            <a:off x="838200" y="164709"/>
            <a:ext cx="10515600" cy="950108"/>
          </a:xfrm>
        </p:spPr>
        <p:txBody>
          <a:bodyPr>
            <a:normAutofit/>
          </a:bodyPr>
          <a:lstStyle/>
          <a:p>
            <a:r>
              <a:rPr lang="pl-PL" sz="3600" dirty="0">
                <a:latin typeface="+mn-lt"/>
              </a:rPr>
              <a:t>Rodzaje dóbr w ekonomii</a:t>
            </a:r>
          </a:p>
        </p:txBody>
      </p:sp>
      <p:sp>
        <p:nvSpPr>
          <p:cNvPr id="3" name="Symbol zastępczy zawartości 2">
            <a:extLst>
              <a:ext uri="{FF2B5EF4-FFF2-40B4-BE49-F238E27FC236}">
                <a16:creationId xmlns:a16="http://schemas.microsoft.com/office/drawing/2014/main" xmlns="" id="{5353D336-DB7D-EB51-0FF0-32148D8A3851}"/>
              </a:ext>
            </a:extLst>
          </p:cNvPr>
          <p:cNvSpPr>
            <a:spLocks noGrp="1"/>
          </p:cNvSpPr>
          <p:nvPr>
            <p:ph idx="1"/>
          </p:nvPr>
        </p:nvSpPr>
        <p:spPr>
          <a:xfrm>
            <a:off x="838200" y="964505"/>
            <a:ext cx="10515600" cy="5728786"/>
          </a:xfrm>
        </p:spPr>
        <p:txBody>
          <a:bodyPr>
            <a:noAutofit/>
          </a:bodyPr>
          <a:lstStyle/>
          <a:p>
            <a:pPr>
              <a:lnSpc>
                <a:spcPct val="114000"/>
              </a:lnSpc>
            </a:pPr>
            <a:r>
              <a:rPr lang="pl-PL" sz="2200" b="1" dirty="0"/>
              <a:t>dobra komplementarne </a:t>
            </a:r>
            <a:r>
              <a:rPr lang="pl-PL" sz="2200" dirty="0"/>
              <a:t>– dobra, które są używane razem, ponieważ konsumpcja jednego z nich zwiększa korzyści z konsumpcji (użyteczność) drugiego, np.: mieszkanie i meble, samochód i benzyna, płyta CD i odtwarzacz.</a:t>
            </a:r>
          </a:p>
          <a:p>
            <a:pPr>
              <a:lnSpc>
                <a:spcPct val="114000"/>
              </a:lnSpc>
            </a:pPr>
            <a:r>
              <a:rPr lang="pl-PL" sz="2200" b="1" dirty="0"/>
              <a:t>dobro substytucyjne </a:t>
            </a:r>
            <a:r>
              <a:rPr lang="pl-PL" sz="2200" dirty="0"/>
              <a:t>– dobro, które zaspokaja tę samą lub zbliżoną potrzebę co inne dobro, dzięki czemu można je wykorzystać jako zamiennik konkretnego produktu, stąd większa konsumpcja jednego z nich oznacza mniejszą konsumpcję drugiego, np.: np. kawa i herbata, masło i margaryna, przejazdy autobusowe i kolejowe.</a:t>
            </a:r>
          </a:p>
          <a:p>
            <a:pPr>
              <a:lnSpc>
                <a:spcPct val="114000"/>
              </a:lnSpc>
            </a:pPr>
            <a:r>
              <a:rPr lang="pl-PL" sz="2200" b="1" dirty="0"/>
              <a:t>dobro podstawowe </a:t>
            </a:r>
            <a:r>
              <a:rPr lang="pl-PL" sz="2200" dirty="0"/>
              <a:t>– dobro, które stanowi niezbędny element konsumpcji, zaspokaja podstawowe potrzeby życiowe;</a:t>
            </a:r>
          </a:p>
          <a:p>
            <a:pPr>
              <a:lnSpc>
                <a:spcPct val="114000"/>
              </a:lnSpc>
            </a:pPr>
            <a:r>
              <a:rPr lang="pl-PL" sz="2200" b="1" dirty="0"/>
              <a:t>dobro normalne </a:t>
            </a:r>
            <a:r>
              <a:rPr lang="pl-PL" sz="2200" dirty="0"/>
              <a:t>–</a:t>
            </a:r>
            <a:r>
              <a:rPr lang="pl-PL" sz="2200" b="1" dirty="0"/>
              <a:t> </a:t>
            </a:r>
            <a:r>
              <a:rPr lang="pl-PL" sz="2200" dirty="0"/>
              <a:t>dobro, na które zapotrzebowanie rośnie wraz ze wzrostem dochodu oraz spada wraz ze zmniejszaniem się dochodu;</a:t>
            </a:r>
          </a:p>
          <a:p>
            <a:pPr>
              <a:lnSpc>
                <a:spcPct val="114000"/>
              </a:lnSpc>
            </a:pPr>
            <a:r>
              <a:rPr lang="pl-PL" sz="2200" b="1" dirty="0"/>
              <a:t>dobro niższego rzędu </a:t>
            </a:r>
            <a:r>
              <a:rPr lang="pl-PL" sz="2200" dirty="0"/>
              <a:t>–</a:t>
            </a:r>
            <a:r>
              <a:rPr lang="pl-PL" sz="2200" b="1" dirty="0"/>
              <a:t> </a:t>
            </a:r>
            <a:r>
              <a:rPr lang="pl-PL" sz="2200" dirty="0"/>
              <a:t>dobro, na które popyt (zapotrzebowanie) spada wraz ze wzrostem dochodu i rośnie wtedy, gdy dochód spada.</a:t>
            </a:r>
          </a:p>
        </p:txBody>
      </p:sp>
    </p:spTree>
    <p:extLst>
      <p:ext uri="{BB962C8B-B14F-4D97-AF65-F5344CB8AC3E}">
        <p14:creationId xmlns:p14="http://schemas.microsoft.com/office/powerpoint/2010/main" val="3929306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C53F7571-B3A8-7634-5F64-7F77AAF9BDAE}"/>
              </a:ext>
            </a:extLst>
          </p:cNvPr>
          <p:cNvSpPr>
            <a:spLocks noGrp="1"/>
          </p:cNvSpPr>
          <p:nvPr>
            <p:ph type="title"/>
          </p:nvPr>
        </p:nvSpPr>
        <p:spPr>
          <a:xfrm>
            <a:off x="838200" y="365125"/>
            <a:ext cx="10515600" cy="749691"/>
          </a:xfrm>
        </p:spPr>
        <p:txBody>
          <a:bodyPr>
            <a:normAutofit/>
          </a:bodyPr>
          <a:lstStyle/>
          <a:p>
            <a:r>
              <a:rPr lang="pl-PL" sz="3600" dirty="0">
                <a:latin typeface="+mn-lt"/>
              </a:rPr>
              <a:t>Dochodowa elastyczność popytu </a:t>
            </a:r>
          </a:p>
        </p:txBody>
      </p:sp>
      <p:sp>
        <p:nvSpPr>
          <p:cNvPr id="3" name="Symbol zastępczy zawartości 2">
            <a:extLst>
              <a:ext uri="{FF2B5EF4-FFF2-40B4-BE49-F238E27FC236}">
                <a16:creationId xmlns:a16="http://schemas.microsoft.com/office/drawing/2014/main" xmlns="" id="{D6B3F3B3-844F-439C-D25F-816F66FAE447}"/>
              </a:ext>
            </a:extLst>
          </p:cNvPr>
          <p:cNvSpPr>
            <a:spLocks noGrp="1"/>
          </p:cNvSpPr>
          <p:nvPr>
            <p:ph idx="1"/>
          </p:nvPr>
        </p:nvSpPr>
        <p:spPr>
          <a:xfrm>
            <a:off x="838200" y="1114816"/>
            <a:ext cx="10515600" cy="5223354"/>
          </a:xfrm>
        </p:spPr>
        <p:txBody>
          <a:bodyPr>
            <a:normAutofit lnSpcReduction="10000"/>
          </a:bodyPr>
          <a:lstStyle/>
          <a:p>
            <a:pPr marL="0" indent="0">
              <a:lnSpc>
                <a:spcPct val="114000"/>
              </a:lnSpc>
              <a:buNone/>
            </a:pPr>
            <a:r>
              <a:rPr lang="pl-PL" sz="2400" b="1" dirty="0">
                <a:latin typeface="LiberationSerif-Bold"/>
              </a:rPr>
              <a:t>Dochodowa elastyczność popytu </a:t>
            </a:r>
            <a:r>
              <a:rPr lang="pl-PL" sz="2400" dirty="0">
                <a:latin typeface="LiberationSerif-Regular"/>
              </a:rPr>
              <a:t>określa reakcję wielkości popytu na zmiany dochodu. Jest to stosunek procentowej zmiany popytu na dane dobro do procentowej zmiany dochodu.</a:t>
            </a:r>
          </a:p>
          <a:p>
            <a:pPr marL="0" indent="0">
              <a:lnSpc>
                <a:spcPct val="114000"/>
              </a:lnSpc>
              <a:buNone/>
            </a:pPr>
            <a:endParaRPr lang="pl-PL" sz="2400" dirty="0"/>
          </a:p>
          <a:p>
            <a:pPr marL="0" indent="0">
              <a:lnSpc>
                <a:spcPct val="114000"/>
              </a:lnSpc>
              <a:buNone/>
            </a:pPr>
            <a:r>
              <a:rPr lang="pl-PL" sz="2400" b="1" dirty="0"/>
              <a:t>Rodzaje dóbr a dochodowa elastyczność popytu:</a:t>
            </a:r>
          </a:p>
          <a:p>
            <a:pPr>
              <a:lnSpc>
                <a:spcPct val="114000"/>
              </a:lnSpc>
            </a:pPr>
            <a:r>
              <a:rPr lang="pl-PL" sz="2400" dirty="0"/>
              <a:t>dobra normalne – dodatnia elastyczność dochodowa popytu;</a:t>
            </a:r>
          </a:p>
          <a:p>
            <a:pPr>
              <a:lnSpc>
                <a:spcPct val="114000"/>
              </a:lnSpc>
            </a:pPr>
            <a:r>
              <a:rPr lang="pl-PL" sz="2400" dirty="0"/>
              <a:t>dobra niższego rzędu – ujemna dochodowa elastyczność popytu;</a:t>
            </a:r>
          </a:p>
          <a:p>
            <a:pPr>
              <a:lnSpc>
                <a:spcPct val="114000"/>
              </a:lnSpc>
            </a:pPr>
            <a:r>
              <a:rPr lang="pl-PL" sz="2400" dirty="0"/>
              <a:t>dobra luksusowe – dochodowa elastyczność popytu dodatnia i wyższa od jedności;</a:t>
            </a:r>
          </a:p>
          <a:p>
            <a:pPr>
              <a:lnSpc>
                <a:spcPct val="114000"/>
              </a:lnSpc>
            </a:pPr>
            <a:r>
              <a:rPr lang="pl-PL" sz="2400" dirty="0"/>
              <a:t>dobra podstawowe (niezbędne) – dochodowa elastyczność popytu niższa od jedności. </a:t>
            </a:r>
          </a:p>
          <a:p>
            <a:pPr marL="0" indent="0">
              <a:buNone/>
            </a:pPr>
            <a:endParaRPr lang="pl-PL" dirty="0"/>
          </a:p>
        </p:txBody>
      </p:sp>
    </p:spTree>
    <p:extLst>
      <p:ext uri="{BB962C8B-B14F-4D97-AF65-F5344CB8AC3E}">
        <p14:creationId xmlns:p14="http://schemas.microsoft.com/office/powerpoint/2010/main" val="4170739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01C3B5BB-B3FC-88DC-ECAC-1216CD7575A1}"/>
              </a:ext>
            </a:extLst>
          </p:cNvPr>
          <p:cNvSpPr>
            <a:spLocks noGrp="1"/>
          </p:cNvSpPr>
          <p:nvPr>
            <p:ph type="title"/>
          </p:nvPr>
        </p:nvSpPr>
        <p:spPr>
          <a:xfrm>
            <a:off x="838200" y="365126"/>
            <a:ext cx="10515600" cy="925056"/>
          </a:xfrm>
        </p:spPr>
        <p:txBody>
          <a:bodyPr>
            <a:normAutofit/>
          </a:bodyPr>
          <a:lstStyle/>
          <a:p>
            <a:r>
              <a:rPr lang="pl-PL" sz="3600" dirty="0">
                <a:latin typeface="+mn-lt"/>
              </a:rPr>
              <a:t>Czynniki pozacenowe wpływające na popyt</a:t>
            </a:r>
          </a:p>
        </p:txBody>
      </p:sp>
      <p:sp>
        <p:nvSpPr>
          <p:cNvPr id="3" name="Symbol zastępczy zawartości 2">
            <a:extLst>
              <a:ext uri="{FF2B5EF4-FFF2-40B4-BE49-F238E27FC236}">
                <a16:creationId xmlns:a16="http://schemas.microsoft.com/office/drawing/2014/main" xmlns="" id="{B41F3642-343E-E85D-799E-CB460522774C}"/>
              </a:ext>
            </a:extLst>
          </p:cNvPr>
          <p:cNvSpPr>
            <a:spLocks noGrp="1"/>
          </p:cNvSpPr>
          <p:nvPr>
            <p:ph idx="1"/>
          </p:nvPr>
        </p:nvSpPr>
        <p:spPr>
          <a:xfrm>
            <a:off x="838200" y="1290182"/>
            <a:ext cx="10515600" cy="4886781"/>
          </a:xfrm>
        </p:spPr>
        <p:txBody>
          <a:bodyPr/>
          <a:lstStyle/>
          <a:p>
            <a:pPr marL="0" indent="0">
              <a:lnSpc>
                <a:spcPct val="115000"/>
              </a:lnSpc>
              <a:buNone/>
            </a:pPr>
            <a:r>
              <a:rPr lang="pl-PL" sz="2400" dirty="0"/>
              <a:t>Wielkość i zmiany popytu zależą nie tylko od zmiany ceny, ale także</a:t>
            </a:r>
          </a:p>
          <a:p>
            <a:pPr marL="0" indent="0">
              <a:lnSpc>
                <a:spcPct val="115000"/>
              </a:lnSpc>
              <a:buNone/>
            </a:pPr>
            <a:r>
              <a:rPr lang="pl-PL" sz="2400" dirty="0"/>
              <a:t>determinowane są przez czynniki pozacenowe:</a:t>
            </a:r>
          </a:p>
          <a:p>
            <a:pPr>
              <a:lnSpc>
                <a:spcPct val="115000"/>
              </a:lnSpc>
            </a:pPr>
            <a:r>
              <a:rPr lang="pl-PL" sz="2400" dirty="0"/>
              <a:t>dochody;</a:t>
            </a:r>
          </a:p>
          <a:p>
            <a:pPr>
              <a:lnSpc>
                <a:spcPct val="115000"/>
              </a:lnSpc>
            </a:pPr>
            <a:r>
              <a:rPr lang="pl-PL" sz="2400" dirty="0"/>
              <a:t>ceny dóbr substytucyjnych i dóbr komplementarnych;</a:t>
            </a:r>
          </a:p>
          <a:p>
            <a:pPr>
              <a:lnSpc>
                <a:spcPct val="115000"/>
              </a:lnSpc>
            </a:pPr>
            <a:r>
              <a:rPr lang="pl-PL" sz="2400" dirty="0"/>
              <a:t>oczekiwania zmiany cen;</a:t>
            </a:r>
          </a:p>
          <a:p>
            <a:pPr>
              <a:lnSpc>
                <a:spcPct val="115000"/>
              </a:lnSpc>
            </a:pPr>
            <a:r>
              <a:rPr lang="pl-PL" sz="2400" dirty="0"/>
              <a:t>liczbę i strukturę ludności; </a:t>
            </a:r>
          </a:p>
          <a:p>
            <a:pPr>
              <a:lnSpc>
                <a:spcPct val="115000"/>
              </a:lnSpc>
            </a:pPr>
            <a:r>
              <a:rPr lang="pl-PL" sz="2400" dirty="0"/>
              <a:t>gusty i preferencje nabywców.</a:t>
            </a:r>
          </a:p>
          <a:p>
            <a:endParaRPr lang="pl-PL" dirty="0"/>
          </a:p>
        </p:txBody>
      </p:sp>
    </p:spTree>
    <p:extLst>
      <p:ext uri="{BB962C8B-B14F-4D97-AF65-F5344CB8AC3E}">
        <p14:creationId xmlns:p14="http://schemas.microsoft.com/office/powerpoint/2010/main" val="2653166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A945F8A5-B653-1A82-56D7-BF45E01BA219}"/>
              </a:ext>
            </a:extLst>
          </p:cNvPr>
          <p:cNvSpPr>
            <a:spLocks noGrp="1"/>
          </p:cNvSpPr>
          <p:nvPr>
            <p:ph type="title"/>
          </p:nvPr>
        </p:nvSpPr>
        <p:spPr>
          <a:xfrm>
            <a:off x="838200" y="365126"/>
            <a:ext cx="10515600" cy="1137998"/>
          </a:xfrm>
        </p:spPr>
        <p:txBody>
          <a:bodyPr>
            <a:normAutofit/>
          </a:bodyPr>
          <a:lstStyle/>
          <a:p>
            <a:r>
              <a:rPr lang="pl-PL" sz="3600" dirty="0">
                <a:latin typeface="+mn-lt"/>
              </a:rPr>
              <a:t>Czynniki pozacenowe wpływające na podaż</a:t>
            </a:r>
          </a:p>
        </p:txBody>
      </p:sp>
      <p:sp>
        <p:nvSpPr>
          <p:cNvPr id="3" name="Symbol zastępczy zawartości 2">
            <a:extLst>
              <a:ext uri="{FF2B5EF4-FFF2-40B4-BE49-F238E27FC236}">
                <a16:creationId xmlns:a16="http://schemas.microsoft.com/office/drawing/2014/main" xmlns="" id="{A07A4A72-585F-C085-A71E-1522EC3C84C4}"/>
              </a:ext>
            </a:extLst>
          </p:cNvPr>
          <p:cNvSpPr>
            <a:spLocks noGrp="1"/>
          </p:cNvSpPr>
          <p:nvPr>
            <p:ph idx="1"/>
          </p:nvPr>
        </p:nvSpPr>
        <p:spPr>
          <a:xfrm>
            <a:off x="838200" y="1503124"/>
            <a:ext cx="10515600" cy="4673839"/>
          </a:xfrm>
        </p:spPr>
        <p:txBody>
          <a:bodyPr>
            <a:normAutofit/>
          </a:bodyPr>
          <a:lstStyle/>
          <a:p>
            <a:pPr marL="0" indent="0">
              <a:lnSpc>
                <a:spcPct val="115000"/>
              </a:lnSpc>
              <a:buNone/>
            </a:pPr>
            <a:r>
              <a:rPr lang="pl-PL" sz="2400" dirty="0"/>
              <a:t>Na kształtowanie się podaży mają wpływ </a:t>
            </a:r>
            <a:r>
              <a:rPr lang="pl-PL" sz="2400" b="1" dirty="0"/>
              <a:t>czynniki pozacenowe</a:t>
            </a:r>
            <a:r>
              <a:rPr lang="pl-PL" sz="2400" dirty="0"/>
              <a:t>. Do czynników tych zalicza się: </a:t>
            </a:r>
          </a:p>
          <a:p>
            <a:pPr marL="342900" indent="-342900">
              <a:lnSpc>
                <a:spcPct val="115000"/>
              </a:lnSpc>
            </a:pPr>
            <a:r>
              <a:rPr lang="pl-PL" sz="2400" dirty="0"/>
              <a:t>koszty produkcji;</a:t>
            </a:r>
          </a:p>
          <a:p>
            <a:pPr marL="342900" indent="-342900">
              <a:lnSpc>
                <a:spcPct val="115000"/>
              </a:lnSpc>
            </a:pPr>
            <a:r>
              <a:rPr lang="pl-PL" sz="2400" dirty="0"/>
              <a:t>technologię;</a:t>
            </a:r>
          </a:p>
          <a:p>
            <a:pPr marL="342900" indent="-342900">
              <a:lnSpc>
                <a:spcPct val="115000"/>
              </a:lnSpc>
            </a:pPr>
            <a:r>
              <a:rPr lang="pl-PL" sz="2400" dirty="0"/>
              <a:t>oczekiwania przyszłych cen;</a:t>
            </a:r>
          </a:p>
          <a:p>
            <a:pPr marL="342900" indent="-342900">
              <a:lnSpc>
                <a:spcPct val="115000"/>
              </a:lnSpc>
            </a:pPr>
            <a:r>
              <a:rPr lang="pl-PL" sz="2400" dirty="0"/>
              <a:t>podatki;</a:t>
            </a:r>
          </a:p>
          <a:p>
            <a:pPr marL="342900" indent="-342900">
              <a:lnSpc>
                <a:spcPct val="115000"/>
              </a:lnSpc>
            </a:pPr>
            <a:r>
              <a:rPr lang="pl-PL" sz="2400" dirty="0"/>
              <a:t>subsydia;</a:t>
            </a:r>
          </a:p>
          <a:p>
            <a:pPr marL="342900" indent="-342900">
              <a:lnSpc>
                <a:spcPct val="115000"/>
              </a:lnSpc>
            </a:pPr>
            <a:r>
              <a:rPr lang="pl-PL" sz="2400" dirty="0"/>
              <a:t>warunki klimatyczne.</a:t>
            </a:r>
          </a:p>
          <a:p>
            <a:endParaRPr lang="pl-PL" sz="2400" dirty="0"/>
          </a:p>
        </p:txBody>
      </p:sp>
    </p:spTree>
    <p:extLst>
      <p:ext uri="{BB962C8B-B14F-4D97-AF65-F5344CB8AC3E}">
        <p14:creationId xmlns:p14="http://schemas.microsoft.com/office/powerpoint/2010/main" val="304302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03BD5C7A-A2E8-C6EE-4A9D-4815FF83FE5D}"/>
              </a:ext>
            </a:extLst>
          </p:cNvPr>
          <p:cNvSpPr>
            <a:spLocks noGrp="1"/>
          </p:cNvSpPr>
          <p:nvPr>
            <p:ph type="title"/>
          </p:nvPr>
        </p:nvSpPr>
        <p:spPr>
          <a:xfrm>
            <a:off x="838200" y="365126"/>
            <a:ext cx="10515600" cy="837374"/>
          </a:xfrm>
        </p:spPr>
        <p:txBody>
          <a:bodyPr>
            <a:normAutofit/>
          </a:bodyPr>
          <a:lstStyle/>
          <a:p>
            <a:r>
              <a:rPr lang="pl-PL" sz="3600" dirty="0">
                <a:latin typeface="+mn-lt"/>
              </a:rPr>
              <a:t>Cenowa elastyczność podaży</a:t>
            </a:r>
          </a:p>
        </p:txBody>
      </p:sp>
      <p:sp>
        <p:nvSpPr>
          <p:cNvPr id="3" name="Symbol zastępczy zawartości 2">
            <a:extLst>
              <a:ext uri="{FF2B5EF4-FFF2-40B4-BE49-F238E27FC236}">
                <a16:creationId xmlns:a16="http://schemas.microsoft.com/office/drawing/2014/main" xmlns="" id="{0ACAD65B-FED9-4DC0-B255-EF914EE09CC9}"/>
              </a:ext>
            </a:extLst>
          </p:cNvPr>
          <p:cNvSpPr>
            <a:spLocks noGrp="1"/>
          </p:cNvSpPr>
          <p:nvPr>
            <p:ph idx="1"/>
          </p:nvPr>
        </p:nvSpPr>
        <p:spPr>
          <a:xfrm>
            <a:off x="838200" y="1352811"/>
            <a:ext cx="10515600" cy="4824152"/>
          </a:xfrm>
        </p:spPr>
        <p:txBody>
          <a:bodyPr>
            <a:normAutofit/>
          </a:bodyPr>
          <a:lstStyle/>
          <a:p>
            <a:pPr marL="0" indent="0">
              <a:lnSpc>
                <a:spcPct val="115000"/>
              </a:lnSpc>
              <a:buNone/>
            </a:pPr>
            <a:r>
              <a:rPr lang="pl-PL" sz="2400" b="1" dirty="0"/>
              <a:t>Cenowa elastyczność podaży </a:t>
            </a:r>
            <a:r>
              <a:rPr lang="pl-PL" sz="2400" dirty="0"/>
              <a:t>mierzy siłę reakcji podaży na zmiany ceny. Oblicza się ją za pomocą </a:t>
            </a:r>
            <a:r>
              <a:rPr lang="pl-PL" sz="2400" b="1" dirty="0"/>
              <a:t>współczynnika cenowej elastyczności podaży </a:t>
            </a:r>
            <a:r>
              <a:rPr lang="pl-PL" sz="2400" dirty="0"/>
              <a:t> jako iloraz względnej (procentowej) zmiany podaży do względnej (procentowej) zmiany ceny.</a:t>
            </a:r>
          </a:p>
          <a:p>
            <a:pPr>
              <a:lnSpc>
                <a:spcPct val="115000"/>
              </a:lnSpc>
            </a:pPr>
            <a:endParaRPr lang="pl-PL" sz="2400" dirty="0"/>
          </a:p>
          <a:p>
            <a:pPr>
              <a:lnSpc>
                <a:spcPct val="115000"/>
              </a:lnSpc>
            </a:pPr>
            <a:endParaRPr lang="pl-PL" sz="2400" dirty="0"/>
          </a:p>
        </p:txBody>
      </p:sp>
    </p:spTree>
    <p:extLst>
      <p:ext uri="{BB962C8B-B14F-4D97-AF65-F5344CB8AC3E}">
        <p14:creationId xmlns:p14="http://schemas.microsoft.com/office/powerpoint/2010/main" val="209691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E9F652B2-CC8B-9619-9BDF-06AAE3697D57}"/>
              </a:ext>
            </a:extLst>
          </p:cNvPr>
          <p:cNvSpPr>
            <a:spLocks noGrp="1"/>
          </p:cNvSpPr>
          <p:nvPr>
            <p:ph type="title"/>
          </p:nvPr>
        </p:nvSpPr>
        <p:spPr>
          <a:xfrm>
            <a:off x="838200" y="365126"/>
            <a:ext cx="10515600" cy="887477"/>
          </a:xfrm>
        </p:spPr>
        <p:txBody>
          <a:bodyPr>
            <a:normAutofit/>
          </a:bodyPr>
          <a:lstStyle/>
          <a:p>
            <a:r>
              <a:rPr lang="pl-PL" sz="3600" dirty="0">
                <a:latin typeface="+mn-lt"/>
              </a:rPr>
              <a:t>Popyt</a:t>
            </a:r>
          </a:p>
        </p:txBody>
      </p:sp>
      <p:sp>
        <p:nvSpPr>
          <p:cNvPr id="3" name="Symbol zastępczy zawartości 2">
            <a:extLst>
              <a:ext uri="{FF2B5EF4-FFF2-40B4-BE49-F238E27FC236}">
                <a16:creationId xmlns:a16="http://schemas.microsoft.com/office/drawing/2014/main" xmlns="" id="{D19CC2DE-E719-06CF-9F81-75D24D1D4BAC}"/>
              </a:ext>
            </a:extLst>
          </p:cNvPr>
          <p:cNvSpPr>
            <a:spLocks noGrp="1"/>
          </p:cNvSpPr>
          <p:nvPr>
            <p:ph idx="1"/>
          </p:nvPr>
        </p:nvSpPr>
        <p:spPr>
          <a:xfrm>
            <a:off x="838200" y="1252603"/>
            <a:ext cx="10515600" cy="4924360"/>
          </a:xfrm>
        </p:spPr>
        <p:txBody>
          <a:bodyPr>
            <a:normAutofit/>
          </a:bodyPr>
          <a:lstStyle/>
          <a:p>
            <a:pPr marL="0" indent="0">
              <a:lnSpc>
                <a:spcPct val="115000"/>
              </a:lnSpc>
              <a:buNone/>
            </a:pPr>
            <a:r>
              <a:rPr lang="pl-PL" sz="2400" dirty="0"/>
              <a:t>Ekonomiści używają pojęcia </a:t>
            </a:r>
            <a:r>
              <a:rPr lang="pl-PL" sz="2400" b="1" dirty="0"/>
              <a:t>popyt </a:t>
            </a:r>
            <a:r>
              <a:rPr lang="pl-PL" sz="2400" dirty="0"/>
              <a:t>na określenie ilości jakiegoś dobra lub usługi, które konsumenci chcą i są w stanie nabyć po każdej możliwej cenie. </a:t>
            </a:r>
          </a:p>
          <a:p>
            <a:pPr marL="0" indent="0">
              <a:lnSpc>
                <a:spcPct val="115000"/>
              </a:lnSpc>
              <a:buNone/>
            </a:pPr>
            <a:r>
              <a:rPr lang="pl-PL" sz="2400" dirty="0"/>
              <a:t>Popyt wynika ze zdolności do zapłaty. Jeśli nie stać cię na jakieś dobro, nie zgłaszasz na nie popytu. Zgodnie z tą regułą osoby bezdomne prawdopodobnie nie będą kupować mieszkań, a większość z nas nie zgłasza popytu na prywatne odrzutowce.</a:t>
            </a:r>
          </a:p>
        </p:txBody>
      </p:sp>
    </p:spTree>
    <p:extLst>
      <p:ext uri="{BB962C8B-B14F-4D97-AF65-F5344CB8AC3E}">
        <p14:creationId xmlns:p14="http://schemas.microsoft.com/office/powerpoint/2010/main" val="1084583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B6A4FFEC-19F6-F8BE-2629-A01CA228779D}"/>
              </a:ext>
            </a:extLst>
          </p:cNvPr>
          <p:cNvSpPr>
            <a:spLocks noGrp="1"/>
          </p:cNvSpPr>
          <p:nvPr>
            <p:ph type="title"/>
          </p:nvPr>
        </p:nvSpPr>
        <p:spPr>
          <a:xfrm>
            <a:off x="838200" y="365126"/>
            <a:ext cx="10515600" cy="812321"/>
          </a:xfrm>
        </p:spPr>
        <p:txBody>
          <a:bodyPr>
            <a:normAutofit/>
          </a:bodyPr>
          <a:lstStyle/>
          <a:p>
            <a:r>
              <a:rPr lang="pl-PL" sz="3600" dirty="0">
                <a:latin typeface="+mn-lt"/>
              </a:rPr>
              <a:t>Efekt substytucyjny i dochodowy </a:t>
            </a:r>
          </a:p>
        </p:txBody>
      </p:sp>
      <p:sp>
        <p:nvSpPr>
          <p:cNvPr id="3" name="Symbol zastępczy zawartości 2">
            <a:extLst>
              <a:ext uri="{FF2B5EF4-FFF2-40B4-BE49-F238E27FC236}">
                <a16:creationId xmlns:a16="http://schemas.microsoft.com/office/drawing/2014/main" xmlns="" id="{B3ECB267-9B74-0FF8-94AB-520FCAA9BE19}"/>
              </a:ext>
            </a:extLst>
          </p:cNvPr>
          <p:cNvSpPr>
            <a:spLocks noGrp="1"/>
          </p:cNvSpPr>
          <p:nvPr>
            <p:ph idx="1"/>
          </p:nvPr>
        </p:nvSpPr>
        <p:spPr>
          <a:xfrm>
            <a:off x="838200" y="1177447"/>
            <a:ext cx="10515600" cy="4999516"/>
          </a:xfrm>
        </p:spPr>
        <p:txBody>
          <a:bodyPr>
            <a:normAutofit/>
          </a:bodyPr>
          <a:lstStyle/>
          <a:p>
            <a:pPr>
              <a:lnSpc>
                <a:spcPct val="115000"/>
              </a:lnSpc>
            </a:pPr>
            <a:r>
              <a:rPr lang="pl-PL" sz="2400" b="1" dirty="0"/>
              <a:t>Efekt substytucyjny </a:t>
            </a:r>
            <a:r>
              <a:rPr lang="pl-PL" sz="2400" dirty="0"/>
              <a:t>zmiany ceny polega na zastępowaniu (substytucji) dóbr, które drożeją przez dobra relatywnie tańsze. Nabywca rezygnuje z droższego dobra i zwiększa swój popyt na inne, relatywnie tańsze dobro.</a:t>
            </a:r>
          </a:p>
          <a:p>
            <a:pPr>
              <a:lnSpc>
                <a:spcPct val="115000"/>
              </a:lnSpc>
            </a:pPr>
            <a:r>
              <a:rPr lang="pl-PL" sz="2400" b="1" dirty="0"/>
              <a:t>Efekt dochodowy </a:t>
            </a:r>
            <a:r>
              <a:rPr lang="pl-PL" sz="2400" dirty="0"/>
              <a:t>zmiany ceny oznacza, że zmiana ceny wywołuje określone zmiany dochodów realnych przy założeniu stałych dochodów nominalnych.</a:t>
            </a:r>
          </a:p>
          <a:p>
            <a:pPr marL="0" indent="0">
              <a:lnSpc>
                <a:spcPct val="115000"/>
              </a:lnSpc>
              <a:buNone/>
            </a:pPr>
            <a:endParaRPr lang="pl-PL" dirty="0"/>
          </a:p>
        </p:txBody>
      </p:sp>
    </p:spTree>
    <p:extLst>
      <p:ext uri="{BB962C8B-B14F-4D97-AF65-F5344CB8AC3E}">
        <p14:creationId xmlns:p14="http://schemas.microsoft.com/office/powerpoint/2010/main" val="16466648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39E1CD4A-980F-5467-25F4-4EED9A4D5D10}"/>
              </a:ext>
            </a:extLst>
          </p:cNvPr>
          <p:cNvSpPr>
            <a:spLocks noGrp="1"/>
          </p:cNvSpPr>
          <p:nvPr>
            <p:ph type="title"/>
          </p:nvPr>
        </p:nvSpPr>
        <p:spPr>
          <a:xfrm>
            <a:off x="838200" y="365125"/>
            <a:ext cx="10515600" cy="724639"/>
          </a:xfrm>
        </p:spPr>
        <p:txBody>
          <a:bodyPr>
            <a:normAutofit/>
          </a:bodyPr>
          <a:lstStyle/>
          <a:p>
            <a:r>
              <a:rPr lang="pl-PL" sz="3600" dirty="0">
                <a:latin typeface="+mn-lt"/>
              </a:rPr>
              <a:t>Paradoks </a:t>
            </a:r>
            <a:r>
              <a:rPr lang="pl-PL" sz="3600" dirty="0" err="1">
                <a:latin typeface="+mn-lt"/>
              </a:rPr>
              <a:t>Giffena</a:t>
            </a:r>
            <a:r>
              <a:rPr lang="pl-PL" sz="3600" dirty="0">
                <a:latin typeface="+mn-lt"/>
              </a:rPr>
              <a:t> </a:t>
            </a:r>
          </a:p>
        </p:txBody>
      </p:sp>
      <p:sp>
        <p:nvSpPr>
          <p:cNvPr id="3" name="Symbol zastępczy zawartości 2">
            <a:extLst>
              <a:ext uri="{FF2B5EF4-FFF2-40B4-BE49-F238E27FC236}">
                <a16:creationId xmlns:a16="http://schemas.microsoft.com/office/drawing/2014/main" xmlns="" id="{CE379A86-0BFE-C29F-0D22-3430CD4AE1A6}"/>
              </a:ext>
            </a:extLst>
          </p:cNvPr>
          <p:cNvSpPr>
            <a:spLocks noGrp="1"/>
          </p:cNvSpPr>
          <p:nvPr>
            <p:ph idx="1"/>
          </p:nvPr>
        </p:nvSpPr>
        <p:spPr>
          <a:xfrm>
            <a:off x="838200" y="1089764"/>
            <a:ext cx="10515600" cy="5087199"/>
          </a:xfrm>
        </p:spPr>
        <p:txBody>
          <a:bodyPr/>
          <a:lstStyle/>
          <a:p>
            <a:pPr marL="0" indent="0">
              <a:lnSpc>
                <a:spcPct val="115000"/>
              </a:lnSpc>
              <a:buNone/>
            </a:pPr>
            <a:r>
              <a:rPr lang="pl-PL" sz="2400" dirty="0"/>
              <a:t>Sytuacja, w której wielkość popytu na dane dobro wzrasta pomimo wzrostu ceny. Sytuacja taka ma miejsce przy bardzo niskich dochodach konsumentów i przy wzroście cen dóbr niższego rzędu, zwanych dobrami </a:t>
            </a:r>
            <a:r>
              <a:rPr lang="pl-PL" sz="2400" dirty="0" err="1"/>
              <a:t>Giffena</a:t>
            </a:r>
            <a:r>
              <a:rPr lang="pl-PL" sz="2400" dirty="0"/>
              <a:t>. Cena dobra </a:t>
            </a:r>
            <a:r>
              <a:rPr lang="pl-PL" sz="2400" dirty="0" err="1"/>
              <a:t>Giffena</a:t>
            </a:r>
            <a:r>
              <a:rPr lang="pl-PL" sz="2400" dirty="0"/>
              <a:t> jest relatywnie niższa od innych substytutów lub dane dobro nie ma bliskich substytutów (np. chleb), dlatego popyt rośnie.</a:t>
            </a:r>
          </a:p>
          <a:p>
            <a:pPr>
              <a:lnSpc>
                <a:spcPct val="115000"/>
              </a:lnSpc>
            </a:pPr>
            <a:endParaRPr lang="pl-PL" dirty="0"/>
          </a:p>
        </p:txBody>
      </p:sp>
    </p:spTree>
    <p:extLst>
      <p:ext uri="{BB962C8B-B14F-4D97-AF65-F5344CB8AC3E}">
        <p14:creationId xmlns:p14="http://schemas.microsoft.com/office/powerpoint/2010/main" val="4003234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3B6CC7D-FDB6-B854-FEF8-69E56F853793}"/>
              </a:ext>
            </a:extLst>
          </p:cNvPr>
          <p:cNvSpPr>
            <a:spLocks noGrp="1"/>
          </p:cNvSpPr>
          <p:nvPr>
            <p:ph type="title"/>
          </p:nvPr>
        </p:nvSpPr>
        <p:spPr>
          <a:xfrm>
            <a:off x="838200" y="365126"/>
            <a:ext cx="10515600" cy="787270"/>
          </a:xfrm>
        </p:spPr>
        <p:txBody>
          <a:bodyPr>
            <a:normAutofit/>
          </a:bodyPr>
          <a:lstStyle/>
          <a:p>
            <a:r>
              <a:rPr lang="pl-PL" sz="3600" dirty="0">
                <a:latin typeface="+mn-lt"/>
              </a:rPr>
              <a:t>Paradoks </a:t>
            </a:r>
            <a:r>
              <a:rPr lang="pl-PL" sz="3600" dirty="0" err="1">
                <a:latin typeface="+mn-lt"/>
              </a:rPr>
              <a:t>Veblena</a:t>
            </a:r>
            <a:r>
              <a:rPr lang="pl-PL" sz="3600" dirty="0">
                <a:latin typeface="+mn-lt"/>
              </a:rPr>
              <a:t> </a:t>
            </a:r>
          </a:p>
        </p:txBody>
      </p:sp>
      <p:sp>
        <p:nvSpPr>
          <p:cNvPr id="3" name="Symbol zastępczy zawartości 2">
            <a:extLst>
              <a:ext uri="{FF2B5EF4-FFF2-40B4-BE49-F238E27FC236}">
                <a16:creationId xmlns:a16="http://schemas.microsoft.com/office/drawing/2014/main" xmlns="" id="{10F4D543-6FC5-CEF9-2944-7981732949A2}"/>
              </a:ext>
            </a:extLst>
          </p:cNvPr>
          <p:cNvSpPr>
            <a:spLocks noGrp="1"/>
          </p:cNvSpPr>
          <p:nvPr>
            <p:ph idx="1"/>
          </p:nvPr>
        </p:nvSpPr>
        <p:spPr>
          <a:xfrm>
            <a:off x="838200" y="1152396"/>
            <a:ext cx="10515600" cy="5024567"/>
          </a:xfrm>
        </p:spPr>
        <p:txBody>
          <a:bodyPr/>
          <a:lstStyle/>
          <a:p>
            <a:pPr marL="0" indent="0">
              <a:lnSpc>
                <a:spcPct val="115000"/>
              </a:lnSpc>
              <a:buNone/>
            </a:pPr>
            <a:r>
              <a:rPr lang="pl-PL" sz="2400" dirty="0">
                <a:latin typeface="LiberationSerif-Regular"/>
              </a:rPr>
              <a:t>Paradoks ten dotyczy dóbr prestiżowych, które dominują w wydatkach osób o wysokich dochodach. Dobra te są kupowane przez konsumentów, gdy ich cena jest wysoka, stanowiąc podstawę demonstracji wysokiego statusu materialnego nabywców. Spadek ceny tych dóbr przyczynia się do spadku popytu na nie ze strony nabywców o wysokich dochodach. Wówczas dobra te stają się, ich zdaniem, dobrami masowej konsumpcji, dostępnymi dla innych.</a:t>
            </a:r>
            <a:endParaRPr lang="pl-PL" dirty="0"/>
          </a:p>
        </p:txBody>
      </p:sp>
    </p:spTree>
    <p:extLst>
      <p:ext uri="{BB962C8B-B14F-4D97-AF65-F5344CB8AC3E}">
        <p14:creationId xmlns:p14="http://schemas.microsoft.com/office/powerpoint/2010/main" val="3589035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7E7E1C2-0B12-7759-9666-19864C4CEB5B}"/>
              </a:ext>
            </a:extLst>
          </p:cNvPr>
          <p:cNvSpPr>
            <a:spLocks noGrp="1"/>
          </p:cNvSpPr>
          <p:nvPr>
            <p:ph type="title"/>
          </p:nvPr>
        </p:nvSpPr>
        <p:spPr>
          <a:xfrm>
            <a:off x="838200" y="365126"/>
            <a:ext cx="10515600" cy="799796"/>
          </a:xfrm>
        </p:spPr>
        <p:txBody>
          <a:bodyPr>
            <a:normAutofit/>
          </a:bodyPr>
          <a:lstStyle/>
          <a:p>
            <a:r>
              <a:rPr lang="pl-PL" sz="3600" dirty="0">
                <a:latin typeface="+mn-lt"/>
              </a:rPr>
              <a:t>Paradoks spekulacyjny </a:t>
            </a:r>
          </a:p>
        </p:txBody>
      </p:sp>
      <p:sp>
        <p:nvSpPr>
          <p:cNvPr id="3" name="Symbol zastępczy zawartości 2">
            <a:extLst>
              <a:ext uri="{FF2B5EF4-FFF2-40B4-BE49-F238E27FC236}">
                <a16:creationId xmlns:a16="http://schemas.microsoft.com/office/drawing/2014/main" xmlns="" id="{52DB1C22-9F4D-D97E-AA80-D6CAFC85EC38}"/>
              </a:ext>
            </a:extLst>
          </p:cNvPr>
          <p:cNvSpPr>
            <a:spLocks noGrp="1"/>
          </p:cNvSpPr>
          <p:nvPr>
            <p:ph idx="1"/>
          </p:nvPr>
        </p:nvSpPr>
        <p:spPr>
          <a:xfrm>
            <a:off x="838200" y="1164922"/>
            <a:ext cx="10515600" cy="5012041"/>
          </a:xfrm>
        </p:spPr>
        <p:txBody>
          <a:bodyPr>
            <a:normAutofit/>
          </a:bodyPr>
          <a:lstStyle/>
          <a:p>
            <a:pPr marL="0" indent="0">
              <a:lnSpc>
                <a:spcPct val="115000"/>
              </a:lnSpc>
              <a:buNone/>
            </a:pPr>
            <a:r>
              <a:rPr lang="pl-PL" sz="2400" dirty="0">
                <a:latin typeface="LiberationSerif-Regular"/>
              </a:rPr>
              <a:t>Jest on związany z oczekiwaniami zmiany cen w przyszłości. Jeżeli konsumenci przewidują, że ceny dóbr i usług będą rosły w przyszłości, to popyt także ulega zwiększeniu, co wywołuje dalszy wzrost cen. Natomiast oczekiwania spadku cen w przyszłym czasie powodują, że popyt będzie zmniejszał się, gdyż nabywcy przewidują dalszy spadek cen. Paradoks spekulacyjny można zaobserwować na giełdach papierów wartościowych.</a:t>
            </a:r>
            <a:endParaRPr lang="pl-PL" dirty="0"/>
          </a:p>
        </p:txBody>
      </p:sp>
    </p:spTree>
    <p:extLst>
      <p:ext uri="{BB962C8B-B14F-4D97-AF65-F5344CB8AC3E}">
        <p14:creationId xmlns:p14="http://schemas.microsoft.com/office/powerpoint/2010/main" val="1402124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82535E13-F9A1-57D0-D25D-30559A78DEAB}"/>
              </a:ext>
            </a:extLst>
          </p:cNvPr>
          <p:cNvSpPr>
            <a:spLocks noGrp="1"/>
          </p:cNvSpPr>
          <p:nvPr>
            <p:ph type="title"/>
          </p:nvPr>
        </p:nvSpPr>
        <p:spPr>
          <a:xfrm>
            <a:off x="838200" y="263047"/>
            <a:ext cx="10515600" cy="701457"/>
          </a:xfrm>
        </p:spPr>
        <p:txBody>
          <a:bodyPr>
            <a:normAutofit/>
          </a:bodyPr>
          <a:lstStyle/>
          <a:p>
            <a:r>
              <a:rPr lang="pl-PL" sz="4000" dirty="0">
                <a:latin typeface="+mn-lt"/>
              </a:rPr>
              <a:t>Bibliografia</a:t>
            </a:r>
          </a:p>
        </p:txBody>
      </p:sp>
      <p:sp>
        <p:nvSpPr>
          <p:cNvPr id="3" name="Symbol zastępczy zawartości 2">
            <a:extLst>
              <a:ext uri="{FF2B5EF4-FFF2-40B4-BE49-F238E27FC236}">
                <a16:creationId xmlns:a16="http://schemas.microsoft.com/office/drawing/2014/main" xmlns="" id="{BCEAEBE5-D3F0-A4DC-4F8A-F7AC9A167940}"/>
              </a:ext>
            </a:extLst>
          </p:cNvPr>
          <p:cNvSpPr>
            <a:spLocks noGrp="1"/>
          </p:cNvSpPr>
          <p:nvPr>
            <p:ph idx="1"/>
          </p:nvPr>
        </p:nvSpPr>
        <p:spPr>
          <a:xfrm>
            <a:off x="526093" y="964504"/>
            <a:ext cx="11273425" cy="5774499"/>
          </a:xfrm>
        </p:spPr>
        <p:txBody>
          <a:bodyPr>
            <a:noAutofit/>
          </a:bodyPr>
          <a:lstStyle/>
          <a:p>
            <a:pPr>
              <a:lnSpc>
                <a:spcPct val="115000"/>
              </a:lnSpc>
            </a:pPr>
            <a:r>
              <a:rPr lang="pl-PL" sz="2400" dirty="0"/>
              <a:t>Milewski R., Kwiatkowski E., </a:t>
            </a:r>
            <a:r>
              <a:rPr lang="pl-PL" sz="2400" i="1" dirty="0"/>
              <a:t>Podstawy ekonomii</a:t>
            </a:r>
            <a:r>
              <a:rPr lang="pl-PL" sz="2400" dirty="0"/>
              <a:t>, Wydawnictwo naukowe PWN, Warszawa 2018.</a:t>
            </a:r>
          </a:p>
          <a:p>
            <a:pPr>
              <a:lnSpc>
                <a:spcPct val="115000"/>
              </a:lnSpc>
            </a:pPr>
            <a:r>
              <a:rPr lang="pl-PL" sz="2400" dirty="0" err="1">
                <a:hlinkClick r:id="rId2"/>
              </a:rPr>
              <a:t>Greenlaw</a:t>
            </a:r>
            <a:r>
              <a:rPr lang="pl-PL" sz="2400" dirty="0">
                <a:hlinkClick r:id="rId2"/>
              </a:rPr>
              <a:t> S.A., </a:t>
            </a:r>
            <a:r>
              <a:rPr lang="pl-PL" sz="2400" dirty="0" err="1">
                <a:hlinkClick r:id="rId2"/>
              </a:rPr>
              <a:t>Shapiro</a:t>
            </a:r>
            <a:r>
              <a:rPr lang="pl-PL" sz="2400" dirty="0">
                <a:hlinkClick r:id="rId2"/>
              </a:rPr>
              <a:t> D., Karpa W., Maszczyk P., </a:t>
            </a:r>
            <a:r>
              <a:rPr lang="pl-PL" sz="2400" i="1" dirty="0">
                <a:hlinkClick r:id="rId2"/>
              </a:rPr>
              <a:t>Mikroekonomia – podstawy</a:t>
            </a:r>
            <a:r>
              <a:rPr lang="pl-PL" sz="2400" dirty="0">
                <a:hlinkClick r:id="rId2"/>
              </a:rPr>
              <a:t>, </a:t>
            </a:r>
            <a:r>
              <a:rPr lang="pl-PL" sz="2400" dirty="0" err="1">
                <a:hlinkClick r:id="rId2"/>
              </a:rPr>
              <a:t>OpenStax</a:t>
            </a:r>
            <a:r>
              <a:rPr lang="pl-PL" sz="2400" dirty="0">
                <a:hlinkClick r:id="rId2"/>
              </a:rPr>
              <a:t> Poland i Rice University, 2022.</a:t>
            </a:r>
            <a:r>
              <a:rPr lang="pl-PL" sz="2400" dirty="0"/>
              <a:t> Podręcznik dostępny jako o</a:t>
            </a:r>
            <a:r>
              <a:rPr lang="en-GB" sz="2400" dirty="0" err="1"/>
              <a:t>twart</a:t>
            </a:r>
            <a:r>
              <a:rPr lang="pl-PL" sz="2400" dirty="0"/>
              <a:t>y</a:t>
            </a:r>
            <a:r>
              <a:rPr lang="en-GB" sz="2400" dirty="0"/>
              <a:t> zas</a:t>
            </a:r>
            <a:r>
              <a:rPr lang="pl-PL" sz="2400" dirty="0" err="1"/>
              <a:t>ób</a:t>
            </a:r>
            <a:r>
              <a:rPr lang="en-GB" sz="2400" dirty="0"/>
              <a:t> </a:t>
            </a:r>
            <a:r>
              <a:rPr lang="en-GB" sz="2400" dirty="0" err="1"/>
              <a:t>edukacyjn</a:t>
            </a:r>
            <a:r>
              <a:rPr lang="pl-PL" sz="2400" dirty="0"/>
              <a:t>y – bezpłatny, licencja </a:t>
            </a:r>
            <a:r>
              <a:rPr lang="en-GB" sz="2400" dirty="0"/>
              <a:t>CC BY 4.0</a:t>
            </a:r>
            <a:r>
              <a:rPr lang="pl-PL" sz="2400" dirty="0"/>
              <a:t> </a:t>
            </a:r>
          </a:p>
          <a:p>
            <a:pPr>
              <a:lnSpc>
                <a:spcPct val="115000"/>
              </a:lnSpc>
            </a:pPr>
            <a:r>
              <a:rPr lang="pl-PL" sz="2400" dirty="0" err="1"/>
              <a:t>Begg</a:t>
            </a:r>
            <a:r>
              <a:rPr lang="pl-PL" sz="2400" dirty="0"/>
              <a:t> D., </a:t>
            </a:r>
            <a:r>
              <a:rPr lang="pl-PL" sz="2400" dirty="0" err="1"/>
              <a:t>Vernasca</a:t>
            </a:r>
            <a:r>
              <a:rPr lang="pl-PL" sz="2400" dirty="0"/>
              <a:t> G., Fischer S., </a:t>
            </a:r>
            <a:r>
              <a:rPr lang="pl-PL" sz="2400" dirty="0" err="1"/>
              <a:t>Dornbusch</a:t>
            </a:r>
            <a:r>
              <a:rPr lang="pl-PL" sz="2400" dirty="0"/>
              <a:t> R.,  </a:t>
            </a:r>
            <a:r>
              <a:rPr lang="pl-PL" sz="2400" i="1" dirty="0"/>
              <a:t>Mikroekonomia</a:t>
            </a:r>
            <a:r>
              <a:rPr lang="pl-PL" sz="2400" dirty="0"/>
              <a:t>,  Polskie Wydawnictwo Ekonomiczne, Warszawa 2014.</a:t>
            </a:r>
            <a:endParaRPr lang="en-GB" sz="2400" dirty="0"/>
          </a:p>
        </p:txBody>
      </p:sp>
    </p:spTree>
    <p:extLst>
      <p:ext uri="{BB962C8B-B14F-4D97-AF65-F5344CB8AC3E}">
        <p14:creationId xmlns:p14="http://schemas.microsoft.com/office/powerpoint/2010/main" val="282438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1299645A-05AA-BB0C-341F-097696669D64}"/>
              </a:ext>
            </a:extLst>
          </p:cNvPr>
          <p:cNvSpPr>
            <a:spLocks noGrp="1"/>
          </p:cNvSpPr>
          <p:nvPr>
            <p:ph type="title"/>
          </p:nvPr>
        </p:nvSpPr>
        <p:spPr>
          <a:xfrm>
            <a:off x="838200" y="365126"/>
            <a:ext cx="10515600" cy="799796"/>
          </a:xfrm>
        </p:spPr>
        <p:txBody>
          <a:bodyPr>
            <a:normAutofit/>
          </a:bodyPr>
          <a:lstStyle/>
          <a:p>
            <a:r>
              <a:rPr lang="pl-PL" sz="3600" dirty="0">
                <a:latin typeface="+mn-lt"/>
              </a:rPr>
              <a:t>Popyt - definicja</a:t>
            </a:r>
          </a:p>
        </p:txBody>
      </p:sp>
      <p:sp>
        <p:nvSpPr>
          <p:cNvPr id="3" name="Symbol zastępczy zawartości 2">
            <a:extLst>
              <a:ext uri="{FF2B5EF4-FFF2-40B4-BE49-F238E27FC236}">
                <a16:creationId xmlns:a16="http://schemas.microsoft.com/office/drawing/2014/main" xmlns="" id="{5FDBB802-26B7-FA4C-ECE3-9A2236A4FA6C}"/>
              </a:ext>
            </a:extLst>
          </p:cNvPr>
          <p:cNvSpPr>
            <a:spLocks noGrp="1"/>
          </p:cNvSpPr>
          <p:nvPr>
            <p:ph idx="1"/>
          </p:nvPr>
        </p:nvSpPr>
        <p:spPr>
          <a:xfrm>
            <a:off x="838200" y="1164922"/>
            <a:ext cx="10515600" cy="5012041"/>
          </a:xfrm>
        </p:spPr>
        <p:txBody>
          <a:bodyPr>
            <a:normAutofit/>
          </a:bodyPr>
          <a:lstStyle/>
          <a:p>
            <a:pPr marL="0" indent="0">
              <a:lnSpc>
                <a:spcPct val="115000"/>
              </a:lnSpc>
              <a:buNone/>
            </a:pPr>
            <a:r>
              <a:rPr lang="pl-PL" sz="2400" b="1" dirty="0">
                <a:solidFill>
                  <a:srgbClr val="000000"/>
                </a:solidFill>
              </a:rPr>
              <a:t>Popyt </a:t>
            </a:r>
            <a:r>
              <a:rPr lang="pl-PL" sz="2400" dirty="0">
                <a:solidFill>
                  <a:srgbClr val="000000"/>
                </a:solidFill>
              </a:rPr>
              <a:t>jest to ilość dobra, jaką nabywcy są w stanie kupić przy określonej jego cenie i w danym czasie. Wyrażenie „są w stanie kupić” oznacza, że nabywcy chcą i mogą kupić dane dobro, gdyż pozwala im na to siła nabywcza posiadanych dochodów. Jest to </a:t>
            </a:r>
            <a:r>
              <a:rPr lang="pl-PL" sz="2400" b="1" dirty="0">
                <a:solidFill>
                  <a:srgbClr val="000000"/>
                </a:solidFill>
              </a:rPr>
              <a:t>popyt efektywny </a:t>
            </a:r>
            <a:r>
              <a:rPr lang="pl-PL" sz="2400" dirty="0">
                <a:solidFill>
                  <a:srgbClr val="000000"/>
                </a:solidFill>
              </a:rPr>
              <a:t>ujawniający się na rynku.</a:t>
            </a:r>
          </a:p>
          <a:p>
            <a:pPr marL="0" indent="0">
              <a:lnSpc>
                <a:spcPct val="115000"/>
              </a:lnSpc>
              <a:buNone/>
            </a:pPr>
            <a:r>
              <a:rPr lang="pl-PL" sz="2400" dirty="0">
                <a:solidFill>
                  <a:srgbClr val="000000"/>
                </a:solidFill>
              </a:rPr>
              <a:t>Występuje również </a:t>
            </a:r>
            <a:r>
              <a:rPr lang="pl-PL" sz="2400" b="1" dirty="0">
                <a:solidFill>
                  <a:srgbClr val="000000"/>
                </a:solidFill>
              </a:rPr>
              <a:t>popyt potencjalny</a:t>
            </a:r>
            <a:r>
              <a:rPr lang="pl-PL" sz="2400" dirty="0">
                <a:solidFill>
                  <a:srgbClr val="000000"/>
                </a:solidFill>
              </a:rPr>
              <a:t>, będący wyrazem potrzeb nabywców, obejmujący dobra, które chcieliby oni nabyć, ale nie dysponują odpowiednimi dochodami w danym czasie. </a:t>
            </a:r>
            <a:endParaRPr lang="pl-PL" sz="2400" dirty="0"/>
          </a:p>
        </p:txBody>
      </p:sp>
    </p:spTree>
    <p:extLst>
      <p:ext uri="{BB962C8B-B14F-4D97-AF65-F5344CB8AC3E}">
        <p14:creationId xmlns:p14="http://schemas.microsoft.com/office/powerpoint/2010/main" val="1455974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DD6D4B7-D890-D2C2-B889-EC353B3B7642}"/>
              </a:ext>
            </a:extLst>
          </p:cNvPr>
          <p:cNvSpPr>
            <a:spLocks noGrp="1"/>
          </p:cNvSpPr>
          <p:nvPr>
            <p:ph type="title"/>
          </p:nvPr>
        </p:nvSpPr>
        <p:spPr>
          <a:xfrm>
            <a:off x="838200" y="300625"/>
            <a:ext cx="10515600" cy="851770"/>
          </a:xfrm>
        </p:spPr>
        <p:txBody>
          <a:bodyPr>
            <a:normAutofit/>
          </a:bodyPr>
          <a:lstStyle/>
          <a:p>
            <a:r>
              <a:rPr lang="pl-PL" sz="3600" dirty="0">
                <a:latin typeface="+mn-lt"/>
              </a:rPr>
              <a:t>Wielkość popytu</a:t>
            </a:r>
          </a:p>
        </p:txBody>
      </p:sp>
      <p:sp>
        <p:nvSpPr>
          <p:cNvPr id="3" name="Symbol zastępczy zawartości 2">
            <a:extLst>
              <a:ext uri="{FF2B5EF4-FFF2-40B4-BE49-F238E27FC236}">
                <a16:creationId xmlns:a16="http://schemas.microsoft.com/office/drawing/2014/main" xmlns="" id="{2D38DB7F-8A22-FE52-3AC0-AACA3B980455}"/>
              </a:ext>
            </a:extLst>
          </p:cNvPr>
          <p:cNvSpPr>
            <a:spLocks noGrp="1"/>
          </p:cNvSpPr>
          <p:nvPr>
            <p:ph idx="1"/>
          </p:nvPr>
        </p:nvSpPr>
        <p:spPr>
          <a:xfrm>
            <a:off x="838200" y="1152395"/>
            <a:ext cx="10515600" cy="5024568"/>
          </a:xfrm>
        </p:spPr>
        <p:txBody>
          <a:bodyPr>
            <a:noAutofit/>
          </a:bodyPr>
          <a:lstStyle/>
          <a:p>
            <a:pPr marL="0" indent="0">
              <a:lnSpc>
                <a:spcPct val="115000"/>
              </a:lnSpc>
              <a:buNone/>
            </a:pPr>
            <a:r>
              <a:rPr lang="pl-PL" sz="2400" b="1" dirty="0"/>
              <a:t>Wielkość popytu jest zależna od poziomu ceny danego dobra lub usługi.</a:t>
            </a:r>
          </a:p>
          <a:p>
            <a:pPr marL="0" indent="0">
              <a:lnSpc>
                <a:spcPct val="115000"/>
              </a:lnSpc>
              <a:buNone/>
            </a:pPr>
            <a:r>
              <a:rPr lang="pl-PL" sz="2400" b="1" dirty="0"/>
              <a:t>Im wyższa cena danego dobra, tym mniejszy popyt na to dobro</a:t>
            </a:r>
            <a:r>
              <a:rPr lang="pl-PL" sz="2400" dirty="0"/>
              <a:t>, przy założeniu </a:t>
            </a:r>
            <a:r>
              <a:rPr lang="pl-PL" sz="2400" i="1" dirty="0" err="1"/>
              <a:t>ceteris</a:t>
            </a:r>
            <a:r>
              <a:rPr lang="pl-PL" sz="2400" i="1" dirty="0"/>
              <a:t> paribus*</a:t>
            </a:r>
            <a:endParaRPr lang="pl-PL" sz="2400" dirty="0"/>
          </a:p>
          <a:p>
            <a:pPr marL="0" indent="0">
              <a:lnSpc>
                <a:spcPct val="115000"/>
              </a:lnSpc>
              <a:buNone/>
            </a:pPr>
            <a:r>
              <a:rPr lang="pl-PL" sz="2400" b="1" dirty="0"/>
              <a:t>Wraz ze spadkiem ceny rynkowej dobra popyt na to dobro rośnie – </a:t>
            </a:r>
            <a:r>
              <a:rPr lang="pl-PL" sz="2400" dirty="0"/>
              <a:t>nabywcy będą skłonni kupować większe ilości danego dobra, przy założeniu </a:t>
            </a:r>
            <a:r>
              <a:rPr lang="pl-PL" sz="2400" i="1" dirty="0" err="1"/>
              <a:t>ceteris</a:t>
            </a:r>
            <a:r>
              <a:rPr lang="pl-PL" sz="2400" i="1" dirty="0"/>
              <a:t> paribus</a:t>
            </a:r>
            <a:r>
              <a:rPr lang="pl-PL" sz="2400" dirty="0"/>
              <a:t>. </a:t>
            </a:r>
          </a:p>
          <a:p>
            <a:pPr marL="0" indent="0">
              <a:lnSpc>
                <a:spcPct val="115000"/>
              </a:lnSpc>
              <a:buNone/>
            </a:pPr>
            <a:endParaRPr lang="pl-PL" sz="2400" i="1" dirty="0"/>
          </a:p>
          <a:p>
            <a:pPr marL="0" indent="0">
              <a:lnSpc>
                <a:spcPct val="115000"/>
              </a:lnSpc>
              <a:buNone/>
            </a:pPr>
            <a:r>
              <a:rPr lang="pl-PL" sz="2400" i="1" dirty="0"/>
              <a:t>* </a:t>
            </a:r>
            <a:r>
              <a:rPr lang="pl-PL" sz="2400" b="1" i="1" dirty="0" err="1"/>
              <a:t>ceteris</a:t>
            </a:r>
            <a:r>
              <a:rPr lang="pl-PL" sz="2400" b="1" i="1" dirty="0"/>
              <a:t> paribus </a:t>
            </a:r>
            <a:r>
              <a:rPr lang="pl-PL" sz="2400" dirty="0"/>
              <a:t>oznacza, że wszystkie inne czynniki wpływające na popyt są niezmienne, pozwala to analizować tylko wpływ ceny na popyt i nie uwzględniać wpływu innych czynników pozacenowych</a:t>
            </a:r>
          </a:p>
          <a:p>
            <a:pPr marL="0" indent="0">
              <a:lnSpc>
                <a:spcPct val="115000"/>
              </a:lnSpc>
              <a:buNone/>
            </a:pPr>
            <a:endParaRPr lang="pl-PL" sz="2400" dirty="0"/>
          </a:p>
        </p:txBody>
      </p:sp>
    </p:spTree>
    <p:extLst>
      <p:ext uri="{BB962C8B-B14F-4D97-AF65-F5344CB8AC3E}">
        <p14:creationId xmlns:p14="http://schemas.microsoft.com/office/powerpoint/2010/main" val="2020346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984BB611-A560-74A8-FD21-67F72CB966FA}"/>
              </a:ext>
            </a:extLst>
          </p:cNvPr>
          <p:cNvSpPr>
            <a:spLocks noGrp="1"/>
          </p:cNvSpPr>
          <p:nvPr>
            <p:ph type="title"/>
          </p:nvPr>
        </p:nvSpPr>
        <p:spPr>
          <a:xfrm>
            <a:off x="838200" y="365126"/>
            <a:ext cx="10515600" cy="812322"/>
          </a:xfrm>
        </p:spPr>
        <p:txBody>
          <a:bodyPr>
            <a:normAutofit/>
          </a:bodyPr>
          <a:lstStyle/>
          <a:p>
            <a:r>
              <a:rPr lang="pl-PL" sz="3600" dirty="0">
                <a:latin typeface="+mn-lt"/>
              </a:rPr>
              <a:t>Prawo popytu</a:t>
            </a:r>
          </a:p>
        </p:txBody>
      </p:sp>
      <p:sp>
        <p:nvSpPr>
          <p:cNvPr id="3" name="Symbol zastępczy zawartości 2">
            <a:extLst>
              <a:ext uri="{FF2B5EF4-FFF2-40B4-BE49-F238E27FC236}">
                <a16:creationId xmlns:a16="http://schemas.microsoft.com/office/drawing/2014/main" xmlns="" id="{6BF5FDA9-B658-5761-AFC3-4FBEFD90B058}"/>
              </a:ext>
            </a:extLst>
          </p:cNvPr>
          <p:cNvSpPr>
            <a:spLocks noGrp="1"/>
          </p:cNvSpPr>
          <p:nvPr>
            <p:ph idx="1"/>
          </p:nvPr>
        </p:nvSpPr>
        <p:spPr>
          <a:xfrm>
            <a:off x="838200" y="1177448"/>
            <a:ext cx="10515600" cy="4999515"/>
          </a:xfrm>
        </p:spPr>
        <p:txBody>
          <a:bodyPr>
            <a:normAutofit/>
          </a:bodyPr>
          <a:lstStyle/>
          <a:p>
            <a:pPr marL="0" indent="0">
              <a:lnSpc>
                <a:spcPct val="115000"/>
              </a:lnSpc>
              <a:buNone/>
            </a:pPr>
            <a:r>
              <a:rPr lang="pl-PL" sz="2400" dirty="0"/>
              <a:t>Wzrost ceny dobra lub usługi prawie zawsze zmniejsza zapotrzebowanie na te towary,  i odwrotnie – spadek ceny wiąże się ze wzrostem zapotrzebowania. </a:t>
            </a:r>
          </a:p>
          <a:p>
            <a:pPr marL="0" indent="0">
              <a:lnSpc>
                <a:spcPct val="115000"/>
              </a:lnSpc>
              <a:buNone/>
            </a:pPr>
            <a:r>
              <a:rPr lang="pl-PL" sz="2400" dirty="0"/>
              <a:t>Przykładowo: jeśli cena za litr benzyny wzrasta, ludzie szukają możliwości ograniczenia konsumpcji, np. poprzez łączenie kilku spraw do załatwienia przy okazji jednej podroży, organizowanie wspólnych przejazdów lub wybieranie transportu publicznego albo spędzanie weekendów i wakacji bliżej domu. </a:t>
            </a:r>
          </a:p>
          <a:p>
            <a:pPr marL="0" indent="0">
              <a:lnSpc>
                <a:spcPct val="115000"/>
              </a:lnSpc>
              <a:buNone/>
            </a:pPr>
            <a:r>
              <a:rPr lang="pl-PL" sz="2400" dirty="0"/>
              <a:t>Tę odwrotną zależność między ceną a zapotrzebowaniem ekonomiści nazywają </a:t>
            </a:r>
            <a:r>
              <a:rPr lang="pl-PL" sz="2400" b="1" dirty="0"/>
              <a:t>prawem popytu. </a:t>
            </a:r>
            <a:r>
              <a:rPr lang="pl-PL" sz="2400" dirty="0"/>
              <a:t>Prawo popytu zakłada, że wszystkie pozostałe zmienne, które mogą wpływać na popyt pozostają stałe, gdy zmienia się cena dobra.</a:t>
            </a:r>
          </a:p>
        </p:txBody>
      </p:sp>
    </p:spTree>
    <p:extLst>
      <p:ext uri="{BB962C8B-B14F-4D97-AF65-F5344CB8AC3E}">
        <p14:creationId xmlns:p14="http://schemas.microsoft.com/office/powerpoint/2010/main" val="3877436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6229B97A-2BED-A981-6EF1-83A6811A42E3}"/>
              </a:ext>
            </a:extLst>
          </p:cNvPr>
          <p:cNvSpPr>
            <a:spLocks noGrp="1"/>
          </p:cNvSpPr>
          <p:nvPr>
            <p:ph type="title"/>
          </p:nvPr>
        </p:nvSpPr>
        <p:spPr>
          <a:xfrm>
            <a:off x="838200" y="365125"/>
            <a:ext cx="10515600" cy="737165"/>
          </a:xfrm>
        </p:spPr>
        <p:txBody>
          <a:bodyPr>
            <a:normAutofit/>
          </a:bodyPr>
          <a:lstStyle/>
          <a:p>
            <a:r>
              <a:rPr lang="pl-PL" sz="3600" dirty="0">
                <a:latin typeface="+mn-lt"/>
              </a:rPr>
              <a:t>Prawo popytu - definicja</a:t>
            </a:r>
          </a:p>
        </p:txBody>
      </p:sp>
      <p:sp>
        <p:nvSpPr>
          <p:cNvPr id="3" name="Symbol zastępczy zawartości 2">
            <a:extLst>
              <a:ext uri="{FF2B5EF4-FFF2-40B4-BE49-F238E27FC236}">
                <a16:creationId xmlns:a16="http://schemas.microsoft.com/office/drawing/2014/main" xmlns="" id="{DAC972A9-F02D-2A2C-7DB8-FBB4099B7017}"/>
              </a:ext>
            </a:extLst>
          </p:cNvPr>
          <p:cNvSpPr>
            <a:spLocks noGrp="1"/>
          </p:cNvSpPr>
          <p:nvPr>
            <p:ph idx="1"/>
          </p:nvPr>
        </p:nvSpPr>
        <p:spPr>
          <a:xfrm>
            <a:off x="838200" y="1102290"/>
            <a:ext cx="10515600" cy="5074673"/>
          </a:xfrm>
        </p:spPr>
        <p:txBody>
          <a:bodyPr>
            <a:normAutofit/>
          </a:bodyPr>
          <a:lstStyle/>
          <a:p>
            <a:pPr marL="0" indent="0">
              <a:lnSpc>
                <a:spcPct val="115000"/>
              </a:lnSpc>
              <a:buNone/>
            </a:pPr>
            <a:r>
              <a:rPr lang="pl-PL" sz="2400" b="1" dirty="0"/>
              <a:t>Prawo popytu </a:t>
            </a:r>
            <a:r>
              <a:rPr lang="pl-PL" sz="2400" dirty="0"/>
              <a:t>to zależność mówiąca, że wraz ze wzrostem ceny rynkowej zapotrzebowanie na dane dobro maleje, zaś przy spadku ceny rynkowej zapotrzebowanie na to dobro rośnie – przy założeniu, że pozostałe zmienne, które mogą wpływać na zapotrzebowanie, są stałe.</a:t>
            </a:r>
          </a:p>
          <a:p>
            <a:pPr marL="0" indent="0">
              <a:lnSpc>
                <a:spcPct val="115000"/>
              </a:lnSpc>
              <a:buNone/>
            </a:pPr>
            <a:r>
              <a:rPr lang="pl-PL" sz="2400" dirty="0"/>
              <a:t>Natomiast w skrócie możemy powiedzieć, że </a:t>
            </a:r>
            <a:r>
              <a:rPr lang="pl-PL" sz="2400" b="1" dirty="0"/>
              <a:t>jest to odwrotna (ujemna) zależność między zmianami cen i popytu.</a:t>
            </a:r>
          </a:p>
          <a:p>
            <a:pPr marL="0" indent="0">
              <a:lnSpc>
                <a:spcPct val="115000"/>
              </a:lnSpc>
              <a:buNone/>
            </a:pPr>
            <a:endParaRPr lang="pl-PL" sz="2400" dirty="0"/>
          </a:p>
          <a:p>
            <a:pPr marL="0" indent="0">
              <a:lnSpc>
                <a:spcPct val="115000"/>
              </a:lnSpc>
              <a:buNone/>
            </a:pPr>
            <a:r>
              <a:rPr lang="pl-PL" sz="2400" dirty="0"/>
              <a:t>Ilustracją graficzną prawa popytu jest </a:t>
            </a:r>
            <a:r>
              <a:rPr lang="pl-PL" sz="2400" b="1" dirty="0"/>
              <a:t>krzywa popytu</a:t>
            </a:r>
            <a:r>
              <a:rPr lang="pl-PL" sz="2400" dirty="0"/>
              <a:t>.</a:t>
            </a:r>
          </a:p>
        </p:txBody>
      </p:sp>
    </p:spTree>
    <p:extLst>
      <p:ext uri="{BB962C8B-B14F-4D97-AF65-F5344CB8AC3E}">
        <p14:creationId xmlns:p14="http://schemas.microsoft.com/office/powerpoint/2010/main" val="2126223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A7B81AB7-6978-9C33-8D7D-7EA5643A0A7E}"/>
              </a:ext>
            </a:extLst>
          </p:cNvPr>
          <p:cNvSpPr>
            <a:spLocks noGrp="1"/>
          </p:cNvSpPr>
          <p:nvPr>
            <p:ph type="title"/>
          </p:nvPr>
        </p:nvSpPr>
        <p:spPr>
          <a:xfrm>
            <a:off x="838200" y="365126"/>
            <a:ext cx="10515600" cy="787270"/>
          </a:xfrm>
        </p:spPr>
        <p:txBody>
          <a:bodyPr>
            <a:normAutofit/>
          </a:bodyPr>
          <a:lstStyle/>
          <a:p>
            <a:r>
              <a:rPr lang="pl-PL" sz="3600" dirty="0">
                <a:latin typeface="+mn-lt"/>
              </a:rPr>
              <a:t>Rozkład popytu </a:t>
            </a:r>
          </a:p>
        </p:txBody>
      </p:sp>
      <p:sp>
        <p:nvSpPr>
          <p:cNvPr id="3" name="Symbol zastępczy zawartości 2">
            <a:extLst>
              <a:ext uri="{FF2B5EF4-FFF2-40B4-BE49-F238E27FC236}">
                <a16:creationId xmlns:a16="http://schemas.microsoft.com/office/drawing/2014/main" xmlns="" id="{312C7E9D-EF4B-B38F-9208-967DAC2C766F}"/>
              </a:ext>
            </a:extLst>
          </p:cNvPr>
          <p:cNvSpPr>
            <a:spLocks noGrp="1"/>
          </p:cNvSpPr>
          <p:nvPr>
            <p:ph idx="1"/>
          </p:nvPr>
        </p:nvSpPr>
        <p:spPr>
          <a:xfrm>
            <a:off x="838200" y="1152396"/>
            <a:ext cx="10733066" cy="5024567"/>
          </a:xfrm>
        </p:spPr>
        <p:txBody>
          <a:bodyPr>
            <a:normAutofit/>
          </a:bodyPr>
          <a:lstStyle/>
          <a:p>
            <a:pPr marL="0" indent="0">
              <a:lnSpc>
                <a:spcPct val="115000"/>
              </a:lnSpc>
              <a:buNone/>
            </a:pPr>
            <a:r>
              <a:rPr lang="pl-PL" sz="2400" b="1" dirty="0"/>
              <a:t>Rozkład popytu </a:t>
            </a:r>
            <a:r>
              <a:rPr lang="pl-PL" sz="2400" dirty="0"/>
              <a:t>przedstawia w formie tabelarycznej dane prezentujące rożne poziomy ceny rynkowej i odpowiadającą każdej z tych cen wielkość zapotrzebowania.</a:t>
            </a:r>
          </a:p>
        </p:txBody>
      </p:sp>
      <p:graphicFrame>
        <p:nvGraphicFramePr>
          <p:cNvPr id="6" name="Tabela 5">
            <a:extLst>
              <a:ext uri="{FF2B5EF4-FFF2-40B4-BE49-F238E27FC236}">
                <a16:creationId xmlns:a16="http://schemas.microsoft.com/office/drawing/2014/main" xmlns="" id="{D74BBC13-6F7F-C7EE-6B1E-CF4B862633B9}"/>
              </a:ext>
            </a:extLst>
          </p:cNvPr>
          <p:cNvGraphicFramePr>
            <a:graphicFrameLocks noGrp="1"/>
          </p:cNvGraphicFramePr>
          <p:nvPr>
            <p:extLst>
              <p:ext uri="{D42A27DB-BD31-4B8C-83A1-F6EECF244321}">
                <p14:modId xmlns:p14="http://schemas.microsoft.com/office/powerpoint/2010/main" val="44962340"/>
              </p:ext>
            </p:extLst>
          </p:nvPr>
        </p:nvGraphicFramePr>
        <p:xfrm>
          <a:off x="838200" y="2421707"/>
          <a:ext cx="4447784" cy="3474720"/>
        </p:xfrm>
        <a:graphic>
          <a:graphicData uri="http://schemas.openxmlformats.org/drawingml/2006/table">
            <a:tbl>
              <a:tblPr firstRow="1" bandRow="1">
                <a:tableStyleId>{5940675A-B579-460E-94D1-54222C63F5DA}</a:tableStyleId>
              </a:tblPr>
              <a:tblGrid>
                <a:gridCol w="2223892">
                  <a:extLst>
                    <a:ext uri="{9D8B030D-6E8A-4147-A177-3AD203B41FA5}">
                      <a16:colId xmlns:a16="http://schemas.microsoft.com/office/drawing/2014/main" xmlns="" val="2393845554"/>
                    </a:ext>
                  </a:extLst>
                </a:gridCol>
                <a:gridCol w="2223892">
                  <a:extLst>
                    <a:ext uri="{9D8B030D-6E8A-4147-A177-3AD203B41FA5}">
                      <a16:colId xmlns:a16="http://schemas.microsoft.com/office/drawing/2014/main" xmlns="" val="881975486"/>
                    </a:ext>
                  </a:extLst>
                </a:gridCol>
              </a:tblGrid>
              <a:tr h="283401">
                <a:tc>
                  <a:txBody>
                    <a:bodyPr/>
                    <a:lstStyle/>
                    <a:p>
                      <a:pPr algn="ctr"/>
                      <a:r>
                        <a:rPr lang="pl-PL" sz="2000" b="1" dirty="0"/>
                        <a:t>Cena (zł/l)</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pl-PL" sz="2000" b="1" dirty="0"/>
                        <a:t>Zapotrzebowanie (mln l)</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319967870"/>
                  </a:ext>
                </a:extLst>
              </a:tr>
              <a:tr h="396136">
                <a:tc>
                  <a:txBody>
                    <a:bodyPr/>
                    <a:lstStyle/>
                    <a:p>
                      <a:pPr algn="ctr"/>
                      <a:r>
                        <a:rPr lang="pl-PL" sz="2000" dirty="0"/>
                        <a:t>5,00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800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253684259"/>
                  </a:ext>
                </a:extLst>
              </a:tr>
              <a:tr h="396136">
                <a:tc>
                  <a:txBody>
                    <a:bodyPr/>
                    <a:lstStyle/>
                    <a:p>
                      <a:pPr algn="ctr"/>
                      <a:r>
                        <a:rPr lang="pl-PL" sz="2000" dirty="0"/>
                        <a:t>5,20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700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3554431532"/>
                  </a:ext>
                </a:extLst>
              </a:tr>
              <a:tr h="310124">
                <a:tc>
                  <a:txBody>
                    <a:bodyPr/>
                    <a:lstStyle/>
                    <a:p>
                      <a:pPr algn="ctr"/>
                      <a:r>
                        <a:rPr lang="pl-PL" sz="2000" dirty="0"/>
                        <a:t>5,40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600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342813163"/>
                  </a:ext>
                </a:extLst>
              </a:tr>
              <a:tr h="396136">
                <a:tc>
                  <a:txBody>
                    <a:bodyPr/>
                    <a:lstStyle/>
                    <a:p>
                      <a:pPr algn="ctr"/>
                      <a:r>
                        <a:rPr lang="pl-PL" sz="2000" dirty="0"/>
                        <a:t>5,60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550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863518003"/>
                  </a:ext>
                </a:extLst>
              </a:tr>
              <a:tr h="396136">
                <a:tc>
                  <a:txBody>
                    <a:bodyPr/>
                    <a:lstStyle/>
                    <a:p>
                      <a:pPr algn="ctr"/>
                      <a:r>
                        <a:rPr lang="pl-PL" sz="2000" dirty="0"/>
                        <a:t>5,80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500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702976928"/>
                  </a:ext>
                </a:extLst>
              </a:tr>
              <a:tr h="396136">
                <a:tc>
                  <a:txBody>
                    <a:bodyPr/>
                    <a:lstStyle/>
                    <a:p>
                      <a:pPr algn="ctr"/>
                      <a:r>
                        <a:rPr lang="pl-PL" sz="2000" dirty="0"/>
                        <a:t>6,00</a:t>
                      </a:r>
                    </a:p>
                  </a:txBody>
                  <a:tcPr anchor="ctr">
                    <a:lnL w="12700" cap="flat" cmpd="sng" algn="ctr">
                      <a:solidFill>
                        <a:schemeClr val="tx1"/>
                      </a:solidFill>
                      <a:prstDash val="solid"/>
                      <a:round/>
                      <a:headEnd type="none" w="med" len="med"/>
                      <a:tailEnd type="none" w="med" len="med"/>
                    </a:lnL>
                  </a:tcPr>
                </a:tc>
                <a:tc>
                  <a:txBody>
                    <a:bodyPr/>
                    <a:lstStyle/>
                    <a:p>
                      <a:pPr algn="ctr"/>
                      <a:r>
                        <a:rPr lang="pl-PL" sz="2000" dirty="0"/>
                        <a:t>460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429100008"/>
                  </a:ext>
                </a:extLst>
              </a:tr>
              <a:tr h="396136">
                <a:tc>
                  <a:txBody>
                    <a:bodyPr/>
                    <a:lstStyle/>
                    <a:p>
                      <a:pPr algn="ctr"/>
                      <a:r>
                        <a:rPr lang="pl-PL" sz="2000" dirty="0"/>
                        <a:t>6,20</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pl-PL" sz="2000" dirty="0"/>
                        <a:t>420</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63328911"/>
                  </a:ext>
                </a:extLst>
              </a:tr>
            </a:tbl>
          </a:graphicData>
        </a:graphic>
      </p:graphicFrame>
      <p:sp>
        <p:nvSpPr>
          <p:cNvPr id="8" name="pole tekstowe 7">
            <a:extLst>
              <a:ext uri="{FF2B5EF4-FFF2-40B4-BE49-F238E27FC236}">
                <a16:creationId xmlns:a16="http://schemas.microsoft.com/office/drawing/2014/main" xmlns="" id="{8FE69861-57D8-3FA3-8429-018E2B4043B7}"/>
              </a:ext>
            </a:extLst>
          </p:cNvPr>
          <p:cNvSpPr txBox="1"/>
          <p:nvPr/>
        </p:nvSpPr>
        <p:spPr>
          <a:xfrm>
            <a:off x="5736920" y="2116899"/>
            <a:ext cx="5834345" cy="4639475"/>
          </a:xfrm>
          <a:prstGeom prst="rect">
            <a:avLst/>
          </a:prstGeom>
          <a:noFill/>
        </p:spPr>
        <p:txBody>
          <a:bodyPr wrap="square" rtlCol="0">
            <a:spAutoFit/>
          </a:bodyPr>
          <a:lstStyle/>
          <a:p>
            <a:pPr>
              <a:lnSpc>
                <a:spcPct val="115000"/>
              </a:lnSpc>
            </a:pPr>
            <a:r>
              <a:rPr lang="pl-PL" sz="2400" b="1" dirty="0"/>
              <a:t>Opis tabeli</a:t>
            </a:r>
            <a:endParaRPr lang="pl-PL" sz="2400" dirty="0"/>
          </a:p>
          <a:p>
            <a:pPr>
              <a:lnSpc>
                <a:spcPct val="115000"/>
              </a:lnSpc>
            </a:pPr>
            <a:r>
              <a:rPr lang="pl-PL" sz="2400" dirty="0"/>
              <a:t>Tabela przedstawia rozkład popytu na benzynę. W tym przypadku cenę mierzymy w złotych za litr benzyny, zaś zapotrzebowanie* w milionach litrów w jakimś okresie (np. dziennie lub w ciągu roku) na pewnym obszarze geograficznym (w województwie lub w kraju). </a:t>
            </a:r>
          </a:p>
          <a:p>
            <a:pPr>
              <a:lnSpc>
                <a:spcPct val="115000"/>
              </a:lnSpc>
            </a:pPr>
            <a:endParaRPr lang="pl-PL" sz="2400" dirty="0"/>
          </a:p>
          <a:p>
            <a:pPr>
              <a:lnSpc>
                <a:spcPct val="115000"/>
              </a:lnSpc>
            </a:pPr>
            <a:r>
              <a:rPr lang="pl-PL" sz="2400" dirty="0"/>
              <a:t>*</a:t>
            </a:r>
            <a:r>
              <a:rPr lang="pl-PL" i="1" dirty="0"/>
              <a:t>Zapotrzebowanie – </a:t>
            </a:r>
            <a:r>
              <a:rPr lang="pl-PL" dirty="0"/>
              <a:t>ilość jednostek dobra lub usługi, które konsumenci chcą nabyć po danej cenie rynkowej.</a:t>
            </a:r>
            <a:endParaRPr lang="pl-PL" sz="2400" dirty="0"/>
          </a:p>
        </p:txBody>
      </p:sp>
    </p:spTree>
    <p:extLst>
      <p:ext uri="{BB962C8B-B14F-4D97-AF65-F5344CB8AC3E}">
        <p14:creationId xmlns:p14="http://schemas.microsoft.com/office/powerpoint/2010/main" val="1608943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xmlns="" id="{FDB41AED-0985-1176-C7D0-9A058336D081}"/>
              </a:ext>
            </a:extLst>
          </p:cNvPr>
          <p:cNvSpPr>
            <a:spLocks noGrp="1"/>
          </p:cNvSpPr>
          <p:nvPr>
            <p:ph type="title"/>
          </p:nvPr>
        </p:nvSpPr>
        <p:spPr>
          <a:xfrm>
            <a:off x="838200" y="312454"/>
            <a:ext cx="10515600" cy="737165"/>
          </a:xfrm>
        </p:spPr>
        <p:txBody>
          <a:bodyPr>
            <a:normAutofit/>
          </a:bodyPr>
          <a:lstStyle/>
          <a:p>
            <a:r>
              <a:rPr lang="pl-PL" sz="3600" dirty="0">
                <a:latin typeface="+mn-lt"/>
              </a:rPr>
              <a:t>Krzywa popytu</a:t>
            </a:r>
          </a:p>
        </p:txBody>
      </p:sp>
      <p:sp>
        <p:nvSpPr>
          <p:cNvPr id="3" name="Symbol zastępczy zawartości 2">
            <a:extLst>
              <a:ext uri="{FF2B5EF4-FFF2-40B4-BE49-F238E27FC236}">
                <a16:creationId xmlns:a16="http://schemas.microsoft.com/office/drawing/2014/main" xmlns="" id="{61607D8B-7366-FDE2-8326-B2EFB91306D7}"/>
              </a:ext>
            </a:extLst>
          </p:cNvPr>
          <p:cNvSpPr>
            <a:spLocks noGrp="1"/>
          </p:cNvSpPr>
          <p:nvPr>
            <p:ph idx="1"/>
          </p:nvPr>
        </p:nvSpPr>
        <p:spPr>
          <a:xfrm>
            <a:off x="838200" y="939452"/>
            <a:ext cx="10515600" cy="5237511"/>
          </a:xfrm>
        </p:spPr>
        <p:txBody>
          <a:bodyPr>
            <a:normAutofit/>
          </a:bodyPr>
          <a:lstStyle/>
          <a:p>
            <a:pPr marL="0" indent="0">
              <a:lnSpc>
                <a:spcPct val="115000"/>
              </a:lnSpc>
              <a:buNone/>
            </a:pPr>
            <a:r>
              <a:rPr lang="pl-PL" sz="2400" b="1" dirty="0"/>
              <a:t>Krzywa popytu </a:t>
            </a:r>
            <a:r>
              <a:rPr lang="pl-PL" sz="2400" dirty="0"/>
              <a:t>to graficzna ilustracja relacji między ceną rynkową a zapotrzebowaniem na określone dobro lub usługę, przy czym na osi poziomej wskazana jest ilość, a na osi pionowej – cena rynkowa.</a:t>
            </a:r>
          </a:p>
          <a:p>
            <a:pPr marL="0" indent="0">
              <a:lnSpc>
                <a:spcPct val="114000"/>
              </a:lnSpc>
              <a:buNone/>
            </a:pPr>
            <a:endParaRPr lang="pl-PL" sz="2400" dirty="0"/>
          </a:p>
        </p:txBody>
      </p:sp>
      <p:pic>
        <p:nvPicPr>
          <p:cNvPr id="5" name="Obraz 4" descr="Wykres przedstawia krzywą popytu na przykładzie ceny benzyny za litr. Opis wykresu znajduje się na slajdzie. ">
            <a:extLst>
              <a:ext uri="{FF2B5EF4-FFF2-40B4-BE49-F238E27FC236}">
                <a16:creationId xmlns:a16="http://schemas.microsoft.com/office/drawing/2014/main" xmlns="" id="{828558E1-2F58-9234-95EC-579C5B9C7611}"/>
              </a:ext>
            </a:extLst>
          </p:cNvPr>
          <p:cNvPicPr>
            <a:picLocks noChangeAspect="1"/>
          </p:cNvPicPr>
          <p:nvPr/>
        </p:nvPicPr>
        <p:blipFill>
          <a:blip r:embed="rId2"/>
          <a:stretch>
            <a:fillRect/>
          </a:stretch>
        </p:blipFill>
        <p:spPr>
          <a:xfrm>
            <a:off x="48494" y="2409181"/>
            <a:ext cx="6097900" cy="3953035"/>
          </a:xfrm>
          <a:prstGeom prst="rect">
            <a:avLst/>
          </a:prstGeom>
        </p:spPr>
      </p:pic>
      <p:sp>
        <p:nvSpPr>
          <p:cNvPr id="6" name="pole tekstowe 5">
            <a:extLst>
              <a:ext uri="{FF2B5EF4-FFF2-40B4-BE49-F238E27FC236}">
                <a16:creationId xmlns:a16="http://schemas.microsoft.com/office/drawing/2014/main" xmlns="" id="{136780DD-8ACE-BD7D-BDAC-60E2F44F3302}"/>
              </a:ext>
            </a:extLst>
          </p:cNvPr>
          <p:cNvSpPr txBox="1"/>
          <p:nvPr/>
        </p:nvSpPr>
        <p:spPr>
          <a:xfrm>
            <a:off x="6146394" y="2409181"/>
            <a:ext cx="5628072" cy="3857466"/>
          </a:xfrm>
          <a:prstGeom prst="rect">
            <a:avLst/>
          </a:prstGeom>
          <a:noFill/>
        </p:spPr>
        <p:txBody>
          <a:bodyPr wrap="square" rtlCol="0">
            <a:spAutoFit/>
          </a:bodyPr>
          <a:lstStyle/>
          <a:p>
            <a:pPr>
              <a:lnSpc>
                <a:spcPct val="115000"/>
              </a:lnSpc>
            </a:pPr>
            <a:r>
              <a:rPr lang="pl-PL" sz="2400" b="1" dirty="0"/>
              <a:t>Opis wykresu</a:t>
            </a:r>
            <a:endParaRPr lang="pl-PL" sz="2400" dirty="0"/>
          </a:p>
          <a:p>
            <a:pPr>
              <a:lnSpc>
                <a:spcPct val="115000"/>
              </a:lnSpc>
            </a:pPr>
            <a:r>
              <a:rPr lang="pl-PL" sz="2400" dirty="0"/>
              <a:t>Na wykresie zaznaczone zostały jako punkty kombinacje konkretnej ceny i ilości umieszczone w powyższej tabeli. Następnie punkty te zostały połączone, dzięki czemu powstała ciągła </a:t>
            </a:r>
            <a:r>
              <a:rPr lang="pl-PL" sz="2400" b="1" dirty="0"/>
              <a:t>krzywa popytu.</a:t>
            </a:r>
            <a:r>
              <a:rPr lang="pl-PL" sz="2400" dirty="0"/>
              <a:t> </a:t>
            </a:r>
          </a:p>
          <a:p>
            <a:pPr>
              <a:lnSpc>
                <a:spcPct val="115000"/>
              </a:lnSpc>
            </a:pPr>
            <a:r>
              <a:rPr lang="pl-PL" sz="2400" dirty="0"/>
              <a:t>Ujemne nachylenie krzywej ilustruje prawo popytu – odwrotną zależność między ceną a wielkością zapotrzebowania.</a:t>
            </a:r>
          </a:p>
        </p:txBody>
      </p:sp>
    </p:spTree>
    <p:extLst>
      <p:ext uri="{BB962C8B-B14F-4D97-AF65-F5344CB8AC3E}">
        <p14:creationId xmlns:p14="http://schemas.microsoft.com/office/powerpoint/2010/main" val="492893796"/>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39f50e0ac1a79e8db00c25ba00700a4c">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bbd8dccc48ee49ef20c3e0670553ce34"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Props1.xml><?xml version="1.0" encoding="utf-8"?>
<ds:datastoreItem xmlns:ds="http://schemas.openxmlformats.org/officeDocument/2006/customXml" ds:itemID="{78FE3D6A-F421-4BA9-B7B8-660A8FFC0138}">
  <ds:schemaRefs>
    <ds:schemaRef ds:uri="http://schemas.microsoft.com/sharepoint/v3/contenttype/forms"/>
  </ds:schemaRefs>
</ds:datastoreItem>
</file>

<file path=customXml/itemProps2.xml><?xml version="1.0" encoding="utf-8"?>
<ds:datastoreItem xmlns:ds="http://schemas.openxmlformats.org/officeDocument/2006/customXml" ds:itemID="{9F7CC175-6A88-4910-8A58-2A3C7E8F605F}"/>
</file>

<file path=customXml/itemProps3.xml><?xml version="1.0" encoding="utf-8"?>
<ds:datastoreItem xmlns:ds="http://schemas.openxmlformats.org/officeDocument/2006/customXml" ds:itemID="{4FC160EE-760A-4263-892B-FEF82797136B}">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853e06b7-a411-4003-87a8-8e7988b9a28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5766</TotalTime>
  <Words>2549</Words>
  <Application>Microsoft Office PowerPoint</Application>
  <PresentationFormat>Panoramiczny</PresentationFormat>
  <Paragraphs>195</Paragraphs>
  <Slides>34</Slides>
  <Notes>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34</vt:i4>
      </vt:variant>
    </vt:vector>
  </HeadingPairs>
  <TitlesOfParts>
    <vt:vector size="41" baseType="lpstr">
      <vt:lpstr>Aptos</vt:lpstr>
      <vt:lpstr>Arial</vt:lpstr>
      <vt:lpstr>Calibri</vt:lpstr>
      <vt:lpstr>Calibri Light</vt:lpstr>
      <vt:lpstr>LiberationSerif-Bold</vt:lpstr>
      <vt:lpstr>LiberationSerif-Regular</vt:lpstr>
      <vt:lpstr>Motyw pakietu Office</vt:lpstr>
      <vt:lpstr>Projekt „Kierunki – drogi dla gospodarki”</vt:lpstr>
      <vt:lpstr>Wymiana towarowo-pieniężna</vt:lpstr>
      <vt:lpstr>Popyt</vt:lpstr>
      <vt:lpstr>Popyt - definicja</vt:lpstr>
      <vt:lpstr>Wielkość popytu</vt:lpstr>
      <vt:lpstr>Prawo popytu</vt:lpstr>
      <vt:lpstr>Prawo popytu - definicja</vt:lpstr>
      <vt:lpstr>Rozkład popytu </vt:lpstr>
      <vt:lpstr>Krzywa popytu</vt:lpstr>
      <vt:lpstr>Krzywe popytu – kształt</vt:lpstr>
      <vt:lpstr>Zmiana popytu</vt:lpstr>
      <vt:lpstr>Przesunięcie krzywej popytu</vt:lpstr>
      <vt:lpstr>Podaż</vt:lpstr>
      <vt:lpstr>Prawo podaży – definicja</vt:lpstr>
      <vt:lpstr>Rozkład podaży</vt:lpstr>
      <vt:lpstr>Krzywa podaży</vt:lpstr>
      <vt:lpstr>Zmiana podaży </vt:lpstr>
      <vt:lpstr>Kształtowanie się stanów równowagi</vt:lpstr>
      <vt:lpstr>Równowaga – miejsce, gdzie spotyka się popyt z podażą</vt:lpstr>
      <vt:lpstr>Równowaga rynkowa</vt:lpstr>
      <vt:lpstr>Cena i ilość równowagi </vt:lpstr>
      <vt:lpstr>Cena równowagi rynkowej</vt:lpstr>
      <vt:lpstr>Cenowa elastyczność popytu</vt:lpstr>
      <vt:lpstr>Rodzaje cenowej elastyczności popytu</vt:lpstr>
      <vt:lpstr>Rodzaje dóbr w ekonomii</vt:lpstr>
      <vt:lpstr>Dochodowa elastyczność popytu </vt:lpstr>
      <vt:lpstr>Czynniki pozacenowe wpływające na popyt</vt:lpstr>
      <vt:lpstr>Czynniki pozacenowe wpływające na podaż</vt:lpstr>
      <vt:lpstr>Cenowa elastyczność podaży</vt:lpstr>
      <vt:lpstr>Efekt substytucyjny i dochodowy </vt:lpstr>
      <vt:lpstr>Paradoks Giffena </vt:lpstr>
      <vt:lpstr>Paradoks Veblena </vt:lpstr>
      <vt:lpstr>Paradoks spekulacyjny </vt:lpstr>
      <vt:lpstr>Bibliografia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Podstawy ekonomii - popyt i podaż, równowaga rynkowa, elastyczność</dc:title>
  <dc:creator>Paweł Błoński</dc:creator>
  <cp:lastModifiedBy>Konto Microsoft</cp:lastModifiedBy>
  <cp:revision>95</cp:revision>
  <dcterms:created xsi:type="dcterms:W3CDTF">2024-06-08T14:40:10Z</dcterms:created>
  <dcterms:modified xsi:type="dcterms:W3CDTF">2025-10-19T18:00:35Z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ies>
</file>