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6"/>
  </p:notesMasterIdLst>
  <p:sldIdLst>
    <p:sldId id="257" r:id="rId5"/>
    <p:sldId id="311" r:id="rId6"/>
    <p:sldId id="312" r:id="rId7"/>
    <p:sldId id="313" r:id="rId8"/>
    <p:sldId id="314" r:id="rId9"/>
    <p:sldId id="315" r:id="rId10"/>
    <p:sldId id="316" r:id="rId11"/>
    <p:sldId id="317" r:id="rId12"/>
    <p:sldId id="318" r:id="rId13"/>
    <p:sldId id="319" r:id="rId14"/>
    <p:sldId id="320" r:id="rId15"/>
    <p:sldId id="321" r:id="rId16"/>
    <p:sldId id="322" r:id="rId17"/>
    <p:sldId id="323" r:id="rId18"/>
    <p:sldId id="324" r:id="rId19"/>
    <p:sldId id="325" r:id="rId20"/>
    <p:sldId id="326" r:id="rId21"/>
    <p:sldId id="329" r:id="rId22"/>
    <p:sldId id="328" r:id="rId23"/>
    <p:sldId id="327" r:id="rId24"/>
    <p:sldId id="310" r:id="rId25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 pośredni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Styl jasny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73" autoAdjust="0"/>
    <p:restoredTop sz="85328" autoAdjust="0"/>
  </p:normalViewPr>
  <p:slideViewPr>
    <p:cSldViewPr snapToGrid="0">
      <p:cViewPr varScale="1">
        <p:scale>
          <a:sx n="59" d="100"/>
          <a:sy n="59" d="100"/>
        </p:scale>
        <p:origin x="95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96E141-7963-4EFA-BBF4-47623F7E0899}" type="datetimeFigureOut">
              <a:rPr lang="pl-PL" smtClean="0"/>
              <a:t>19.10.2025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16A1BC-E62F-4296-A442-A1EBD90051C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001439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10" name="Tytuł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</p:spTree>
    <p:extLst>
      <p:ext uri="{BB962C8B-B14F-4D97-AF65-F5344CB8AC3E}">
        <p14:creationId xmlns:p14="http://schemas.microsoft.com/office/powerpoint/2010/main" val="14631196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19.10.2025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71279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19.10.2025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20415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2133677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19.10.2025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87740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19.10.2025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16588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19.10.2025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179428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19.10.2025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33770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19.10.2025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58003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19.10.2025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47679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19.10.2025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56084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BA6EE3-B419-4539-A71C-850B302A0075}" type="datetimeFigureOut">
              <a:rPr lang="pl-PL" smtClean="0"/>
              <a:t>19.10.2025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67524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s://openstax.pl/szczegoly-ksiazki?book=Mikroekonomia%E2%80%93Podstawy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ogo Uniwersytetu Kazimierza Wielkiego w Bydgoszcz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7721" y="286329"/>
            <a:ext cx="1857952" cy="1857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>
            <a:normAutofit/>
          </a:bodyPr>
          <a:lstStyle/>
          <a:p>
            <a:r>
              <a:rPr lang="pl-PL" sz="4000" dirty="0"/>
              <a:t>Projekt „Kierunki – drogi dla gospodarki”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algn="l"/>
            <a:r>
              <a:rPr lang="pl-PL" dirty="0"/>
              <a:t>Tytuł wykładu: </a:t>
            </a:r>
            <a:r>
              <a:rPr lang="pl-PL" b="1" dirty="0"/>
              <a:t>Przedsiębiorstwo i spółki prawa handlowego</a:t>
            </a:r>
          </a:p>
          <a:p>
            <a:pPr algn="l"/>
            <a:r>
              <a:rPr lang="pl-PL" dirty="0"/>
              <a:t>Przedmiot: </a:t>
            </a:r>
            <a:r>
              <a:rPr lang="pl-PL" b="1" dirty="0"/>
              <a:t>Podstawy ekonomii</a:t>
            </a:r>
          </a:p>
          <a:p>
            <a:pPr algn="l"/>
            <a:r>
              <a:rPr lang="pl-PL" dirty="0"/>
              <a:t>Kierunek: </a:t>
            </a:r>
            <a:r>
              <a:rPr lang="pl-PL" b="1" dirty="0"/>
              <a:t>Zarządzanie i inżynieria produkcji</a:t>
            </a:r>
          </a:p>
          <a:p>
            <a:pPr algn="l"/>
            <a:r>
              <a:rPr lang="pl-PL" dirty="0"/>
              <a:t>Autor: </a:t>
            </a:r>
            <a:r>
              <a:rPr lang="pl-PL" b="1" dirty="0"/>
              <a:t>mgr Paweł Błoński </a:t>
            </a:r>
          </a:p>
        </p:txBody>
      </p:sp>
      <p:pic>
        <p:nvPicPr>
          <p:cNvPr id="2050" name="Picture 2" descr="Logo Funduszy Europejskich dla Rozwoju Społecznego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77" t="24982" r="18017" b="25905"/>
          <a:stretch/>
        </p:blipFill>
        <p:spPr bwMode="auto">
          <a:xfrm>
            <a:off x="2705099" y="5445938"/>
            <a:ext cx="2781301" cy="923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logo oznaczające, że warsztat jest dofinansowany przez Unię Europejską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750" y="5445938"/>
            <a:ext cx="2857500" cy="914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44929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DE19824C-D073-E588-EFC5-4811E2BB8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49900"/>
          </a:xfrm>
        </p:spPr>
        <p:txBody>
          <a:bodyPr>
            <a:normAutofit/>
          </a:bodyPr>
          <a:lstStyle/>
          <a:p>
            <a:r>
              <a:rPr lang="pl-PL" sz="3600" dirty="0">
                <a:latin typeface="+mn-lt"/>
              </a:rPr>
              <a:t>Spółka partnerska – zawody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D153CDAD-CBD2-5829-734C-70443183C3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15026"/>
            <a:ext cx="10515600" cy="4961937"/>
          </a:xfrm>
        </p:spPr>
        <p:txBody>
          <a:bodyPr/>
          <a:lstStyle/>
          <a:p>
            <a:pPr marL="0" indent="0">
              <a:lnSpc>
                <a:spcPct val="115000"/>
              </a:lnSpc>
              <a:buNone/>
            </a:pPr>
            <a:r>
              <a:rPr lang="pl-PL" sz="2400" dirty="0"/>
              <a:t>Partnerami w spółce mogą być osoby uprawnione do wykonywania następujących zawodów: </a:t>
            </a:r>
            <a:r>
              <a:rPr lang="pl-PL" sz="2400" b="1" dirty="0"/>
              <a:t>adwokata, aptekarza, architekta, inżyniera budownictwa, biegłego rewidenta, brokera ubezpieczeniowego, doradcy podatkowego, maklera papierów wartościowych, doradcy inwestycyjnego, księgowego, lekarza, lekarza dentysty, lekarza weterynarii, notariusza, pielęgniarki, położnej, fizjoterapeuty, radcy prawnego, rzecznika patentowego, rzeczoznawcy majątkowego i tłumacza przysięgłego.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669068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32714CD9-C871-3EB4-0CAA-C47A2CAB35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74952"/>
          </a:xfrm>
        </p:spPr>
        <p:txBody>
          <a:bodyPr>
            <a:normAutofit/>
          </a:bodyPr>
          <a:lstStyle/>
          <a:p>
            <a:r>
              <a:rPr lang="pl-PL" sz="3600" dirty="0">
                <a:latin typeface="+mn-lt"/>
              </a:rPr>
              <a:t>Spółka osobowa komandytowa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FB6C7B3A-B175-DB3A-3422-DAE7EA6BC8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40078"/>
            <a:ext cx="10515600" cy="4936885"/>
          </a:xfrm>
        </p:spPr>
        <p:txBody>
          <a:bodyPr/>
          <a:lstStyle/>
          <a:p>
            <a:pPr marL="0" indent="0">
              <a:lnSpc>
                <a:spcPct val="115000"/>
              </a:lnSpc>
              <a:buNone/>
            </a:pPr>
            <a:r>
              <a:rPr lang="pl-PL" sz="2400" b="1" dirty="0">
                <a:latin typeface="LiberationSerif-Bold"/>
              </a:rPr>
              <a:t>Spółka osobowa komandytowa </a:t>
            </a:r>
            <a:r>
              <a:rPr lang="pl-PL" sz="2400" dirty="0">
                <a:latin typeface="LiberationSerif-Regular"/>
              </a:rPr>
              <a:t>jest odmianą spółki osobowej jawnej. Jej istota polega na tym, że występują dwa rodzaje wspólników:</a:t>
            </a:r>
          </a:p>
          <a:p>
            <a:pPr>
              <a:lnSpc>
                <a:spcPct val="115000"/>
              </a:lnSpc>
            </a:pPr>
            <a:r>
              <a:rPr lang="pl-PL" sz="2400" b="1" dirty="0">
                <a:latin typeface="LiberationSerif-Regular"/>
              </a:rPr>
              <a:t>komplementariusze</a:t>
            </a:r>
            <a:r>
              <a:rPr lang="pl-PL" sz="2400" dirty="0">
                <a:latin typeface="LiberationSerif-Regular"/>
              </a:rPr>
              <a:t>, odpowiadający za zobowiązania prawne i finansowe spółki całym majątkiem, </a:t>
            </a:r>
          </a:p>
          <a:p>
            <a:pPr>
              <a:lnSpc>
                <a:spcPct val="115000"/>
              </a:lnSpc>
            </a:pPr>
            <a:r>
              <a:rPr lang="pl-PL" sz="2400" b="1" dirty="0">
                <a:latin typeface="LiberationSerif-Regular"/>
              </a:rPr>
              <a:t>komandytariusze</a:t>
            </a:r>
            <a:r>
              <a:rPr lang="pl-PL" sz="2400" dirty="0">
                <a:latin typeface="LiberationSerif-Regular"/>
              </a:rPr>
              <a:t>, którzy odpowiadają za zobowiązania spółki tylko do wysokości wniesionych udziałów kapitałowych, czyli do tzw. sumy komandytowej.</a:t>
            </a:r>
            <a:endParaRPr lang="pl-PL" sz="2400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0180722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4441533F-FFB7-D5BB-8A04-C34745B46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75160"/>
          </a:xfrm>
        </p:spPr>
        <p:txBody>
          <a:bodyPr>
            <a:normAutofit/>
          </a:bodyPr>
          <a:lstStyle/>
          <a:p>
            <a:r>
              <a:rPr lang="pl-PL" sz="3600" dirty="0">
                <a:latin typeface="+mn-lt"/>
              </a:rPr>
              <a:t>Spółki kapitałowe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71B772BA-05DC-2040-A39C-CBBE68A7DB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0286"/>
            <a:ext cx="10515600" cy="4836677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</a:pPr>
            <a:r>
              <a:rPr lang="pl-PL" sz="2400" dirty="0"/>
              <a:t>mają osobowość prawną;</a:t>
            </a:r>
          </a:p>
          <a:p>
            <a:pPr>
              <a:lnSpc>
                <a:spcPct val="115000"/>
              </a:lnSpc>
            </a:pPr>
            <a:r>
              <a:rPr lang="pl-PL" sz="2400" dirty="0"/>
              <a:t>działają w oparciu o kapitał zakładowy;</a:t>
            </a:r>
          </a:p>
          <a:p>
            <a:pPr>
              <a:lnSpc>
                <a:spcPct val="115000"/>
              </a:lnSpc>
            </a:pPr>
            <a:r>
              <a:rPr lang="pl-PL" sz="2400" dirty="0"/>
              <a:t>prowadzeniem spraw spółki zajmują się odpowiednie organy;</a:t>
            </a:r>
          </a:p>
          <a:p>
            <a:pPr>
              <a:lnSpc>
                <a:spcPct val="115000"/>
              </a:lnSpc>
            </a:pPr>
            <a:r>
              <a:rPr lang="pl-PL" sz="2400" dirty="0"/>
              <a:t>majątek spółki jest oddzielny od majątku wspólników;</a:t>
            </a:r>
          </a:p>
          <a:p>
            <a:pPr>
              <a:lnSpc>
                <a:spcPct val="115000"/>
              </a:lnSpc>
            </a:pPr>
            <a:r>
              <a:rPr lang="pl-PL" sz="2400" dirty="0"/>
              <a:t>brak odpowiedzialności wspólników za zobowiązania spółki;</a:t>
            </a:r>
          </a:p>
          <a:p>
            <a:pPr>
              <a:lnSpc>
                <a:spcPct val="115000"/>
              </a:lnSpc>
            </a:pPr>
            <a:r>
              <a:rPr lang="pl-PL" sz="2400" dirty="0"/>
              <a:t>możliwe jest różnicowanie praw i obowiązków wspólników wobec spółki.</a:t>
            </a:r>
          </a:p>
        </p:txBody>
      </p:sp>
    </p:spTree>
    <p:extLst>
      <p:ext uri="{BB962C8B-B14F-4D97-AF65-F5344CB8AC3E}">
        <p14:creationId xmlns:p14="http://schemas.microsoft.com/office/powerpoint/2010/main" val="7184253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8C4F3D90-8598-B7A4-B278-6D021DDB53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49483"/>
          </a:xfrm>
        </p:spPr>
        <p:txBody>
          <a:bodyPr>
            <a:normAutofit/>
          </a:bodyPr>
          <a:lstStyle/>
          <a:p>
            <a:r>
              <a:rPr lang="pl-PL" sz="3600" dirty="0">
                <a:latin typeface="+mn-lt"/>
              </a:rPr>
              <a:t>Spółka z ograniczoną odpowiedzialnością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AAE0C9E6-CFC3-54A3-0219-8B3FC7EB76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973"/>
            <a:ext cx="10515600" cy="4986990"/>
          </a:xfrm>
        </p:spPr>
        <p:txBody>
          <a:bodyPr>
            <a:normAutofit/>
          </a:bodyPr>
          <a:lstStyle/>
          <a:p>
            <a:pPr marL="0" indent="0">
              <a:lnSpc>
                <a:spcPct val="115000"/>
              </a:lnSpc>
              <a:buNone/>
            </a:pPr>
            <a:r>
              <a:rPr lang="pl-PL" sz="2400" b="1" dirty="0"/>
              <a:t>Spółka z ograniczoną odpowiedzialnością </a:t>
            </a:r>
            <a:r>
              <a:rPr lang="pl-PL" sz="2400" dirty="0"/>
              <a:t>jest spółką, w której wszyscy wspólnicy odpowiadają za zobowiązania tylko do wysokości wniesionych przez nich udziałów kapitałowych (pieniężnych lub rzeczowych). W Kodeksie spółek handlowych przyjęto, że kapitał zakładowy spółki powinien wynosić co najmniej 5 000 zł. Wartość minimalna udziału nie może być niższa niż 50 zł. Do powstania spółki z o.o. wymagane jest zawarcie umowy w formie aktu notarialnego, wniesienie całego kapitału zakładowego, ustanowienie władz spółki, wpis spółki do rejestru handlowego. Spółka z o.o. ma osobowość prawną.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2560815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51157365-532C-E69B-E4E3-7E39F7CE58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75160"/>
          </a:xfrm>
        </p:spPr>
        <p:txBody>
          <a:bodyPr>
            <a:normAutofit/>
          </a:bodyPr>
          <a:lstStyle/>
          <a:p>
            <a:r>
              <a:rPr lang="pl-PL" sz="3600" dirty="0">
                <a:latin typeface="+mn-lt"/>
              </a:rPr>
              <a:t>Spółka akcyjna – pierwowzór 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75F7FAD3-E2CA-983F-FC05-228FBD231D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40077"/>
            <a:ext cx="10515600" cy="4936886"/>
          </a:xfrm>
        </p:spPr>
        <p:txBody>
          <a:bodyPr/>
          <a:lstStyle/>
          <a:p>
            <a:pPr marL="0" indent="0">
              <a:lnSpc>
                <a:spcPct val="115000"/>
              </a:lnSpc>
              <a:buNone/>
            </a:pPr>
            <a:r>
              <a:rPr lang="pl-PL" sz="2400" b="1" dirty="0">
                <a:ea typeface="Times New Roman" panose="02020603050405020304" pitchFamily="18" charset="0"/>
              </a:rPr>
              <a:t>Holenderska Kompania Wschodnioindyjska - 1602 r</a:t>
            </a:r>
            <a:r>
              <a:rPr lang="pl-PL" sz="2400" dirty="0">
                <a:ea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pl-PL" sz="2400" dirty="0"/>
              <a:t>Odpowiedzialność i ryzyko osób, które objęły akcje Kompanii Wschodnioindyjskiej były ograniczone do wysokości wniesionych wkładów. Handel udziałami odbywał się poprzez złożenie przez kupującego i sprzedającego zgodnych oświadczeń w siedzibie lokalnej Izby przy kontrasygnacie dwóch, a później jednego urzędnika.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2067627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1E18E325-5D57-1D43-61E9-62692AFF85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942"/>
            <a:ext cx="10515600" cy="776614"/>
          </a:xfrm>
        </p:spPr>
        <p:txBody>
          <a:bodyPr>
            <a:normAutofit/>
          </a:bodyPr>
          <a:lstStyle/>
          <a:p>
            <a:r>
              <a:rPr lang="pl-PL" sz="3600" dirty="0">
                <a:latin typeface="+mn-lt"/>
              </a:rPr>
              <a:t>Spółka akcyjna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7BA50486-D2F0-5386-8FC7-E319A1BF75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89556"/>
            <a:ext cx="10515600" cy="5448822"/>
          </a:xfrm>
        </p:spPr>
        <p:txBody>
          <a:bodyPr>
            <a:normAutofit/>
          </a:bodyPr>
          <a:lstStyle/>
          <a:p>
            <a:pPr marL="0" indent="0">
              <a:lnSpc>
                <a:spcPct val="115000"/>
              </a:lnSpc>
              <a:buNone/>
            </a:pPr>
            <a:r>
              <a:rPr lang="pl-PL" sz="2400" b="1" dirty="0"/>
              <a:t>Spółka akcyjna </a:t>
            </a:r>
            <a:r>
              <a:rPr lang="pl-PL" sz="2400" dirty="0"/>
              <a:t>jest spółką kapitałową, której podstawą finansową jest kapitał wniesiony przez wspólników w formie akcji. Spółka akcyjna ma zazwyczaj dużą liczbę akcjonariuszy, którzy traktują udział w spółce przede wszystkim jako lokatę kapitału. Udziałowcy spółki akcyjnej odpowiadają za zobowiązania spółki tylko do wysokości zakupionych akcji.</a:t>
            </a:r>
          </a:p>
          <a:p>
            <a:pPr marL="0" indent="0">
              <a:lnSpc>
                <a:spcPct val="115000"/>
              </a:lnSpc>
              <a:buNone/>
            </a:pPr>
            <a:r>
              <a:rPr lang="pl-PL" sz="2400" dirty="0"/>
              <a:t>Spółka akcyjna jest samodzielną jednostką organizacyjną mającą osobowość prawną. Za bieżącą działalność spółki odpowiada jej kierownictwo, czyli </a:t>
            </a:r>
            <a:r>
              <a:rPr lang="pl-PL" sz="2400" b="1" dirty="0"/>
              <a:t>zarząd</a:t>
            </a:r>
            <a:r>
              <a:rPr lang="pl-PL" sz="2400" dirty="0"/>
              <a:t>. Wybrana przez właścicieli </a:t>
            </a:r>
            <a:r>
              <a:rPr lang="pl-PL" sz="2400" b="1" dirty="0"/>
              <a:t>rada nadzorcza </a:t>
            </a:r>
            <a:r>
              <a:rPr lang="pl-PL" sz="2400" dirty="0"/>
              <a:t>bierze udział w podejmowaniu podstawowych decyzji strategicznych dotyczących kierunków rozwoju spółki, inwestycji, podziału zysku itp. Niektóre z tych decyzji są zatwierdzane bezpośrednio przez akcjonariuszy na </a:t>
            </a:r>
            <a:r>
              <a:rPr lang="pl-PL" sz="2400" b="1" dirty="0"/>
              <a:t>walnych zgromadzeniach akcjonariuszy </a:t>
            </a:r>
            <a:r>
              <a:rPr lang="pl-PL" sz="2400" dirty="0"/>
              <a:t>w drodze głosowania.</a:t>
            </a:r>
          </a:p>
          <a:p>
            <a:pPr marL="0" indent="0">
              <a:lnSpc>
                <a:spcPct val="115000"/>
              </a:lnSpc>
              <a:buNone/>
            </a:pPr>
            <a:endParaRPr lang="pl-PL" sz="2400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5446258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CBF84F4C-C9DE-D286-4056-67E770004E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25056"/>
          </a:xfrm>
        </p:spPr>
        <p:txBody>
          <a:bodyPr>
            <a:normAutofit/>
          </a:bodyPr>
          <a:lstStyle/>
          <a:p>
            <a:r>
              <a:rPr lang="pl-PL" sz="3600" dirty="0">
                <a:latin typeface="+mn-lt"/>
              </a:rPr>
              <a:t>Spółka akcyjna – kontrola właścicielska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C8EEC6C7-06F1-DF45-A9C3-6681E86AE2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90182"/>
            <a:ext cx="10515600" cy="4886781"/>
          </a:xfrm>
        </p:spPr>
        <p:txBody>
          <a:bodyPr/>
          <a:lstStyle/>
          <a:p>
            <a:pPr marL="0" indent="0">
              <a:lnSpc>
                <a:spcPct val="115000"/>
              </a:lnSpc>
              <a:buNone/>
            </a:pPr>
            <a:r>
              <a:rPr lang="pl-PL" sz="2400" dirty="0"/>
              <a:t>Teoretycznie właściciel posiadający 50% akcji + 1 akcja ma tzw. </a:t>
            </a:r>
            <a:r>
              <a:rPr lang="pl-PL" sz="2400" b="1" dirty="0"/>
              <a:t>kontrolny pakiet </a:t>
            </a:r>
            <a:r>
              <a:rPr lang="pl-PL" sz="2400" dirty="0"/>
              <a:t>akcji i decyduje o działalności spółki. Ze względu jednak na to, że spółki akcyjne szybko się rozrastają i występuje duża liczba rozproszonych akcjonariuszy, praktycznie kontrolę nad spółką mogą sprawować właściciele 35% lub nawet 20% akcji.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2313741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437E3BC4-7142-E4EA-837E-C45451DDE4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942"/>
            <a:ext cx="10515600" cy="764088"/>
          </a:xfrm>
        </p:spPr>
        <p:txBody>
          <a:bodyPr>
            <a:normAutofit/>
          </a:bodyPr>
          <a:lstStyle/>
          <a:p>
            <a:r>
              <a:rPr lang="pl-PL" sz="3600" dirty="0">
                <a:latin typeface="+mn-lt"/>
              </a:rPr>
              <a:t>Akcja i jej rodzaje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7E3FD447-66FF-2410-0BC3-332B421BE5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89348"/>
            <a:ext cx="10515600" cy="5603526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25000"/>
              </a:lnSpc>
              <a:buNone/>
            </a:pPr>
            <a:r>
              <a:rPr lang="pl-PL" sz="2400" dirty="0">
                <a:solidFill>
                  <a:srgbClr val="000000"/>
                </a:solidFill>
              </a:rPr>
              <a:t>Akcja jest papierem wartościowym potwierdzającym udział jej właściciela w kapitale spółki akcyjnej. Akcje odzwierciedlają współudział w kapitale spółki i dają prawo między innymi do udziału w jej zyskach (otrzymywania dywidend), prawo głosu na walnym zgromadzeniu akcjonariuszy.</a:t>
            </a:r>
          </a:p>
          <a:p>
            <a:pPr marL="0" indent="0">
              <a:lnSpc>
                <a:spcPct val="125000"/>
              </a:lnSpc>
              <a:buNone/>
            </a:pPr>
            <a:r>
              <a:rPr lang="pl-PL" sz="2400" b="1" dirty="0">
                <a:solidFill>
                  <a:srgbClr val="000000"/>
                </a:solidFill>
              </a:rPr>
              <a:t> Rodzaje akcji:</a:t>
            </a:r>
          </a:p>
          <a:p>
            <a:pPr marL="457200" indent="-457200">
              <a:lnSpc>
                <a:spcPct val="125000"/>
              </a:lnSpc>
              <a:buFont typeface="+mj-lt"/>
              <a:buAutoNum type="alphaLcParenR"/>
            </a:pPr>
            <a:r>
              <a:rPr lang="pl-PL" sz="2400" dirty="0"/>
              <a:t>akcja imienna;</a:t>
            </a:r>
          </a:p>
          <a:p>
            <a:pPr marL="457200" indent="-457200">
              <a:lnSpc>
                <a:spcPct val="125000"/>
              </a:lnSpc>
              <a:buFont typeface="+mj-lt"/>
              <a:buAutoNum type="alphaLcParenR"/>
            </a:pPr>
            <a:r>
              <a:rPr lang="pl-PL" sz="2400" dirty="0"/>
              <a:t>akcja na okaziciela;</a:t>
            </a:r>
          </a:p>
          <a:p>
            <a:pPr marL="457200" indent="-457200">
              <a:lnSpc>
                <a:spcPct val="125000"/>
              </a:lnSpc>
              <a:buFont typeface="+mj-lt"/>
              <a:buAutoNum type="alphaLcParenR"/>
            </a:pPr>
            <a:r>
              <a:rPr lang="pl-PL" sz="2400" dirty="0"/>
              <a:t>akcja zwykła;</a:t>
            </a:r>
          </a:p>
          <a:p>
            <a:pPr marL="457200" indent="-457200">
              <a:lnSpc>
                <a:spcPct val="125000"/>
              </a:lnSpc>
              <a:buFont typeface="+mj-lt"/>
              <a:buAutoNum type="alphaLcParenR"/>
            </a:pPr>
            <a:r>
              <a:rPr lang="pl-PL" sz="2400" dirty="0"/>
              <a:t>akcja uprzywilejowana:</a:t>
            </a:r>
          </a:p>
          <a:p>
            <a:pPr lvl="1">
              <a:lnSpc>
                <a:spcPct val="125000"/>
              </a:lnSpc>
            </a:pPr>
            <a:r>
              <a:rPr lang="pl-PL" dirty="0"/>
              <a:t>co do głosu;</a:t>
            </a:r>
          </a:p>
          <a:p>
            <a:pPr lvl="1">
              <a:lnSpc>
                <a:spcPct val="125000"/>
              </a:lnSpc>
            </a:pPr>
            <a:r>
              <a:rPr lang="pl-PL" dirty="0"/>
              <a:t>co do dywidendy;</a:t>
            </a:r>
          </a:p>
          <a:p>
            <a:pPr lvl="1">
              <a:lnSpc>
                <a:spcPct val="125000"/>
              </a:lnSpc>
            </a:pPr>
            <a:r>
              <a:rPr lang="pl-PL" dirty="0">
                <a:ea typeface="Calibri" panose="020F0502020204030204" pitchFamily="34" charset="0"/>
              </a:rPr>
              <a:t>co do udziału w masie likwidacyjnej.</a:t>
            </a:r>
          </a:p>
          <a:p>
            <a:pPr marL="0" indent="0">
              <a:lnSpc>
                <a:spcPct val="115000"/>
              </a:lnSpc>
              <a:buNone/>
            </a:pPr>
            <a:endParaRPr lang="pl-PL" sz="2400" dirty="0"/>
          </a:p>
        </p:txBody>
      </p:sp>
    </p:spTree>
    <p:extLst>
      <p:ext uri="{BB962C8B-B14F-4D97-AF65-F5344CB8AC3E}">
        <p14:creationId xmlns:p14="http://schemas.microsoft.com/office/powerpoint/2010/main" val="26675014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938520E5-FE78-2728-586F-E00C0293C8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74952"/>
          </a:xfrm>
        </p:spPr>
        <p:txBody>
          <a:bodyPr>
            <a:normAutofit/>
          </a:bodyPr>
          <a:lstStyle/>
          <a:p>
            <a:r>
              <a:rPr lang="pl-PL" sz="3600" dirty="0">
                <a:latin typeface="+mn-lt"/>
              </a:rPr>
              <a:t>Akcjonariusz 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E5795CA1-B9FA-01B3-573C-BA3D3E812D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39868"/>
            <a:ext cx="10515600" cy="5037095"/>
          </a:xfrm>
        </p:spPr>
        <p:txBody>
          <a:bodyPr/>
          <a:lstStyle/>
          <a:p>
            <a:pPr marL="0" indent="0">
              <a:lnSpc>
                <a:spcPct val="115000"/>
              </a:lnSpc>
              <a:buNone/>
            </a:pPr>
            <a:r>
              <a:rPr lang="pl-PL" sz="2400" dirty="0"/>
              <a:t>Kupno akcji spółki akcyjnej w wyniku objęcia akcji wyemitowanych przez spółkę (pierwotne), lub w drodze nabycia istniejących już akcji, na przykład na podstawie umowy sprzedaży (wtórne) powoduje, że właściciel akcji jest wspólnikiem spółki, czyli jej akcjonariuszem.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9775683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1F39B32D-E91D-AE4B-E065-DDF74C15CB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12322"/>
          </a:xfrm>
        </p:spPr>
        <p:txBody>
          <a:bodyPr>
            <a:normAutofit/>
          </a:bodyPr>
          <a:lstStyle/>
          <a:p>
            <a:r>
              <a:rPr lang="pl-PL" sz="3600" dirty="0">
                <a:latin typeface="+mn-lt"/>
              </a:rPr>
              <a:t>Spółka publiczna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E2FCD0D5-76D9-8B0E-3F91-442CD53809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77448"/>
            <a:ext cx="10515600" cy="5588238"/>
          </a:xfrm>
        </p:spPr>
        <p:txBody>
          <a:bodyPr/>
          <a:lstStyle/>
          <a:p>
            <a:pPr marL="0" indent="0">
              <a:lnSpc>
                <a:spcPct val="115000"/>
              </a:lnSpc>
              <a:buNone/>
            </a:pPr>
            <a:r>
              <a:rPr lang="pl-PL" sz="2400" b="1" dirty="0"/>
              <a:t>Spółka publiczna </a:t>
            </a:r>
            <a:r>
              <a:rPr lang="pl-PL" sz="2400" dirty="0"/>
              <a:t>to inaczej spółka akcyjna, której akcje co najmniej jednej emisji są dopuszczone do publicznego obrotu i zatwierdzone przez Komisję Nadzoru Finansowego. Obrót akcjami publicznymi przez daną spółkę jest regulowany prawnie przez </a:t>
            </a:r>
            <a:r>
              <a:rPr lang="pl-PL" sz="2400" i="1" dirty="0"/>
              <a:t>Ustawę o obrocie publicznym i warunkach wprowadzania instrumentów finansowych do zorganizowanego systemu obrotu.</a:t>
            </a: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3517792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129B14B2-38D0-FF6B-2210-7F04CAAE5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12530"/>
          </a:xfrm>
        </p:spPr>
        <p:txBody>
          <a:bodyPr>
            <a:normAutofit/>
          </a:bodyPr>
          <a:lstStyle/>
          <a:p>
            <a:r>
              <a:rPr lang="pl-PL" sz="3600" dirty="0">
                <a:latin typeface="+mn-lt"/>
              </a:rPr>
              <a:t>Przedsiębiorstwo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1AC8E93D-767F-4680-ED8C-E49A0B0F38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77656"/>
            <a:ext cx="10515600" cy="4899307"/>
          </a:xfrm>
        </p:spPr>
        <p:txBody>
          <a:bodyPr/>
          <a:lstStyle/>
          <a:p>
            <a:pPr marL="0" indent="0">
              <a:lnSpc>
                <a:spcPct val="115000"/>
              </a:lnSpc>
              <a:buNone/>
            </a:pPr>
            <a:r>
              <a:rPr lang="pl-PL" sz="2400" b="1" dirty="0">
                <a:latin typeface="LiberationSerif-Bold"/>
              </a:rPr>
              <a:t>Przedsiębiorstwo </a:t>
            </a:r>
            <a:r>
              <a:rPr lang="pl-PL" sz="2400" dirty="0">
                <a:latin typeface="LiberationSerif-Regular"/>
              </a:rPr>
              <a:t>jest podmiotem gospodarczym, który prowadzi działalność produkcyjną, handlową lub usługową w celach zarobkowych i na własny rachunek. Przedsiębiorstwa są zróżnicowane pod względem </a:t>
            </a:r>
            <a:r>
              <a:rPr lang="pl-PL" sz="2400" dirty="0">
                <a:latin typeface="LiberationSerif-Bold"/>
              </a:rPr>
              <a:t>rozmiarów i form własności.</a:t>
            </a:r>
            <a:endParaRPr lang="pl-PL" sz="2400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5704602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F1BCC8FF-9BA1-C6FB-D9CD-D212560736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49691"/>
          </a:xfrm>
        </p:spPr>
        <p:txBody>
          <a:bodyPr>
            <a:normAutofit/>
          </a:bodyPr>
          <a:lstStyle/>
          <a:p>
            <a:r>
              <a:rPr lang="pl-PL" sz="3600" dirty="0">
                <a:latin typeface="+mn-lt"/>
              </a:rPr>
              <a:t>Obligacja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93CD9903-CBE0-A346-DA97-5AF0A8BDB2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14816"/>
            <a:ext cx="10515600" cy="5062147"/>
          </a:xfrm>
        </p:spPr>
        <p:txBody>
          <a:bodyPr/>
          <a:lstStyle/>
          <a:p>
            <a:pPr marL="0" indent="0">
              <a:lnSpc>
                <a:spcPct val="115000"/>
              </a:lnSpc>
              <a:buNone/>
            </a:pPr>
            <a:r>
              <a:rPr lang="pl-PL" sz="2400" dirty="0"/>
              <a:t>Obligacja jest  formą pożyczki. Jest to papier wartościowy emitowany przez państwo lub przedsiębiorstwa, przynoszący jego posiadaczowi stały, z góry określony dochód. Właściciel obligacji jest pożyczkodawcą, a nie współwłaścicielem firmy i ma prawo do stałych odsetek do momentu likwidacji pożyczki, czyli jej spłaty. Okres spłaty obligacji może być różny (w praktyce od jednego roku do 30 lat).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3413268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82535E13-F9A1-57D0-D25D-30559A78DE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3047"/>
            <a:ext cx="10515600" cy="701457"/>
          </a:xfrm>
        </p:spPr>
        <p:txBody>
          <a:bodyPr>
            <a:normAutofit/>
          </a:bodyPr>
          <a:lstStyle/>
          <a:p>
            <a:r>
              <a:rPr lang="pl-PL" sz="4000" dirty="0">
                <a:latin typeface="+mn-lt"/>
              </a:rPr>
              <a:t>Bibliografia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BCEAEBE5-D3F0-A4DC-4F8A-F7AC9A1679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6093" y="964504"/>
            <a:ext cx="11273425" cy="5774499"/>
          </a:xfrm>
        </p:spPr>
        <p:txBody>
          <a:bodyPr>
            <a:noAutofit/>
          </a:bodyPr>
          <a:lstStyle/>
          <a:p>
            <a:pPr>
              <a:lnSpc>
                <a:spcPct val="114000"/>
              </a:lnSpc>
            </a:pPr>
            <a:r>
              <a:rPr lang="pl-PL" sz="2400" dirty="0"/>
              <a:t>Milewski R., Kwiatkowski E., </a:t>
            </a:r>
            <a:r>
              <a:rPr lang="pl-PL" sz="2400" i="1" dirty="0"/>
              <a:t>Podstawy ekonomii</a:t>
            </a:r>
            <a:r>
              <a:rPr lang="pl-PL" sz="2400" dirty="0"/>
              <a:t>, Wydawnictwo naukowe PWN, Warszawa 2018.</a:t>
            </a:r>
          </a:p>
          <a:p>
            <a:pPr>
              <a:lnSpc>
                <a:spcPct val="114000"/>
              </a:lnSpc>
            </a:pPr>
            <a:r>
              <a:rPr lang="pl-PL" sz="2400">
                <a:hlinkClick r:id="rId2"/>
              </a:rPr>
              <a:t>Greenlaw</a:t>
            </a:r>
            <a:r>
              <a:rPr lang="pl-PL" sz="2400" dirty="0">
                <a:hlinkClick r:id="rId2"/>
              </a:rPr>
              <a:t> S.A., </a:t>
            </a:r>
            <a:r>
              <a:rPr lang="pl-PL" sz="2400" dirty="0" err="1">
                <a:hlinkClick r:id="rId2"/>
              </a:rPr>
              <a:t>Shapiro</a:t>
            </a:r>
            <a:r>
              <a:rPr lang="pl-PL" sz="2400" dirty="0">
                <a:hlinkClick r:id="rId2"/>
              </a:rPr>
              <a:t> D., Karpa W., Maszczyk P., </a:t>
            </a:r>
            <a:r>
              <a:rPr lang="pl-PL" sz="2400" i="1" dirty="0">
                <a:hlinkClick r:id="rId2"/>
              </a:rPr>
              <a:t>Mikroekonomia – podstawy</a:t>
            </a:r>
            <a:r>
              <a:rPr lang="pl-PL" sz="2400" dirty="0">
                <a:hlinkClick r:id="rId2"/>
              </a:rPr>
              <a:t>, </a:t>
            </a:r>
            <a:r>
              <a:rPr lang="pl-PL" sz="2400" dirty="0" err="1">
                <a:hlinkClick r:id="rId2"/>
              </a:rPr>
              <a:t>OpenStax</a:t>
            </a:r>
            <a:r>
              <a:rPr lang="pl-PL" sz="2400" dirty="0">
                <a:hlinkClick r:id="rId2"/>
              </a:rPr>
              <a:t> Poland i Rice University, 2022.</a:t>
            </a:r>
            <a:r>
              <a:rPr lang="pl-PL" sz="2400" dirty="0"/>
              <a:t> Podręcznik dostępny jako o</a:t>
            </a:r>
            <a:r>
              <a:rPr lang="en-GB" sz="2400" dirty="0" err="1"/>
              <a:t>twart</a:t>
            </a:r>
            <a:r>
              <a:rPr lang="pl-PL" sz="2400" dirty="0"/>
              <a:t>y</a:t>
            </a:r>
            <a:r>
              <a:rPr lang="en-GB" sz="2400" dirty="0"/>
              <a:t> zas</a:t>
            </a:r>
            <a:r>
              <a:rPr lang="pl-PL" sz="2400" dirty="0" err="1"/>
              <a:t>ób</a:t>
            </a:r>
            <a:r>
              <a:rPr lang="en-GB" sz="2400" dirty="0"/>
              <a:t> </a:t>
            </a:r>
            <a:r>
              <a:rPr lang="en-GB" sz="2400" dirty="0" err="1"/>
              <a:t>edukacyjn</a:t>
            </a:r>
            <a:r>
              <a:rPr lang="pl-PL" sz="2400" dirty="0"/>
              <a:t>y – bezpłatny, licencja </a:t>
            </a:r>
            <a:r>
              <a:rPr lang="en-GB" sz="2400" dirty="0"/>
              <a:t>CC BY 4.0</a:t>
            </a:r>
            <a:r>
              <a:rPr lang="pl-PL" sz="2400" dirty="0"/>
              <a:t> </a:t>
            </a:r>
          </a:p>
          <a:p>
            <a:pPr>
              <a:lnSpc>
                <a:spcPct val="114000"/>
              </a:lnSpc>
            </a:pPr>
            <a:r>
              <a:rPr lang="pl-PL" sz="2400" dirty="0" err="1"/>
              <a:t>Begg</a:t>
            </a:r>
            <a:r>
              <a:rPr lang="pl-PL" sz="2400" dirty="0"/>
              <a:t> D., </a:t>
            </a:r>
            <a:r>
              <a:rPr lang="pl-PL" sz="2400" dirty="0" err="1"/>
              <a:t>Vernasca</a:t>
            </a:r>
            <a:r>
              <a:rPr lang="pl-PL" sz="2400" dirty="0"/>
              <a:t> G., Fischer S., </a:t>
            </a:r>
            <a:r>
              <a:rPr lang="pl-PL" sz="2400" dirty="0" err="1"/>
              <a:t>Dornbusch</a:t>
            </a:r>
            <a:r>
              <a:rPr lang="pl-PL" sz="2400" dirty="0"/>
              <a:t> R.,  </a:t>
            </a:r>
            <a:r>
              <a:rPr lang="pl-PL" sz="2400" i="1" dirty="0"/>
              <a:t>Mikroekonomia</a:t>
            </a:r>
            <a:r>
              <a:rPr lang="pl-PL" sz="2400" dirty="0"/>
              <a:t>,  Polskie Wydawnictwo Ekonomiczne, Warszawa 2014.</a:t>
            </a:r>
          </a:p>
          <a:p>
            <a:pPr>
              <a:lnSpc>
                <a:spcPct val="114000"/>
              </a:lnSpc>
            </a:pPr>
            <a:r>
              <a:rPr lang="pl-PL" sz="2400" dirty="0"/>
              <a:t>Ustawa z dnia 15 września 2000 r. – Kodeks spółek handlowych (Dz.U., nr 94, poz. 1037 ze zm.).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8243867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404FCA5A-2B14-D7BA-2528-ED1E49C792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24848"/>
          </a:xfrm>
        </p:spPr>
        <p:txBody>
          <a:bodyPr>
            <a:normAutofit/>
          </a:bodyPr>
          <a:lstStyle/>
          <a:p>
            <a:r>
              <a:rPr lang="pl-PL" sz="3600" dirty="0">
                <a:latin typeface="+mn-lt"/>
              </a:rPr>
              <a:t>Podział przedsiębiorstw według wielkości 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20896933-E192-1A84-3D70-09EB1CDA0E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974"/>
            <a:ext cx="10515600" cy="4986989"/>
          </a:xfrm>
        </p:spPr>
        <p:txBody>
          <a:bodyPr>
            <a:normAutofit/>
          </a:bodyPr>
          <a:lstStyle/>
          <a:p>
            <a:pPr marL="0" indent="0">
              <a:lnSpc>
                <a:spcPct val="115000"/>
              </a:lnSpc>
              <a:buNone/>
            </a:pPr>
            <a:r>
              <a:rPr lang="pl-PL" sz="2400" dirty="0"/>
              <a:t>Jako miarę </a:t>
            </a:r>
            <a:r>
              <a:rPr lang="pl-PL" sz="2400" b="1" dirty="0"/>
              <a:t>wielkości przedsiębiorstwa </a:t>
            </a:r>
            <a:r>
              <a:rPr lang="pl-PL" sz="2400" dirty="0"/>
              <a:t>przyjmuje się najczęściej liczbę zatrudnionych pracowników, wartość produkcji sprzedanej lub wartość majątku trwałego. Kryteria podziału przedsiębiorstw na różne grupy mają charakter umowny i się zmieniają. Na przykład według kryteriów przyjętych w Unii Europejskiej:</a:t>
            </a:r>
          </a:p>
          <a:p>
            <a:pPr>
              <a:lnSpc>
                <a:spcPct val="115000"/>
              </a:lnSpc>
            </a:pPr>
            <a:r>
              <a:rPr lang="pl-PL" sz="2400" dirty="0"/>
              <a:t>do </a:t>
            </a:r>
            <a:r>
              <a:rPr lang="pl-PL" sz="2400" b="1" dirty="0"/>
              <a:t>przedsiębiorstw małych </a:t>
            </a:r>
            <a:r>
              <a:rPr lang="pl-PL" sz="2400" dirty="0"/>
              <a:t>zalicza się przedsiębiorstwa zatrudniające do 50 pracowników;</a:t>
            </a:r>
          </a:p>
          <a:p>
            <a:pPr>
              <a:lnSpc>
                <a:spcPct val="115000"/>
              </a:lnSpc>
            </a:pPr>
            <a:r>
              <a:rPr lang="pl-PL" sz="2400" dirty="0"/>
              <a:t>do </a:t>
            </a:r>
            <a:r>
              <a:rPr lang="pl-PL" sz="2400" b="1" dirty="0"/>
              <a:t>przedsiębiorstw średnich </a:t>
            </a:r>
            <a:r>
              <a:rPr lang="pl-PL" sz="2400" dirty="0"/>
              <a:t>- zatrudniające od 50 do 250 pracowników;</a:t>
            </a:r>
          </a:p>
          <a:p>
            <a:pPr>
              <a:lnSpc>
                <a:spcPct val="115000"/>
              </a:lnSpc>
            </a:pPr>
            <a:r>
              <a:rPr lang="pl-PL" sz="2400" dirty="0"/>
              <a:t>do </a:t>
            </a:r>
            <a:r>
              <a:rPr lang="pl-PL" sz="2400" b="1" dirty="0"/>
              <a:t>przedsiębiorstw dużych - </a:t>
            </a:r>
            <a:r>
              <a:rPr lang="pl-PL" sz="2400" dirty="0"/>
              <a:t>zatrudniające ponad 250 pracowników.</a:t>
            </a:r>
          </a:p>
        </p:txBody>
      </p:sp>
    </p:spTree>
    <p:extLst>
      <p:ext uri="{BB962C8B-B14F-4D97-AF65-F5344CB8AC3E}">
        <p14:creationId xmlns:p14="http://schemas.microsoft.com/office/powerpoint/2010/main" val="37452862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A457F5C2-06B9-C2FA-2F35-A0D25CD6E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973844" cy="1087893"/>
          </a:xfrm>
        </p:spPr>
        <p:txBody>
          <a:bodyPr>
            <a:noAutofit/>
          </a:bodyPr>
          <a:lstStyle/>
          <a:p>
            <a:pPr>
              <a:lnSpc>
                <a:spcPct val="114000"/>
              </a:lnSpc>
            </a:pPr>
            <a:r>
              <a:rPr lang="pl-PL" sz="3600" dirty="0">
                <a:latin typeface="+mn-lt"/>
              </a:rPr>
              <a:t>Podział przedsiębiorstw z punktu widzenia form własności: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F86AA52D-5B1B-C005-3371-7CBF9A1F49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5000"/>
              </a:lnSpc>
            </a:pPr>
            <a:r>
              <a:rPr lang="pl-PL" sz="2400" b="1" dirty="0"/>
              <a:t>przedsiębiorstwa prywatne </a:t>
            </a:r>
            <a:r>
              <a:rPr lang="pl-PL" sz="2400" dirty="0"/>
              <a:t>(w tym przedsiębiorstwa będące własnością pojedynczych osób lub rodzin, spółki);</a:t>
            </a:r>
          </a:p>
          <a:p>
            <a:pPr>
              <a:lnSpc>
                <a:spcPct val="115000"/>
              </a:lnSpc>
            </a:pPr>
            <a:r>
              <a:rPr lang="pl-PL" sz="2400" b="1" dirty="0"/>
              <a:t>spółdzielnie</a:t>
            </a:r>
            <a:r>
              <a:rPr lang="pl-PL" sz="2400" dirty="0"/>
              <a:t>;</a:t>
            </a:r>
          </a:p>
          <a:p>
            <a:pPr>
              <a:lnSpc>
                <a:spcPct val="115000"/>
              </a:lnSpc>
            </a:pPr>
            <a:r>
              <a:rPr lang="pl-PL" sz="2400" b="1" dirty="0"/>
              <a:t>przedsiębiorstwa publiczne </a:t>
            </a:r>
            <a:r>
              <a:rPr lang="pl-PL" sz="2400" dirty="0"/>
              <a:t>(państwowe, komunalne) będące własnością pracowników i przedsiębiorstwa.</a:t>
            </a:r>
          </a:p>
          <a:p>
            <a:pPr marL="0" indent="0">
              <a:lnSpc>
                <a:spcPct val="115000"/>
              </a:lnSpc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954992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324AA2C1-EF6A-5252-3D80-9BF8CDC69C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74952"/>
          </a:xfrm>
        </p:spPr>
        <p:txBody>
          <a:bodyPr>
            <a:normAutofit/>
          </a:bodyPr>
          <a:lstStyle/>
          <a:p>
            <a:r>
              <a:rPr lang="pl-PL" sz="3600" dirty="0">
                <a:latin typeface="+mn-lt"/>
              </a:rPr>
              <a:t>Spółka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9ACE168E-BEC0-81D7-BB53-16DBCE1DB2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40078"/>
            <a:ext cx="10515600" cy="4936885"/>
          </a:xfrm>
        </p:spPr>
        <p:txBody>
          <a:bodyPr/>
          <a:lstStyle/>
          <a:p>
            <a:pPr marL="0" indent="0">
              <a:lnSpc>
                <a:spcPct val="115000"/>
              </a:lnSpc>
              <a:buNone/>
            </a:pPr>
            <a:r>
              <a:rPr lang="pl-PL" sz="2400" b="1" dirty="0">
                <a:latin typeface="LiberationSerif-Bold"/>
              </a:rPr>
              <a:t>Spółka </a:t>
            </a:r>
            <a:r>
              <a:rPr lang="pl-PL" sz="2400" dirty="0">
                <a:latin typeface="LiberationSerif-Regular"/>
              </a:rPr>
              <a:t>jest umową, na mocy której wspólnicy podejmują wspólną działalność gospodarczą i dążą do osiągnięcia wspólnego celu.</a:t>
            </a:r>
          </a:p>
          <a:p>
            <a:pPr marL="0" indent="0">
              <a:lnSpc>
                <a:spcPct val="115000"/>
              </a:lnSpc>
              <a:buNone/>
            </a:pPr>
            <a:r>
              <a:rPr lang="pl-PL" sz="2400" dirty="0">
                <a:latin typeface="LiberationSerif-Regular"/>
              </a:rPr>
              <a:t>W Polsce spółki handlowe są uregulowane w </a:t>
            </a:r>
            <a:r>
              <a:rPr lang="pl-PL" sz="2400" b="1" dirty="0">
                <a:latin typeface="LiberationSerif-Regular"/>
              </a:rPr>
              <a:t>Kodeksie spółek handlowych </a:t>
            </a:r>
            <a:r>
              <a:rPr lang="pl-PL" sz="2400" dirty="0">
                <a:latin typeface="LiberationSerif-Regular"/>
              </a:rPr>
              <a:t>obowiązującym od 1 stycznia 2001 r.</a:t>
            </a:r>
          </a:p>
          <a:p>
            <a:pPr marL="0" indent="0">
              <a:lnSpc>
                <a:spcPct val="115000"/>
              </a:lnSpc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6023185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E91BCC38-C0AA-E0AE-7678-2B050611B7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37582"/>
          </a:xfrm>
        </p:spPr>
        <p:txBody>
          <a:bodyPr>
            <a:normAutofit/>
          </a:bodyPr>
          <a:lstStyle/>
          <a:p>
            <a:r>
              <a:rPr lang="pl-PL" sz="3600" dirty="0">
                <a:latin typeface="+mn-lt"/>
              </a:rPr>
              <a:t>Spółki handlowe – podział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48369281-B488-0BD7-DE71-7CBB815982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2708"/>
            <a:ext cx="10515600" cy="4874255"/>
          </a:xfrm>
        </p:spPr>
        <p:txBody>
          <a:bodyPr>
            <a:normAutofit/>
          </a:bodyPr>
          <a:lstStyle/>
          <a:p>
            <a:pPr marL="0" indent="0">
              <a:lnSpc>
                <a:spcPct val="115000"/>
              </a:lnSpc>
              <a:buNone/>
            </a:pPr>
            <a:r>
              <a:rPr lang="pl-PL" sz="2400" b="1" dirty="0"/>
              <a:t>Spółki osobowe:</a:t>
            </a:r>
          </a:p>
          <a:p>
            <a:pPr marL="342900" indent="-342900">
              <a:lnSpc>
                <a:spcPct val="115000"/>
              </a:lnSpc>
            </a:pPr>
            <a:r>
              <a:rPr lang="pl-PL" sz="2400" dirty="0"/>
              <a:t>spółka jawna;</a:t>
            </a:r>
          </a:p>
          <a:p>
            <a:pPr marL="342900" indent="-342900">
              <a:lnSpc>
                <a:spcPct val="115000"/>
              </a:lnSpc>
            </a:pPr>
            <a:r>
              <a:rPr lang="pl-PL" sz="2400" dirty="0"/>
              <a:t>spółka partnerska; </a:t>
            </a:r>
          </a:p>
          <a:p>
            <a:pPr marL="342900" indent="-342900">
              <a:lnSpc>
                <a:spcPct val="115000"/>
              </a:lnSpc>
            </a:pPr>
            <a:r>
              <a:rPr lang="pl-PL" sz="2400" dirty="0"/>
              <a:t>spółka komandytowa; </a:t>
            </a:r>
          </a:p>
          <a:p>
            <a:pPr marL="342900" indent="-342900">
              <a:lnSpc>
                <a:spcPct val="115000"/>
              </a:lnSpc>
            </a:pPr>
            <a:r>
              <a:rPr lang="pl-PL" sz="2400" dirty="0"/>
              <a:t>spółka komandytowo-akcyjna; </a:t>
            </a:r>
          </a:p>
          <a:p>
            <a:pPr marL="0" indent="0">
              <a:lnSpc>
                <a:spcPct val="115000"/>
              </a:lnSpc>
              <a:buNone/>
            </a:pPr>
            <a:r>
              <a:rPr lang="pl-PL" sz="2400" b="1" dirty="0"/>
              <a:t>Spółki kapitałowe:</a:t>
            </a:r>
          </a:p>
          <a:p>
            <a:pPr marL="342900" indent="-342900">
              <a:lnSpc>
                <a:spcPct val="115000"/>
              </a:lnSpc>
            </a:pPr>
            <a:r>
              <a:rPr lang="pl-PL" sz="2400" dirty="0"/>
              <a:t>spółka z ograniczoną odpowiedzialnością; </a:t>
            </a:r>
          </a:p>
          <a:p>
            <a:pPr marL="342900" indent="-342900">
              <a:lnSpc>
                <a:spcPct val="115000"/>
              </a:lnSpc>
            </a:pPr>
            <a:r>
              <a:rPr lang="pl-PL" sz="2400" dirty="0"/>
              <a:t>prosta spółka akcyjna;</a:t>
            </a:r>
          </a:p>
          <a:p>
            <a:pPr marL="342900" indent="-342900">
              <a:lnSpc>
                <a:spcPct val="115000"/>
              </a:lnSpc>
            </a:pPr>
            <a:r>
              <a:rPr lang="pl-PL" sz="2400" dirty="0"/>
              <a:t>spółka akcyjna.</a:t>
            </a:r>
          </a:p>
        </p:txBody>
      </p:sp>
    </p:spTree>
    <p:extLst>
      <p:ext uri="{BB962C8B-B14F-4D97-AF65-F5344CB8AC3E}">
        <p14:creationId xmlns:p14="http://schemas.microsoft.com/office/powerpoint/2010/main" val="30915057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D958EC1A-7700-D024-62DE-C39AA7D18B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37374"/>
          </a:xfrm>
        </p:spPr>
        <p:txBody>
          <a:bodyPr>
            <a:normAutofit/>
          </a:bodyPr>
          <a:lstStyle/>
          <a:p>
            <a:r>
              <a:rPr lang="pl-PL" sz="3600" dirty="0">
                <a:latin typeface="+mn-lt"/>
              </a:rPr>
              <a:t>Spółka osobowa 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37E9EA57-6FB9-BDAD-2C1F-614009C64A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02500"/>
            <a:ext cx="10515600" cy="4974463"/>
          </a:xfrm>
        </p:spPr>
        <p:txBody>
          <a:bodyPr>
            <a:noAutofit/>
          </a:bodyPr>
          <a:lstStyle/>
          <a:p>
            <a:pPr marL="0" indent="0">
              <a:lnSpc>
                <a:spcPct val="115000"/>
              </a:lnSpc>
              <a:buNone/>
            </a:pPr>
            <a:r>
              <a:rPr lang="pl-PL" sz="2400" b="1" dirty="0"/>
              <a:t>Spółka osobowa </a:t>
            </a:r>
            <a:r>
              <a:rPr lang="pl-PL" sz="2400" dirty="0"/>
              <a:t>jest własnością co najmniej dwóch partnerów, którzy wnoszą odpowiedni kapitał, wspólnie prowadzą działalność gospodarczą, ponoszą ryzyko związane z tą działalnością, dzielą się osiągniętymi zyskami i odpowiadają za powstałe zobowiązania. Spółka osobowa jest osobą prawną. </a:t>
            </a:r>
          </a:p>
          <a:p>
            <a:pPr marL="0" indent="0">
              <a:lnSpc>
                <a:spcPct val="115000"/>
              </a:lnSpc>
              <a:buNone/>
            </a:pPr>
            <a:r>
              <a:rPr lang="pl-PL" sz="2400" dirty="0"/>
              <a:t>Oznacza to, iż </a:t>
            </a:r>
            <a:r>
              <a:rPr lang="pl-PL" sz="2400" b="1" dirty="0"/>
              <a:t>może we własnym imieniu nabywać prawa (a zwłaszcza własność nieruchomości), zaciągać zobowiązania i występować w sądzie jako powód lub pozwany. </a:t>
            </a:r>
            <a:r>
              <a:rPr lang="pl-PL" sz="2400" dirty="0"/>
              <a:t>W zakresie podatku dochodowego spółka osobowa podlega przepisom ustawy o podatku dochodowym od osób fizycznych. Zakres odpowiedzialności partnerów za zobowiązania spółki może być różny. </a:t>
            </a:r>
          </a:p>
        </p:txBody>
      </p:sp>
    </p:spTree>
    <p:extLst>
      <p:ext uri="{BB962C8B-B14F-4D97-AF65-F5344CB8AC3E}">
        <p14:creationId xmlns:p14="http://schemas.microsoft.com/office/powerpoint/2010/main" val="9969233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02BE02FE-CA74-742B-DB2D-0A4DA41713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37374"/>
          </a:xfrm>
        </p:spPr>
        <p:txBody>
          <a:bodyPr>
            <a:normAutofit/>
          </a:bodyPr>
          <a:lstStyle/>
          <a:p>
            <a:r>
              <a:rPr lang="pl-PL" sz="3600" dirty="0">
                <a:latin typeface="+mn-lt"/>
              </a:rPr>
              <a:t>Spółka osobowa jawna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D42E4E3A-FD74-8AB4-304D-7329165563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02500"/>
            <a:ext cx="10515600" cy="4974463"/>
          </a:xfrm>
        </p:spPr>
        <p:txBody>
          <a:bodyPr/>
          <a:lstStyle/>
          <a:p>
            <a:pPr marL="0" indent="0">
              <a:lnSpc>
                <a:spcPct val="115000"/>
              </a:lnSpc>
              <a:buNone/>
            </a:pPr>
            <a:r>
              <a:rPr lang="pl-PL" sz="2400" b="1" dirty="0"/>
              <a:t>Spółka osobowa jawna </a:t>
            </a:r>
            <a:r>
              <a:rPr lang="pl-PL" sz="2400" dirty="0"/>
              <a:t>jest umownym zrzeszeniem dwu lub więcej osób, mających na celu wspólne prowadzenie przedsięwzięcia zarobkowego we wspólnym imieniu wspólników, </a:t>
            </a:r>
            <a:r>
              <a:rPr lang="pl-PL" sz="2400" b="1" dirty="0"/>
              <a:t>na zasadzie pełnej i solidarnej odpowiedzialności wszystkich wspólników. </a:t>
            </a:r>
            <a:r>
              <a:rPr lang="pl-PL" sz="2400" dirty="0"/>
              <a:t>Spółka jawna składa się zwykle z niewielkiej liczby wspólników mających do siebie pełne zaufanie.</a:t>
            </a:r>
          </a:p>
          <a:p>
            <a:pPr>
              <a:lnSpc>
                <a:spcPct val="115000"/>
              </a:lnSpc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081223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B126BA5D-E4E0-9312-2B63-AC906FCC09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99796"/>
          </a:xfrm>
        </p:spPr>
        <p:txBody>
          <a:bodyPr>
            <a:normAutofit/>
          </a:bodyPr>
          <a:lstStyle/>
          <a:p>
            <a:r>
              <a:rPr lang="pl-PL" sz="3600" dirty="0">
                <a:latin typeface="+mn-lt"/>
              </a:rPr>
              <a:t>Spółka partnerska 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C86D3B30-3219-40C0-F622-260267E0C4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64922"/>
            <a:ext cx="10515600" cy="5012041"/>
          </a:xfrm>
        </p:spPr>
        <p:txBody>
          <a:bodyPr/>
          <a:lstStyle/>
          <a:p>
            <a:pPr marL="0" indent="0">
              <a:lnSpc>
                <a:spcPct val="115000"/>
              </a:lnSpc>
              <a:buNone/>
            </a:pPr>
            <a:r>
              <a:rPr lang="pl-PL" sz="2400" b="1" dirty="0"/>
              <a:t>Spółką partnerską </a:t>
            </a:r>
            <a:r>
              <a:rPr lang="pl-PL" sz="2400" dirty="0"/>
              <a:t>jest spółka osobowa, utworzona przez wspólników (partnerów) w celu wykonywania wolnego zawodu w spółce prowadzącej przedsiębiorstwo pod własną firmą. </a:t>
            </a:r>
          </a:p>
          <a:p>
            <a:pPr marL="0" indent="0">
              <a:lnSpc>
                <a:spcPct val="115000"/>
              </a:lnSpc>
              <a:buNone/>
            </a:pPr>
            <a:r>
              <a:rPr lang="pl-PL" sz="2400" dirty="0"/>
              <a:t>Spółka może być zawiązana w celu wykonywania więcej niż jednego wolnego zawodu, chyba że odrębna ustawa stanowi inaczej. </a:t>
            </a:r>
          </a:p>
          <a:p>
            <a:pPr marL="0" indent="0">
              <a:lnSpc>
                <a:spcPct val="115000"/>
              </a:lnSpc>
              <a:buNone/>
            </a:pPr>
            <a:r>
              <a:rPr lang="pl-PL" sz="2400" b="1" dirty="0"/>
              <a:t>Partnerami w spółce mogą być wyłącznie osoby fizyczne, uprawnione do wykonywania wolnych zawodów.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01281320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akiet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265D6B5557CAC4DAA03365DCEBC3A82" ma:contentTypeVersion="13" ma:contentTypeDescription="Utwórz nowy dokument." ma:contentTypeScope="" ma:versionID="39f50e0ac1a79e8db00c25ba00700a4c">
  <xsd:schema xmlns:xsd="http://www.w3.org/2001/XMLSchema" xmlns:xs="http://www.w3.org/2001/XMLSchema" xmlns:p="http://schemas.microsoft.com/office/2006/metadata/properties" xmlns:ns2="853e06b7-a411-4003-87a8-8e7988b9a28c" xmlns:ns3="d508027f-207a-4b8e-b763-26b50327d13c" targetNamespace="http://schemas.microsoft.com/office/2006/metadata/properties" ma:root="true" ma:fieldsID="bbd8dccc48ee49ef20c3e0670553ce34" ns2:_="" ns3:_="">
    <xsd:import namespace="853e06b7-a411-4003-87a8-8e7988b9a28c"/>
    <xsd:import namespace="d508027f-207a-4b8e-b763-26b50327d1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3e06b7-a411-4003-87a8-8e7988b9a28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Tagi obrazów" ma:readOnly="false" ma:fieldId="{5cf76f15-5ced-4ddc-b409-7134ff3c332f}" ma:taxonomyMulti="true" ma:sspId="178dc54b-36a1-4ddd-a079-aa441414943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08027f-207a-4b8e-b763-26b50327d13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0cefdf4a-d4c1-4a72-973d-25fe03473079}" ma:internalName="TaxCatchAll" ma:showField="CatchAllData" ma:web="d508027f-207a-4b8e-b763-26b50327d1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53e06b7-a411-4003-87a8-8e7988b9a28c">
      <Terms xmlns="http://schemas.microsoft.com/office/infopath/2007/PartnerControls"/>
    </lcf76f155ced4ddcb4097134ff3c332f>
    <TaxCatchAll xmlns="d508027f-207a-4b8e-b763-26b50327d13c" xsi:nil="true"/>
  </documentManagement>
</p:properties>
</file>

<file path=customXml/itemProps1.xml><?xml version="1.0" encoding="utf-8"?>
<ds:datastoreItem xmlns:ds="http://schemas.openxmlformats.org/officeDocument/2006/customXml" ds:itemID="{ECFD3D20-008E-4E88-8EF2-4F84C395C675}"/>
</file>

<file path=customXml/itemProps2.xml><?xml version="1.0" encoding="utf-8"?>
<ds:datastoreItem xmlns:ds="http://schemas.openxmlformats.org/officeDocument/2006/customXml" ds:itemID="{78FE3D6A-F421-4BA9-B7B8-660A8FFC013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FC160EE-760A-4263-892B-FEF82797136B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853e06b7-a411-4003-87a8-8e7988b9a28c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4560</TotalTime>
  <Words>1296</Words>
  <Application>Microsoft Office PowerPoint</Application>
  <PresentationFormat>Panoramiczny</PresentationFormat>
  <Paragraphs>82</Paragraphs>
  <Slides>21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7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21</vt:i4>
      </vt:variant>
    </vt:vector>
  </HeadingPairs>
  <TitlesOfParts>
    <vt:vector size="29" baseType="lpstr">
      <vt:lpstr>Aptos</vt:lpstr>
      <vt:lpstr>Arial</vt:lpstr>
      <vt:lpstr>Calibri</vt:lpstr>
      <vt:lpstr>Calibri Light</vt:lpstr>
      <vt:lpstr>LiberationSerif-Bold</vt:lpstr>
      <vt:lpstr>LiberationSerif-Regular</vt:lpstr>
      <vt:lpstr>Times New Roman</vt:lpstr>
      <vt:lpstr>Motyw pakietu Office</vt:lpstr>
      <vt:lpstr>Projekt „Kierunki – drogi dla gospodarki”</vt:lpstr>
      <vt:lpstr>Przedsiębiorstwo</vt:lpstr>
      <vt:lpstr>Podział przedsiębiorstw według wielkości </vt:lpstr>
      <vt:lpstr>Podział przedsiębiorstw z punktu widzenia form własności:</vt:lpstr>
      <vt:lpstr>Spółka</vt:lpstr>
      <vt:lpstr>Spółki handlowe – podział</vt:lpstr>
      <vt:lpstr>Spółka osobowa </vt:lpstr>
      <vt:lpstr>Spółka osobowa jawna</vt:lpstr>
      <vt:lpstr>Spółka partnerska </vt:lpstr>
      <vt:lpstr>Spółka partnerska – zawody</vt:lpstr>
      <vt:lpstr>Spółka osobowa komandytowa</vt:lpstr>
      <vt:lpstr>Spółki kapitałowe</vt:lpstr>
      <vt:lpstr>Spółka z ograniczoną odpowiedzialnością</vt:lpstr>
      <vt:lpstr>Spółka akcyjna – pierwowzór </vt:lpstr>
      <vt:lpstr>Spółka akcyjna</vt:lpstr>
      <vt:lpstr>Spółka akcyjna – kontrola właścicielska</vt:lpstr>
      <vt:lpstr>Akcja i jej rodzaje</vt:lpstr>
      <vt:lpstr>Akcjonariusz </vt:lpstr>
      <vt:lpstr>Spółka publiczna</vt:lpstr>
      <vt:lpstr>Obligacja</vt:lpstr>
      <vt:lpstr>Bibliografia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Podstawy ekonomii - przedsiębiorstwo i spółki prawa handlowego</dc:title>
  <dc:creator>Paweł Błoński</dc:creator>
  <cp:lastModifiedBy>Konto Microsoft</cp:lastModifiedBy>
  <cp:revision>83</cp:revision>
  <dcterms:created xsi:type="dcterms:W3CDTF">2024-06-08T14:40:10Z</dcterms:created>
  <dcterms:modified xsi:type="dcterms:W3CDTF">2025-10-19T18:01:16Z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0x010100C265D6B5557CAC4DAA03365DCEBC3A82</vt:lpwstr>
  </property>
</Properties>
</file>