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57" r:id="rId5"/>
    <p:sldId id="281" r:id="rId6"/>
    <p:sldId id="282" r:id="rId7"/>
    <p:sldId id="300" r:id="rId8"/>
    <p:sldId id="283" r:id="rId9"/>
    <p:sldId id="301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302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303" r:id="rId27"/>
    <p:sldId id="304" r:id="rId28"/>
    <p:sldId id="305" r:id="rId29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73" autoAdjust="0"/>
    <p:restoredTop sz="93553" autoAdjust="0"/>
  </p:normalViewPr>
  <p:slideViewPr>
    <p:cSldViewPr snapToGrid="0">
      <p:cViewPr varScale="1">
        <p:scale>
          <a:sx n="111" d="100"/>
          <a:sy n="111" d="100"/>
        </p:scale>
        <p:origin x="4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9DDD3-F6C0-41EE-9810-42CF56708904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85354-1974-4014-A798-57A358A7891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9857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1913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808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529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585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9875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2702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.</a:t>
            </a:r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8321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88852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7848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4726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.</a:t>
            </a:r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632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3984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2304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769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7401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5654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42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B881B6-5D77-46A0-A7D2-1825F5E89E2B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7986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07.01.2026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/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pl-PL" dirty="0"/>
              <a:t>Tytuł wykładu: </a:t>
            </a:r>
            <a:r>
              <a:rPr lang="pl-PL" dirty="0" err="1"/>
              <a:t>Antropocen</a:t>
            </a:r>
            <a:r>
              <a:rPr lang="pl-PL" dirty="0"/>
              <a:t> </a:t>
            </a:r>
            <a:r>
              <a:rPr lang="pl-PL"/>
              <a:t>cz. II</a:t>
            </a:r>
            <a:endParaRPr lang="pl-PL" dirty="0"/>
          </a:p>
          <a:p>
            <a:pPr algn="l"/>
            <a:r>
              <a:rPr lang="pl-PL" dirty="0"/>
              <a:t>Przedmiot: Ekologia z podstawami fitosocjologii</a:t>
            </a:r>
          </a:p>
          <a:p>
            <a:pPr algn="l"/>
            <a:r>
              <a:rPr lang="pl-PL" dirty="0"/>
              <a:t>Kierunek: Geografia</a:t>
            </a:r>
          </a:p>
          <a:p>
            <a:pPr algn="l"/>
            <a:r>
              <a:rPr lang="pl-PL" dirty="0"/>
              <a:t>Autor: dr Monika Szymańska - Walkiewicz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FE6536-58A4-4433-B5F6-C4D2A005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Nowa jakość zagrożeń środowiskowych</a:t>
            </a:r>
            <a:endParaRPr lang="en-GB" dirty="0"/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321764"/>
            <a:ext cx="10462544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 przeszłości uwaga skupiała się głównie na niedoborach ilościowych zasobów.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Współcześnie coraz większe znaczenie mają deficyty jakościowe środowiska.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Pogarsza się jakość powietrza, wody i gleb.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Do biosfery wprowadzane są substancje syntetyczne, wcześniej w niej nieobecne.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 tych zmian są trwałe, trudne do odwrócenia i często globalne.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Przekroczenie granic jakości środowiska ogranicza dalszy rozwój cywilizacji.</a:t>
            </a:r>
          </a:p>
        </p:txBody>
      </p:sp>
    </p:spTree>
    <p:extLst>
      <p:ext uri="{BB962C8B-B14F-4D97-AF65-F5344CB8AC3E}">
        <p14:creationId xmlns:p14="http://schemas.microsoft.com/office/powerpoint/2010/main" val="145149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FE6536-58A4-4433-B5F6-C4D2A005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Środowisko jako ofiara konfliktów i wojen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321764"/>
            <a:ext cx="9413796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Środowisko naturalne coraz częściej staje się ofiarą konfliktów zbrojnych.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Wojny prowadzą do degradacji gleb, wód i powietrza.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Niszczeniu ulegają lasy, siedliska i całe ekosystemy.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Szczególnie groźna jest perspektywa konfliktu nuklearnego.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Skutkiem mogłaby być tzw. zima nuklearna i globalne załamanie biosfery.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Wojna stanowi zagrożenie jednocześnie dla ludzi i dla środowiska.</a:t>
            </a:r>
          </a:p>
        </p:txBody>
      </p:sp>
    </p:spTree>
    <p:extLst>
      <p:ext uri="{BB962C8B-B14F-4D97-AF65-F5344CB8AC3E}">
        <p14:creationId xmlns:p14="http://schemas.microsoft.com/office/powerpoint/2010/main" val="4079957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FE6536-58A4-4433-B5F6-C4D2A005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Zbrojenia i bezpieczeństwo ekologiczne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321764"/>
            <a:ext cx="9984015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Działalność militarna wiąże się z ogromnym zużyciem zasobów naturalnych.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Produkcja broni i infrastruktury wojskowej generuje emisje i odpady.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Testy militarne powodują długotrwałe skażenia środowiska.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Zbrojenia zwiększają presję na zasoby energii i surowców.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Bezpieczeństwo ekologiczne staje się elementem bezpieczeństwa globalnego.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Pokój należy traktować również jako strategię ochrony środowiska.</a:t>
            </a:r>
          </a:p>
        </p:txBody>
      </p:sp>
    </p:spTree>
    <p:extLst>
      <p:ext uri="{BB962C8B-B14F-4D97-AF65-F5344CB8AC3E}">
        <p14:creationId xmlns:p14="http://schemas.microsoft.com/office/powerpoint/2010/main" val="1773699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1B2287-74F5-4858-AAAA-26DE21406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Dysproporcje rozwojowe i niesprawiedliwość ekologiczna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598763"/>
            <a:ext cx="9671494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Współczesny kryzys ekologiczny pogłębia różnice między regionami świata.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Kraje rozwinięte odpowiadają za większość emisji i nadmierną konsumpcję.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Kraje rozwijające się częściej ponoszą skutki degradacji środowiska.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Problemy ekologiczne są często „eksportowane” z Północy na Południe.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środowiskowy pogłębia ubóstwo i nierówności społeczne.</a:t>
            </a:r>
          </a:p>
        </p:txBody>
      </p:sp>
    </p:spTree>
    <p:extLst>
      <p:ext uri="{BB962C8B-B14F-4D97-AF65-F5344CB8AC3E}">
        <p14:creationId xmlns:p14="http://schemas.microsoft.com/office/powerpoint/2010/main" val="2154781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Globalna Północ i Globalne Południe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598763"/>
            <a:ext cx="10053843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Globalna Północ korzysta z wysokiego poziomu konsumpcji.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Globalne Południe ponosi koszty degradacji środowiska.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Przenoszenie produkcji wysokoemisyjnej zwiększa presję ekologiczną.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Eksport odpadów pogłębia niesprawiedliwość środowiskową.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Presja cywilizacyjna zaczyna zagrażać podstawowym potrzebom biologicznym.</a:t>
            </a:r>
          </a:p>
        </p:txBody>
      </p:sp>
    </p:spTree>
    <p:extLst>
      <p:ext uri="{BB962C8B-B14F-4D97-AF65-F5344CB8AC3E}">
        <p14:creationId xmlns:p14="http://schemas.microsoft.com/office/powerpoint/2010/main" val="1757065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489394-6D99-4505-881B-8CD812A00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Kiedy katastrofa ekologiczna?</a:t>
            </a:r>
            <a:endParaRPr lang="en-GB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8255017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Katastrofa ekologiczna nie jest pojedynczym wydarzeniem.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Jest procesem, który już trwa.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Obejmuje klimat, gleby, wodę, bioróżnorodność i zasoby.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Złożoność zmian utrudnia przewidywanie momentu przesilenia.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Katastrofa oznacza trwałą utratę funkcji podtrzymywania życia.</a:t>
            </a:r>
          </a:p>
        </p:txBody>
      </p:sp>
    </p:spTree>
    <p:extLst>
      <p:ext uri="{BB962C8B-B14F-4D97-AF65-F5344CB8AC3E}">
        <p14:creationId xmlns:p14="http://schemas.microsoft.com/office/powerpoint/2010/main" val="3830819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0B16F7-3154-4021-AC90-C406C146F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Dlaczego reagować wcześniej?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9203545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Skutki degradacji środowiska często ujawniają się z opóźnieniem.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Brak reakcji nie oznacza braku zagrożenia.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 przekroczeniu progów krytycznych zmiany mogą być nieodwracalne.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 ekologii „za późno” oznacza rzeczywistą stratę możliwości działania.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Zapobieganie jest skuteczniejsze niż późna naprawa szkód.</a:t>
            </a:r>
          </a:p>
        </p:txBody>
      </p:sp>
    </p:spTree>
    <p:extLst>
      <p:ext uri="{BB962C8B-B14F-4D97-AF65-F5344CB8AC3E}">
        <p14:creationId xmlns:p14="http://schemas.microsoft.com/office/powerpoint/2010/main" val="4054232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3A0F7A-D830-4A2B-82C0-38ECC4F4F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Jaka katastrofa ekologiczna?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8954695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Życie na Ziemi przetrwało wcześniejsze globalne katastrofy.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Odbudowa biosfery wymaga jednak milionów lat.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Współczesna cywilizacja nie dysponuje takim czasem.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Przekroczenie granic ekologicznych zagraża stabilności społeczeństw.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Zmiany mogą być szybkie, nieprzewidywalne i trudne do odwrócenia.</a:t>
            </a:r>
          </a:p>
        </p:txBody>
      </p:sp>
    </p:spTree>
    <p:extLst>
      <p:ext uri="{BB962C8B-B14F-4D97-AF65-F5344CB8AC3E}">
        <p14:creationId xmlns:p14="http://schemas.microsoft.com/office/powerpoint/2010/main" val="1318284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30870D1-CC2E-4E3E-B6EB-F37F512D5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Pytanie nie o przetrwanie, lecz o zmianę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8405634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Zagrożona jest nie tyle biologia gatunku ludzkiego, co cywilizacja.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może zburzyć gospodarki, państwa i relacje społeczne.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Kluczowe pytanie brzmi: czy potrafimy się zmienić na czas?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Brak zmiany oznacza akceptację degradacji środowiska.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Odpowiedzialność spoczywa na obecnych pokoleniach.</a:t>
            </a:r>
          </a:p>
        </p:txBody>
      </p:sp>
    </p:spTree>
    <p:extLst>
      <p:ext uri="{BB962C8B-B14F-4D97-AF65-F5344CB8AC3E}">
        <p14:creationId xmlns:p14="http://schemas.microsoft.com/office/powerpoint/2010/main" val="1494450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AB79281-2CEE-4BD3-8CCC-4997FEC6F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Kryzys ekologiczny jako szansa</a:t>
            </a:r>
            <a:endParaRPr lang="en-GB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7314438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Słowo „kryzys” oznacza moment wyboru i decyzji.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nie musi oznaczać końca, lecz punkt zwrotny.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Jest sygnałem problemów w relacji człowiek–przyroda.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Może stać się impulsem do zmiany wartości i stylu życia.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Przyszłość zależy od świadomych decyzji społecznych.</a:t>
            </a:r>
          </a:p>
        </p:txBody>
      </p:sp>
    </p:spTree>
    <p:extLst>
      <p:ext uri="{BB962C8B-B14F-4D97-AF65-F5344CB8AC3E}">
        <p14:creationId xmlns:p14="http://schemas.microsoft.com/office/powerpoint/2010/main" val="2706128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C74F03-6022-48DC-865E-94E9116D1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Koncepcja granic planetarnych</a:t>
            </a:r>
            <a:endParaRPr lang="en-GB" dirty="0"/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1" y="1720840"/>
            <a:ext cx="105156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Granice planetarne to zestaw ograniczeń regulujących stabilność systemu Ziemi.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Ich celem jest zapobieganie gwałtownym i nieodwracalnym zmianom środowiskowym.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Przekroczenie granic prowadzi do utraty kontroli nad procesami przyrodniczymi.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Ziemia funkcjonuje stabilnie tylko w określonym zakresie warunków środowiskowych.</a:t>
            </a:r>
          </a:p>
        </p:txBody>
      </p:sp>
    </p:spTree>
    <p:extLst>
      <p:ext uri="{BB962C8B-B14F-4D97-AF65-F5344CB8AC3E}">
        <p14:creationId xmlns:p14="http://schemas.microsoft.com/office/powerpoint/2010/main" val="2489131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6DFFA8-CF43-4C41-B081-1446E913F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Czym jest problem środowiskowy?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1" y="1720840"/>
            <a:ext cx="105156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Problem środowiskowy to sprzeczność między stanem środowiska a oczekiwaniami społecznymi.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Obejmuje zarówno fakty przyrodnicze, jak i ich ocenę społeczną.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Dane naukowe wymagają interpretacji w kontekście wartości.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Problemy ekologiczne są zjawiskiem społecznym.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Nie istnieje jedna uniwersalna miara ich oceny.</a:t>
            </a:r>
          </a:p>
        </p:txBody>
      </p:sp>
    </p:spTree>
    <p:extLst>
      <p:ext uri="{BB962C8B-B14F-4D97-AF65-F5344CB8AC3E}">
        <p14:creationId xmlns:p14="http://schemas.microsoft.com/office/powerpoint/2010/main" val="3720567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6DFFA8-CF43-4C41-B081-1446E913F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Globalne problemy środowiskowe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70"/>
            <a:ext cx="7068410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Globalne ocieplenie i zmiany klimatu.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Utrata różnorodności biologicznej.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Degradacja zasobów wód słodkich.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Pustynnienie i degradacja gleb.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Wylesianie i degradacja środowiska morskiego.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Zanieczyszczenie trwałymi substancjami chemicznymi.</a:t>
            </a:r>
          </a:p>
        </p:txBody>
      </p:sp>
    </p:spTree>
    <p:extLst>
      <p:ext uri="{BB962C8B-B14F-4D97-AF65-F5344CB8AC3E}">
        <p14:creationId xmlns:p14="http://schemas.microsoft.com/office/powerpoint/2010/main" val="1568658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6DFFA8-CF43-4C41-B081-1446E913F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Klasyfikacja problemów ekologicznych – syndromy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7409272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Syndromy opisują typowe wzorce degradacji środowiska.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Obejmują nadmierne wykorzystanie zasobów.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Dotyczą rolnictwa, przemysłu i gospodarki surowcowej.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Przykładem są syndromy Sahelu, Dust Bowl i Katangi.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Wskazują na powtarzalność mechanizmów degradacji.</a:t>
            </a:r>
          </a:p>
        </p:txBody>
      </p:sp>
    </p:spTree>
    <p:extLst>
      <p:ext uri="{BB962C8B-B14F-4D97-AF65-F5344CB8AC3E}">
        <p14:creationId xmlns:p14="http://schemas.microsoft.com/office/powerpoint/2010/main" val="1841268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Syndromy rozwojowe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7622921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Intensywny rozwój gospodarczy kosztem środowiska.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Wielkoskalowe projekty hydrotechniczne.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Niekontrolowana urbanizacja i rozlewanie się miast.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Wzrost emisji i utrata terenów zielonych.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Długofalowe i trudne do odwrócenia skutki środowiskowe.</a:t>
            </a:r>
          </a:p>
        </p:txBody>
      </p:sp>
    </p:spTree>
    <p:extLst>
      <p:ext uri="{BB962C8B-B14F-4D97-AF65-F5344CB8AC3E}">
        <p14:creationId xmlns:p14="http://schemas.microsoft.com/office/powerpoint/2010/main" val="22726069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Syndromy usuwania i powiązania problemów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7187802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Emisje z przemysłu, transportu i rolnictwa.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Problemy niewłaściwego składowania odpadów.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Lokalna degradacja gleb i wód.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Problemy środowiskowe są ze sobą powiązane.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Skuteczne działania wymagają podejścia systemowego</a:t>
            </a: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912703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Podsumowanie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8283871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ma charakter globalny i systemowy.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Dotyczy środowiska, społeczeństwa i gospodarki.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Rozwiązania wymagają współpracy i odpowiedzialności.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Ochrona środowiska jest warunkiem bezpieczeństwa cywilizacji.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Przyszłość zależy od świadomych decyzji człowieka.</a:t>
            </a:r>
          </a:p>
        </p:txBody>
      </p:sp>
    </p:spTree>
    <p:extLst>
      <p:ext uri="{BB962C8B-B14F-4D97-AF65-F5344CB8AC3E}">
        <p14:creationId xmlns:p14="http://schemas.microsoft.com/office/powerpoint/2010/main" val="3144575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C74F03-6022-48DC-865E-94E9116D1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Założenia i geneza koncepcji granic planetarnych</a:t>
            </a:r>
            <a:endParaRPr lang="en-GB" b="1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279400" y="1758714"/>
            <a:ext cx="5576527" cy="4815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Koncepcja została wprowadzona w 2009 roku przez zespół J. </a:t>
            </a:r>
            <a:r>
              <a:rPr kumimoji="0" lang="pl-PL" altLang="pl-PL" sz="23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Rockströma</a:t>
            </a:r>
            <a:r>
              <a:rPr kumimoji="0" lang="pl-PL" altLang="pl-PL" sz="2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i W. Steffena.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Opiera się na analizie holocenu – okresu stabilnego klimatu sprzyjającego rozwojowi cywilizacji.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Wyróżnia dziewięć kluczowych procesów podtrzymujących równowagę systemu Ziemi.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Przekroczenie granic oznacza wejście w strefę ryzyka i niepewności.</a:t>
            </a:r>
          </a:p>
        </p:txBody>
      </p:sp>
      <p:sp>
        <p:nvSpPr>
          <p:cNvPr id="3" name="Prostokąt 2" descr="Infografika w formie koła przedstawiająca „granice planetarne” i bezpieczną przestrzeń funkcjonowania Ziemi. W centrum znajduje się zielony obszar oznaczający „safe operating space”, otoczony pierścieniami w kolorach od żółtego do czerwonego, które wskazują rosnące ryzyko przekroczenia granic. Wokół koła rozmieszczono sektory tematyczne: zmiana klimatu (stężenie CO₂ i wymuszenie radiacyjne), nowe substancje/„novel entities”, zubożenie warstwy ozonowej, obciążenie aerozolami atmosferycznymi, zakwaszenie oceanów, obiegi biogeochemiczne (azot N i fosfor P), zmiany w zasobach wody słodkiej (woda „niebieska” i „zielona”), zmiany użytkowania lądów oraz integralność biosfery (funkcjonalna i genetyczna). Czerwone obszary wskazują przekroczone granice, zielone — bezpieczne." title="Granice planetarne i stan ich przekroczenia w 2023 roku "/>
          <p:cNvSpPr/>
          <p:nvPr/>
        </p:nvSpPr>
        <p:spPr>
          <a:xfrm>
            <a:off x="5855927" y="581243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dirty="0"/>
              <a:t>Granice planetarne i stan ich przekroczenia w 2023 roku </a:t>
            </a:r>
          </a:p>
          <a:p>
            <a:pPr algn="ctr"/>
            <a:r>
              <a:rPr lang="pl-PL" dirty="0"/>
              <a:t>ŹRÓDŁO: </a:t>
            </a:r>
            <a:r>
              <a:rPr lang="pl-PL" dirty="0" err="1"/>
              <a:t>Azote</a:t>
            </a:r>
            <a:r>
              <a:rPr lang="pl-PL" dirty="0"/>
              <a:t> for </a:t>
            </a:r>
            <a:r>
              <a:rPr lang="pl-PL" dirty="0" err="1"/>
              <a:t>Stockholm</a:t>
            </a:r>
            <a:r>
              <a:rPr lang="pl-PL" dirty="0"/>
              <a:t> </a:t>
            </a:r>
            <a:r>
              <a:rPr lang="pl-PL" dirty="0" err="1"/>
              <a:t>Resilience</a:t>
            </a:r>
            <a:r>
              <a:rPr lang="pl-PL" dirty="0"/>
              <a:t> Centre, </a:t>
            </a:r>
            <a:r>
              <a:rPr lang="pl-PL" dirty="0" err="1"/>
              <a:t>based</a:t>
            </a:r>
            <a:r>
              <a:rPr lang="pl-PL" dirty="0"/>
              <a:t> on </a:t>
            </a:r>
            <a:r>
              <a:rPr lang="pl-PL" dirty="0" err="1"/>
              <a:t>analysis</a:t>
            </a:r>
            <a:r>
              <a:rPr lang="pl-PL" dirty="0"/>
              <a:t> in Richardson et al 2023 / CC BY NC ND 3.0</a:t>
            </a:r>
          </a:p>
        </p:txBody>
      </p:sp>
      <p:pic>
        <p:nvPicPr>
          <p:cNvPr id="6" name="Symbol zastępczy zawartości 11" descr="Infografika w formie koła przedstawiająca „granice planetarne” i bezpieczną przestrzeń funkcjonowania Ziemi. W centrum znajduje się zielony obszar oznaczający „safe operating space”, otoczony pierścieniami w kolorach od żółtego do czerwonego, które wskazują rosnące ryzyko przekroczenia granic. Wokół koła rozmieszczono sektory tematyczne: zmiana klimatu (stężenie CO₂ i wymuszenie radiacyjne), nowe substancje/„novel entities”, zubożenie warstwy ozonowej, obciążenie aerozolami atmosferycznymi, zakwaszenie oceanów, obiegi biogeochemiczne (azot N i fosfor P), zmiany w zasobach wody słodkiej (woda „niebieska” i „zielona”), zmiany użytkowania lądów oraz integralność biosfery (funkcjonalna i genetyczna). Czerwone obszary wskazują przekroczone granice, zielone — bezpieczne.">
            <a:extLst>
              <a:ext uri="{FF2B5EF4-FFF2-40B4-BE49-F238E27FC236}">
                <a16:creationId xmlns:a16="http://schemas.microsoft.com/office/drawing/2014/main" id="{D8E597B4-F944-4F28-BC20-ADAB421EE2A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30675" t="14845" r="31787" b="18980"/>
          <a:stretch/>
        </p:blipFill>
        <p:spPr>
          <a:xfrm>
            <a:off x="6725920" y="1178560"/>
            <a:ext cx="4706534" cy="466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64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Granice planetarne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026469"/>
            <a:ext cx="9660658" cy="28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Zmiany klimatu – wzrost stężenia CO₂ i ekstremalne zjawiska pogodowe.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Spadek bioróżnorodności – masowe wymieranie gatunków i utrata siedlisk.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Zaburzenia cykli azotu i fosforu – eutrofizacja wód.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Zmiany użytkowania gruntów i deficyt słodkiej wody.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Nowe substancje chemiczne, w tym </a:t>
            </a:r>
            <a:r>
              <a:rPr kumimoji="0" lang="pl-PL" altLang="pl-PL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mikroplastiki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i pestycydy.</a:t>
            </a:r>
          </a:p>
        </p:txBody>
      </p:sp>
    </p:spTree>
    <p:extLst>
      <p:ext uri="{BB962C8B-B14F-4D97-AF65-F5344CB8AC3E}">
        <p14:creationId xmlns:p14="http://schemas.microsoft.com/office/powerpoint/2010/main" val="3247976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C74F03-6022-48DC-865E-94E9116D1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58091"/>
            <a:ext cx="10515600" cy="1325563"/>
          </a:xfrm>
        </p:spPr>
        <p:txBody>
          <a:bodyPr/>
          <a:lstStyle/>
          <a:p>
            <a:r>
              <a:rPr lang="pl-PL" dirty="0"/>
              <a:t>Przekroczone granice planetarne</a:t>
            </a:r>
            <a:endParaRPr lang="en-GB" dirty="0"/>
          </a:p>
        </p:txBody>
      </p:sp>
      <p:sp>
        <p:nvSpPr>
          <p:cNvPr id="5" name="Prostokąt 4"/>
          <p:cNvSpPr/>
          <p:nvPr/>
        </p:nvSpPr>
        <p:spPr>
          <a:xfrm>
            <a:off x="555170" y="6176963"/>
            <a:ext cx="113211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/>
              <a:t>Granice planetarne </a:t>
            </a:r>
            <a:r>
              <a:rPr lang="pl-PL" dirty="0" err="1"/>
              <a:t>Rockströma</a:t>
            </a:r>
            <a:r>
              <a:rPr lang="pl-PL" dirty="0"/>
              <a:t> i stan ich przekroczenia w 2009, 2015, oraz 2023 roku</a:t>
            </a:r>
          </a:p>
          <a:p>
            <a:pPr algn="ctr"/>
            <a:r>
              <a:rPr lang="pl-PL" dirty="0"/>
              <a:t>ŹRÓDŁO: </a:t>
            </a:r>
            <a:r>
              <a:rPr lang="pl-PL" dirty="0" err="1"/>
              <a:t>Azote</a:t>
            </a:r>
            <a:r>
              <a:rPr lang="pl-PL" dirty="0"/>
              <a:t> for </a:t>
            </a:r>
            <a:r>
              <a:rPr lang="pl-PL" dirty="0" err="1"/>
              <a:t>Stockholm</a:t>
            </a:r>
            <a:r>
              <a:rPr lang="pl-PL" dirty="0"/>
              <a:t> </a:t>
            </a:r>
            <a:r>
              <a:rPr lang="pl-PL" dirty="0" err="1"/>
              <a:t>Resilience</a:t>
            </a:r>
            <a:r>
              <a:rPr lang="pl-PL" dirty="0"/>
              <a:t> Centre, </a:t>
            </a:r>
            <a:r>
              <a:rPr lang="pl-PL" dirty="0" err="1"/>
              <a:t>based</a:t>
            </a:r>
            <a:r>
              <a:rPr lang="pl-PL" dirty="0"/>
              <a:t> on </a:t>
            </a:r>
            <a:r>
              <a:rPr lang="pl-PL" dirty="0" err="1"/>
              <a:t>analysis</a:t>
            </a:r>
            <a:r>
              <a:rPr lang="pl-PL" dirty="0"/>
              <a:t> in Richardson et al 2023 / CC BY NC ND 3.0</a:t>
            </a:r>
          </a:p>
        </p:txBody>
      </p:sp>
      <p:pic>
        <p:nvPicPr>
          <p:cNvPr id="4" name="Obraz 3" descr="Infografika porównawcza pokazująca zmiany w przekraczaniu granic planetarnych w latach 2009, 2015 i 2023. Obraz składa się z trzech okrągłych wykresów radarowych ułożonych poziomo i oddzielonych pionowymi, kropkowanymi liniami. Każdy wykres przedstawia „bezpieczną przestrzeń funkcjonowania” Ziemi jako zielony obszar w centrum oraz otaczające go strefy ryzyka w kolorach żółtym, pomarańczowym i czerwonym.&#10;W 2009 roku zaznaczono przekroczenie 3 granic planetarnych, w 2015 roku – 4 granic, a w 2023 roku – 6 granic. W kolejnych latach widoczny jest wzrost czerwonych obszarów, szczególnie w obszarach takich jak zmiana klimatu, integralność biosfery, obiegi biogeochemiczne, zmiany użytkowania lądów, zasoby wody słodkiej oraz „nowe substancje”. Infografika ilustruje narastające ryzyko dla stabilności systemu Ziemi w czasie." title="Granice planetarne Rockströma i stan ich przekroczenia w 2009, 2015, oraz 2023 roku">
            <a:extLst>
              <a:ext uri="{FF2B5EF4-FFF2-40B4-BE49-F238E27FC236}">
                <a16:creationId xmlns:a16="http://schemas.microsoft.com/office/drawing/2014/main" id="{34F3A7F8-100F-4F92-B3A0-1180F0548A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16" t="18457" r="2616" b="11389"/>
          <a:stretch/>
        </p:blipFill>
        <p:spPr>
          <a:xfrm>
            <a:off x="640443" y="1340168"/>
            <a:ext cx="10911113" cy="454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379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Znaczenie klimatu i bioróżnorodności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580466"/>
            <a:ext cx="9629431" cy="1697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Klimat i bioróżnorodność są kluczowe dla stabilności całego systemu Ziemi.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Ich destabilizacja wpływa na wszystkie pozostałe procesy środowiskowe.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Utrata jednego elementu osłabia odporność całego systemu planetarnego.</a:t>
            </a:r>
          </a:p>
        </p:txBody>
      </p:sp>
    </p:spTree>
    <p:extLst>
      <p:ext uri="{BB962C8B-B14F-4D97-AF65-F5344CB8AC3E}">
        <p14:creationId xmlns:p14="http://schemas.microsoft.com/office/powerpoint/2010/main" val="3965219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FE6536-58A4-4433-B5F6-C4D2A005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Cechy współczesnego kryzysu ekologicznego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70"/>
            <a:ext cx="10854638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Kryzysy ekologiczne występowały w historii Ziemi wielokrotnie.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Współczesny kryzys ma jednak nową jakość – po raz pierwszy obejmuje całą planetę.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Ma charakter ogólnoplanetarny, a nie lokalny lub regionalny.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Dotyczy wszystkich stref klimatycznych i wszystkich typów ekosystemów.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Nie istnieją dziś obszary całkowicie wolne od wpływu działalności człowieka.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Skala i tempo zmian przekraczają doświadczenia wcześniejszych epok.</a:t>
            </a:r>
          </a:p>
        </p:txBody>
      </p:sp>
    </p:spTree>
    <p:extLst>
      <p:ext uri="{BB962C8B-B14F-4D97-AF65-F5344CB8AC3E}">
        <p14:creationId xmlns:p14="http://schemas.microsoft.com/office/powerpoint/2010/main" val="857621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FE6536-58A4-4433-B5F6-C4D2A005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Globalność współczesnego kryzysu ekologicznego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49470"/>
            <a:ext cx="10358541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Kryzys ekologiczny ma charakter globalny zarówno w przyczynach, jak i skutkach.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Działania podejmowane lokalnie mogą wywoływać skutki o zasięgu światowym.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Emisje, zanieczyszczenia i zmiany klimatu nie respektują granic państwowych.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Powstaje międzynarodowa współzależność środowiskowa.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Decyzje jednego kraju wpływają na warunki życia w innych regionach świata.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Ochrona środowiska przestaje być wyłącznie sprawą wewnętrzną państw.</a:t>
            </a:r>
          </a:p>
        </p:txBody>
      </p:sp>
    </p:spTree>
    <p:extLst>
      <p:ext uri="{BB962C8B-B14F-4D97-AF65-F5344CB8AC3E}">
        <p14:creationId xmlns:p14="http://schemas.microsoft.com/office/powerpoint/2010/main" val="4209347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FE6536-58A4-4433-B5F6-C4D2A005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Totalny charakter oddziaływań człowieka</a:t>
            </a:r>
            <a:endParaRPr lang="en-GB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2321764"/>
            <a:ext cx="10447604" cy="335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Współczesny kryzys ekologiczny obejmuje niemal wszystkie sfery życia ludzkiego.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Nie dotyczy jednego sektora gospodarki, lecz całego modelu rozwoju cywilizacji.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Oddziałuje na produkcję, konsumpcję, styl życia i wzorce kulturowe.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Wpływa na sposób zagospodarowania przestrzeni i organizację społeczeństw.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Presja antropogeniczna obejmuje atmosferę, hydrosferę, litosferę i biosferę.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Człowiek stał się czynnikiem kształtującym funkcjonowanie całego systemu Ziemi</a:t>
            </a: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443594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aab50af495bac3784f591f59a33f6aee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857ba61c4491a1fef94f9ca55114996e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FE3D6A-F421-4BA9-B7B8-660A8FFC01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FC160EE-760A-4263-892B-FEF82797136B}">
  <ds:schemaRefs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  <ds:schemaRef ds:uri="853e06b7-a411-4003-87a8-8e7988b9a28c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9AA7102-FD4F-4BDA-9486-069614A5CD99}"/>
</file>

<file path=docProps/app.xml><?xml version="1.0" encoding="utf-8"?>
<Properties xmlns="http://schemas.openxmlformats.org/officeDocument/2006/extended-properties" xmlns:vt="http://schemas.openxmlformats.org/officeDocument/2006/docPropsVTypes">
  <TotalTime>4375</TotalTime>
  <Words>1254</Words>
  <Application>Microsoft Office PowerPoint</Application>
  <PresentationFormat>Panoramiczny</PresentationFormat>
  <Paragraphs>171</Paragraphs>
  <Slides>25</Slides>
  <Notes>18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Motyw pakietu Office</vt:lpstr>
      <vt:lpstr>Projekt „Kierunki – drogi dla gospodarki”</vt:lpstr>
      <vt:lpstr>Koncepcja granic planetarnych</vt:lpstr>
      <vt:lpstr>Założenia i geneza koncepcji granic planetarnych</vt:lpstr>
      <vt:lpstr>Granice planetarne</vt:lpstr>
      <vt:lpstr>Przekroczone granice planetarne</vt:lpstr>
      <vt:lpstr>Znaczenie klimatu i bioróżnorodności</vt:lpstr>
      <vt:lpstr>Cechy współczesnego kryzysu ekologicznego</vt:lpstr>
      <vt:lpstr>Globalność współczesnego kryzysu ekologicznego</vt:lpstr>
      <vt:lpstr>Totalny charakter oddziaływań człowieka</vt:lpstr>
      <vt:lpstr>Nowa jakość zagrożeń środowiskowych</vt:lpstr>
      <vt:lpstr>Środowisko jako ofiara konfliktów i wojen</vt:lpstr>
      <vt:lpstr>Zbrojenia i bezpieczeństwo ekologiczne</vt:lpstr>
      <vt:lpstr>Dysproporcje rozwojowe i niesprawiedliwość ekologiczna</vt:lpstr>
      <vt:lpstr>Globalna Północ i Globalne Południe</vt:lpstr>
      <vt:lpstr>Kiedy katastrofa ekologiczna?</vt:lpstr>
      <vt:lpstr>Dlaczego reagować wcześniej?</vt:lpstr>
      <vt:lpstr>Jaka katastrofa ekologiczna?</vt:lpstr>
      <vt:lpstr>Pytanie nie o przetrwanie, lecz o zmianę</vt:lpstr>
      <vt:lpstr>Kryzys ekologiczny jako szansa</vt:lpstr>
      <vt:lpstr>Czym jest problem środowiskowy?</vt:lpstr>
      <vt:lpstr>Globalne problemy środowiskowe</vt:lpstr>
      <vt:lpstr>Klasyfikacja problemów ekologicznych – syndromy</vt:lpstr>
      <vt:lpstr>Syndromy rozwojowe</vt:lpstr>
      <vt:lpstr>Syndromy usuwania i powiązania problemów</vt:lpstr>
      <vt:lpstr>Podsumowanie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Antropocen cz. II</dc:title>
  <dc:creator>Monika Szymańska - Walkiewicz</dc:creator>
  <cp:lastModifiedBy>WNG</cp:lastModifiedBy>
  <cp:revision>85</cp:revision>
  <dcterms:created xsi:type="dcterms:W3CDTF">2024-06-08T14:40:10Z</dcterms:created>
  <dcterms:modified xsi:type="dcterms:W3CDTF">2026-01-07T12:15:20Z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