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30"/>
  </p:notesMasterIdLst>
  <p:sldIdLst>
    <p:sldId id="257" r:id="rId5"/>
    <p:sldId id="259" r:id="rId6"/>
    <p:sldId id="260" r:id="rId7"/>
    <p:sldId id="261" r:id="rId8"/>
    <p:sldId id="262" r:id="rId9"/>
    <p:sldId id="263" r:id="rId10"/>
    <p:sldId id="281" r:id="rId11"/>
    <p:sldId id="264" r:id="rId12"/>
    <p:sldId id="265" r:id="rId13"/>
    <p:sldId id="266" r:id="rId14"/>
    <p:sldId id="267" r:id="rId15"/>
    <p:sldId id="282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tyl pośredni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47" autoAdjust="0"/>
    <p:restoredTop sz="86420" autoAdjust="0"/>
  </p:normalViewPr>
  <p:slideViewPr>
    <p:cSldViewPr snapToGrid="0">
      <p:cViewPr varScale="1">
        <p:scale>
          <a:sx n="79" d="100"/>
          <a:sy n="79" d="100"/>
        </p:scale>
        <p:origin x="845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48" d="100"/>
          <a:sy n="48" d="100"/>
        </p:scale>
        <p:origin x="2684" y="2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29DDD3-F6C0-41EE-9810-42CF56708904}" type="datetimeFigureOut">
              <a:rPr lang="pl-PL" smtClean="0"/>
              <a:t>08.01.2026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285354-1974-4014-A798-57A358A7891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4598575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B881B6-5D77-46A0-A7D2-1825F5E89E2B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35965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B881B6-5D77-46A0-A7D2-1825F5E89E2B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027682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B881B6-5D77-46A0-A7D2-1825F5E89E2B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594271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B881B6-5D77-46A0-A7D2-1825F5E89E2B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610958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B881B6-5D77-46A0-A7D2-1825F5E89E2B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769922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B881B6-5D77-46A0-A7D2-1825F5E89E2B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816467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B881B6-5D77-46A0-A7D2-1825F5E89E2B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4854445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B881B6-5D77-46A0-A7D2-1825F5E89E2B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275700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B881B6-5D77-46A0-A7D2-1825F5E89E2B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395207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B881B6-5D77-46A0-A7D2-1825F5E89E2B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846800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B881B6-5D77-46A0-A7D2-1825F5E89E2B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27315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B881B6-5D77-46A0-A7D2-1825F5E89E2B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140829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B881B6-5D77-46A0-A7D2-1825F5E89E2B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31173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B881B6-5D77-46A0-A7D2-1825F5E89E2B}" type="slidenum">
              <a:rPr lang="en-GB" smtClean="0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712774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B881B6-5D77-46A0-A7D2-1825F5E89E2B}" type="slidenum">
              <a:rPr lang="en-GB" smtClean="0"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63272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B881B6-5D77-46A0-A7D2-1825F5E89E2B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46255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B881B6-5D77-46A0-A7D2-1825F5E89E2B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8052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B881B6-5D77-46A0-A7D2-1825F5E89E2B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68454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B881B6-5D77-46A0-A7D2-1825F5E89E2B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76409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B881B6-5D77-46A0-A7D2-1825F5E89E2B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86198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B881B6-5D77-46A0-A7D2-1825F5E89E2B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98151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B881B6-5D77-46A0-A7D2-1825F5E89E2B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571300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 dirty="0"/>
              <a:t>Kliknij, aby edytować styl wzorca podtytułu</a:t>
            </a:r>
          </a:p>
        </p:txBody>
      </p:sp>
      <p:sp>
        <p:nvSpPr>
          <p:cNvPr id="10" name="Tytuł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Kliknij, aby edytować styl</a:t>
            </a:r>
          </a:p>
        </p:txBody>
      </p:sp>
    </p:spTree>
    <p:extLst>
      <p:ext uri="{BB962C8B-B14F-4D97-AF65-F5344CB8AC3E}">
        <p14:creationId xmlns:p14="http://schemas.microsoft.com/office/powerpoint/2010/main" val="14631196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08.01.2026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712792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08.01.2026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20415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>
                <a:latin typeface="+mn-lt"/>
                <a:ea typeface="Verdana" panose="020B0604030504040204" pitchFamily="34" charset="0"/>
              </a:defRPr>
            </a:lvl1pPr>
          </a:lstStyle>
          <a:p>
            <a:r>
              <a:rPr lang="pl-PL" dirty="0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lnSpc>
                <a:spcPct val="150000"/>
              </a:lnSpc>
              <a:defRPr sz="2800">
                <a:latin typeface="+mn-lt"/>
              </a:defRPr>
            </a:lvl1pPr>
            <a:lvl2pPr>
              <a:lnSpc>
                <a:spcPct val="150000"/>
              </a:lnSpc>
              <a:defRPr sz="2800">
                <a:latin typeface="+mn-lt"/>
              </a:defRPr>
            </a:lvl2pPr>
            <a:lvl3pPr>
              <a:lnSpc>
                <a:spcPct val="150000"/>
              </a:lnSpc>
              <a:defRPr sz="2800">
                <a:latin typeface="+mn-lt"/>
              </a:defRPr>
            </a:lvl3pPr>
            <a:lvl4pPr>
              <a:lnSpc>
                <a:spcPct val="150000"/>
              </a:lnSpc>
              <a:defRPr sz="2800">
                <a:latin typeface="+mn-lt"/>
              </a:defRPr>
            </a:lvl4pPr>
            <a:lvl5pPr>
              <a:lnSpc>
                <a:spcPct val="150000"/>
              </a:lnSpc>
              <a:defRPr sz="2800">
                <a:latin typeface="+mn-lt"/>
              </a:defRPr>
            </a:lvl5pPr>
          </a:lstStyle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</p:spTree>
    <p:extLst>
      <p:ext uri="{BB962C8B-B14F-4D97-AF65-F5344CB8AC3E}">
        <p14:creationId xmlns:p14="http://schemas.microsoft.com/office/powerpoint/2010/main" val="21336779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08.01.2026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877402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08.01.2026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165884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08.01.2026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179428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08.01.2026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337707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08.01.2026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580039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08.01.2026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476792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08.01.2026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560845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BA6EE3-B419-4539-A71C-850B302A0075}" type="datetimeFigureOut">
              <a:rPr lang="pl-PL" smtClean="0"/>
              <a:t>08.01.2026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67524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Logo Uniwersytetu Kazimierza Wielkiego w Bydgoszczy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7721" y="286329"/>
            <a:ext cx="1857952" cy="1857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>
            <a:normAutofit/>
          </a:bodyPr>
          <a:lstStyle/>
          <a:p>
            <a:r>
              <a:rPr lang="pl-PL" sz="4000" dirty="0"/>
              <a:t>Projekt „Kierunki – drogi dla gospodarki”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pPr algn="l"/>
            <a:r>
              <a:rPr lang="pl-PL" dirty="0"/>
              <a:t>Tytuł wykładu: </a:t>
            </a:r>
            <a:r>
              <a:rPr lang="pl-PL" dirty="0" err="1"/>
              <a:t>Antropocen</a:t>
            </a:r>
            <a:r>
              <a:rPr lang="pl-PL" dirty="0"/>
              <a:t> </a:t>
            </a:r>
            <a:r>
              <a:rPr lang="pl-PL"/>
              <a:t>cz.I</a:t>
            </a:r>
            <a:endParaRPr lang="pl-PL" dirty="0"/>
          </a:p>
          <a:p>
            <a:pPr algn="l"/>
            <a:r>
              <a:rPr lang="pl-PL" dirty="0"/>
              <a:t>Przedmiot: Ekologia z podstawami fitosocjologii</a:t>
            </a:r>
          </a:p>
          <a:p>
            <a:pPr algn="l"/>
            <a:r>
              <a:rPr lang="pl-PL" dirty="0"/>
              <a:t>Kierunek: Geografia</a:t>
            </a:r>
          </a:p>
          <a:p>
            <a:pPr algn="l"/>
            <a:r>
              <a:rPr lang="pl-PL" dirty="0"/>
              <a:t>Autor: dr Monika Szymańska - Walkiewicz</a:t>
            </a:r>
          </a:p>
        </p:txBody>
      </p:sp>
      <p:pic>
        <p:nvPicPr>
          <p:cNvPr id="2050" name="Picture 2" descr="Logo Funduszy Europejskich dla Rozwoju Społecznego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77" t="24982" r="18017" b="25905"/>
          <a:stretch/>
        </p:blipFill>
        <p:spPr bwMode="auto">
          <a:xfrm>
            <a:off x="2705099" y="5445938"/>
            <a:ext cx="2781301" cy="923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logo oznaczające, że warsztat jest dofinansowany przez Unię Europejską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8750" y="5445938"/>
            <a:ext cx="2857500" cy="914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44929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C5B86C9-B5D6-4FD9-A363-B9A6D1A3E8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pl-PL" dirty="0"/>
              <a:t>Istota i cechy współczesnego kryzysu ekologicznego</a:t>
            </a:r>
            <a:endParaRPr lang="en-GB" dirty="0"/>
          </a:p>
        </p:txBody>
      </p:sp>
      <p:sp>
        <p:nvSpPr>
          <p:cNvPr id="3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838201" y="2321763"/>
            <a:ext cx="10515600" cy="33590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Kryzys ekologiczny jest obecny w debacie naukowej i publicznej od dziesięcioleci.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Częste używanie pojęcia grozi jego uproszczeniem i banalizacją.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Kryzys oznacza moment przełomu, a nie tylko długotrwały proces.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Dane naukowe potwierdzają rzeczywisty i poważny charakter zjawiska.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Kryzys ma charakter wielowymiarowy i trudny do jednoznacznego zdefiniowania.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Obejmuje zarówno środowisko, jak i relacje społeczne oraz kulturowe.</a:t>
            </a:r>
          </a:p>
        </p:txBody>
      </p:sp>
    </p:spTree>
    <p:extLst>
      <p:ext uri="{BB962C8B-B14F-4D97-AF65-F5344CB8AC3E}">
        <p14:creationId xmlns:p14="http://schemas.microsoft.com/office/powerpoint/2010/main" val="18985937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1254B53-B7D7-4A26-92C7-7698AEEF39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Kryzys jako przesilenie – wymiar ekologiczny</a:t>
            </a:r>
            <a:endParaRPr lang="en-GB" dirty="0"/>
          </a:p>
        </p:txBody>
      </p:sp>
      <p:sp>
        <p:nvSpPr>
          <p:cNvPr id="4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838200" y="1749469"/>
            <a:ext cx="10515600" cy="33590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Kryzys ekologiczny oznacza utratę stabilności systemów przyrodniczych.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Następuje degradacja biosfery i ubożenie świata żywego.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Skala ingerencji człowieka coraz bardziej odbiega od rytmu natury.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Zmiany antropogeniczne są szybkie, nieregularne i trudne do przewidzenia.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Przekraczają one zdolności adaptacyjne organizmów.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Brak czasu na przystosowanie prowadzi do destabilizacji ekosystemów.</a:t>
            </a:r>
          </a:p>
        </p:txBody>
      </p:sp>
    </p:spTree>
    <p:extLst>
      <p:ext uri="{BB962C8B-B14F-4D97-AF65-F5344CB8AC3E}">
        <p14:creationId xmlns:p14="http://schemas.microsoft.com/office/powerpoint/2010/main" val="13590016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Zmiana a kryzys – utrata rytmu natury</a:t>
            </a:r>
          </a:p>
        </p:txBody>
      </p:sp>
      <p:sp>
        <p:nvSpPr>
          <p:cNvPr id="4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838200" y="2026469"/>
            <a:ext cx="10515600" cy="2805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Zmiana jest zjawiskiem naturalnym w przyrodzie.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Kryzys zaczyna się w momencie utraty naturalnego rytmu zmian.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Współczesne zmiany są zbyt szybkie, by mogły zostać skompensowane.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Ekosystemy tracą zdolność samoregulacji.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Skutkiem jest narastające ryzyko katastrofy ekologicznej.</a:t>
            </a:r>
          </a:p>
        </p:txBody>
      </p:sp>
    </p:spTree>
    <p:extLst>
      <p:ext uri="{BB962C8B-B14F-4D97-AF65-F5344CB8AC3E}">
        <p14:creationId xmlns:p14="http://schemas.microsoft.com/office/powerpoint/2010/main" val="41976225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5962DB5-9650-46A9-8C59-4C956CB86F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Wymiar społeczno-gospodarczy kryzysu ekologicznego</a:t>
            </a:r>
            <a:endParaRPr lang="en-GB" dirty="0"/>
          </a:p>
        </p:txBody>
      </p:sp>
      <p:sp>
        <p:nvSpPr>
          <p:cNvPr id="4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838200" y="2129481"/>
            <a:ext cx="10515600" cy="33590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Równowaga między przyrodą a cywilizacją nie oznacza pełnej harmonii.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Kluczowe jest zaspokajanie potrzeb bez niszczenia zasobów przyszłych pokoleń.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Zaburzenie równowagi prowadzi do obniżenia jakości życia.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Pojawiają się trudności w dostępie do wody, żywności i surowców.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Kryzys środowiskowy przekłada się na napięcia społeczne i konflikty.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Problemy ekologiczne stają się problemami społecznymi.</a:t>
            </a:r>
          </a:p>
        </p:txBody>
      </p:sp>
    </p:spTree>
    <p:extLst>
      <p:ext uri="{BB962C8B-B14F-4D97-AF65-F5344CB8AC3E}">
        <p14:creationId xmlns:p14="http://schemas.microsoft.com/office/powerpoint/2010/main" val="21190292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0241B36-923F-4FEF-93CA-4671B16B82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dirty="0"/>
              <a:t>Kryzys ekologiczny jako kryzys człowieka</a:t>
            </a:r>
            <a:endParaRPr lang="en-GB" i="1" dirty="0"/>
          </a:p>
        </p:txBody>
      </p:sp>
      <p:sp>
        <p:nvSpPr>
          <p:cNvPr id="5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838201" y="1749470"/>
            <a:ext cx="10515600" cy="33590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Człowiek jest jedynym gatunkiem, który świadomie przekształca środowisko.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Działania człowieka wynikają z wartości, celów i wyobrażeń kulturowych.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Stan środowiska odzwierciedla dominujące wartości społeczne.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Konsumpcja i zysk jako nadrzędne cele prowadzą do degradacji przyrody.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Kryzys ekologiczny ma również wymiar egzystencjalny.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Jest przejawem kryzysu sensu, odpowiedzialności i relacji z naturą.</a:t>
            </a:r>
          </a:p>
        </p:txBody>
      </p:sp>
    </p:spTree>
    <p:extLst>
      <p:ext uri="{BB962C8B-B14F-4D97-AF65-F5344CB8AC3E}">
        <p14:creationId xmlns:p14="http://schemas.microsoft.com/office/powerpoint/2010/main" val="17976997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FC15279-0371-4A5C-B4C5-90C880F119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noProof="0" dirty="0"/>
              <a:t>Cybernetyczny wymiar kryzysu ekologicznego</a:t>
            </a:r>
          </a:p>
        </p:txBody>
      </p:sp>
      <p:sp>
        <p:nvSpPr>
          <p:cNvPr id="5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838201" y="2044765"/>
            <a:ext cx="10515600" cy="39130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Kryzys wynika ze zderzenia wykładniczego wzrostu i złożoności przyrody.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Rośnie liczba ludności, konsumpcja, emisje i zużycie zasobów.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Procesy ekologiczne są wzajemnie powiązane i nieliniowe.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Skutki działań mogą być opóźnione, kumulatywne i nieodwracalne.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Trudno je przewidzieć na podstawie prostych zależności przyczynowych.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Potrzebne jest myślenie systemowe i odpowiedzialne działanie mimo niepewności.</a:t>
            </a:r>
          </a:p>
        </p:txBody>
      </p:sp>
    </p:spTree>
    <p:extLst>
      <p:ext uri="{BB962C8B-B14F-4D97-AF65-F5344CB8AC3E}">
        <p14:creationId xmlns:p14="http://schemas.microsoft.com/office/powerpoint/2010/main" val="357777948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D0F1362-8C58-492B-98AA-CB74843826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dirty="0"/>
              <a:t>Środowisko jako system nieliniowy</a:t>
            </a:r>
            <a:endParaRPr lang="en-GB" i="1" dirty="0"/>
          </a:p>
        </p:txBody>
      </p:sp>
      <p:sp>
        <p:nvSpPr>
          <p:cNvPr id="3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838200" y="1749470"/>
            <a:ext cx="8974957" cy="33590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Środowisko przyrodnicze nie reaguje w sposób liniowy.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Małe zmiany mogą wywoływać duże i nieoczekiwane skutki.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Ekosystemy tworzą sieci powiązań i sprzężeń zwrotnych.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Skutki działań człowieka mogą ujawniać się z opóźnieniem.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Brak reakcji nie oznacza braku problemu.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Konieczne jest myślenie systemowe w ocenie zmian środowiskowych.</a:t>
            </a:r>
          </a:p>
        </p:txBody>
      </p:sp>
    </p:spTree>
    <p:extLst>
      <p:ext uri="{BB962C8B-B14F-4D97-AF65-F5344CB8AC3E}">
        <p14:creationId xmlns:p14="http://schemas.microsoft.com/office/powerpoint/2010/main" val="335114277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D0F1362-8C58-492B-98AA-CB74843826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dirty="0"/>
              <a:t>Wymiar termodynamiczny kryzysu ekologicznego</a:t>
            </a:r>
            <a:endParaRPr lang="en-GB" i="1" dirty="0"/>
          </a:p>
        </p:txBody>
      </p:sp>
      <p:sp>
        <p:nvSpPr>
          <p:cNvPr id="3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838200" y="1749470"/>
            <a:ext cx="10515600" cy="33590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Kryzys ekologiczny można analizować w kontekście praw termodynamiki.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Zgodnie z drugą zasadą termodynamiki rośnie entropia układów.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Każde przekształcenie energii prowadzi do jej rozproszenia.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Procesy rozwojowe generują nieuporządkowanie w innych obszarach.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Produkcja i konsumpcja przyspieszają wzrost entropii.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Postęp techniczny ma swoją nieuniknioną cenę środowiskową.</a:t>
            </a:r>
          </a:p>
        </p:txBody>
      </p:sp>
    </p:spTree>
    <p:extLst>
      <p:ext uri="{BB962C8B-B14F-4D97-AF65-F5344CB8AC3E}">
        <p14:creationId xmlns:p14="http://schemas.microsoft.com/office/powerpoint/2010/main" val="193336033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838200" y="1472471"/>
            <a:ext cx="10515600" cy="39130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Każda uporządkowana struktura generuje skutki uboczne.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Rozwój społeczny i gospodarczy wiąże się z powstawaniem odpadów.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Zanieczyszczenia są efektem przekształcania materii i energii.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Nie istnieje pełne rozwiązanie problemów ekologicznych.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Działania naprawcze często generują kolejne konsekwencje.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Realizm ekologiczny zakłada spowolnienie degradacji, a nie jej całkowite zatrzymanie.</a:t>
            </a:r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3B987571-F631-44F7-9585-5D90493A5C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dirty="0"/>
              <a:t>Granice ładu i cena postępu</a:t>
            </a:r>
            <a:endParaRPr lang="en-GB" i="1" dirty="0"/>
          </a:p>
        </p:txBody>
      </p:sp>
    </p:spTree>
    <p:extLst>
      <p:ext uri="{BB962C8B-B14F-4D97-AF65-F5344CB8AC3E}">
        <p14:creationId xmlns:p14="http://schemas.microsoft.com/office/powerpoint/2010/main" val="102402295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B987571-F631-44F7-9585-5D90493A5C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dirty="0"/>
              <a:t>Kryzys ekologiczny jako problem definicyjny</a:t>
            </a:r>
            <a:endParaRPr lang="en-GB" sz="2000" i="1" dirty="0"/>
          </a:p>
        </p:txBody>
      </p:sp>
      <p:sp>
        <p:nvSpPr>
          <p:cNvPr id="4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838200" y="1749469"/>
            <a:ext cx="7829259" cy="33590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Pojęcie kryzysu ekologicznego nie ma jednej definicji.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Różne ujęcia koncentrują się na innych aspektach problemu.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Definicje często opisują skutki, a pomijają przyczyny.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Zły stan środowiska jest objawem głębszych zaburzeń.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Kluczowe są relacje między człowiekiem a przyrodą.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Kryzys ekologiczny ma charakter systemowy.</a:t>
            </a:r>
          </a:p>
        </p:txBody>
      </p:sp>
    </p:spTree>
    <p:extLst>
      <p:ext uri="{BB962C8B-B14F-4D97-AF65-F5344CB8AC3E}">
        <p14:creationId xmlns:p14="http://schemas.microsoft.com/office/powerpoint/2010/main" val="40118054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5220096-A320-400C-B4E2-626C7F3736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dirty="0" err="1"/>
              <a:t>Antropocen</a:t>
            </a:r>
            <a:r>
              <a:rPr lang="pl-PL" dirty="0"/>
              <a:t> – „epoka człowieka”</a:t>
            </a:r>
            <a:endParaRPr lang="en-GB" dirty="0"/>
          </a:p>
        </p:txBody>
      </p:sp>
      <p:sp>
        <p:nvSpPr>
          <p:cNvPr id="7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838200" y="1397675"/>
            <a:ext cx="10515600" cy="40626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</a:rPr>
              <a:t>Antropocen</a:t>
            </a: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to proponowana nowa epoka geologiczna.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Jest zdominowana przez wpływ człowieka na Ziemię.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Człowiek stał się główną siłą kształtującą środowisko i klimat.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Zmiany mają charakter trwały i są widoczne w zapisie geologicznym.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Za początek </a:t>
            </a:r>
            <a:r>
              <a:rPr kumimoji="0" lang="pl-PL" altLang="pl-PL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</a:rPr>
              <a:t>antropocenu</a:t>
            </a: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często uznaje się okres około </a:t>
            </a:r>
            <a:r>
              <a:rPr kumimoji="0" lang="pl-PL" altLang="pl-PL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1800 roku</a:t>
            </a: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, związany z rewolucją przemysłową.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</a:rPr>
              <a:t>Antropocen</a:t>
            </a: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nie ma jeszcze statusu oficjalnej epoki geologicznej.</a:t>
            </a:r>
          </a:p>
        </p:txBody>
      </p:sp>
    </p:spTree>
    <p:extLst>
      <p:ext uri="{BB962C8B-B14F-4D97-AF65-F5344CB8AC3E}">
        <p14:creationId xmlns:p14="http://schemas.microsoft.com/office/powerpoint/2010/main" val="286167772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890C738-4E10-4279-B74F-1A4FB2BF64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Kryzys jako zjawisko społeczne</a:t>
            </a:r>
            <a:endParaRPr lang="en-GB" dirty="0"/>
          </a:p>
        </p:txBody>
      </p:sp>
      <p:sp>
        <p:nvSpPr>
          <p:cNvPr id="3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838200" y="1749469"/>
            <a:ext cx="8896346" cy="33590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Kryzys ekologiczny dotyczy całego systemu cywilizacyjnego.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Sprawcą i jednocześnie ofiarą zmian jest społeczeństwo.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Przyroda i gospodarka są ze sobą nierozerwalnie powiązane.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Skutki środowiskowe przekładają się na procesy społeczne.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Racjonalne rozumienie kryzysu wymaga podejścia </a:t>
            </a:r>
            <a:r>
              <a:rPr kumimoji="0" lang="pl-PL" altLang="pl-PL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</a:rPr>
              <a:t>socjokulturowego</a:t>
            </a: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.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Wartości i normy społeczne wpływają na relacje z przyrodą.</a:t>
            </a:r>
          </a:p>
        </p:txBody>
      </p:sp>
    </p:spTree>
    <p:extLst>
      <p:ext uri="{BB962C8B-B14F-4D97-AF65-F5344CB8AC3E}">
        <p14:creationId xmlns:p14="http://schemas.microsoft.com/office/powerpoint/2010/main" val="16315034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E16FCC9-8BC2-4444-8449-563D5A4452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dirty="0"/>
              <a:t>Kryzys jako pojęcie analityczne</a:t>
            </a:r>
            <a:endParaRPr lang="en-GB" dirty="0"/>
          </a:p>
        </p:txBody>
      </p:sp>
      <p:sp>
        <p:nvSpPr>
          <p:cNvPr id="6" name="Rectangle 2"/>
          <p:cNvSpPr>
            <a:spLocks noGrp="1" noChangeArrowheads="1"/>
          </p:cNvSpPr>
          <p:nvPr>
            <p:ph idx="1"/>
          </p:nvPr>
        </p:nvSpPr>
        <p:spPr bwMode="auto">
          <a:xfrm>
            <a:off x="838200" y="1749470"/>
            <a:ext cx="10515600" cy="33590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Kryzys nie oznacza jedynie rozczarowania lub prognozy.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W ujęciu analitycznym jest to stan przesilenia systemu.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Oznacza moment rozstrzygający dla dalszego funkcjonowania układu.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Dotyczy strukturalnych zaburzeń relacji biosfera–cywilizacja.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Kryzys wskazuje na możliwość utraty warunków podtrzymujących dotychczasowy stan.</a:t>
            </a:r>
          </a:p>
        </p:txBody>
      </p:sp>
    </p:spTree>
    <p:extLst>
      <p:ext uri="{BB962C8B-B14F-4D97-AF65-F5344CB8AC3E}">
        <p14:creationId xmlns:p14="http://schemas.microsoft.com/office/powerpoint/2010/main" val="93034820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E16FCC9-8BC2-4444-8449-563D5A4452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dirty="0"/>
              <a:t>Społeczny charakter kryzysu ekologicznego</a:t>
            </a:r>
            <a:endParaRPr lang="en-GB" dirty="0"/>
          </a:p>
        </p:txBody>
      </p:sp>
      <p:sp>
        <p:nvSpPr>
          <p:cNvPr id="3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838200" y="2026469"/>
            <a:ext cx="7563161" cy="2805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Kryzys ekologiczny ma charakter społeczny.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Może istnieć tylko w świecie istot świadomych.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Jego podmiotem jest społeczeństwo, a nie sama przyroda.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Ocena zagrożenia zależy od wiedzy, wartości i wizji świata.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Kryzys zawiera element interpretacji i oceny ryzyka.</a:t>
            </a:r>
          </a:p>
        </p:txBody>
      </p:sp>
    </p:spTree>
    <p:extLst>
      <p:ext uri="{BB962C8B-B14F-4D97-AF65-F5344CB8AC3E}">
        <p14:creationId xmlns:p14="http://schemas.microsoft.com/office/powerpoint/2010/main" val="111110477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E16FCC9-8BC2-4444-8449-563D5A4452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Propozycja definicji kryzysu ekologicznego</a:t>
            </a:r>
            <a:endParaRPr lang="en-GB" dirty="0"/>
          </a:p>
        </p:txBody>
      </p:sp>
      <p:sp>
        <p:nvSpPr>
          <p:cNvPr id="6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838200" y="2026469"/>
            <a:ext cx="8465715" cy="2805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Kryzys ekologiczny to stan zaburzonych relacji człowiek–przyroda.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Prowadzi do zmian w środowisku przyrodniczym.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Zmiany te mogą hamować rozwój społeczno-gospodarczy.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Skutkiem jest niezaspokojenie podstawowych potrzeb ludzkich.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Kryzys dotyczy całego systemu środowisko–cywilizacja.</a:t>
            </a:r>
          </a:p>
        </p:txBody>
      </p:sp>
    </p:spTree>
    <p:extLst>
      <p:ext uri="{BB962C8B-B14F-4D97-AF65-F5344CB8AC3E}">
        <p14:creationId xmlns:p14="http://schemas.microsoft.com/office/powerpoint/2010/main" val="105984256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E16FCC9-8BC2-4444-8449-563D5A4452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Kryzys ekologiczny a kryzys cywilizacyjny</a:t>
            </a:r>
            <a:endParaRPr lang="en-GB" dirty="0"/>
          </a:p>
        </p:txBody>
      </p:sp>
      <p:sp>
        <p:nvSpPr>
          <p:cNvPr id="3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838200" y="1574493"/>
            <a:ext cx="10515600" cy="49552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Świat przestał być postrzegany jako nieskończony zasób.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Granice środowiskowe stały się realne i odczuwalne.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Kryzys ekologiczny jest częścią szerszego kryzysu cywilizacji.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Jest powiązany z kryzysami społecznymi, ekonomicznymi i moralnymi.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Wynika z wartości, modeli konsumpcji i struktur społecznych.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Nie może być rozwiązany wyłącznie technicznie. 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pl-PL" altLang="pl-PL" sz="2400" dirty="0"/>
              <a:t>Zasada ostrożności - l</a:t>
            </a:r>
            <a:r>
              <a:rPr lang="en-US" altLang="en-US" sz="2400" dirty="0" err="1"/>
              <a:t>epiej</a:t>
            </a:r>
            <a:r>
              <a:rPr lang="en-US" altLang="en-US" sz="2400" dirty="0"/>
              <a:t> </a:t>
            </a:r>
            <a:r>
              <a:rPr lang="en-US" altLang="en-US" sz="2400" dirty="0" err="1"/>
              <a:t>przewidzieć</a:t>
            </a:r>
            <a:r>
              <a:rPr lang="en-US" altLang="en-US" sz="2400" dirty="0"/>
              <a:t> </a:t>
            </a:r>
            <a:r>
              <a:rPr lang="en-US" altLang="en-US" sz="2400" dirty="0" err="1"/>
              <a:t>ryzyko</a:t>
            </a:r>
            <a:r>
              <a:rPr lang="pl-PL" altLang="en-US" sz="2400" dirty="0"/>
              <a:t> </a:t>
            </a:r>
            <a:r>
              <a:rPr lang="en-US" altLang="en-US" sz="2400" dirty="0" err="1"/>
              <a:t>i</a:t>
            </a:r>
            <a:r>
              <a:rPr lang="en-US" altLang="en-US" sz="2400" dirty="0"/>
              <a:t> </a:t>
            </a:r>
            <a:r>
              <a:rPr lang="en-US" altLang="en-US" sz="2400" dirty="0" err="1"/>
              <a:t>zminimalizować</a:t>
            </a:r>
            <a:r>
              <a:rPr lang="en-US" altLang="en-US" sz="2400" dirty="0"/>
              <a:t> </a:t>
            </a:r>
            <a:r>
              <a:rPr lang="en-US" altLang="en-US" sz="2400" dirty="0" err="1"/>
              <a:t>potencjalne</a:t>
            </a:r>
            <a:r>
              <a:rPr lang="en-US" altLang="en-US" sz="2400" dirty="0"/>
              <a:t> </a:t>
            </a:r>
            <a:r>
              <a:rPr lang="en-US" altLang="en-US" sz="2400" dirty="0" err="1"/>
              <a:t>szkody</a:t>
            </a:r>
            <a:r>
              <a:rPr lang="en-US" altLang="en-US" sz="2400" dirty="0"/>
              <a:t>, </a:t>
            </a:r>
            <a:r>
              <a:rPr lang="en-US" altLang="en-US" sz="2400" dirty="0" err="1"/>
              <a:t>niż</a:t>
            </a:r>
            <a:r>
              <a:rPr lang="en-US" altLang="en-US" sz="2400" dirty="0"/>
              <a:t> </a:t>
            </a:r>
            <a:r>
              <a:rPr lang="en-US" altLang="en-US" sz="2400" dirty="0" err="1"/>
              <a:t>zignorować</a:t>
            </a:r>
            <a:r>
              <a:rPr lang="en-US" altLang="en-US" sz="2400" dirty="0"/>
              <a:t> </a:t>
            </a:r>
            <a:r>
              <a:rPr lang="en-US" altLang="en-US" sz="2400" dirty="0" err="1"/>
              <a:t>ostrzeżenia</a:t>
            </a:r>
            <a:r>
              <a:rPr lang="en-US" altLang="en-US" sz="2400" dirty="0"/>
              <a:t> </a:t>
            </a:r>
            <a:r>
              <a:rPr lang="en-US" altLang="en-US" sz="2400" dirty="0" err="1"/>
              <a:t>i</a:t>
            </a:r>
            <a:r>
              <a:rPr lang="en-US" altLang="en-US" sz="2400" dirty="0"/>
              <a:t> </a:t>
            </a:r>
            <a:r>
              <a:rPr lang="en-US" altLang="en-US" sz="2400" dirty="0" err="1"/>
              <a:t>dopuścić</a:t>
            </a:r>
            <a:r>
              <a:rPr lang="en-US" altLang="en-US" sz="2400" dirty="0"/>
              <a:t> do </a:t>
            </a:r>
            <a:r>
              <a:rPr lang="en-US" altLang="en-US" sz="2400" dirty="0" err="1"/>
              <a:t>nieodwracalnych</a:t>
            </a:r>
            <a:r>
              <a:rPr lang="en-US" altLang="en-US" sz="2400" dirty="0"/>
              <a:t> </a:t>
            </a:r>
            <a:r>
              <a:rPr lang="en-US" altLang="en-US" sz="2400" dirty="0" err="1"/>
              <a:t>skutków</a:t>
            </a:r>
            <a:endParaRPr lang="en-US" altLang="en-US" sz="2400" dirty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pl-PL" altLang="pl-PL" b="0" i="0" u="none" strike="noStrike" cap="none" normalizeH="0" baseline="0" dirty="0">
              <a:ln>
                <a:noFill/>
              </a:ln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82505818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E16FCC9-8BC2-4444-8449-563D5A4452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dirty="0"/>
              <a:t>Od „pustego świata” do „pełnego świata”</a:t>
            </a:r>
            <a:endParaRPr lang="en-GB" dirty="0"/>
          </a:p>
        </p:txBody>
      </p:sp>
      <p:sp>
        <p:nvSpPr>
          <p:cNvPr id="4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838200" y="2026469"/>
            <a:ext cx="8196796" cy="2805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W przeszłości zasoby Ziemi wydawały się niewyczerpalne.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Współcześnie granice planety stają się coraz bardziej widoczne.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Presja człowieka obejmuje niemal wszystkie ekosystemy.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Rozwój odbywa się w warunkach ograniczonych zasobów.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Konieczna jest zmiana sposobu myślenia o relacji z przyrodą.</a:t>
            </a:r>
          </a:p>
        </p:txBody>
      </p:sp>
    </p:spTree>
    <p:extLst>
      <p:ext uri="{BB962C8B-B14F-4D97-AF65-F5344CB8AC3E}">
        <p14:creationId xmlns:p14="http://schemas.microsoft.com/office/powerpoint/2010/main" val="15734607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2661BF9-9639-4972-8066-56875F053B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Idea </a:t>
            </a:r>
            <a:r>
              <a:rPr lang="pl-PL" dirty="0" err="1"/>
              <a:t>antropocenu</a:t>
            </a:r>
            <a:r>
              <a:rPr lang="pl-PL" dirty="0"/>
              <a:t> – geneza pojęcia</a:t>
            </a:r>
            <a:endParaRPr lang="en-GB" dirty="0"/>
          </a:p>
        </p:txBody>
      </p:sp>
      <p:sp>
        <p:nvSpPr>
          <p:cNvPr id="4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838201" y="1739135"/>
            <a:ext cx="10515600" cy="4524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Już w XIX wieku pojawiały się głosy, że działalność człowieka ma skalę geologiczną.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Wprowadzono pojęcie </a:t>
            </a:r>
            <a:r>
              <a:rPr kumimoji="0" lang="pl-PL" altLang="pl-PL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ery antropozoicznej</a:t>
            </a: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oraz </a:t>
            </a:r>
            <a:r>
              <a:rPr kumimoji="0" lang="pl-PL" altLang="pl-PL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noosfery</a:t>
            </a: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, czyli sfery ludzkiej myśli i technologii.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W 2000 roku ogłoszono, że żyjemy w </a:t>
            </a:r>
            <a:r>
              <a:rPr kumimoji="0" lang="pl-PL" altLang="pl-PL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</a:rPr>
              <a:t>antropocenie</a:t>
            </a: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.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Termin ten zmienił sposób myślenia o roli człowieka w przyrodzie.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</a:rPr>
              <a:t>Antropocen</a:t>
            </a: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ma znaczenie nie tylko naukowe, ale także społeczne, etyczne i polityczne.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Pojęcie funkcjonuje dziś w nauce, filozofii, sztuce i etyce środowiskowej.</a:t>
            </a:r>
          </a:p>
        </p:txBody>
      </p:sp>
    </p:spTree>
    <p:extLst>
      <p:ext uri="{BB962C8B-B14F-4D97-AF65-F5344CB8AC3E}">
        <p14:creationId xmlns:p14="http://schemas.microsoft.com/office/powerpoint/2010/main" val="33383738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4F1EDCA-5A0C-404F-9B07-F1AD259F37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Alternatywne spojrzenia na </a:t>
            </a:r>
            <a:r>
              <a:rPr lang="pl-PL" dirty="0" err="1"/>
              <a:t>antropocen</a:t>
            </a:r>
            <a:endParaRPr lang="en-GB" dirty="0"/>
          </a:p>
        </p:txBody>
      </p:sp>
      <p:sp>
        <p:nvSpPr>
          <p:cNvPr id="4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838200" y="1490767"/>
            <a:ext cx="10515600" cy="50210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Nie wszyscy badacze zgadzają się z pojęciem </a:t>
            </a:r>
            <a:r>
              <a:rPr kumimoji="0" lang="pl-PL" altLang="pl-PL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</a:rPr>
              <a:t>antropocenu</a:t>
            </a: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.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Krytycy wskazują, że nie cały gatunek ludzki odpowiada za kryzys środowiskowy.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Proponowane są inne ujęcia problemu:</a:t>
            </a:r>
          </a:p>
          <a:p>
            <a:pPr marL="457200" lvl="1" indent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pl-PL" altLang="pl-PL" sz="24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</a:rPr>
              <a:t>Kapitałocen</a:t>
            </a: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– odpowiedzialność systemu kapitalistycznego.</a:t>
            </a:r>
          </a:p>
          <a:p>
            <a:pPr marL="457200" lvl="1" indent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pl-PL" altLang="pl-PL" sz="24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</a:rPr>
              <a:t>Plantationocen</a:t>
            </a: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– skutki kolonializmu i rolnictwa plantacyjnego.</a:t>
            </a:r>
          </a:p>
          <a:p>
            <a:pPr marL="457200" lvl="1" indent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pl-PL" altLang="pl-PL" sz="24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</a:rPr>
              <a:t>Kolonialnocen</a:t>
            </a: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– znaczenie kolonizacji w skali globalnej.</a:t>
            </a:r>
          </a:p>
          <a:p>
            <a:pPr marL="457200" lvl="1" indent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pl-PL" altLang="pl-PL" sz="24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</a:rPr>
              <a:t>Katastrofozen</a:t>
            </a: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– epoka kryzysu i katastrof ekologicznych.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Wskazuje się także na trwałe ślady działalności człowieka, tzw. </a:t>
            </a:r>
            <a:r>
              <a:rPr kumimoji="0" lang="pl-PL" altLang="pl-PL" sz="24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</a:rPr>
              <a:t>technoskamieniałości</a:t>
            </a: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704915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2B77AF7-F6AC-4D54-A5BC-81C4E61FD5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err="1"/>
              <a:t>Homogenocen</a:t>
            </a:r>
            <a:r>
              <a:rPr lang="pl-PL" dirty="0"/>
              <a:t> – epoka ujednoliconej biosfery</a:t>
            </a:r>
            <a:endParaRPr lang="en-GB" dirty="0"/>
          </a:p>
        </p:txBody>
      </p:sp>
      <p:sp>
        <p:nvSpPr>
          <p:cNvPr id="4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838200" y="2321765"/>
            <a:ext cx="10515600" cy="33590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</a:rPr>
              <a:t>Homogenocen</a:t>
            </a: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oznacza postępujące ujednolicanie ekosystemów na Ziemi.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Gatunki roślin i zwierząt przemieszczają się poza swoje naturalne zasięgi.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Proces ten zachodzi głównie na skutek działalności człowieka.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Gatunki są przenoszone celowo lub przypadkowo, np. przez transport morski.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Skutkiem jest zanik lokalnej różnorodności biologicznej.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Zjawisko to ma bezprecedensową skalę i tempo w historii Ziemi.</a:t>
            </a:r>
          </a:p>
        </p:txBody>
      </p:sp>
    </p:spTree>
    <p:extLst>
      <p:ext uri="{BB962C8B-B14F-4D97-AF65-F5344CB8AC3E}">
        <p14:creationId xmlns:p14="http://schemas.microsoft.com/office/powerpoint/2010/main" val="12926307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FBBF18E-2FEB-4C25-9E14-46442DBBC6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dirty="0"/>
              <a:t>Człowiek jako dominująca siła geologiczna</a:t>
            </a:r>
            <a:endParaRPr lang="en-GB" dirty="0"/>
          </a:p>
        </p:txBody>
      </p:sp>
      <p:sp>
        <p:nvSpPr>
          <p:cNvPr id="5" name="Rectangle 2"/>
          <p:cNvSpPr>
            <a:spLocks noGrp="1" noChangeArrowheads="1"/>
          </p:cNvSpPr>
          <p:nvPr>
            <p:ph idx="1"/>
          </p:nvPr>
        </p:nvSpPr>
        <p:spPr bwMode="auto">
          <a:xfrm>
            <a:off x="838200" y="1767765"/>
            <a:ext cx="10515600" cy="44670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Człowiek wpływa na planetę silniej niż jakikolwiek inny gatunek w historii.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Oddziałujemy nie tylko na ekosystemy, ale także na geologię i fizykę Ziemi.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Około </a:t>
            </a:r>
            <a:r>
              <a:rPr kumimoji="0" lang="pl-PL" altLang="pl-PL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30–50% powierzchni lądów</a:t>
            </a: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zostało przekształcone przez działalność człowieka.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Ilość gleby przemieszczanej przez rolnictwo wielokrotnie przewyższa transport rzeczny.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Sztuczne zbiorniki wodne gromadzą więcej wody niż naturalne rzeki.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Skala emisji zanieczyszczeń przekracza naturalne procesy geochemiczne.</a:t>
            </a:r>
          </a:p>
        </p:txBody>
      </p:sp>
    </p:spTree>
    <p:extLst>
      <p:ext uri="{BB962C8B-B14F-4D97-AF65-F5344CB8AC3E}">
        <p14:creationId xmlns:p14="http://schemas.microsoft.com/office/powerpoint/2010/main" val="1278420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Fizyczne skutki działalności człowieka</a:t>
            </a:r>
          </a:p>
        </p:txBody>
      </p:sp>
      <p:sp>
        <p:nvSpPr>
          <p:cNvPr id="4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838200" y="1951672"/>
            <a:ext cx="10515600" cy="29546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Działalność człowieka wpływa na rozkład mas na Ziemi.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Duże inwestycje hydrotechniczne zmieniają lokalne warunki geofizyczne.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Topnienie lodowców powoduje przesuwanie mas w kierunku równika.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Skutkiem są drobne, lecz mierzalne zmiany parametrów obrotu Ziemi.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Procesy te pokazują globalną skalę oddziaływania antropogenicznego.</a:t>
            </a:r>
          </a:p>
        </p:txBody>
      </p:sp>
    </p:spTree>
    <p:extLst>
      <p:ext uri="{BB962C8B-B14F-4D97-AF65-F5344CB8AC3E}">
        <p14:creationId xmlns:p14="http://schemas.microsoft.com/office/powerpoint/2010/main" val="16746777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6E48169-459A-497C-8996-11047CD9D5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„</a:t>
            </a:r>
            <a:r>
              <a:rPr lang="pl-PL" dirty="0" err="1"/>
              <a:t>Golden</a:t>
            </a:r>
            <a:r>
              <a:rPr lang="pl-PL" dirty="0"/>
              <a:t> </a:t>
            </a:r>
            <a:r>
              <a:rPr lang="pl-PL" dirty="0" err="1"/>
              <a:t>spikes</a:t>
            </a:r>
            <a:r>
              <a:rPr lang="pl-PL" dirty="0"/>
              <a:t>” – wyznaczniki nowej epoki</a:t>
            </a:r>
            <a:endParaRPr lang="en-GB" dirty="0"/>
          </a:p>
        </p:txBody>
      </p:sp>
      <p:sp>
        <p:nvSpPr>
          <p:cNvPr id="5" name="Rectangle 2"/>
          <p:cNvSpPr>
            <a:spLocks noGrp="1" noChangeArrowheads="1"/>
          </p:cNvSpPr>
          <p:nvPr>
            <p:ph idx="1"/>
          </p:nvPr>
        </p:nvSpPr>
        <p:spPr bwMode="auto">
          <a:xfrm>
            <a:off x="838201" y="1767765"/>
            <a:ext cx="10515600" cy="44670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„</a:t>
            </a:r>
            <a:r>
              <a:rPr kumimoji="0" lang="pl-PL" altLang="pl-PL" sz="240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</a:rPr>
              <a:t>Golden</a:t>
            </a:r>
            <a:r>
              <a:rPr kumimoji="0" lang="pl-PL" altLang="pl-PL" sz="2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r>
              <a:rPr kumimoji="0" lang="pl-PL" altLang="pl-PL" sz="240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</a:rPr>
              <a:t>spikes</a:t>
            </a:r>
            <a:r>
              <a:rPr kumimoji="0" lang="pl-PL" altLang="pl-PL" sz="2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” to trwałe ślady w zapisie geologicznym.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Wskazują na globalne i długotrwałe zmiany środowiskowe.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Jako potencjalne markery </a:t>
            </a:r>
            <a:r>
              <a:rPr kumimoji="0" lang="pl-PL" altLang="pl-PL" sz="240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</a:rPr>
              <a:t>antropocenu</a:t>
            </a:r>
            <a:r>
              <a:rPr kumimoji="0" lang="pl-PL" altLang="pl-PL" sz="2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wskazuje się:</a:t>
            </a:r>
          </a:p>
          <a:p>
            <a:pPr marL="457200" lvl="1" indent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pl-PL" altLang="pl-PL" sz="2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zmiany składu atmosfery zapisane w lodzie,</a:t>
            </a:r>
          </a:p>
          <a:p>
            <a:pPr marL="457200" lvl="1" indent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pl-PL" altLang="pl-PL" sz="2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obecność </a:t>
            </a:r>
            <a:r>
              <a:rPr kumimoji="0" lang="pl-PL" altLang="pl-PL" sz="240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</a:rPr>
              <a:t>mikroplastiku</a:t>
            </a:r>
            <a:r>
              <a:rPr kumimoji="0" lang="pl-PL" altLang="pl-PL" sz="2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w osadach,</a:t>
            </a:r>
          </a:p>
          <a:p>
            <a:pPr marL="457200" lvl="1" indent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pl-PL" altLang="pl-PL" sz="2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radioaktywne izotopy po testach jądrowych,</a:t>
            </a:r>
          </a:p>
          <a:p>
            <a:pPr marL="457200" lvl="1" indent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pl-PL" altLang="pl-PL" sz="2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cząstki technogenne, np. mikrosfery przemysłowe.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Najsilniejsze i najbardziej globalne markery pojawiają się po 1950 roku.</a:t>
            </a:r>
          </a:p>
        </p:txBody>
      </p:sp>
    </p:spTree>
    <p:extLst>
      <p:ext uri="{BB962C8B-B14F-4D97-AF65-F5344CB8AC3E}">
        <p14:creationId xmlns:p14="http://schemas.microsoft.com/office/powerpoint/2010/main" val="23912255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69C007A-F31C-4306-B0F5-091D38B395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noProof="0" dirty="0"/>
              <a:t>Przyszłość Błękitnej Planety</a:t>
            </a:r>
          </a:p>
        </p:txBody>
      </p:sp>
      <p:sp>
        <p:nvSpPr>
          <p:cNvPr id="3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838200" y="1749470"/>
            <a:ext cx="10515600" cy="33590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Człowiek ma dziś decydujący wpływ na losy Ziemi.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Możliwe są dwa scenariusze: degradacja środowiska lub jego odbudowa.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Rozwój technologii nie zastępuje funkcjonowania przyrody.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Technosfera może istnieć bez przyrody, ale człowiek nie.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Przyszłość zależy od zmiany sposobu myślenia i globalnej współpracy.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Kluczowe jest nauczenie się życia w granicach możliwości planety.</a:t>
            </a:r>
          </a:p>
        </p:txBody>
      </p:sp>
    </p:spTree>
    <p:extLst>
      <p:ext uri="{BB962C8B-B14F-4D97-AF65-F5344CB8AC3E}">
        <p14:creationId xmlns:p14="http://schemas.microsoft.com/office/powerpoint/2010/main" val="87798062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C265D6B5557CAC4DAA03365DCEBC3A82" ma:contentTypeVersion="13" ma:contentTypeDescription="Utwórz nowy dokument." ma:contentTypeScope="" ma:versionID="aab50af495bac3784f591f59a33f6aee">
  <xsd:schema xmlns:xsd="http://www.w3.org/2001/XMLSchema" xmlns:xs="http://www.w3.org/2001/XMLSchema" xmlns:p="http://schemas.microsoft.com/office/2006/metadata/properties" xmlns:ns2="853e06b7-a411-4003-87a8-8e7988b9a28c" xmlns:ns3="d508027f-207a-4b8e-b763-26b50327d13c" targetNamespace="http://schemas.microsoft.com/office/2006/metadata/properties" ma:root="true" ma:fieldsID="857ba61c4491a1fef94f9ca55114996e" ns2:_="" ns3:_="">
    <xsd:import namespace="853e06b7-a411-4003-87a8-8e7988b9a28c"/>
    <xsd:import namespace="d508027f-207a-4b8e-b763-26b50327d13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3e06b7-a411-4003-87a8-8e7988b9a28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Tagi obrazów" ma:readOnly="false" ma:fieldId="{5cf76f15-5ced-4ddc-b409-7134ff3c332f}" ma:taxonomyMulti="true" ma:sspId="178dc54b-36a1-4ddd-a079-aa441414943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508027f-207a-4b8e-b763-26b50327d13c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0cefdf4a-d4c1-4a72-973d-25fe03473079}" ma:internalName="TaxCatchAll" ma:showField="CatchAllData" ma:web="d508027f-207a-4b8e-b763-26b50327d13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zawartości"/>
        <xsd:element ref="dc:title" minOccurs="0" maxOccurs="1" ma:index="4" ma:displayName="Tytuł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853e06b7-a411-4003-87a8-8e7988b9a28c">
      <Terms xmlns="http://schemas.microsoft.com/office/infopath/2007/PartnerControls"/>
    </lcf76f155ced4ddcb4097134ff3c332f>
    <TaxCatchAll xmlns="d508027f-207a-4b8e-b763-26b50327d13c" xsi:nil="true"/>
  </documentManagement>
</p:properties>
</file>

<file path=customXml/itemProps1.xml><?xml version="1.0" encoding="utf-8"?>
<ds:datastoreItem xmlns:ds="http://schemas.openxmlformats.org/officeDocument/2006/customXml" ds:itemID="{1F4E8E4D-B40F-499A-8D34-788D4FFAE363}"/>
</file>

<file path=customXml/itemProps2.xml><?xml version="1.0" encoding="utf-8"?>
<ds:datastoreItem xmlns:ds="http://schemas.openxmlformats.org/officeDocument/2006/customXml" ds:itemID="{78FE3D6A-F421-4BA9-B7B8-660A8FFC013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FC160EE-760A-4263-892B-FEF82797136B}">
  <ds:schemaRefs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853e06b7-a411-4003-87a8-8e7988b9a28c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4376</TotalTime>
  <Words>1484</Words>
  <Application>Microsoft Office PowerPoint</Application>
  <PresentationFormat>Panoramiczny</PresentationFormat>
  <Paragraphs>194</Paragraphs>
  <Slides>25</Slides>
  <Notes>22</Notes>
  <HiddenSlides>0</HiddenSlides>
  <MMClips>0</MMClips>
  <ScaleCrop>false</ScaleCrop>
  <HeadingPairs>
    <vt:vector size="6" baseType="variant">
      <vt:variant>
        <vt:lpstr>Używane czcionki</vt:lpstr>
      </vt:variant>
      <vt:variant>
        <vt:i4>3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25</vt:i4>
      </vt:variant>
    </vt:vector>
  </HeadingPairs>
  <TitlesOfParts>
    <vt:vector size="29" baseType="lpstr">
      <vt:lpstr>Arial</vt:lpstr>
      <vt:lpstr>Calibri</vt:lpstr>
      <vt:lpstr>Calibri Light</vt:lpstr>
      <vt:lpstr>Motyw pakietu Office</vt:lpstr>
      <vt:lpstr>Projekt „Kierunki – drogi dla gospodarki”</vt:lpstr>
      <vt:lpstr>Antropocen – „epoka człowieka”</vt:lpstr>
      <vt:lpstr>Idea antropocenu – geneza pojęcia</vt:lpstr>
      <vt:lpstr>Alternatywne spojrzenia na antropocen</vt:lpstr>
      <vt:lpstr>Homogenocen – epoka ujednoliconej biosfery</vt:lpstr>
      <vt:lpstr>Człowiek jako dominująca siła geologiczna</vt:lpstr>
      <vt:lpstr>Fizyczne skutki działalności człowieka</vt:lpstr>
      <vt:lpstr>„Golden spikes” – wyznaczniki nowej epoki</vt:lpstr>
      <vt:lpstr>Przyszłość Błękitnej Planety</vt:lpstr>
      <vt:lpstr>Istota i cechy współczesnego kryzysu ekologicznego</vt:lpstr>
      <vt:lpstr>Kryzys jako przesilenie – wymiar ekologiczny</vt:lpstr>
      <vt:lpstr>Zmiana a kryzys – utrata rytmu natury</vt:lpstr>
      <vt:lpstr>Wymiar społeczno-gospodarczy kryzysu ekologicznego</vt:lpstr>
      <vt:lpstr>Kryzys ekologiczny jako kryzys człowieka</vt:lpstr>
      <vt:lpstr>Cybernetyczny wymiar kryzysu ekologicznego</vt:lpstr>
      <vt:lpstr>Środowisko jako system nieliniowy</vt:lpstr>
      <vt:lpstr>Wymiar termodynamiczny kryzysu ekologicznego</vt:lpstr>
      <vt:lpstr>Granice ładu i cena postępu</vt:lpstr>
      <vt:lpstr>Kryzys ekologiczny jako problem definicyjny</vt:lpstr>
      <vt:lpstr>Kryzys jako zjawisko społeczne</vt:lpstr>
      <vt:lpstr>Kryzys jako pojęcie analityczne</vt:lpstr>
      <vt:lpstr>Społeczny charakter kryzysu ekologicznego</vt:lpstr>
      <vt:lpstr>Propozycja definicji kryzysu ekologicznego</vt:lpstr>
      <vt:lpstr>Kryzys ekologiczny a kryzys cywilizacyjny</vt:lpstr>
      <vt:lpstr>Od „pustego świata” do „pełnego świata”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Antropocen cz. I</dc:title>
  <dc:creator>Monika Szymańska - Walkiewicz</dc:creator>
  <cp:lastModifiedBy>Mirosław Więcław</cp:lastModifiedBy>
  <cp:revision>86</cp:revision>
  <dcterms:created xsi:type="dcterms:W3CDTF">2024-06-08T14:40:10Z</dcterms:created>
  <dcterms:modified xsi:type="dcterms:W3CDTF">2026-01-08T15:11:14Z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0x010100C265D6B5557CAC4DAA03365DCEBC3A82</vt:lpwstr>
  </property>
</Properties>
</file>