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9"/>
  </p:notesMasterIdLst>
  <p:sldIdLst>
    <p:sldId id="257" r:id="rId5"/>
    <p:sldId id="290" r:id="rId6"/>
    <p:sldId id="298" r:id="rId7"/>
    <p:sldId id="291" r:id="rId8"/>
    <p:sldId id="292" r:id="rId9"/>
    <p:sldId id="299" r:id="rId10"/>
    <p:sldId id="285" r:id="rId11"/>
    <p:sldId id="304" r:id="rId12"/>
    <p:sldId id="305" r:id="rId13"/>
    <p:sldId id="306" r:id="rId14"/>
    <p:sldId id="301" r:id="rId15"/>
    <p:sldId id="302" r:id="rId16"/>
    <p:sldId id="294" r:id="rId17"/>
    <p:sldId id="286" r:id="rId18"/>
    <p:sldId id="295" r:id="rId19"/>
    <p:sldId id="296" r:id="rId20"/>
    <p:sldId id="288" r:id="rId21"/>
    <p:sldId id="289" r:id="rId22"/>
    <p:sldId id="300" r:id="rId23"/>
    <p:sldId id="297" r:id="rId24"/>
    <p:sldId id="307" r:id="rId25"/>
    <p:sldId id="281" r:id="rId26"/>
    <p:sldId id="283" r:id="rId27"/>
    <p:sldId id="303" r:id="rId2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0" autoAdjust="0"/>
    <p:restoredTop sz="86389" autoAdjust="0"/>
  </p:normalViewPr>
  <p:slideViewPr>
    <p:cSldViewPr snapToGrid="0">
      <p:cViewPr>
        <p:scale>
          <a:sx n="45" d="100"/>
          <a:sy n="45" d="100"/>
        </p:scale>
        <p:origin x="549" y="870"/>
      </p:cViewPr>
      <p:guideLst/>
    </p:cSldViewPr>
  </p:slideViewPr>
  <p:outlineViewPr>
    <p:cViewPr>
      <p:scale>
        <a:sx n="33" d="100"/>
        <a:sy n="33" d="100"/>
      </p:scale>
      <p:origin x="0" y="-12939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652CB-3371-044C-904D-F01906C474B1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E4F01B-5E80-EF41-B188-35C4794A5F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5294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E4F01B-5E80-EF41-B188-35C4794A5F46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1099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10476-52D0-5D31-B7AB-347FA575B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66B3DEDB-3E02-2395-B446-3E02CACF41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0DE2C0A1-FC92-3E4F-457C-B4E80423B4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66C99D3-DFDA-DE86-3CE1-BA5D3AC24C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E4F01B-5E80-EF41-B188-35C4794A5F46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5782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4.02.2026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2006100"/>
            <a:ext cx="8912087" cy="1501869"/>
          </a:xfrm>
        </p:spPr>
        <p:txBody>
          <a:bodyPr>
            <a:normAutofit/>
          </a:bodyPr>
          <a:lstStyle/>
          <a:p>
            <a:r>
              <a:rPr lang="pl-PL" sz="4000" noProof="1"/>
              <a:t>Projekt „Kierunki – drogi dla gospodarki"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pl-PL" noProof="1"/>
              <a:t>Tytuł wykładu - </a:t>
            </a:r>
            <a:r>
              <a:rPr lang="pl-PL" sz="2500" noProof="1"/>
              <a:t>Społeczny wymiar nauki i dezinformacja naukowa</a:t>
            </a:r>
            <a:endParaRPr lang="pl-PL" noProof="1"/>
          </a:p>
          <a:p>
            <a:pPr algn="l"/>
            <a:r>
              <a:rPr lang="pl-PL" noProof="1"/>
              <a:t>Przedmiot: Naukoznawstwo</a:t>
            </a:r>
          </a:p>
          <a:p>
            <a:pPr algn="l"/>
            <a:r>
              <a:rPr lang="pl-PL" noProof="1"/>
              <a:t>Kierunek: Kognitywistyka</a:t>
            </a:r>
          </a:p>
          <a:p>
            <a:pPr algn="l"/>
            <a:r>
              <a:rPr lang="pl-PL" noProof="1"/>
              <a:t>Autor: Filip Stawski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21446-D94C-2DBE-B68C-006D37BD5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6BF84C67-B40E-DC8D-9AB2-41CBF016D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5740"/>
            <a:ext cx="10515600" cy="1325563"/>
          </a:xfrm>
        </p:spPr>
        <p:txBody>
          <a:bodyPr>
            <a:normAutofit/>
          </a:bodyPr>
          <a:lstStyle/>
          <a:p>
            <a:r>
              <a:rPr lang="pl-PL" noProof="1"/>
              <a:t>Tendencja do potwierdzania własnych przekonań</a:t>
            </a: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C4F397D2-EBC3-B32E-102B-0B52816BCFF1}"/>
              </a:ext>
            </a:extLst>
          </p:cNvPr>
          <p:cNvSpPr/>
          <p:nvPr/>
        </p:nvSpPr>
        <p:spPr>
          <a:xfrm>
            <a:off x="838200" y="2731325"/>
            <a:ext cx="9445832" cy="34675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pl-PL" sz="2100" noProof="1"/>
              <a:t>Tendencja do potwierdzania (confirmation bias) polega na selektywnym poszukiwaniu, interpretowaniu i zapamiętywaniu informacji w sposób zgodny z już posiadanymi przekonaniami.</a:t>
            </a:r>
          </a:p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pl-PL" sz="2100" noProof="1"/>
              <a:t>W ujęciu heurystyk opisanych m.in. przez Daniel Kahneman, mechanizm ten zmniejsza wysiłek poznawczy i daje poczucie spójności, ale jednocześnie prowadzi do systematycznych błędów w ocenach i decyzjach.</a:t>
            </a:r>
          </a:p>
        </p:txBody>
      </p:sp>
    </p:spTree>
    <p:extLst>
      <p:ext uri="{BB962C8B-B14F-4D97-AF65-F5344CB8AC3E}">
        <p14:creationId xmlns:p14="http://schemas.microsoft.com/office/powerpoint/2010/main" val="3655509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1E7E3-F4BD-D773-1E2A-298BE88B7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229E504B-6C94-831B-BB52-1D729D35C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5740"/>
            <a:ext cx="10515600" cy="1325563"/>
          </a:xfrm>
        </p:spPr>
        <p:txBody>
          <a:bodyPr>
            <a:normAutofit/>
          </a:bodyPr>
          <a:lstStyle/>
          <a:p>
            <a:r>
              <a:rPr lang="pl-PL" noProof="1"/>
              <a:t>Pseudonauka jako zjawisko społeczne</a:t>
            </a: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5382405D-85B7-B07E-1845-D70BAF8E92FC}"/>
              </a:ext>
            </a:extLst>
          </p:cNvPr>
          <p:cNvSpPr/>
          <p:nvPr/>
        </p:nvSpPr>
        <p:spPr>
          <a:xfrm>
            <a:off x="973777" y="2588821"/>
            <a:ext cx="8431480" cy="36100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pl-PL" sz="2000" noProof="1"/>
              <a:t>W erze cyfrowej skala i tempo rozprzestrzeniania się dezinformacji są bezprecedensowe. Pojedynczy post może dotrzeć do milionów ludzi w ciągu godzin, tworząc alternatywne narracje naukowe, które konkurują z oficjalnymi źródłami wiedzy.</a:t>
            </a:r>
          </a:p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pl-PL" sz="2000" noProof="1"/>
              <a:t>Algorytmy mediów społecznościowych nieświadomie wzmacniają te procesy, tworząc bańki informacyjne i komory echa, w których fałszywe przekonania są systematycznie wzmacniane.</a:t>
            </a:r>
          </a:p>
          <a:p>
            <a:pPr algn="just">
              <a:lnSpc>
                <a:spcPct val="130000"/>
              </a:lnSpc>
              <a:spcBef>
                <a:spcPts val="1000"/>
              </a:spcBef>
            </a:pPr>
            <a:endParaRPr lang="pl-PL" sz="1700" noProof="1"/>
          </a:p>
        </p:txBody>
      </p:sp>
    </p:spTree>
    <p:extLst>
      <p:ext uri="{BB962C8B-B14F-4D97-AF65-F5344CB8AC3E}">
        <p14:creationId xmlns:p14="http://schemas.microsoft.com/office/powerpoint/2010/main" val="3858224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A53823-B9D8-6D07-F10D-C175CD0DA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E353998C-56A0-2DB1-BE08-552057A1D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5740"/>
            <a:ext cx="10515600" cy="1325563"/>
          </a:xfrm>
        </p:spPr>
        <p:txBody>
          <a:bodyPr>
            <a:normAutofit/>
          </a:bodyPr>
          <a:lstStyle/>
          <a:p>
            <a:r>
              <a:rPr lang="pl-PL" noProof="1"/>
              <a:t>Dezinformacja i pseudonauka jako zjawiska społeczne</a:t>
            </a: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CFC8F53F-9685-A801-DA61-86530507FE4B}"/>
              </a:ext>
            </a:extLst>
          </p:cNvPr>
          <p:cNvSpPr/>
          <p:nvPr/>
        </p:nvSpPr>
        <p:spPr>
          <a:xfrm>
            <a:off x="953011" y="3051957"/>
            <a:ext cx="9271644" cy="34240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pl-PL" sz="2000" noProof="1"/>
              <a:t>Co szczególnie niepokojące, sztuczna inteligencja dramatycznie obniża bariery wejścia do produkcji przekonującej dezinformacji.</a:t>
            </a:r>
          </a:p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pl-PL" sz="2000" noProof="1"/>
              <a:t>Generatywne modele AI potrafią tworzyć fałszywe artykuły naukowe, spreparowane wykresy czy deepfake'owe nagrania ekspertów w tempie i skali niemożliwej do osiągnięcia wcześniej.</a:t>
            </a:r>
          </a:p>
        </p:txBody>
      </p:sp>
    </p:spTree>
    <p:extLst>
      <p:ext uri="{BB962C8B-B14F-4D97-AF65-F5344CB8AC3E}">
        <p14:creationId xmlns:p14="http://schemas.microsoft.com/office/powerpoint/2010/main" val="2861614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4229C-28BD-B53F-A2CA-E1CB2947D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990E6534-DC79-F0DA-44FA-96CD70E3C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91518"/>
            <a:ext cx="10515600" cy="985608"/>
          </a:xfrm>
        </p:spPr>
        <p:txBody>
          <a:bodyPr>
            <a:normAutofit/>
          </a:bodyPr>
          <a:lstStyle/>
          <a:p>
            <a:r>
              <a:rPr lang="pl-PL" noProof="1"/>
              <a:t>Obszary problemowe dezinformacji naukowej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81FFBBE3-5B96-1CC7-D73F-D891867D35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44435"/>
            <a:ext cx="10515600" cy="4071675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pl-PL" sz="1800" noProof="1"/>
              <a:t>Narracje typu "AI czyta myśli" lub "algorytmy sterują zachowaniem" wykorzystują lęk przed utratą autonomii psychicznej i nieznajomość mechanizmów uczenia maszynowego.</a:t>
            </a:r>
          </a:p>
          <a:p>
            <a:pPr algn="just">
              <a:lnSpc>
                <a:spcPct val="150000"/>
              </a:lnSpc>
            </a:pPr>
            <a:r>
              <a:rPr lang="pl-PL" sz="1800" noProof="1"/>
              <a:t>Selektywne wykorzystanie danych, prezentowanie fałszywych ekspertów i manipulacja statystykami to klasyczne techniki dezinformacji klimatycznej.</a:t>
            </a:r>
          </a:p>
          <a:p>
            <a:pPr algn="just">
              <a:lnSpc>
                <a:spcPct val="150000"/>
              </a:lnSpc>
            </a:pPr>
            <a:r>
              <a:rPr lang="pl-PL" sz="1800" noProof="1"/>
              <a:t>Straszenie konsekwencjami odnawialnych źródeł energii i manipulowanie korelacjami to główne strategie dezinformacji w obszarze transformacji energetycznej.</a:t>
            </a:r>
          </a:p>
          <a:p>
            <a:pPr>
              <a:lnSpc>
                <a:spcPct val="150000"/>
              </a:lnSpc>
            </a:pPr>
            <a:r>
              <a:rPr lang="pl-PL" sz="1800" noProof="1"/>
              <a:t>Twierdzenia, że "algorytmy zastąpią naukowców" ignorują złożoność procesu badawczego i redukują naukę do mechanicznego przetwarzania danych.</a:t>
            </a:r>
          </a:p>
          <a:p>
            <a:pPr marL="0" indent="0">
              <a:lnSpc>
                <a:spcPct val="150000"/>
              </a:lnSpc>
              <a:buNone/>
            </a:pPr>
            <a:endParaRPr lang="pl-PL" sz="1800" b="1" noProof="1"/>
          </a:p>
        </p:txBody>
      </p:sp>
    </p:spTree>
    <p:extLst>
      <p:ext uri="{BB962C8B-B14F-4D97-AF65-F5344CB8AC3E}">
        <p14:creationId xmlns:p14="http://schemas.microsoft.com/office/powerpoint/2010/main" val="1301106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C807B-0490-F433-2F6B-A74CCCA32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725B2643-6BF2-2F21-CAF7-5F695632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505" y="1013109"/>
            <a:ext cx="7628907" cy="1325563"/>
          </a:xfrm>
        </p:spPr>
        <p:txBody>
          <a:bodyPr>
            <a:normAutofit/>
          </a:bodyPr>
          <a:lstStyle/>
          <a:p>
            <a:r>
              <a:rPr lang="pl-PL" noProof="1"/>
              <a:t>Różnica między krytyką naukową a pseudonauką</a:t>
            </a:r>
          </a:p>
        </p:txBody>
      </p:sp>
      <p:sp>
        <p:nvSpPr>
          <p:cNvPr id="18" name="Symbol zastępczy zawartości 10">
            <a:extLst>
              <a:ext uri="{FF2B5EF4-FFF2-40B4-BE49-F238E27FC236}">
                <a16:creationId xmlns:a16="http://schemas.microsoft.com/office/drawing/2014/main" id="{4CD5E953-A29A-BA17-C535-F566036C53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4777" y="2639662"/>
            <a:ext cx="4520247" cy="281812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l-PL" sz="1800" b="1" noProof="1"/>
              <a:t>Uzasadniona krytyka naukowa:</a:t>
            </a:r>
          </a:p>
          <a:p>
            <a:pPr>
              <a:lnSpc>
                <a:spcPct val="100000"/>
              </a:lnSpc>
            </a:pPr>
            <a:r>
              <a:rPr lang="pl-PL" sz="1800" noProof="1"/>
              <a:t>Opiera się na danych empirycznych i metodologii</a:t>
            </a:r>
          </a:p>
          <a:p>
            <a:pPr>
              <a:lnSpc>
                <a:spcPct val="100000"/>
              </a:lnSpc>
            </a:pPr>
            <a:r>
              <a:rPr lang="pl-PL" sz="1800" noProof="1"/>
              <a:t>Uwzględnia kontekst i ograniczenia badań</a:t>
            </a:r>
          </a:p>
          <a:p>
            <a:pPr>
              <a:lnSpc>
                <a:spcPct val="100000"/>
              </a:lnSpc>
            </a:pPr>
            <a:r>
              <a:rPr lang="pl-PL" sz="1800" noProof="1"/>
              <a:t>Jest otwarta na falsyfikację</a:t>
            </a:r>
          </a:p>
          <a:p>
            <a:pPr>
              <a:lnSpc>
                <a:spcPct val="100000"/>
              </a:lnSpc>
            </a:pPr>
            <a:r>
              <a:rPr lang="pl-PL" sz="1800" noProof="1"/>
              <a:t>Przechodzi proces recenzji naukowej</a:t>
            </a:r>
          </a:p>
          <a:p>
            <a:pPr>
              <a:lnSpc>
                <a:spcPct val="100000"/>
              </a:lnSpc>
            </a:pPr>
            <a:r>
              <a:rPr lang="pl-PL" sz="1800" noProof="1"/>
              <a:t>Uznaje niepewność jako element wiedzy</a:t>
            </a:r>
          </a:p>
        </p:txBody>
      </p:sp>
      <p:sp>
        <p:nvSpPr>
          <p:cNvPr id="24" name="Symbol zastępczy zawartości 10">
            <a:extLst>
              <a:ext uri="{FF2B5EF4-FFF2-40B4-BE49-F238E27FC236}">
                <a16:creationId xmlns:a16="http://schemas.microsoft.com/office/drawing/2014/main" id="{FB9C2DF6-E65A-9F52-D3B9-9542AE37460A}"/>
              </a:ext>
            </a:extLst>
          </p:cNvPr>
          <p:cNvSpPr txBox="1">
            <a:spLocks/>
          </p:cNvSpPr>
          <p:nvPr/>
        </p:nvSpPr>
        <p:spPr>
          <a:xfrm>
            <a:off x="6096000" y="2639662"/>
            <a:ext cx="4807014" cy="3073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sz="1800" b="1" noProof="1"/>
              <a:t>Pseudonauka i dezinformacja:</a:t>
            </a:r>
          </a:p>
          <a:p>
            <a:pPr marL="342900" indent="-342900">
              <a:lnSpc>
                <a:spcPct val="100000"/>
              </a:lnSpc>
              <a:buSzPct val="100000"/>
            </a:pPr>
            <a:r>
              <a:rPr lang="pl-PL" sz="1800" noProof="1"/>
              <a:t>Selektywnie dobiera dane potwierdzające tezę</a:t>
            </a:r>
          </a:p>
          <a:p>
            <a:pPr marL="342900" indent="-342900">
              <a:lnSpc>
                <a:spcPct val="100000"/>
              </a:lnSpc>
              <a:buSzPct val="100000"/>
            </a:pPr>
            <a:r>
              <a:rPr lang="pl-PL" sz="1800" noProof="1"/>
              <a:t>Ignoruje kontekst i alternatywne wyjaśnienia</a:t>
            </a:r>
          </a:p>
          <a:p>
            <a:pPr marL="342900" indent="-342900">
              <a:lnSpc>
                <a:spcPct val="100000"/>
              </a:lnSpc>
              <a:buSzPct val="100000"/>
            </a:pPr>
            <a:r>
              <a:rPr lang="pl-PL" sz="1800" noProof="1"/>
              <a:t>Jest odporna na dowody przeciwne</a:t>
            </a:r>
          </a:p>
          <a:p>
            <a:pPr marL="342900" indent="-342900">
              <a:lnSpc>
                <a:spcPct val="100000"/>
              </a:lnSpc>
              <a:buSzPct val="100000"/>
            </a:pPr>
            <a:r>
              <a:rPr lang="pl-PL" sz="1800" noProof="1"/>
              <a:t>Omija weryfikację naukową</a:t>
            </a:r>
          </a:p>
          <a:p>
            <a:pPr marL="342900" indent="-342900">
              <a:lnSpc>
                <a:spcPct val="100000"/>
              </a:lnSpc>
              <a:buSzPct val="100000"/>
            </a:pPr>
            <a:r>
              <a:rPr lang="pl-PL" sz="1800" noProof="1"/>
              <a:t>Przedstawia złożone sprawy jako oczywiste</a:t>
            </a:r>
          </a:p>
        </p:txBody>
      </p:sp>
    </p:spTree>
    <p:extLst>
      <p:ext uri="{BB962C8B-B14F-4D97-AF65-F5344CB8AC3E}">
        <p14:creationId xmlns:p14="http://schemas.microsoft.com/office/powerpoint/2010/main" val="2092072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69481-2003-2D5B-1D0F-60F54036F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A948D6B8-D105-EE43-7E43-9F67B2BE3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264" y="1140546"/>
            <a:ext cx="10515600" cy="1325563"/>
          </a:xfrm>
        </p:spPr>
        <p:txBody>
          <a:bodyPr>
            <a:normAutofit/>
          </a:bodyPr>
          <a:lstStyle/>
          <a:p>
            <a:r>
              <a:rPr lang="pl-PL" noProof="1"/>
              <a:t>Analiza fałszywych narracji o AI w psychologii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55777EBC-2867-1957-F638-2887E68F03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790700"/>
            <a:ext cx="10646664" cy="350037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pl-PL" sz="1800" noProof="1"/>
              <a:t>"AI przejmuje kontrolę nad umysłem człowieka poprzez algorytmy mediów społecznościowych, które manipulują naszymi emocjami i decyzjami bez naszej świadomości.”</a:t>
            </a:r>
          </a:p>
          <a:p>
            <a:pPr>
              <a:lnSpc>
                <a:spcPct val="160000"/>
              </a:lnSpc>
            </a:pPr>
            <a:r>
              <a:rPr lang="pl-PL" sz="1800" noProof="1"/>
              <a:t>"Sztuczna inteligencja zagraża autonomii psychicznej ludzkości, tworząc cyfrowych niewolników uzależnionych od technologii i pozbawionych wolnej woli."</a:t>
            </a:r>
          </a:p>
          <a:p>
            <a:pPr>
              <a:lnSpc>
                <a:spcPct val="160000"/>
              </a:lnSpc>
            </a:pPr>
            <a:r>
              <a:rPr lang="pl-PL" sz="1800" noProof="1"/>
              <a:t>"AI eliminuje potrzebę prowadzenia badań empirycznych w psychologii, ponieważ algorytmy mogą przewidzieć ludzkie zachowanie z doskonałą dokładnością."</a:t>
            </a:r>
          </a:p>
        </p:txBody>
      </p:sp>
    </p:spTree>
    <p:extLst>
      <p:ext uri="{BB962C8B-B14F-4D97-AF65-F5344CB8AC3E}">
        <p14:creationId xmlns:p14="http://schemas.microsoft.com/office/powerpoint/2010/main" val="32998162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FBDA2-9D15-EFC0-53CE-B77337773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15A74505-2C59-2F1D-C061-38445A3C5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0144"/>
            <a:ext cx="10515600" cy="1325563"/>
          </a:xfrm>
        </p:spPr>
        <p:txBody>
          <a:bodyPr>
            <a:normAutofit/>
          </a:bodyPr>
          <a:lstStyle/>
          <a:p>
            <a:r>
              <a:rPr lang="pl-PL" noProof="1"/>
              <a:t>Techniki analizy z wykorzystaniem AI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6C135DC4-219E-0B8F-A614-546395BB67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719449"/>
            <a:ext cx="10963656" cy="359666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noProof="1"/>
              <a:t>Algorytmy uczenia maszynowego mogą automatycznie kategoryzować teksty według typów manipulacji: straszenie, nadmierne uogólnienia, fałszywe dychotomie czy odwoływanie się do emocji zamiast faktów.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noProof="1"/>
              <a:t>Narzędzia przetwarzania języka naturalnego wykrywają emocjonalny język, wykrzykniki, słowa o silnym ładunku emocjonalnym oraz brak precyzyjnych odniesień do źródeł naukowych.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noProof="1"/>
              <a:t>AI może śledzić łańcuchy cytowań, identyfikować autentyczność źródeł i wykrywać wzorce charakterystyczne dla fabryk trolli czy skoordynowanych kampanii dezinformacyjnych.</a:t>
            </a:r>
          </a:p>
        </p:txBody>
      </p:sp>
    </p:spTree>
    <p:extLst>
      <p:ext uri="{BB962C8B-B14F-4D97-AF65-F5344CB8AC3E}">
        <p14:creationId xmlns:p14="http://schemas.microsoft.com/office/powerpoint/2010/main" val="2260326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3C0F6-6987-5F44-D178-CEBD77039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FD7CA999-1E37-E340-9D17-943A6F4AB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8682"/>
            <a:ext cx="10515600" cy="1325563"/>
          </a:xfrm>
        </p:spPr>
        <p:txBody>
          <a:bodyPr>
            <a:normAutofit/>
          </a:bodyPr>
          <a:lstStyle/>
          <a:p>
            <a:r>
              <a:rPr lang="pl-PL" noProof="1"/>
              <a:t>Edukacja medialna w epoce AI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7F7E15BF-24EA-D48F-E765-68C0A51295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32561"/>
            <a:ext cx="10695432" cy="422919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noProof="1"/>
              <a:t>Kompetencje medialne w XXI wieku wykraczają daleko poza umiejętność korzystania z technologii. To złożony zestaw umiejętności poznawczych, analitycznych i etycznych, które pozwalają świadomie nawigować w cyfrowym ekosystemie informacyjnym. W erze sztucznej inteligencji edukacja medialna musi obejmować zrozumienie, jak algorytmy kształtują naszą rzeczywistość informacyjną i jak krytycznie oceniać treści generowane lub kuratorowane przez AI.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noProof="1"/>
              <a:t>Uczenie się zadawania kluczowych pytań: Kto jest autorem? Jakie ma kompetencje? Czy przeszedł proces recenzji? Czy są podane źródła danych?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noProof="1"/>
              <a:t>Identyfikacja technik manipulacji wizualnych i statystycznych: niewłaściwe skale, brakujące dane, selektywne prezentowanie informacji.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noProof="1"/>
              <a:t>Świadomość własnej roli w ekosystemie informacyjnym – każde udostępnienie treści ma konsekwencje społeczne.</a:t>
            </a:r>
          </a:p>
          <a:p>
            <a:pPr marL="0" indent="0">
              <a:lnSpc>
                <a:spcPct val="150000"/>
              </a:lnSpc>
              <a:buNone/>
            </a:pPr>
            <a:endParaRPr lang="pl-PL" sz="1800" noProof="1"/>
          </a:p>
        </p:txBody>
      </p:sp>
    </p:spTree>
    <p:extLst>
      <p:ext uri="{BB962C8B-B14F-4D97-AF65-F5344CB8AC3E}">
        <p14:creationId xmlns:p14="http://schemas.microsoft.com/office/powerpoint/2010/main" val="3875902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674A8-8A4C-8AAE-AC42-1A00042A8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27ADF411-76C0-9697-ED98-A9D666B36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1573"/>
            <a:ext cx="8056418" cy="1325563"/>
          </a:xfrm>
        </p:spPr>
        <p:txBody>
          <a:bodyPr>
            <a:normAutofit/>
          </a:bodyPr>
          <a:lstStyle/>
          <a:p>
            <a:r>
              <a:rPr lang="pl-PL" noProof="1"/>
              <a:t>Przykłady manipulacji wizualnych I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572EA66F-25C2-7832-D6FB-2900AA84F1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20496" y="2480633"/>
            <a:ext cx="4136227" cy="28069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noProof="1"/>
              <a:t>Rzetelność: Wykres 1 – oś Y zaczyna się od 0 (rzetelna wizualizacja)</a:t>
            </a:r>
          </a:p>
          <a:p>
            <a:r>
              <a:rPr lang="pl-PL" sz="2000" noProof="1"/>
              <a:t>wzrost wskaźnika adopcji AI jest łagodny i umiarkowany,</a:t>
            </a:r>
          </a:p>
          <a:p>
            <a:r>
              <a:rPr lang="pl-PL" sz="2000" noProof="1"/>
              <a:t>odbiorca widzi realną skalę zmiany,</a:t>
            </a:r>
          </a:p>
          <a:p>
            <a:r>
              <a:rPr lang="pl-PL" sz="2000" noProof="1"/>
              <a:t>proporcje są zachowane</a:t>
            </a:r>
          </a:p>
          <a:p>
            <a:endParaRPr lang="pl-PL" sz="1800" noProof="1"/>
          </a:p>
        </p:txBody>
      </p:sp>
      <p:pic>
        <p:nvPicPr>
          <p:cNvPr id="7" name="Obraz 6" descr="Obraz przedstawia układ dwóch zmiennych. Na osi X są lata od 2015 do 2022 a Y wartości od 0 do 100 przedstawiajace współczynnik wdrożenia AI. Wykres jest spłaszczony i łagodny.">
            <a:extLst>
              <a:ext uri="{FF2B5EF4-FFF2-40B4-BE49-F238E27FC236}">
                <a16:creationId xmlns:a16="http://schemas.microsoft.com/office/drawing/2014/main" id="{C628BD01-01AA-AED0-1D0D-CDE505D828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77" y="2127989"/>
            <a:ext cx="5534599" cy="440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4705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E0707-D426-8762-562E-5577C409D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4A6C6440-91AA-243A-0105-FAD4E5540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901573"/>
            <a:ext cx="8139545" cy="1325563"/>
          </a:xfrm>
        </p:spPr>
        <p:txBody>
          <a:bodyPr>
            <a:normAutofit/>
          </a:bodyPr>
          <a:lstStyle/>
          <a:p>
            <a:r>
              <a:rPr lang="pl-PL" noProof="1"/>
              <a:t>Przykłady manipulacji wizualnych II</a:t>
            </a:r>
          </a:p>
        </p:txBody>
      </p:sp>
      <p:pic>
        <p:nvPicPr>
          <p:cNvPr id="5" name="Obraz 4" descr="Obraz przedstawia układ dwóch zmiennych. Na osi X są lata od 2015 do 2022 a Y wartości od 50 do 60 przedstawiajace współczynnik wdrożenia AI. Wykres pokazuje silną tendencję wzrostową.">
            <a:extLst>
              <a:ext uri="{FF2B5EF4-FFF2-40B4-BE49-F238E27FC236}">
                <a16:creationId xmlns:a16="http://schemas.microsoft.com/office/drawing/2014/main" id="{79274697-E845-4A7C-9837-AB87D6D73F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27136"/>
            <a:ext cx="5097767" cy="4126163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C4A14933-472C-DF78-5375-72693CB7AEC9}"/>
              </a:ext>
            </a:extLst>
          </p:cNvPr>
          <p:cNvSpPr txBox="1"/>
          <p:nvPr/>
        </p:nvSpPr>
        <p:spPr>
          <a:xfrm>
            <a:off x="6316572" y="2593837"/>
            <a:ext cx="4489974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None/>
            </a:pPr>
            <a:r>
              <a:rPr lang="pl-PL" sz="2000" noProof="1"/>
              <a:t>Wykres 2 – oś Y zaczyna się od 50 (wizualnie zmanipulowana)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noProof="1"/>
              <a:t>ten sam wzrost wygląda na gwałtowny i dramatyczny,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noProof="1"/>
              <a:t>różnice między latami są sztucznie wyolbrzymione,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noProof="1"/>
              <a:t>odbiorca może odnieść wrażenie „eksplozji” zjawiska.</a:t>
            </a:r>
          </a:p>
        </p:txBody>
      </p:sp>
    </p:spTree>
    <p:extLst>
      <p:ext uri="{BB962C8B-B14F-4D97-AF65-F5344CB8AC3E}">
        <p14:creationId xmlns:p14="http://schemas.microsoft.com/office/powerpoint/2010/main" val="2279586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EF6D8C03-F83C-60EE-3267-4707721DC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7940"/>
            <a:ext cx="10515600" cy="1325563"/>
          </a:xfrm>
        </p:spPr>
        <p:txBody>
          <a:bodyPr/>
          <a:lstStyle/>
          <a:p>
            <a:r>
              <a:rPr lang="pl-PL" noProof="1"/>
              <a:t>Wprowadzenie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1A071333-8C3D-12FD-3930-AE30A82842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61900" y="2742701"/>
            <a:ext cx="6254147" cy="26937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noProof="1"/>
              <a:t>Współczesna nauka funkcjonuje w złożonym ekosystemie społecznym, w którym tradycyjne mechanizmy weryfikacji wiedzy spotykają się z wyzwaniami rewolucji cyfrowej.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noProof="1"/>
              <a:t>Z perspektywy naukoznawczej istotnym zagadnieniem jest problem komunikacji i wizualizacji wiedzy co stanowi przecięcie nauki, technologii i społeczeństwa.</a:t>
            </a:r>
          </a:p>
        </p:txBody>
      </p:sp>
    </p:spTree>
    <p:extLst>
      <p:ext uri="{BB962C8B-B14F-4D97-AF65-F5344CB8AC3E}">
        <p14:creationId xmlns:p14="http://schemas.microsoft.com/office/powerpoint/2010/main" val="8286235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1DCB8-D9DB-4CA4-8FDE-17524F1B6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8BABF79C-2DA1-30C7-CA16-28A282753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46" y="834683"/>
            <a:ext cx="10515600" cy="1325563"/>
          </a:xfrm>
        </p:spPr>
        <p:txBody>
          <a:bodyPr/>
          <a:lstStyle/>
          <a:p>
            <a:r>
              <a:rPr lang="pl-PL" b="0" noProof="1"/>
              <a:t>Techniki manipulacji wizualnych</a:t>
            </a:r>
            <a:br>
              <a:rPr lang="pl-PL" noProof="1"/>
            </a:br>
            <a:endParaRPr lang="pl-PL" dirty="0"/>
          </a:p>
        </p:txBody>
      </p:sp>
      <p:sp>
        <p:nvSpPr>
          <p:cNvPr id="24" name="Symbol zastępczy zawartości 10">
            <a:extLst>
              <a:ext uri="{FF2B5EF4-FFF2-40B4-BE49-F238E27FC236}">
                <a16:creationId xmlns:a16="http://schemas.microsoft.com/office/drawing/2014/main" id="{9ADA7297-4817-8F50-F519-B3206C4462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92674"/>
            <a:ext cx="11098427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2400" noProof="1"/>
              <a:t>Pomijanie kluczowego kontekstu lub zmiennych zakłócających</a:t>
            </a:r>
          </a:p>
          <a:p>
            <a:pPr>
              <a:lnSpc>
                <a:spcPct val="150000"/>
              </a:lnSpc>
            </a:pPr>
            <a:r>
              <a:rPr lang="pl-PL" sz="2400" noProof="1"/>
              <a:t>Używanie nieodpowiednich typów wykresów dla danego rodzaju danych</a:t>
            </a:r>
          </a:p>
          <a:p>
            <a:pPr>
              <a:lnSpc>
                <a:spcPct val="150000"/>
              </a:lnSpc>
            </a:pPr>
            <a:r>
              <a:rPr lang="pl-PL" sz="2400" noProof="1"/>
              <a:t>Manipulacja kolorami sugerująca wartościowanie (czerwony = zły, zielony = dobry)</a:t>
            </a:r>
            <a:endParaRPr lang="pl-PL" sz="1800" noProof="1"/>
          </a:p>
        </p:txBody>
      </p:sp>
    </p:spTree>
    <p:extLst>
      <p:ext uri="{BB962C8B-B14F-4D97-AF65-F5344CB8AC3E}">
        <p14:creationId xmlns:p14="http://schemas.microsoft.com/office/powerpoint/2010/main" val="15020554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E03F7-992F-3F94-C491-04F08754D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B6FA07-56E7-731B-F617-4B1A76032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0" noProof="1"/>
              <a:t>Zasady rzetelnej komunikacji naukowej</a:t>
            </a:r>
            <a:endParaRPr lang="pl-PL" b="0" dirty="0"/>
          </a:p>
        </p:txBody>
      </p:sp>
      <p:sp>
        <p:nvSpPr>
          <p:cNvPr id="24" name="Symbol zastępczy zawartości 10">
            <a:extLst>
              <a:ext uri="{FF2B5EF4-FFF2-40B4-BE49-F238E27FC236}">
                <a16:creationId xmlns:a16="http://schemas.microsoft.com/office/drawing/2014/main" id="{87F4A6AC-9B24-B71F-DC3D-37519AFA9D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2000" noProof="1"/>
              <a:t>Transparentność dotycząca źródeł danych i metodologii</a:t>
            </a:r>
          </a:p>
          <a:p>
            <a:pPr>
              <a:lnSpc>
                <a:spcPct val="150000"/>
              </a:lnSpc>
            </a:pPr>
            <a:r>
              <a:rPr lang="pl-PL" sz="2000" noProof="1"/>
              <a:t>Odpowiednie skalowanie umożliwiające obiektywną ocenę</a:t>
            </a:r>
          </a:p>
          <a:p>
            <a:pPr>
              <a:lnSpc>
                <a:spcPct val="150000"/>
              </a:lnSpc>
            </a:pPr>
            <a:r>
              <a:rPr lang="pl-PL" sz="2000" noProof="1"/>
              <a:t>Prezentowanie danych w odpowiednim kontekście czasowym i przestrzennym</a:t>
            </a:r>
          </a:p>
          <a:p>
            <a:pPr>
              <a:lnSpc>
                <a:spcPct val="150000"/>
              </a:lnSpc>
            </a:pPr>
            <a:r>
              <a:rPr lang="pl-PL" sz="2000" noProof="1"/>
              <a:t>Wskazywanie ograniczeń i niepewności pomiarów</a:t>
            </a:r>
          </a:p>
          <a:p>
            <a:pPr>
              <a:lnSpc>
                <a:spcPct val="150000"/>
              </a:lnSpc>
            </a:pPr>
            <a:r>
              <a:rPr lang="pl-PL" sz="2000" noProof="1"/>
              <a:t>Unikanie sugestywnych kolorów i etykiet</a:t>
            </a:r>
            <a:endParaRPr lang="pl-PL" sz="1600" noProof="1"/>
          </a:p>
        </p:txBody>
      </p:sp>
    </p:spTree>
    <p:extLst>
      <p:ext uri="{BB962C8B-B14F-4D97-AF65-F5344CB8AC3E}">
        <p14:creationId xmlns:p14="http://schemas.microsoft.com/office/powerpoint/2010/main" val="39097924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D1E3E-DF30-0E62-E5B2-2FBE5B085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EC0131B8-B6B8-899B-EED0-D2095A915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noProof="1"/>
              <a:t>Podsumowanie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B4FB0F7A-5BF7-6331-21C6-20C70CC1F3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3179"/>
            <a:ext cx="10395857" cy="428699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l-PL" sz="2300" noProof="1"/>
              <a:t>Wyzwana przed którymi stoi współczesna nauka w erze cyfrowej są wysoce złożone. Dezinformacja naukowa nie jest jedynie problemem technologicznym – to zjawisko społeczne, które wymaga wielowymiarowej odpowiedzi łączącej edukację, regulacje, rozwój technologiczny i budowanie kultury krytycznego myślenia.</a:t>
            </a:r>
          </a:p>
          <a:p>
            <a:pPr>
              <a:lnSpc>
                <a:spcPct val="160000"/>
              </a:lnSpc>
            </a:pPr>
            <a:r>
              <a:rPr lang="pl-PL" sz="2300" noProof="1"/>
              <a:t>Dezinformacja naukowa podważa zaufanie do instytucji, utrudnia podejmowanie racjonalnych decyzji publicznych i pogłębia społeczne podziały.</a:t>
            </a:r>
          </a:p>
          <a:p>
            <a:pPr>
              <a:lnSpc>
                <a:spcPct val="160000"/>
              </a:lnSpc>
            </a:pPr>
            <a:r>
              <a:rPr lang="pl-PL" sz="2300" noProof="1"/>
              <a:t>Edukacja akademicka pełni kluczową rolę w wyposażaniu obywateli w kompetencje krytycznego myślenia niezbędne do przeciwdziałania pseudonauce.</a:t>
            </a:r>
          </a:p>
          <a:p>
            <a:pPr marL="0" indent="0">
              <a:lnSpc>
                <a:spcPct val="160000"/>
              </a:lnSpc>
              <a:buNone/>
            </a:pPr>
            <a:endParaRPr lang="pl-PL" sz="1800" noProof="1"/>
          </a:p>
          <a:p>
            <a:pPr marL="0" indent="0">
              <a:lnSpc>
                <a:spcPct val="160000"/>
              </a:lnSpc>
              <a:buNone/>
            </a:pPr>
            <a:endParaRPr lang="pl-PL" sz="1800" noProof="1"/>
          </a:p>
          <a:p>
            <a:pPr marL="0" indent="0">
              <a:lnSpc>
                <a:spcPct val="160000"/>
              </a:lnSpc>
              <a:buNone/>
            </a:pPr>
            <a:endParaRPr lang="pl-PL" sz="1800" noProof="1"/>
          </a:p>
          <a:p>
            <a:pPr marL="0" indent="0">
              <a:lnSpc>
                <a:spcPct val="160000"/>
              </a:lnSpc>
              <a:buNone/>
            </a:pPr>
            <a:endParaRPr lang="pl-PL" sz="1800" noProof="1"/>
          </a:p>
          <a:p>
            <a:pPr marL="0" indent="0">
              <a:lnSpc>
                <a:spcPct val="160000"/>
              </a:lnSpc>
              <a:buNone/>
            </a:pPr>
            <a:endParaRPr lang="pl-PL" sz="1800" noProof="1"/>
          </a:p>
        </p:txBody>
      </p:sp>
    </p:spTree>
    <p:extLst>
      <p:ext uri="{BB962C8B-B14F-4D97-AF65-F5344CB8AC3E}">
        <p14:creationId xmlns:p14="http://schemas.microsoft.com/office/powerpoint/2010/main" val="3386436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79590-2E5F-0044-07B7-27038AC62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88DCD3F2-21F4-194D-5C8F-05FF92A8E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noProof="1"/>
              <a:t>Literatura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E3DF24B6-E993-AFA3-D0C3-1A5B0A5887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294410"/>
            <a:ext cx="10894621" cy="5198465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pl-PL" sz="1800" dirty="0" err="1"/>
              <a:t>Thorp</a:t>
            </a:r>
            <a:r>
              <a:rPr lang="pl-PL" sz="1800" dirty="0"/>
              <a:t>, H. H. (2024). </a:t>
            </a:r>
            <a:r>
              <a:rPr lang="pl-PL" sz="1800" dirty="0" err="1"/>
              <a:t>ChatGPT</a:t>
            </a:r>
            <a:r>
              <a:rPr lang="pl-PL" sz="1800" dirty="0"/>
              <a:t> to the </a:t>
            </a:r>
            <a:r>
              <a:rPr lang="pl-PL" sz="1800" dirty="0" err="1"/>
              <a:t>rescue</a:t>
            </a:r>
            <a:r>
              <a:rPr lang="pl-PL" sz="1800" dirty="0"/>
              <a:t>? </a:t>
            </a:r>
            <a:r>
              <a:rPr lang="pl-PL" sz="1800" i="1" dirty="0"/>
              <a:t>Science</a:t>
            </a:r>
            <a:r>
              <a:rPr lang="pl-PL" sz="1800" dirty="0"/>
              <a:t>, </a:t>
            </a:r>
            <a:r>
              <a:rPr lang="pl-PL" sz="1800" i="1" dirty="0"/>
              <a:t>385</a:t>
            </a:r>
            <a:r>
              <a:rPr lang="pl-PL" sz="1800" dirty="0"/>
              <a:t>(6714), 1143. </a:t>
            </a:r>
            <a:r>
              <a:rPr lang="pl-PL" sz="1800" dirty="0" err="1"/>
              <a:t>https</a:t>
            </a:r>
            <a:r>
              <a:rPr lang="pl-PL" sz="1800" dirty="0"/>
              <a:t>://</a:t>
            </a:r>
            <a:r>
              <a:rPr lang="pl-PL" sz="1800" dirty="0" err="1"/>
              <a:t>doi.org</a:t>
            </a:r>
            <a:r>
              <a:rPr lang="pl-PL" sz="1800" dirty="0"/>
              <a:t>/10.1126/science.adt0007</a:t>
            </a:r>
          </a:p>
          <a:p>
            <a:pPr>
              <a:lnSpc>
                <a:spcPct val="170000"/>
              </a:lnSpc>
            </a:pPr>
            <a:r>
              <a:rPr lang="pl-PL" sz="1800" dirty="0"/>
              <a:t>Van Der </a:t>
            </a:r>
            <a:r>
              <a:rPr lang="pl-PL" sz="1800" dirty="0" err="1"/>
              <a:t>Linden</a:t>
            </a:r>
            <a:r>
              <a:rPr lang="pl-PL" sz="1800" dirty="0"/>
              <a:t>, S., </a:t>
            </a:r>
            <a:r>
              <a:rPr lang="pl-PL" sz="1800" dirty="0" err="1"/>
              <a:t>Maibach</a:t>
            </a:r>
            <a:r>
              <a:rPr lang="pl-PL" sz="1800" dirty="0"/>
              <a:t>, E., Cook, J., </a:t>
            </a:r>
            <a:r>
              <a:rPr lang="pl-PL" sz="1800" dirty="0" err="1"/>
              <a:t>Leiserowitz</a:t>
            </a:r>
            <a:r>
              <a:rPr lang="pl-PL" sz="1800" dirty="0"/>
              <a:t>, A., &amp; </a:t>
            </a:r>
            <a:r>
              <a:rPr lang="pl-PL" sz="1800" dirty="0" err="1"/>
              <a:t>Lewandowsky</a:t>
            </a:r>
            <a:r>
              <a:rPr lang="pl-PL" sz="1800" dirty="0"/>
              <a:t>, S. (2017). </a:t>
            </a:r>
            <a:r>
              <a:rPr lang="pl-PL" sz="1800" dirty="0" err="1"/>
              <a:t>Inoculating</a:t>
            </a:r>
            <a:r>
              <a:rPr lang="pl-PL" sz="1800" dirty="0"/>
              <a:t> </a:t>
            </a:r>
            <a:r>
              <a:rPr lang="pl-PL" sz="1800" dirty="0" err="1"/>
              <a:t>against</a:t>
            </a:r>
            <a:r>
              <a:rPr lang="pl-PL" sz="1800" dirty="0"/>
              <a:t> </a:t>
            </a:r>
            <a:r>
              <a:rPr lang="pl-PL" sz="1800" dirty="0" err="1"/>
              <a:t>misinformation</a:t>
            </a:r>
            <a:r>
              <a:rPr lang="pl-PL" sz="1800" dirty="0"/>
              <a:t>. </a:t>
            </a:r>
            <a:r>
              <a:rPr lang="pl-PL" sz="1800" i="1" dirty="0"/>
              <a:t>Science</a:t>
            </a:r>
            <a:r>
              <a:rPr lang="pl-PL" sz="1800" dirty="0"/>
              <a:t>, </a:t>
            </a:r>
            <a:r>
              <a:rPr lang="pl-PL" sz="1800" i="1" dirty="0"/>
              <a:t>358</a:t>
            </a:r>
            <a:r>
              <a:rPr lang="pl-PL" sz="1800" dirty="0"/>
              <a:t>(6367), 1141–1142. </a:t>
            </a:r>
            <a:r>
              <a:rPr lang="pl-PL" sz="1800" dirty="0" err="1"/>
              <a:t>https</a:t>
            </a:r>
            <a:r>
              <a:rPr lang="pl-PL" sz="1800" dirty="0"/>
              <a:t>://</a:t>
            </a:r>
            <a:r>
              <a:rPr lang="pl-PL" sz="1800" dirty="0" err="1"/>
              <a:t>doi.org</a:t>
            </a:r>
            <a:r>
              <a:rPr lang="pl-PL" sz="1800" dirty="0"/>
              <a:t>/10.1126/science.aar4533</a:t>
            </a:r>
          </a:p>
          <a:p>
            <a:pPr>
              <a:lnSpc>
                <a:spcPct val="170000"/>
              </a:lnSpc>
            </a:pPr>
            <a:r>
              <a:rPr lang="pl-PL" sz="1800" dirty="0" err="1"/>
              <a:t>Blau</a:t>
            </a:r>
            <a:r>
              <a:rPr lang="pl-PL" sz="1800" dirty="0"/>
              <a:t>, W., </a:t>
            </a:r>
            <a:r>
              <a:rPr lang="pl-PL" sz="1800" dirty="0" err="1"/>
              <a:t>Cerf</a:t>
            </a:r>
            <a:r>
              <a:rPr lang="pl-PL" sz="1800" dirty="0"/>
              <a:t>, V. G., </a:t>
            </a:r>
            <a:r>
              <a:rPr lang="pl-PL" sz="1800" dirty="0" err="1"/>
              <a:t>Enriquez</a:t>
            </a:r>
            <a:r>
              <a:rPr lang="pl-PL" sz="1800" dirty="0"/>
              <a:t>, J., Francisco, J. S., </a:t>
            </a:r>
            <a:r>
              <a:rPr lang="pl-PL" sz="1800" dirty="0" err="1"/>
              <a:t>Gasser</a:t>
            </a:r>
            <a:r>
              <a:rPr lang="pl-PL" sz="1800" dirty="0"/>
              <a:t>, U., Gray, M. L., </a:t>
            </a:r>
            <a:r>
              <a:rPr lang="pl-PL" sz="1800" dirty="0" err="1"/>
              <a:t>Greaves</a:t>
            </a:r>
            <a:r>
              <a:rPr lang="pl-PL" sz="1800" dirty="0"/>
              <a:t>, M., Grosz, B. J., </a:t>
            </a:r>
            <a:r>
              <a:rPr lang="pl-PL" sz="1800" dirty="0" err="1"/>
              <a:t>Jamieson</a:t>
            </a:r>
            <a:r>
              <a:rPr lang="pl-PL" sz="1800" dirty="0"/>
              <a:t>, K. H., </a:t>
            </a:r>
            <a:r>
              <a:rPr lang="pl-PL" sz="1800" dirty="0" err="1"/>
              <a:t>Haug</a:t>
            </a:r>
            <a:r>
              <a:rPr lang="pl-PL" sz="1800" dirty="0"/>
              <a:t>, G. H., Hennessy, J. L., Horvitz, E., Kaiser, D. I., London, A. J., </a:t>
            </a:r>
            <a:r>
              <a:rPr lang="pl-PL" sz="1800" dirty="0" err="1"/>
              <a:t>Lovell-Badge</a:t>
            </a:r>
            <a:r>
              <a:rPr lang="pl-PL" sz="1800" dirty="0"/>
              <a:t>, R., </a:t>
            </a:r>
            <a:r>
              <a:rPr lang="pl-PL" sz="1800" dirty="0" err="1"/>
              <a:t>McNutt</a:t>
            </a:r>
            <a:r>
              <a:rPr lang="pl-PL" sz="1800" dirty="0"/>
              <a:t>, M. K., </a:t>
            </a:r>
            <a:r>
              <a:rPr lang="pl-PL" sz="1800" dirty="0" err="1"/>
              <a:t>Minow</a:t>
            </a:r>
            <a:r>
              <a:rPr lang="pl-PL" sz="1800" dirty="0"/>
              <a:t>, M., Mitchell, T. M., </a:t>
            </a:r>
            <a:r>
              <a:rPr lang="pl-PL" sz="1800" dirty="0" err="1"/>
              <a:t>Ness</a:t>
            </a:r>
            <a:r>
              <a:rPr lang="pl-PL" sz="1800" dirty="0"/>
              <a:t>, S., . . . </a:t>
            </a:r>
            <a:r>
              <a:rPr lang="pl-PL" sz="1800" dirty="0" err="1"/>
              <a:t>Witherell</a:t>
            </a:r>
            <a:r>
              <a:rPr lang="pl-PL" sz="1800" dirty="0"/>
              <a:t>, M. (2024). </a:t>
            </a:r>
            <a:r>
              <a:rPr lang="pl-PL" sz="1800" dirty="0" err="1"/>
              <a:t>Protecting</a:t>
            </a:r>
            <a:r>
              <a:rPr lang="pl-PL" sz="1800" dirty="0"/>
              <a:t> </a:t>
            </a:r>
            <a:r>
              <a:rPr lang="pl-PL" sz="1800" dirty="0" err="1"/>
              <a:t>scientific</a:t>
            </a:r>
            <a:r>
              <a:rPr lang="pl-PL" sz="1800" dirty="0"/>
              <a:t> </a:t>
            </a:r>
            <a:r>
              <a:rPr lang="pl-PL" sz="1800" dirty="0" err="1"/>
              <a:t>integrity</a:t>
            </a:r>
            <a:r>
              <a:rPr lang="pl-PL" sz="1800" dirty="0"/>
              <a:t> in </a:t>
            </a:r>
            <a:r>
              <a:rPr lang="pl-PL" sz="1800" dirty="0" err="1"/>
              <a:t>an</a:t>
            </a:r>
            <a:r>
              <a:rPr lang="pl-PL" sz="1800" dirty="0"/>
              <a:t> </a:t>
            </a:r>
            <a:r>
              <a:rPr lang="pl-PL" sz="1800" dirty="0" err="1"/>
              <a:t>age</a:t>
            </a:r>
            <a:r>
              <a:rPr lang="pl-PL" sz="1800" dirty="0"/>
              <a:t> of </a:t>
            </a:r>
            <a:r>
              <a:rPr lang="pl-PL" sz="1800" dirty="0" err="1"/>
              <a:t>generative</a:t>
            </a:r>
            <a:r>
              <a:rPr lang="pl-PL" sz="1800" dirty="0"/>
              <a:t> AI. </a:t>
            </a:r>
            <a:r>
              <a:rPr lang="pl-PL" sz="1800" i="1" dirty="0" err="1"/>
              <a:t>Proceedings</a:t>
            </a:r>
            <a:r>
              <a:rPr lang="pl-PL" sz="1800" i="1" dirty="0"/>
              <a:t> of the </a:t>
            </a:r>
            <a:r>
              <a:rPr lang="pl-PL" sz="1800" i="1" dirty="0" err="1"/>
              <a:t>National</a:t>
            </a:r>
            <a:r>
              <a:rPr lang="pl-PL" sz="1800" i="1" dirty="0"/>
              <a:t> </a:t>
            </a:r>
            <a:r>
              <a:rPr lang="pl-PL" sz="1800" i="1" dirty="0" err="1"/>
              <a:t>Academy</a:t>
            </a:r>
            <a:r>
              <a:rPr lang="pl-PL" sz="1800" i="1" dirty="0"/>
              <a:t> of </a:t>
            </a:r>
            <a:r>
              <a:rPr lang="pl-PL" sz="1800" i="1" dirty="0" err="1"/>
              <a:t>Sciences</a:t>
            </a:r>
            <a:r>
              <a:rPr lang="pl-PL" sz="1800" dirty="0"/>
              <a:t>, </a:t>
            </a:r>
            <a:r>
              <a:rPr lang="pl-PL" sz="1800" i="1" dirty="0"/>
              <a:t>121</a:t>
            </a:r>
            <a:r>
              <a:rPr lang="pl-PL" sz="1800" dirty="0"/>
              <a:t>(22), e2407886121. </a:t>
            </a:r>
            <a:r>
              <a:rPr lang="pl-PL" sz="1800" dirty="0" err="1"/>
              <a:t>https</a:t>
            </a:r>
            <a:r>
              <a:rPr lang="pl-PL" sz="1800" dirty="0"/>
              <a:t>://</a:t>
            </a:r>
            <a:r>
              <a:rPr lang="pl-PL" sz="1800" dirty="0" err="1"/>
              <a:t>doi.org</a:t>
            </a:r>
            <a:r>
              <a:rPr lang="pl-PL" sz="1800" dirty="0"/>
              <a:t>/10.1073/pnas.2407886121</a:t>
            </a:r>
          </a:p>
          <a:p>
            <a:pPr>
              <a:lnSpc>
                <a:spcPct val="170000"/>
              </a:lnSpc>
            </a:pPr>
            <a:r>
              <a:rPr lang="pl-PL" sz="1800" dirty="0" err="1"/>
              <a:t>Zanartu</a:t>
            </a:r>
            <a:r>
              <a:rPr lang="pl-PL" sz="1800" dirty="0"/>
              <a:t>, F., Cook, J., Wagner, M., &amp; </a:t>
            </a:r>
            <a:r>
              <a:rPr lang="pl-PL" sz="1800" dirty="0" err="1"/>
              <a:t>García</a:t>
            </a:r>
            <a:r>
              <a:rPr lang="pl-PL" sz="1800" dirty="0"/>
              <a:t>, J. (2024). A </a:t>
            </a:r>
            <a:r>
              <a:rPr lang="pl-PL" sz="1800" dirty="0" err="1"/>
              <a:t>technocognitive</a:t>
            </a:r>
            <a:r>
              <a:rPr lang="pl-PL" sz="1800" dirty="0"/>
              <a:t> </a:t>
            </a:r>
            <a:r>
              <a:rPr lang="pl-PL" sz="1800" dirty="0" err="1"/>
              <a:t>approach</a:t>
            </a:r>
            <a:r>
              <a:rPr lang="pl-PL" sz="1800" dirty="0"/>
              <a:t> to </a:t>
            </a:r>
            <a:r>
              <a:rPr lang="pl-PL" sz="1800" dirty="0" err="1"/>
              <a:t>detecting</a:t>
            </a:r>
            <a:r>
              <a:rPr lang="pl-PL" sz="1800" dirty="0"/>
              <a:t> </a:t>
            </a:r>
            <a:r>
              <a:rPr lang="pl-PL" sz="1800" dirty="0" err="1"/>
              <a:t>fallacies</a:t>
            </a:r>
            <a:r>
              <a:rPr lang="pl-PL" sz="1800" dirty="0"/>
              <a:t> in </a:t>
            </a:r>
            <a:r>
              <a:rPr lang="pl-PL" sz="1800" dirty="0" err="1"/>
              <a:t>climate</a:t>
            </a:r>
            <a:r>
              <a:rPr lang="pl-PL" sz="1800" dirty="0"/>
              <a:t> </a:t>
            </a:r>
            <a:r>
              <a:rPr lang="pl-PL" sz="1800" dirty="0" err="1"/>
              <a:t>misinformation</a:t>
            </a:r>
            <a:r>
              <a:rPr lang="pl-PL" sz="1800" dirty="0"/>
              <a:t>. </a:t>
            </a:r>
            <a:r>
              <a:rPr lang="pl-PL" sz="1800" i="1" dirty="0" err="1"/>
              <a:t>Scientific</a:t>
            </a:r>
            <a:r>
              <a:rPr lang="pl-PL" sz="1800" i="1" dirty="0"/>
              <a:t> </a:t>
            </a:r>
            <a:r>
              <a:rPr lang="pl-PL" sz="1800" i="1" dirty="0" err="1"/>
              <a:t>Reports</a:t>
            </a:r>
            <a:r>
              <a:rPr lang="pl-PL" sz="1800" dirty="0"/>
              <a:t>, </a:t>
            </a:r>
            <a:r>
              <a:rPr lang="pl-PL" sz="1800" i="1" dirty="0"/>
              <a:t>14</a:t>
            </a:r>
            <a:r>
              <a:rPr lang="pl-PL" sz="1800" dirty="0"/>
              <a:t>(1), 27647. </a:t>
            </a:r>
            <a:r>
              <a:rPr lang="pl-PL" sz="1800" dirty="0" err="1"/>
              <a:t>https</a:t>
            </a:r>
            <a:r>
              <a:rPr lang="pl-PL" sz="1800" dirty="0"/>
              <a:t>://</a:t>
            </a:r>
            <a:r>
              <a:rPr lang="pl-PL" sz="1800" dirty="0" err="1"/>
              <a:t>doi.org</a:t>
            </a:r>
            <a:r>
              <a:rPr lang="pl-PL" sz="1800" dirty="0"/>
              <a:t>/10.1038/s41598-024-76139-w</a:t>
            </a:r>
          </a:p>
        </p:txBody>
      </p:sp>
    </p:spTree>
    <p:extLst>
      <p:ext uri="{BB962C8B-B14F-4D97-AF65-F5344CB8AC3E}">
        <p14:creationId xmlns:p14="http://schemas.microsoft.com/office/powerpoint/2010/main" val="3356131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C0231-7093-C364-D0E3-1FB54BDF01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92967927-5C9D-84D3-98E6-800D3971F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noProof="1"/>
              <a:t>Literatura 2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B186BA47-285B-394A-85F4-859F065355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43791"/>
            <a:ext cx="10419609" cy="4809507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pl-PL" sz="1800" dirty="0" err="1"/>
              <a:t>Farrell</a:t>
            </a:r>
            <a:r>
              <a:rPr lang="pl-PL" sz="1800" dirty="0"/>
              <a:t>, J., </a:t>
            </a:r>
            <a:r>
              <a:rPr lang="pl-PL" sz="1800" dirty="0" err="1"/>
              <a:t>McConnell</a:t>
            </a:r>
            <a:r>
              <a:rPr lang="pl-PL" sz="1800" dirty="0"/>
              <a:t>, K., &amp; </a:t>
            </a:r>
            <a:r>
              <a:rPr lang="pl-PL" sz="1800" dirty="0" err="1"/>
              <a:t>Brulle</a:t>
            </a:r>
            <a:r>
              <a:rPr lang="pl-PL" sz="1800" dirty="0"/>
              <a:t>, R. (2019b). </a:t>
            </a:r>
            <a:r>
              <a:rPr lang="pl-PL" sz="1800" dirty="0" err="1"/>
              <a:t>Evidence-based</a:t>
            </a:r>
            <a:r>
              <a:rPr lang="pl-PL" sz="1800" dirty="0"/>
              <a:t> </a:t>
            </a:r>
            <a:r>
              <a:rPr lang="pl-PL" sz="1800" dirty="0" err="1"/>
              <a:t>strategies</a:t>
            </a:r>
            <a:r>
              <a:rPr lang="pl-PL" sz="1800" dirty="0"/>
              <a:t> to </a:t>
            </a:r>
            <a:r>
              <a:rPr lang="pl-PL" sz="1800" dirty="0" err="1"/>
              <a:t>combat</a:t>
            </a:r>
            <a:r>
              <a:rPr lang="pl-PL" sz="1800" dirty="0"/>
              <a:t> </a:t>
            </a:r>
            <a:r>
              <a:rPr lang="pl-PL" sz="1800" dirty="0" err="1"/>
              <a:t>scientific</a:t>
            </a:r>
            <a:r>
              <a:rPr lang="pl-PL" sz="1800" dirty="0"/>
              <a:t> </a:t>
            </a:r>
            <a:r>
              <a:rPr lang="pl-PL" sz="1800" dirty="0" err="1"/>
              <a:t>misinformation</a:t>
            </a:r>
            <a:r>
              <a:rPr lang="pl-PL" sz="1800" dirty="0"/>
              <a:t>. </a:t>
            </a:r>
            <a:r>
              <a:rPr lang="pl-PL" sz="1800" i="1" dirty="0"/>
              <a:t>Nature </a:t>
            </a:r>
            <a:r>
              <a:rPr lang="pl-PL" sz="1800" i="1" dirty="0" err="1"/>
              <a:t>Climate</a:t>
            </a:r>
            <a:r>
              <a:rPr lang="pl-PL" sz="1800" i="1" dirty="0"/>
              <a:t> </a:t>
            </a:r>
            <a:r>
              <a:rPr lang="pl-PL" sz="1800" i="1" dirty="0" err="1"/>
              <a:t>Change</a:t>
            </a:r>
            <a:r>
              <a:rPr lang="pl-PL" sz="1800" dirty="0"/>
              <a:t>, </a:t>
            </a:r>
            <a:r>
              <a:rPr lang="pl-PL" sz="1800" i="1" dirty="0"/>
              <a:t>9</a:t>
            </a:r>
            <a:r>
              <a:rPr lang="pl-PL" sz="1800" dirty="0"/>
              <a:t>(3), 191–195. </a:t>
            </a:r>
            <a:r>
              <a:rPr lang="pl-PL" sz="1800" dirty="0" err="1"/>
              <a:t>https</a:t>
            </a:r>
            <a:r>
              <a:rPr lang="pl-PL" sz="1800" dirty="0"/>
              <a:t>://</a:t>
            </a:r>
            <a:r>
              <a:rPr lang="pl-PL" sz="1800" dirty="0" err="1"/>
              <a:t>doi.org</a:t>
            </a:r>
            <a:r>
              <a:rPr lang="pl-PL" sz="1800" dirty="0"/>
              <a:t>/10.1038/s41558-018-0368-6</a:t>
            </a:r>
          </a:p>
          <a:p>
            <a:pPr>
              <a:lnSpc>
                <a:spcPct val="170000"/>
              </a:lnSpc>
            </a:pPr>
            <a:r>
              <a:rPr lang="pl-PL" sz="1800" dirty="0" err="1"/>
              <a:t>Roozenbeek</a:t>
            </a:r>
            <a:r>
              <a:rPr lang="pl-PL" sz="1800" dirty="0"/>
              <a:t>, J., </a:t>
            </a:r>
            <a:r>
              <a:rPr lang="pl-PL" sz="1800" dirty="0" err="1"/>
              <a:t>Culloty</a:t>
            </a:r>
            <a:r>
              <a:rPr lang="pl-PL" sz="1800" dirty="0"/>
              <a:t>, E., &amp; </a:t>
            </a:r>
            <a:r>
              <a:rPr lang="pl-PL" sz="1800" dirty="0" err="1"/>
              <a:t>Suiter</a:t>
            </a:r>
            <a:r>
              <a:rPr lang="pl-PL" sz="1800" dirty="0"/>
              <a:t>, J. (2023b). </a:t>
            </a:r>
            <a:r>
              <a:rPr lang="pl-PL" sz="1800" dirty="0" err="1"/>
              <a:t>Countering</a:t>
            </a:r>
            <a:r>
              <a:rPr lang="pl-PL" sz="1800" dirty="0"/>
              <a:t> </a:t>
            </a:r>
            <a:r>
              <a:rPr lang="pl-PL" sz="1800" dirty="0" err="1"/>
              <a:t>misinformation</a:t>
            </a:r>
            <a:r>
              <a:rPr lang="pl-PL" sz="1800" dirty="0"/>
              <a:t>. </a:t>
            </a:r>
            <a:r>
              <a:rPr lang="pl-PL" sz="1800" i="1" dirty="0" err="1"/>
              <a:t>European</a:t>
            </a:r>
            <a:r>
              <a:rPr lang="pl-PL" sz="1800" i="1" dirty="0"/>
              <a:t> </a:t>
            </a:r>
            <a:r>
              <a:rPr lang="pl-PL" sz="1800" i="1" dirty="0" err="1"/>
              <a:t>Psychologist</a:t>
            </a:r>
            <a:r>
              <a:rPr lang="pl-PL" sz="1800" dirty="0"/>
              <a:t>, </a:t>
            </a:r>
            <a:r>
              <a:rPr lang="pl-PL" sz="1800" i="1" dirty="0"/>
              <a:t>28</a:t>
            </a:r>
            <a:r>
              <a:rPr lang="pl-PL" sz="1800" dirty="0"/>
              <a:t>(3), 189–205. </a:t>
            </a:r>
            <a:r>
              <a:rPr lang="pl-PL" sz="1800" dirty="0" err="1"/>
              <a:t>https</a:t>
            </a:r>
            <a:r>
              <a:rPr lang="pl-PL" sz="1800" dirty="0"/>
              <a:t>://</a:t>
            </a:r>
            <a:r>
              <a:rPr lang="pl-PL" sz="1800" dirty="0" err="1"/>
              <a:t>doi.org</a:t>
            </a:r>
            <a:r>
              <a:rPr lang="pl-PL" sz="1800" dirty="0"/>
              <a:t>/10.1027/1016-9040/a000492</a:t>
            </a:r>
          </a:p>
          <a:p>
            <a:pPr>
              <a:lnSpc>
                <a:spcPct val="170000"/>
              </a:lnSpc>
            </a:pPr>
            <a:r>
              <a:rPr lang="pl-PL" sz="1800" dirty="0" err="1"/>
              <a:t>Heley</a:t>
            </a:r>
            <a:r>
              <a:rPr lang="pl-PL" sz="1800" dirty="0"/>
              <a:t>, K., </a:t>
            </a:r>
            <a:r>
              <a:rPr lang="pl-PL" sz="1800" dirty="0" err="1"/>
              <a:t>Chou</a:t>
            </a:r>
            <a:r>
              <a:rPr lang="pl-PL" sz="1800" dirty="0"/>
              <a:t>, W. S., </a:t>
            </a:r>
            <a:r>
              <a:rPr lang="pl-PL" sz="1800" dirty="0" err="1"/>
              <a:t>D’Angelo</a:t>
            </a:r>
            <a:r>
              <a:rPr lang="pl-PL" sz="1800" dirty="0"/>
              <a:t>, H., Everson, N. S., Muro, A., Rohde, J. A., &amp; </a:t>
            </a:r>
            <a:r>
              <a:rPr lang="pl-PL" sz="1800" dirty="0" err="1"/>
              <a:t>Gaysynsky</a:t>
            </a:r>
            <a:r>
              <a:rPr lang="pl-PL" sz="1800" dirty="0"/>
              <a:t>, A. (2024). </a:t>
            </a:r>
            <a:r>
              <a:rPr lang="pl-PL" sz="1800" dirty="0" err="1"/>
              <a:t>Mitigating</a:t>
            </a:r>
            <a:r>
              <a:rPr lang="pl-PL" sz="1800" dirty="0"/>
              <a:t> </a:t>
            </a:r>
            <a:r>
              <a:rPr lang="pl-PL" sz="1800" dirty="0" err="1"/>
              <a:t>Health</a:t>
            </a:r>
            <a:r>
              <a:rPr lang="pl-PL" sz="1800" dirty="0"/>
              <a:t> and Science </a:t>
            </a:r>
            <a:r>
              <a:rPr lang="pl-PL" sz="1800" dirty="0" err="1"/>
              <a:t>Misinformation</a:t>
            </a:r>
            <a:r>
              <a:rPr lang="pl-PL" sz="1800" dirty="0"/>
              <a:t>: A </a:t>
            </a:r>
            <a:r>
              <a:rPr lang="pl-PL" sz="1800" dirty="0" err="1"/>
              <a:t>Scoping</a:t>
            </a:r>
            <a:r>
              <a:rPr lang="pl-PL" sz="1800" dirty="0"/>
              <a:t> </a:t>
            </a:r>
            <a:r>
              <a:rPr lang="pl-PL" sz="1800" dirty="0" err="1"/>
              <a:t>Review</a:t>
            </a:r>
            <a:r>
              <a:rPr lang="pl-PL" sz="1800" dirty="0"/>
              <a:t> of </a:t>
            </a:r>
            <a:r>
              <a:rPr lang="pl-PL" sz="1800" dirty="0" err="1"/>
              <a:t>Literature</a:t>
            </a:r>
            <a:r>
              <a:rPr lang="pl-PL" sz="1800" dirty="0"/>
              <a:t> from 2017 to 2022. </a:t>
            </a:r>
            <a:r>
              <a:rPr lang="pl-PL" sz="1800" i="1" dirty="0" err="1"/>
              <a:t>Health</a:t>
            </a:r>
            <a:r>
              <a:rPr lang="pl-PL" sz="1800" i="1" dirty="0"/>
              <a:t> </a:t>
            </a:r>
            <a:r>
              <a:rPr lang="pl-PL" sz="1800" i="1" dirty="0" err="1"/>
              <a:t>Communication</a:t>
            </a:r>
            <a:r>
              <a:rPr lang="pl-PL" sz="1800" dirty="0"/>
              <a:t>, </a:t>
            </a:r>
            <a:r>
              <a:rPr lang="pl-PL" sz="1800" i="1" dirty="0"/>
              <a:t>40</a:t>
            </a:r>
            <a:r>
              <a:rPr lang="pl-PL" sz="1800" dirty="0"/>
              <a:t>(1), 79–89. </a:t>
            </a:r>
            <a:r>
              <a:rPr lang="pl-PL" sz="1800" dirty="0" err="1"/>
              <a:t>https</a:t>
            </a:r>
            <a:r>
              <a:rPr lang="pl-PL" sz="1800" dirty="0"/>
              <a:t>://</a:t>
            </a:r>
            <a:r>
              <a:rPr lang="pl-PL" sz="1800" dirty="0" err="1"/>
              <a:t>doi.org</a:t>
            </a:r>
            <a:r>
              <a:rPr lang="pl-PL" sz="1800" dirty="0"/>
              <a:t>/10.1080/10410236.2024.2332817</a:t>
            </a:r>
          </a:p>
          <a:p>
            <a:pPr>
              <a:lnSpc>
                <a:spcPct val="170000"/>
              </a:lnSpc>
            </a:pPr>
            <a:r>
              <a:rPr lang="pl-PL" sz="1800" dirty="0"/>
              <a:t>West, J. D., &amp; </a:t>
            </a:r>
            <a:r>
              <a:rPr lang="pl-PL" sz="1800" dirty="0" err="1"/>
              <a:t>Bergstrom</a:t>
            </a:r>
            <a:r>
              <a:rPr lang="pl-PL" sz="1800" dirty="0"/>
              <a:t>, C. T. (2021). </a:t>
            </a:r>
            <a:r>
              <a:rPr lang="pl-PL" sz="1800" dirty="0" err="1"/>
              <a:t>Misinformation</a:t>
            </a:r>
            <a:r>
              <a:rPr lang="pl-PL" sz="1800" dirty="0"/>
              <a:t> in and </a:t>
            </a:r>
            <a:r>
              <a:rPr lang="pl-PL" sz="1800" dirty="0" err="1"/>
              <a:t>about</a:t>
            </a:r>
            <a:r>
              <a:rPr lang="pl-PL" sz="1800" dirty="0"/>
              <a:t> science. </a:t>
            </a:r>
            <a:r>
              <a:rPr lang="pl-PL" sz="1800" i="1" dirty="0" err="1"/>
              <a:t>Proceedings</a:t>
            </a:r>
            <a:r>
              <a:rPr lang="pl-PL" sz="1800" i="1" dirty="0"/>
              <a:t> of the </a:t>
            </a:r>
            <a:r>
              <a:rPr lang="pl-PL" sz="1800" i="1" dirty="0" err="1"/>
              <a:t>National</a:t>
            </a:r>
            <a:r>
              <a:rPr lang="pl-PL" sz="1800" i="1" dirty="0"/>
              <a:t> </a:t>
            </a:r>
            <a:r>
              <a:rPr lang="pl-PL" sz="1800" i="1" dirty="0" err="1"/>
              <a:t>Academy</a:t>
            </a:r>
            <a:r>
              <a:rPr lang="pl-PL" sz="1800" i="1" dirty="0"/>
              <a:t> of </a:t>
            </a:r>
            <a:r>
              <a:rPr lang="pl-PL" sz="1800" i="1" dirty="0" err="1"/>
              <a:t>Sciences</a:t>
            </a:r>
            <a:r>
              <a:rPr lang="pl-PL" sz="1800" dirty="0"/>
              <a:t>, </a:t>
            </a:r>
            <a:r>
              <a:rPr lang="pl-PL" sz="1800" i="1" dirty="0"/>
              <a:t>118</a:t>
            </a:r>
            <a:r>
              <a:rPr lang="pl-PL" sz="1800" dirty="0"/>
              <a:t>(15). </a:t>
            </a:r>
            <a:r>
              <a:rPr lang="pl-PL" sz="1800" dirty="0" err="1"/>
              <a:t>https</a:t>
            </a:r>
            <a:r>
              <a:rPr lang="pl-PL" sz="1800" dirty="0"/>
              <a:t>://</a:t>
            </a:r>
            <a:r>
              <a:rPr lang="pl-PL" sz="1800" dirty="0" err="1"/>
              <a:t>doi.org</a:t>
            </a:r>
            <a:r>
              <a:rPr lang="pl-PL" sz="1800" dirty="0"/>
              <a:t>/10.1073/pnas.1912444117</a:t>
            </a:r>
          </a:p>
        </p:txBody>
      </p:sp>
    </p:spTree>
    <p:extLst>
      <p:ext uri="{BB962C8B-B14F-4D97-AF65-F5344CB8AC3E}">
        <p14:creationId xmlns:p14="http://schemas.microsoft.com/office/powerpoint/2010/main" val="2634723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8C615-496B-E2A4-C64F-6624AA4BE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F91A172B-E7E2-33A3-AB12-C92C5F6CB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7940"/>
            <a:ext cx="10515600" cy="1325563"/>
          </a:xfrm>
        </p:spPr>
        <p:txBody>
          <a:bodyPr/>
          <a:lstStyle/>
          <a:p>
            <a:r>
              <a:rPr lang="pl-PL" noProof="1"/>
              <a:t>Nauka w obliczu rozwoju technologii</a:t>
            </a:r>
          </a:p>
        </p:txBody>
      </p:sp>
      <p:sp>
        <p:nvSpPr>
          <p:cNvPr id="11" name="Symbol zastępczy zawartości 10">
            <a:extLst>
              <a:ext uri="{FF2B5EF4-FFF2-40B4-BE49-F238E27FC236}">
                <a16:creationId xmlns:a16="http://schemas.microsoft.com/office/drawing/2014/main" id="{738100DC-5544-EDB3-872A-E94BA72FB1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1381"/>
            <a:ext cx="7949541" cy="345558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800" noProof="1"/>
              <a:t>Obecnie istotnym pytaniem jest to jak algorytmy, media społecznościowe i sztuczna inteligencja transformują sposób, w jaki tworzymy, komunikujemy i weryfikujemy wiedzę naukową.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noProof="1"/>
              <a:t>Żyjemy w epoce bezprecedensowego dostępu do informacji, ale jednocześnie w czasach, gdy dezinformacja rozprzestrzenia się szybciej niż kiedykolwiek wcześniej. Zrozumienie mechanizmów tego zjawiska nie jest już tylko akademicką ciekawostką - to niezbędna kompetencja dla każdego świadomego obywatela XXI wieku.</a:t>
            </a:r>
          </a:p>
        </p:txBody>
      </p:sp>
    </p:spTree>
    <p:extLst>
      <p:ext uri="{BB962C8B-B14F-4D97-AF65-F5344CB8AC3E}">
        <p14:creationId xmlns:p14="http://schemas.microsoft.com/office/powerpoint/2010/main" val="1026219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BCB53-E592-8224-4FB5-F719A30A8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F49ABC67-BF87-ED3F-F8A4-9274B7CA9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/>
          <a:lstStyle/>
          <a:p>
            <a:r>
              <a:rPr lang="pl-PL" noProof="1"/>
              <a:t>Zagadnienia</a:t>
            </a:r>
          </a:p>
        </p:txBody>
      </p:sp>
      <p:sp>
        <p:nvSpPr>
          <p:cNvPr id="2" name="Text 6">
            <a:extLst>
              <a:ext uri="{FF2B5EF4-FFF2-40B4-BE49-F238E27FC236}">
                <a16:creationId xmlns:a16="http://schemas.microsoft.com/office/drawing/2014/main" id="{3DF0BF4D-A784-9C82-DB73-432184B20CDD}"/>
              </a:ext>
            </a:extLst>
          </p:cNvPr>
          <p:cNvSpPr/>
          <p:nvPr/>
        </p:nvSpPr>
        <p:spPr>
          <a:xfrm>
            <a:off x="838200" y="2561748"/>
            <a:ext cx="10039597" cy="31081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000" noProof="1"/>
              <a:t>Jak nauka funkcjonuje w warunkach rewolucji cyfrowej i jakie mechanizmy społeczne wpływają na zaufanie do wiedzy naukowej w erze algorytmów i mediów społecznościowych?</a:t>
            </a:r>
          </a:p>
          <a:p>
            <a:pPr marL="285750" indent="-28575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000" noProof="1"/>
              <a:t>Jak identyfikować kluczowe mechanizmy dezinformacji i pseudonauki, rozróżniając uzasadnioną krytykę naukową od manipulacji i fałszywych narracji?</a:t>
            </a:r>
          </a:p>
          <a:p>
            <a:pPr marL="285750" indent="-28575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000" noProof="1"/>
              <a:t>Jakie są możliwości i ograniczenia wykorzystania sztucznej inteligencji w wykrywaniu i analizie narracji dezinformacyjnych w różnych kontekstach naukowych?</a:t>
            </a:r>
          </a:p>
        </p:txBody>
      </p:sp>
    </p:spTree>
    <p:extLst>
      <p:ext uri="{BB962C8B-B14F-4D97-AF65-F5344CB8AC3E}">
        <p14:creationId xmlns:p14="http://schemas.microsoft.com/office/powerpoint/2010/main" val="2521513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D1E3E-DF30-0E62-E5B2-2FBE5B085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EC0131B8-B6B8-899B-EED0-D2095A915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874" y="779347"/>
            <a:ext cx="11034252" cy="1325563"/>
          </a:xfrm>
        </p:spPr>
        <p:txBody>
          <a:bodyPr>
            <a:normAutofit/>
          </a:bodyPr>
          <a:lstStyle/>
          <a:p>
            <a:r>
              <a:rPr lang="pl-PL" noProof="1"/>
              <a:t>Nauka jako instytucja społeczna</a:t>
            </a: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5FCDBDEE-406F-E81E-71B2-DD0127336355}"/>
              </a:ext>
            </a:extLst>
          </p:cNvPr>
          <p:cNvSpPr/>
          <p:nvPr/>
        </p:nvSpPr>
        <p:spPr>
          <a:xfrm>
            <a:off x="736270" y="2146477"/>
            <a:ext cx="10485912" cy="41916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pl-PL" noProof="1"/>
              <a:t>Nauka nigdy nie funkcjonowała w próżni społecznej. Jest to instytucja oparta na trzech fundamentalnych filarach:</a:t>
            </a:r>
          </a:p>
          <a:p>
            <a:pPr marL="342900" indent="-342900" algn="just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noProof="1"/>
              <a:t>zaufaniu społecznym,</a:t>
            </a:r>
          </a:p>
          <a:p>
            <a:pPr marL="342900" indent="-342900" algn="just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noProof="1"/>
              <a:t>autorytecie ekspertów,</a:t>
            </a:r>
          </a:p>
          <a:p>
            <a:pPr marL="342900" indent="-342900" algn="just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noProof="1"/>
              <a:t>skutecznej komunikacji.</a:t>
            </a:r>
          </a:p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pl-PL" noProof="1"/>
              <a:t>W tradycyjnym modelu naukowcy budowali swoją wiarygodność przez lata pracy, proces recenzji naukowej oraz weryfikację ze strony społeczności akademickiej.</a:t>
            </a:r>
          </a:p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pl-PL" noProof="1"/>
              <a:t>Ten system, choć niedoskonały, zapewniał względną stabilność i przewidywalność w obiegu wiedzy naukowej.</a:t>
            </a:r>
          </a:p>
        </p:txBody>
      </p:sp>
    </p:spTree>
    <p:extLst>
      <p:ext uri="{BB962C8B-B14F-4D97-AF65-F5344CB8AC3E}">
        <p14:creationId xmlns:p14="http://schemas.microsoft.com/office/powerpoint/2010/main" val="938526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3AD62-0063-2F68-7B31-AB43D06D58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FD46A5F7-5D6D-3A54-8DCF-FFDD4B4BC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874" y="895345"/>
            <a:ext cx="11034252" cy="1325563"/>
          </a:xfrm>
        </p:spPr>
        <p:txBody>
          <a:bodyPr>
            <a:normAutofit/>
          </a:bodyPr>
          <a:lstStyle/>
          <a:p>
            <a:r>
              <a:rPr lang="pl-PL" noProof="1"/>
              <a:t>Nauka w erze cyfrowej</a:t>
            </a: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4E215DD5-A273-0FB3-FD6C-0D94921B161E}"/>
              </a:ext>
            </a:extLst>
          </p:cNvPr>
          <p:cNvSpPr/>
          <p:nvPr/>
        </p:nvSpPr>
        <p:spPr>
          <a:xfrm>
            <a:off x="755144" y="2389501"/>
            <a:ext cx="10515112" cy="35816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noProof="1"/>
              <a:t>Rewolucja cyfrowa radykalnie transformuje te mechanizmy. </a:t>
            </a: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noProof="1"/>
              <a:t>Algorytmy promują treści angażujące emocjonalnie, często kosztem tych rzetelnych, ale mniej spektakularnych. W rezultacie fałszywa informacja może dotrzeć do milionów ludzi w ciągu godzin, podczas gdy korekta naukowa pozostaje niezauważona.</a:t>
            </a: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noProof="1"/>
              <a:t>SI wzmacnia ten proces w sposób bezprecedensowy. Modele generatywne potrafią tworzyć przekonujące, ale fałszywe treści naukowe w tempie, które przekracza możliwości tradycyjnej weryfikacji.</a:t>
            </a: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noProof="1"/>
              <a:t>Jednocześnie SI oferuje nowe narzędzia do wykrywania dezinformacji i analizy wzorców narracyjnych. To tworzy paradoksalną sytuację: technologia jest jednocześnie źródłem problemu i potencjalnym rozwiązaniem.</a:t>
            </a:r>
          </a:p>
          <a:p>
            <a:pPr marL="285750" indent="-285750" algn="l">
              <a:lnSpc>
                <a:spcPts val="1850"/>
              </a:lnSpc>
              <a:buFont typeface="Arial" panose="020B0604020202020204" pitchFamily="34" charset="0"/>
              <a:buChar char="•"/>
            </a:pPr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3539933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4D85A-32EC-2969-BBEF-87562036A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25745FEC-57F3-98BD-9D7B-BF17D0300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5740"/>
            <a:ext cx="10515600" cy="1325563"/>
          </a:xfrm>
        </p:spPr>
        <p:txBody>
          <a:bodyPr>
            <a:normAutofit/>
          </a:bodyPr>
          <a:lstStyle/>
          <a:p>
            <a:r>
              <a:rPr lang="pl-PL" noProof="1"/>
              <a:t>Dezinformacja naukowa</a:t>
            </a: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80DA0EAE-B2A5-F725-DB55-A43B9AAF83EF}"/>
              </a:ext>
            </a:extLst>
          </p:cNvPr>
          <p:cNvSpPr/>
          <p:nvPr/>
        </p:nvSpPr>
        <p:spPr>
          <a:xfrm>
            <a:off x="838199" y="2588821"/>
            <a:ext cx="10609613" cy="36100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pl-PL" sz="2100" noProof="1"/>
              <a:t>Dezinformacja naukowa nie jest tylko kwestią fałszywych informacji – to złożone zjawisko społeczne, które wykorzystuje psychologię poznawczą, mechanizmy grupowe i infrastrukturę technologiczną. Pseudonauka odwołuje się do głęboko zakorzenionych potrzeb ludzkich:</a:t>
            </a:r>
          </a:p>
          <a:p>
            <a:pPr marL="285750" indent="-285750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pl-PL" sz="2100" noProof="1"/>
              <a:t>poszukiwania prostych odpowiedzi na złożone problemy (zjawisko obciążenia poznawczego)</a:t>
            </a:r>
          </a:p>
          <a:p>
            <a:pPr marL="285750" indent="-285750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pl-PL" sz="2100" noProof="1"/>
              <a:t>potrzeby kontroli w niepewnym świecie (mechanizm umiejscowienia kontroli i zredukowania niepewności poznawczej i predykcyjnej)</a:t>
            </a:r>
          </a:p>
          <a:p>
            <a:pPr marL="285750" indent="-285750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pl-PL" sz="2100" noProof="1"/>
              <a:t>tendencji do potwierdzania własnych przekonań (heurystyki poznawcze Kahnemana).</a:t>
            </a:r>
          </a:p>
        </p:txBody>
      </p:sp>
    </p:spTree>
    <p:extLst>
      <p:ext uri="{BB962C8B-B14F-4D97-AF65-F5344CB8AC3E}">
        <p14:creationId xmlns:p14="http://schemas.microsoft.com/office/powerpoint/2010/main" val="26032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01BC2-CC02-AD92-895D-5293D7998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2F1DCD72-8B95-D826-2358-888FD91C4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5740"/>
            <a:ext cx="10515600" cy="1325563"/>
          </a:xfrm>
        </p:spPr>
        <p:txBody>
          <a:bodyPr>
            <a:normAutofit/>
          </a:bodyPr>
          <a:lstStyle/>
          <a:p>
            <a:r>
              <a:rPr lang="pl-PL" noProof="1"/>
              <a:t>Zjawisko obciążenia poznawczego</a:t>
            </a: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21646238-61CF-49D5-ADBD-0F27D8077BAF}"/>
              </a:ext>
            </a:extLst>
          </p:cNvPr>
          <p:cNvSpPr/>
          <p:nvPr/>
        </p:nvSpPr>
        <p:spPr>
          <a:xfrm>
            <a:off x="838200" y="2731325"/>
            <a:ext cx="9445832" cy="34675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pl-PL" sz="2100" noProof="1"/>
              <a:t>Obciążenie poznawcze odnosi się do stopnia, w jakim aktualne zadanie angażuje ograniczone zasoby pamięci roboczej.</a:t>
            </a:r>
          </a:p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pl-PL" sz="2100" noProof="1"/>
              <a:t>Gdy ilość informacji lub złożoność problemu przekracza możliwości przetwarzania, spada skuteczność myślenia, rośnie liczba błędów i tendencja do korzystania z uproszczonych strategii (heurystyk).</a:t>
            </a:r>
          </a:p>
        </p:txBody>
      </p:sp>
    </p:spTree>
    <p:extLst>
      <p:ext uri="{BB962C8B-B14F-4D97-AF65-F5344CB8AC3E}">
        <p14:creationId xmlns:p14="http://schemas.microsoft.com/office/powerpoint/2010/main" val="2319514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3840F-B10F-2A30-D62A-BEC2CEC0B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C1037D32-B347-8FEE-C697-5FFE083AE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574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pl-PL" noProof="1"/>
              <a:t>Mechanizm umiejscowienia kontroli i redukowania niepewności poznawczej oraz predykcyjnej</a:t>
            </a: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1B1BECA1-7584-CA3C-C51A-F9A939B20A95}"/>
              </a:ext>
            </a:extLst>
          </p:cNvPr>
          <p:cNvSpPr/>
          <p:nvPr/>
        </p:nvSpPr>
        <p:spPr>
          <a:xfrm>
            <a:off x="838200" y="2731325"/>
            <a:ext cx="9445832" cy="34675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pl-PL" sz="2100" noProof="1"/>
              <a:t>Umiejscowienie kontroli dotyczy przekonań jednostki o tym, czy zdarzenia są wynikiem jej własnych działań (kontrola wewnętrzna), czy czynników zewnętrznych (kontrola zewnętrzna).</a:t>
            </a:r>
          </a:p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pl-PL" sz="2100" noProof="1"/>
              <a:t>Mechanizm ten pomaga redukować niepewność poznawczą (jak rozumieć świat) i predykcyjną (czego się spodziewać w przyszłości), ponieważ nadaje zdarzeniom sens i przewidywalność, nawet jeśli kosztem uproszczeń lub zniekształceń.</a:t>
            </a:r>
          </a:p>
        </p:txBody>
      </p:sp>
    </p:spTree>
    <p:extLst>
      <p:ext uri="{BB962C8B-B14F-4D97-AF65-F5344CB8AC3E}">
        <p14:creationId xmlns:p14="http://schemas.microsoft.com/office/powerpoint/2010/main" val="51559767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651399FF-237D-4E50-B904-81E86951C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7D769E-A903-4E36-B319-EEAA299B974E}"/>
</file>

<file path=customXml/itemProps3.xml><?xml version="1.0" encoding="utf-8"?>
<ds:datastoreItem xmlns:ds="http://schemas.openxmlformats.org/officeDocument/2006/customXml" ds:itemID="{EE7E0579-35D1-4F01-BF44-AA3D4B1A542E}">
  <ds:schemaRefs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853e06b7-a411-4003-87a8-8e7988b9a28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1813</Words>
  <Application>Microsoft Office PowerPoint</Application>
  <PresentationFormat>Panoramiczny</PresentationFormat>
  <Paragraphs>117</Paragraphs>
  <Slides>24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24</vt:i4>
      </vt:variant>
    </vt:vector>
  </HeadingPairs>
  <TitlesOfParts>
    <vt:vector size="29" baseType="lpstr">
      <vt:lpstr>Aptos</vt:lpstr>
      <vt:lpstr>Arial</vt:lpstr>
      <vt:lpstr>Calibri</vt:lpstr>
      <vt:lpstr>Calibri Light</vt:lpstr>
      <vt:lpstr>Motyw pakietu Office</vt:lpstr>
      <vt:lpstr>Projekt „Kierunki – drogi dla gospodarki"</vt:lpstr>
      <vt:lpstr>Wprowadzenie</vt:lpstr>
      <vt:lpstr>Nauka w obliczu rozwoju technologii</vt:lpstr>
      <vt:lpstr>Zagadnienia</vt:lpstr>
      <vt:lpstr>Nauka jako instytucja społeczna</vt:lpstr>
      <vt:lpstr>Nauka w erze cyfrowej</vt:lpstr>
      <vt:lpstr>Dezinformacja naukowa</vt:lpstr>
      <vt:lpstr>Zjawisko obciążenia poznawczego</vt:lpstr>
      <vt:lpstr>Mechanizm umiejscowienia kontroli i redukowania niepewności poznawczej oraz predykcyjnej</vt:lpstr>
      <vt:lpstr>Tendencja do potwierdzania własnych przekonań</vt:lpstr>
      <vt:lpstr>Pseudonauka jako zjawisko społeczne</vt:lpstr>
      <vt:lpstr>Dezinformacja i pseudonauka jako zjawiska społeczne</vt:lpstr>
      <vt:lpstr>Obszary problemowe dezinformacji naukowej</vt:lpstr>
      <vt:lpstr>Różnica między krytyką naukową a pseudonauką</vt:lpstr>
      <vt:lpstr>Analiza fałszywych narracji o AI w psychologii</vt:lpstr>
      <vt:lpstr>Techniki analizy z wykorzystaniem AI</vt:lpstr>
      <vt:lpstr>Edukacja medialna w epoce AI</vt:lpstr>
      <vt:lpstr>Przykłady manipulacji wizualnych I</vt:lpstr>
      <vt:lpstr>Przykłady manipulacji wizualnych II</vt:lpstr>
      <vt:lpstr>Techniki manipulacji wizualnych </vt:lpstr>
      <vt:lpstr>Zasady rzetelnej komunikacji naukowej</vt:lpstr>
      <vt:lpstr>Podsumowanie</vt:lpstr>
      <vt:lpstr>Literatura</vt:lpstr>
      <vt:lpstr>Literatura 2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Społeczny wymiar nauki i dezinformacja naukowa (217 KB)</dc:title>
  <dc:subject/>
  <dc:creator>Filip Stawski</dc:creator>
  <cp:keywords/>
  <dc:description/>
  <cp:lastModifiedBy>Karolina Goede</cp:lastModifiedBy>
  <cp:revision>81</cp:revision>
  <dcterms:created xsi:type="dcterms:W3CDTF">2024-06-08T14:40:10Z</dcterms:created>
  <dcterms:modified xsi:type="dcterms:W3CDTF">2026-02-04T11:29:55Z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