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56" r:id="rId7"/>
    <p:sldId id="320" r:id="rId8"/>
    <p:sldId id="258" r:id="rId9"/>
    <p:sldId id="321" r:id="rId10"/>
    <p:sldId id="260" r:id="rId11"/>
    <p:sldId id="261" r:id="rId12"/>
    <p:sldId id="262" r:id="rId13"/>
    <p:sldId id="263" r:id="rId14"/>
    <p:sldId id="264" r:id="rId15"/>
    <p:sldId id="265" r:id="rId16"/>
    <p:sldId id="322" r:id="rId17"/>
    <p:sldId id="323" r:id="rId18"/>
    <p:sldId id="324" r:id="rId19"/>
    <p:sldId id="266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4" r:id="rId30"/>
    <p:sldId id="335" r:id="rId31"/>
    <p:sldId id="336" r:id="rId32"/>
    <p:sldId id="337" r:id="rId3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5DB6C1-0C7F-43AF-A72A-BB1627D3C9FC}" v="9" dt="2024-09-04T08:29:38.3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8" autoAdjust="0"/>
    <p:restoredTop sz="93939" autoAdjust="0"/>
  </p:normalViewPr>
  <p:slideViewPr>
    <p:cSldViewPr snapToGrid="0">
      <p:cViewPr varScale="1">
        <p:scale>
          <a:sx n="104" d="100"/>
          <a:sy n="104" d="100"/>
        </p:scale>
        <p:origin x="20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pPr/>
              <a:t>16.02.2026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2895561"/>
            <a:ext cx="9144000" cy="272886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15000"/>
              </a:lnSpc>
              <a:spcAft>
                <a:spcPts val="800"/>
              </a:spcAft>
            </a:pPr>
            <a:r>
              <a:rPr lang="pl-PL" sz="1800" dirty="0"/>
              <a:t>Tytuł wykładu: </a:t>
            </a:r>
            <a:r>
              <a:rPr lang="pl-PL" sz="18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Cyfrowa rewolucja i narodziny sztucznych sieci neuronowych</a:t>
            </a:r>
            <a:endParaRPr lang="pl-PL" sz="18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70000"/>
              </a:lnSpc>
            </a:pPr>
            <a:r>
              <a:rPr lang="pl-PL" sz="1800" dirty="0"/>
              <a:t>Przedmiot: Sztuczne sieci neuronowe</a:t>
            </a:r>
          </a:p>
          <a:p>
            <a:pPr algn="l">
              <a:lnSpc>
                <a:spcPct val="170000"/>
              </a:lnSpc>
            </a:pPr>
            <a:r>
              <a:rPr lang="pl-PL" sz="1800" dirty="0"/>
              <a:t>Kierunek: Kognitywistyka</a:t>
            </a:r>
          </a:p>
          <a:p>
            <a:pPr algn="l">
              <a:lnSpc>
                <a:spcPct val="170000"/>
              </a:lnSpc>
            </a:pPr>
            <a:r>
              <a:rPr lang="pl-PL" sz="1800" dirty="0"/>
              <a:t>Autor modyfikacji: dr inż. Dariusz Mikołajewski, prof. uczelni</a:t>
            </a:r>
            <a:endParaRPr lang="pl-PL" sz="1800" dirty="0">
              <a:ea typeface="Calibri"/>
              <a:cs typeface="Calibri"/>
            </a:endParaRP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Przykłady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transformacji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Bankowość</a:t>
            </a:r>
            <a:r>
              <a:rPr dirty="0"/>
              <a:t> </a:t>
            </a:r>
            <a:r>
              <a:rPr dirty="0" err="1"/>
              <a:t>przeszła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usługi</a:t>
            </a:r>
            <a:r>
              <a:rPr dirty="0"/>
              <a:t> online. </a:t>
            </a:r>
            <a:endParaRPr lang="pl-PL" dirty="0"/>
          </a:p>
          <a:p>
            <a:pPr marL="0" indent="0">
              <a:buNone/>
            </a:pPr>
            <a:r>
              <a:rPr dirty="0"/>
              <a:t>Handel </a:t>
            </a:r>
            <a:r>
              <a:rPr dirty="0" err="1"/>
              <a:t>detaliczny</a:t>
            </a:r>
            <a:r>
              <a:rPr dirty="0"/>
              <a:t> </a:t>
            </a:r>
            <a:r>
              <a:rPr dirty="0" err="1"/>
              <a:t>rozwija</a:t>
            </a:r>
            <a:r>
              <a:rPr dirty="0"/>
              <a:t> platformy e-commerce. </a:t>
            </a:r>
            <a:endParaRPr lang="pl-PL" dirty="0"/>
          </a:p>
          <a:p>
            <a:pPr marL="0" indent="0">
              <a:buNone/>
            </a:pPr>
            <a:r>
              <a:rPr dirty="0" err="1"/>
              <a:t>Przemysł</a:t>
            </a:r>
            <a:r>
              <a:rPr dirty="0"/>
              <a:t> </a:t>
            </a:r>
            <a:r>
              <a:rPr dirty="0" err="1"/>
              <a:t>wdraża</a:t>
            </a:r>
            <a:r>
              <a:rPr dirty="0"/>
              <a:t> </a:t>
            </a:r>
            <a:r>
              <a:rPr dirty="0" err="1"/>
              <a:t>automatykę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robotykę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Administracja</a:t>
            </a:r>
            <a:r>
              <a:rPr dirty="0"/>
              <a:t> </a:t>
            </a:r>
            <a:r>
              <a:rPr dirty="0" err="1"/>
              <a:t>publiczna</a:t>
            </a:r>
            <a:r>
              <a:rPr dirty="0"/>
              <a:t> </a:t>
            </a:r>
            <a:r>
              <a:rPr dirty="0" err="1"/>
              <a:t>digitalizuje</a:t>
            </a:r>
            <a:r>
              <a:rPr dirty="0"/>
              <a:t> </a:t>
            </a:r>
            <a:r>
              <a:rPr dirty="0" err="1"/>
              <a:t>usługi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Edukacja</a:t>
            </a:r>
            <a:r>
              <a:rPr dirty="0"/>
              <a:t> </a:t>
            </a:r>
            <a:r>
              <a:rPr dirty="0" err="1"/>
              <a:t>wykorzystuje</a:t>
            </a:r>
            <a:r>
              <a:rPr dirty="0"/>
              <a:t> </a:t>
            </a:r>
            <a:r>
              <a:rPr dirty="0" err="1"/>
              <a:t>narzędzia</a:t>
            </a:r>
            <a:r>
              <a:rPr dirty="0"/>
              <a:t> </a:t>
            </a:r>
            <a:r>
              <a:rPr dirty="0" err="1"/>
              <a:t>zdalne</a:t>
            </a:r>
            <a:r>
              <a:rPr dirty="0"/>
              <a:t>.</a:t>
            </a: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Czy możemy wskazać po trzy zalety i jedną wadę ww. rozwiązań?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Sztuczna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inteligencja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Sztuczna</a:t>
            </a:r>
            <a:r>
              <a:rPr dirty="0"/>
              <a:t> </a:t>
            </a:r>
            <a:r>
              <a:rPr dirty="0" err="1"/>
              <a:t>inteligencja</a:t>
            </a:r>
            <a:r>
              <a:rPr dirty="0"/>
              <a:t> </a:t>
            </a:r>
            <a:r>
              <a:rPr lang="pl-PL" dirty="0"/>
              <a:t>(AI) </a:t>
            </a:r>
            <a:r>
              <a:rPr dirty="0"/>
              <a:t>to </a:t>
            </a:r>
            <a:r>
              <a:rPr dirty="0" err="1"/>
              <a:t>zdolność</a:t>
            </a:r>
            <a:r>
              <a:rPr dirty="0"/>
              <a:t> </a:t>
            </a:r>
            <a:r>
              <a:rPr dirty="0" err="1"/>
              <a:t>systemów</a:t>
            </a:r>
            <a:r>
              <a:rPr dirty="0"/>
              <a:t> do </a:t>
            </a:r>
            <a:r>
              <a:rPr dirty="0" err="1"/>
              <a:t>wykonywania</a:t>
            </a:r>
            <a:r>
              <a:rPr dirty="0"/>
              <a:t> </a:t>
            </a:r>
            <a:r>
              <a:rPr dirty="0" err="1"/>
              <a:t>inteligentnych</a:t>
            </a:r>
            <a:r>
              <a:rPr dirty="0"/>
              <a:t> </a:t>
            </a:r>
            <a:r>
              <a:rPr dirty="0" err="1"/>
              <a:t>zadań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Obejmuje</a:t>
            </a:r>
            <a:r>
              <a:rPr dirty="0"/>
              <a:t> </a:t>
            </a:r>
            <a:r>
              <a:rPr dirty="0" err="1"/>
              <a:t>uczenie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, </a:t>
            </a:r>
            <a:r>
              <a:rPr dirty="0" err="1"/>
              <a:t>wnioskowanie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adaptację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AI </a:t>
            </a:r>
            <a:r>
              <a:rPr dirty="0" err="1"/>
              <a:t>wspiera</a:t>
            </a:r>
            <a:r>
              <a:rPr dirty="0"/>
              <a:t> </a:t>
            </a:r>
            <a:r>
              <a:rPr dirty="0" err="1"/>
              <a:t>człowieka</a:t>
            </a:r>
            <a:r>
              <a:rPr dirty="0"/>
              <a:t> w </a:t>
            </a:r>
            <a:r>
              <a:rPr dirty="0" err="1"/>
              <a:t>podejmowaniu</a:t>
            </a:r>
            <a:r>
              <a:rPr dirty="0"/>
              <a:t> </a:t>
            </a:r>
            <a:r>
              <a:rPr dirty="0" err="1"/>
              <a:t>decyzji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Może</a:t>
            </a:r>
            <a:r>
              <a:rPr dirty="0"/>
              <a:t> </a:t>
            </a:r>
            <a:r>
              <a:rPr dirty="0" err="1"/>
              <a:t>działać</a:t>
            </a:r>
            <a:r>
              <a:rPr dirty="0"/>
              <a:t> </a:t>
            </a:r>
            <a:r>
              <a:rPr dirty="0" err="1"/>
              <a:t>autonomicznie</a:t>
            </a:r>
            <a:r>
              <a:rPr dirty="0"/>
              <a:t> </a:t>
            </a:r>
            <a:r>
              <a:rPr dirty="0" err="1"/>
              <a:t>lub</a:t>
            </a:r>
            <a:r>
              <a:rPr dirty="0"/>
              <a:t> </a:t>
            </a:r>
            <a:r>
              <a:rPr dirty="0" err="1"/>
              <a:t>półautonomicznie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Stanowi</a:t>
            </a:r>
            <a:r>
              <a:rPr dirty="0"/>
              <a:t> </a:t>
            </a:r>
            <a:r>
              <a:rPr dirty="0" err="1"/>
              <a:t>kluczowy</a:t>
            </a:r>
            <a:r>
              <a:rPr dirty="0"/>
              <a:t> element </a:t>
            </a:r>
            <a:r>
              <a:rPr dirty="0" err="1"/>
              <a:t>cyfrowej</a:t>
            </a:r>
            <a:r>
              <a:rPr dirty="0"/>
              <a:t> </a:t>
            </a:r>
            <a:r>
              <a:rPr dirty="0" err="1"/>
              <a:t>rewolucji</a:t>
            </a:r>
            <a:r>
              <a:rPr dirty="0"/>
              <a:t>.</a:t>
            </a:r>
            <a:r>
              <a:rPr lang="pl-PL" dirty="0"/>
              <a:t> Dlaczego?</a:t>
            </a: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latin typeface="+mn-lt"/>
              </a:rPr>
              <a:t>AI </a:t>
            </a:r>
            <a:r>
              <a:rPr lang="pl-PL" dirty="0">
                <a:latin typeface="+mn-lt"/>
              </a:rPr>
              <a:t>– dlaczego dopiero </a:t>
            </a:r>
            <a:r>
              <a:rPr dirty="0" err="1">
                <a:latin typeface="+mn-lt"/>
              </a:rPr>
              <a:t>teraz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Rozwój</a:t>
            </a:r>
            <a:r>
              <a:rPr dirty="0"/>
              <a:t> AI </a:t>
            </a:r>
            <a:r>
              <a:rPr dirty="0" err="1"/>
              <a:t>był</a:t>
            </a:r>
            <a:r>
              <a:rPr dirty="0"/>
              <a:t> </a:t>
            </a:r>
            <a:r>
              <a:rPr dirty="0" err="1"/>
              <a:t>możliwy</a:t>
            </a:r>
            <a:r>
              <a:rPr dirty="0"/>
              <a:t> </a:t>
            </a:r>
            <a:r>
              <a:rPr dirty="0" err="1"/>
              <a:t>dzięki</a:t>
            </a:r>
            <a:r>
              <a:rPr dirty="0"/>
              <a:t> </a:t>
            </a:r>
            <a:r>
              <a:rPr dirty="0" err="1"/>
              <a:t>wzrostowi</a:t>
            </a:r>
            <a:r>
              <a:rPr dirty="0"/>
              <a:t> </a:t>
            </a:r>
            <a:r>
              <a:rPr dirty="0" err="1"/>
              <a:t>mocy</a:t>
            </a:r>
            <a:r>
              <a:rPr dirty="0"/>
              <a:t> </a:t>
            </a:r>
            <a:r>
              <a:rPr dirty="0" err="1"/>
              <a:t>obliczeniowej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Dostępne</a:t>
            </a:r>
            <a:r>
              <a:rPr dirty="0"/>
              <a:t> s</a:t>
            </a:r>
            <a:r>
              <a:rPr lang="pl-PL" dirty="0" err="1"/>
              <a:t>tały</a:t>
            </a:r>
            <a:r>
              <a:rPr lang="pl-PL" dirty="0"/>
              <a:t> się</a:t>
            </a:r>
            <a:r>
              <a:rPr dirty="0"/>
              <a:t> </a:t>
            </a:r>
            <a:r>
              <a:rPr dirty="0" err="1"/>
              <a:t>ogromne</a:t>
            </a:r>
            <a:r>
              <a:rPr dirty="0"/>
              <a:t> </a:t>
            </a:r>
            <a:r>
              <a:rPr dirty="0" err="1"/>
              <a:t>zbiory</a:t>
            </a:r>
            <a:r>
              <a:rPr dirty="0"/>
              <a:t> </a:t>
            </a:r>
            <a:r>
              <a:rPr dirty="0" err="1"/>
              <a:t>danych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Algorytmy</a:t>
            </a:r>
            <a:r>
              <a:rPr dirty="0"/>
              <a:t> </a:t>
            </a:r>
            <a:r>
              <a:rPr dirty="0" err="1"/>
              <a:t>uczenia</a:t>
            </a:r>
            <a:r>
              <a:rPr dirty="0"/>
              <a:t> </a:t>
            </a:r>
            <a:r>
              <a:rPr dirty="0" err="1"/>
              <a:t>maszynowego</a:t>
            </a:r>
            <a:r>
              <a:rPr dirty="0"/>
              <a:t> </a:t>
            </a:r>
            <a:r>
              <a:rPr dirty="0" err="1"/>
              <a:t>stały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skuteczniejsze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K</a:t>
            </a:r>
            <a:r>
              <a:rPr dirty="0" err="1"/>
              <a:t>oszty</a:t>
            </a:r>
            <a:r>
              <a:rPr dirty="0"/>
              <a:t> </a:t>
            </a:r>
            <a:r>
              <a:rPr dirty="0" err="1"/>
              <a:t>obliczeń</a:t>
            </a:r>
            <a:r>
              <a:rPr dirty="0"/>
              <a:t> </a:t>
            </a:r>
            <a:r>
              <a:rPr dirty="0" err="1"/>
              <a:t>znacząco</a:t>
            </a:r>
            <a:r>
              <a:rPr dirty="0"/>
              <a:t> </a:t>
            </a:r>
            <a:r>
              <a:rPr dirty="0" err="1"/>
              <a:t>spadły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Połączenie</a:t>
            </a:r>
            <a:r>
              <a:rPr dirty="0"/>
              <a:t> </a:t>
            </a:r>
            <a:r>
              <a:rPr dirty="0" err="1"/>
              <a:t>tych</a:t>
            </a:r>
            <a:r>
              <a:rPr dirty="0"/>
              <a:t> </a:t>
            </a:r>
            <a:r>
              <a:rPr dirty="0" err="1"/>
              <a:t>czynników</a:t>
            </a:r>
            <a:r>
              <a:rPr dirty="0"/>
              <a:t> </a:t>
            </a:r>
            <a:r>
              <a:rPr dirty="0" err="1"/>
              <a:t>umożliwiło</a:t>
            </a:r>
            <a:r>
              <a:rPr dirty="0"/>
              <a:t> </a:t>
            </a:r>
            <a:r>
              <a:rPr dirty="0" err="1"/>
              <a:t>przełom</a:t>
            </a:r>
            <a:r>
              <a:rPr lang="pl-PL" dirty="0"/>
              <a:t> i upowszechnienie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Rola AI we współczesnym świecie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Automatyzacja decyzji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Analiza ogromnych zbiorów danych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Personalizacja usług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Wspomaganie człowieka</a:t>
            </a:r>
          </a:p>
          <a:p>
            <a:pPr marL="0" indent="0">
              <a:buNone/>
            </a:pPr>
            <a:endParaRPr lang="pl-PL" dirty="0">
              <a:solidFill>
                <a:srgbClr val="2C2F45"/>
              </a:solidFill>
              <a:latin typeface="Inter"/>
            </a:endParaRPr>
          </a:p>
          <a:p>
            <a:pPr marL="0" indent="0">
              <a:buNone/>
            </a:pPr>
            <a:r>
              <a:rPr lang="pl-PL" dirty="0">
                <a:solidFill>
                  <a:srgbClr val="2C2F45"/>
                </a:solidFill>
                <a:latin typeface="Inter"/>
              </a:rPr>
              <a:t>AI w </a:t>
            </a:r>
            <a:r>
              <a:rPr lang="pl-PL" dirty="0" err="1">
                <a:solidFill>
                  <a:srgbClr val="2C2F45"/>
                </a:solidFill>
                <a:latin typeface="Inter"/>
              </a:rPr>
              <a:t>merketingu</a:t>
            </a:r>
            <a:r>
              <a:rPr lang="pl-PL" dirty="0">
                <a:solidFill>
                  <a:srgbClr val="2C2F45"/>
                </a:solidFill>
                <a:latin typeface="Inter"/>
              </a:rPr>
              <a:t> internetowym</a:t>
            </a:r>
          </a:p>
          <a:p>
            <a:pPr marL="0" indent="0">
              <a:buNone/>
            </a:pPr>
            <a:r>
              <a:rPr lang="pl-PL" dirty="0">
                <a:solidFill>
                  <a:srgbClr val="2C2F45"/>
                </a:solidFill>
                <a:latin typeface="Inter"/>
              </a:rPr>
              <a:t>AI w </a:t>
            </a:r>
            <a:r>
              <a:rPr lang="pl-PL" dirty="0" err="1">
                <a:solidFill>
                  <a:srgbClr val="2C2F45"/>
                </a:solidFill>
                <a:latin typeface="Inter"/>
              </a:rPr>
              <a:t>cyberbezpieczeństwie</a:t>
            </a:r>
            <a:endParaRPr lang="pl-PL" dirty="0">
              <a:solidFill>
                <a:srgbClr val="2C2F45"/>
              </a:solidFill>
              <a:latin typeface="Inter"/>
            </a:endParaRPr>
          </a:p>
          <a:p>
            <a:pPr marL="0" indent="0">
              <a:buNone/>
            </a:pPr>
            <a:r>
              <a:rPr lang="pl-PL" dirty="0">
                <a:solidFill>
                  <a:srgbClr val="2C2F45"/>
                </a:solidFill>
                <a:latin typeface="Inter"/>
              </a:rPr>
              <a:t>Jakich narzędzi AI używają Państwo najczęściej?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58243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Przykłady zastosowań AI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Asystenci głosowi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Systemy rekomendacyjne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Autonomiczne pojazdy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Diagnostyka medyczna </a:t>
            </a:r>
          </a:p>
          <a:p>
            <a:pPr marL="0" indent="0">
              <a:buNone/>
            </a:pP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Cyberbezpieczeństwo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00515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AI a rynek pracy i społeczeństwo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„Człowiek, również ekspert, wspomagany przez AI będzie szybszy, bardziej efektywny, dokładny niż człowiek, również ekspert, pozbawiony takiego wsparcia”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Zmiana kompetencji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Nowe zawody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Wyzwania etyczne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Odpowiedzialne wykorzystanie technologii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06608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Rozwój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sieci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neuronowych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Sieci</a:t>
            </a:r>
            <a:r>
              <a:rPr dirty="0"/>
              <a:t> </a:t>
            </a:r>
            <a:r>
              <a:rPr dirty="0" err="1"/>
              <a:t>neuronowe</a:t>
            </a:r>
            <a:r>
              <a:rPr dirty="0"/>
              <a:t> </a:t>
            </a:r>
            <a:r>
              <a:rPr dirty="0" err="1"/>
              <a:t>inspirowane</a:t>
            </a:r>
            <a:r>
              <a:rPr dirty="0"/>
              <a:t> </a:t>
            </a: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działaniem</a:t>
            </a:r>
            <a:r>
              <a:rPr dirty="0"/>
              <a:t> </a:t>
            </a:r>
            <a:r>
              <a:rPr dirty="0" err="1"/>
              <a:t>mózgu</a:t>
            </a:r>
            <a:r>
              <a:rPr lang="pl-PL" dirty="0"/>
              <a:t>: sieci tradycyjne vs. sieci głębokie</a:t>
            </a:r>
            <a:r>
              <a:rPr dirty="0"/>
              <a:t> </a:t>
            </a:r>
            <a:endParaRPr lang="pl-PL" dirty="0"/>
          </a:p>
          <a:p>
            <a:pPr marL="0" indent="0">
              <a:buNone/>
            </a:pPr>
            <a:r>
              <a:rPr dirty="0" err="1"/>
              <a:t>Składają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z </a:t>
            </a:r>
            <a:r>
              <a:rPr dirty="0" err="1"/>
              <a:t>połączonych</a:t>
            </a:r>
            <a:r>
              <a:rPr dirty="0"/>
              <a:t> </a:t>
            </a:r>
            <a:r>
              <a:rPr dirty="0" err="1"/>
              <a:t>neuronów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Uczą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podstawie</a:t>
            </a:r>
            <a:r>
              <a:rPr dirty="0"/>
              <a:t> </a:t>
            </a:r>
            <a:r>
              <a:rPr dirty="0" err="1"/>
              <a:t>danych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Potrafią</a:t>
            </a:r>
            <a:r>
              <a:rPr dirty="0"/>
              <a:t> </a:t>
            </a:r>
            <a:r>
              <a:rPr dirty="0" err="1"/>
              <a:t>modelować</a:t>
            </a:r>
            <a:r>
              <a:rPr dirty="0"/>
              <a:t> </a:t>
            </a:r>
            <a:r>
              <a:rPr dirty="0" err="1"/>
              <a:t>złożone</a:t>
            </a:r>
            <a:r>
              <a:rPr dirty="0"/>
              <a:t> </a:t>
            </a:r>
            <a:r>
              <a:rPr dirty="0" err="1"/>
              <a:t>zależności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Stanowią</a:t>
            </a:r>
            <a:r>
              <a:rPr dirty="0"/>
              <a:t> </a:t>
            </a:r>
            <a:r>
              <a:rPr dirty="0" err="1"/>
              <a:t>podstawę</a:t>
            </a:r>
            <a:r>
              <a:rPr dirty="0"/>
              <a:t> </a:t>
            </a:r>
            <a:r>
              <a:rPr dirty="0" err="1"/>
              <a:t>nowoczesnej</a:t>
            </a:r>
            <a:r>
              <a:rPr dirty="0"/>
              <a:t> AI.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Początki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sieci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neuronowych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Inspiracja biologią mózgu - próba matematycznego opisu neuronu: lata 40. XX wieku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Model </a:t>
            </a: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McCullocha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–</a:t>
            </a: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Pittsa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 (1943)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Pierwszy formalny model neuronu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Sygnały binarne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Funkcja progowa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Podstawa dalszych badań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506856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Dalszy rozwój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sieci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neuronowych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Perceptron </a:t>
            </a: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Rosenblatta</a:t>
            </a:r>
            <a:r>
              <a:rPr lang="pl-PL" dirty="0">
                <a:solidFill>
                  <a:srgbClr val="2C2F45"/>
                </a:solidFill>
                <a:latin typeface="Inter"/>
              </a:rPr>
              <a:t>: l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ata 50. XX wieku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Uczenie na podstawie danych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Klasyfikacja liniowa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Początki uczenia maszynowego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Pierwszy kryzys sieci neuronowych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Ograniczenia perceptronu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Problem XOR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Krytyka </a:t>
            </a: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Minsky’ego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 i </a:t>
            </a: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Paperta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Spadek zainteresowania (AI </a:t>
            </a: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winter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40429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Odrodzenie </a:t>
            </a:r>
            <a:r>
              <a:rPr dirty="0" err="1">
                <a:latin typeface="+mn-lt"/>
              </a:rPr>
              <a:t>sieci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neuronowych</a:t>
            </a:r>
            <a:r>
              <a:rPr lang="pl-PL" dirty="0">
                <a:latin typeface="+mn-lt"/>
              </a:rPr>
              <a:t> – lata 80-te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Sieci wielowarstwowe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Algorytm wstecznej propagacji błędu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Większe możliwości obliczeniowe </a:t>
            </a:r>
            <a:endParaRPr lang="pl-PL" dirty="0">
              <a:solidFill>
                <a:srgbClr val="2C2F45"/>
              </a:solidFill>
              <a:latin typeface="Inter"/>
            </a:endParaRP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Rozwój mocy obliczeniowej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Procesory, GPU </a:t>
            </a:r>
          </a:p>
          <a:p>
            <a:pPr marL="0" indent="0">
              <a:buNone/>
            </a:pPr>
            <a:r>
              <a:rPr lang="pl-PL" dirty="0">
                <a:solidFill>
                  <a:srgbClr val="2C2F45"/>
                </a:solidFill>
                <a:latin typeface="Inter"/>
              </a:rPr>
              <a:t>P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rzetwarzanie równoległe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Spadek kosztów obliczeń 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57968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D3832C0-9852-4292-881E-7A48FF5D9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>
                <a:latin typeface="+mn-lt"/>
              </a:rPr>
              <a:t>Plan</a:t>
            </a:r>
            <a:r>
              <a:rPr lang="pl-PL" sz="4400" dirty="0">
                <a:latin typeface="+mn-lt"/>
              </a:rPr>
              <a:t> wykładu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22C5A4C-EEC5-403C-A076-43933FF76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Pojęcie cyfrowej rewolucji i transformacji cyfrowej</a:t>
            </a:r>
          </a:p>
          <a:p>
            <a:r>
              <a:rPr lang="pl-PL" dirty="0"/>
              <a:t>Rola sztucznej inteligencji we współczesnym świecie</a:t>
            </a:r>
          </a:p>
          <a:p>
            <a:r>
              <a:rPr lang="pl-PL" dirty="0"/>
              <a:t>Historia sieci neuronowych: od </a:t>
            </a:r>
            <a:r>
              <a:rPr lang="pl-PL" dirty="0" err="1"/>
              <a:t>McCullocha</a:t>
            </a:r>
            <a:r>
              <a:rPr lang="pl-PL" dirty="0"/>
              <a:t>–</a:t>
            </a:r>
            <a:r>
              <a:rPr lang="pl-PL" dirty="0" err="1"/>
              <a:t>Pittsa</a:t>
            </a:r>
            <a:r>
              <a:rPr lang="pl-PL" dirty="0"/>
              <a:t> do </a:t>
            </a:r>
            <a:r>
              <a:rPr lang="pl-PL" dirty="0" err="1"/>
              <a:t>deep</a:t>
            </a:r>
            <a:r>
              <a:rPr lang="pl-PL" dirty="0"/>
              <a:t> learningu</a:t>
            </a:r>
          </a:p>
          <a:p>
            <a:r>
              <a:rPr lang="pl-PL" dirty="0"/>
              <a:t>Miejsce sieci neuronowych w AI, ML i Data Science</a:t>
            </a:r>
          </a:p>
        </p:txBody>
      </p:sp>
    </p:spTree>
    <p:extLst>
      <p:ext uri="{BB962C8B-B14F-4D97-AF65-F5344CB8AC3E}">
        <p14:creationId xmlns:p14="http://schemas.microsoft.com/office/powerpoint/2010/main" val="423488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Dane i </a:t>
            </a:r>
            <a:r>
              <a:rPr lang="pl-PL" dirty="0" err="1">
                <a:latin typeface="+mn-lt"/>
              </a:rPr>
              <a:t>internet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Eksplozja danych cyfrowych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Media społecznościowe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Czujniki i Internet Rzeczy (</a:t>
            </a: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IoT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)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Warunki dla rozwoju </a:t>
            </a: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deep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 learningu </a:t>
            </a:r>
            <a:endParaRPr lang="pl-PL" dirty="0">
              <a:solidFill>
                <a:srgbClr val="2C2F45"/>
              </a:solidFill>
              <a:latin typeface="Inter"/>
            </a:endParaRPr>
          </a:p>
          <a:p>
            <a:pPr marL="0" indent="0">
              <a:buNone/>
            </a:pP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Deep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 learning – przełom po 2010 r.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Głębokie sieci neuronowe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Lepsze algorytmy uczenia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Duże zbiory danych 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540099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Sukcesy uczenia głębokiego (</a:t>
            </a:r>
            <a:r>
              <a:rPr lang="pl-PL" dirty="0" err="1">
                <a:latin typeface="+mn-lt"/>
              </a:rPr>
              <a:t>deep</a:t>
            </a:r>
            <a:r>
              <a:rPr lang="pl-PL" dirty="0">
                <a:latin typeface="+mn-lt"/>
              </a:rPr>
              <a:t> learning)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653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Rozpoznawanie obrazów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Rozpoznawanie mowy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Tłumaczenia maszynowe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Modele językowe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391902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Sieci neuronowe jako fundament AI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653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Uczenie reprezentacji danych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Modelowanie złożonych zależności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Adaptacja do zmiennych warunków </a:t>
            </a:r>
          </a:p>
          <a:p>
            <a:pPr marL="0" indent="0">
              <a:buNone/>
            </a:pPr>
            <a:endParaRPr lang="pl-PL" dirty="0">
              <a:solidFill>
                <a:srgbClr val="2C2F45"/>
              </a:solidFill>
              <a:latin typeface="Inter"/>
            </a:endParaRP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AI – pojęcie nadrzędne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ML – podzbiór AI: uczenie oparte na danych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Uczenie głębokie (DL) – podzbiór ML, powyżej </a:t>
            </a:r>
            <a:r>
              <a:rPr lang="pl-PL" dirty="0">
                <a:solidFill>
                  <a:srgbClr val="2C2F45"/>
                </a:solidFill>
                <a:latin typeface="Inter"/>
              </a:rPr>
              <a:t>3 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warstw, głębsza dekompozycja cech, co jeszcze?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969683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Sieci neuronowe jako fundament AI c.d.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6534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Uczenie reprezentacji danych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Modelowanie złożonych zależności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Adaptacja do zmiennych warunków </a:t>
            </a:r>
          </a:p>
          <a:p>
            <a:pPr marL="0" indent="0">
              <a:buNone/>
            </a:pPr>
            <a:endParaRPr lang="pl-PL" dirty="0">
              <a:solidFill>
                <a:srgbClr val="2C2F45"/>
              </a:solidFill>
              <a:latin typeface="Inter"/>
            </a:endParaRP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AI – pojęcie nadrzędne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ML – podzbiór AI: uczenie oparte na danych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Sztuczne sieci neuronowe (SSN, ANN) – podzbiór ML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Uczenie głębokie (DL) – podzbiór ML, powyżej </a:t>
            </a:r>
            <a:r>
              <a:rPr lang="pl-PL" dirty="0">
                <a:solidFill>
                  <a:srgbClr val="2C2F45"/>
                </a:solidFill>
                <a:latin typeface="Inter"/>
              </a:rPr>
              <a:t>3 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warstw, głębsza dekompozycja cech, co jeszcze?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78856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ML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653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Uczenie nadzorowane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Uczenie nienadzorowane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Uczenie ze wzmocnieniem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64955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Miejsce SSN w ML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653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Jedna z najważniejszych metod ML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Szczególnie skuteczna dla dużych zbiorów danych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Podstawa nowoczesnych systemów AI 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85039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Data Science a SSN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653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Analiza i interpretacja danych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Budowa modeli predykcyjnych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Wsparcie decyzji biznesowych </a:t>
            </a:r>
            <a:endParaRPr lang="pl-PL" dirty="0">
              <a:solidFill>
                <a:srgbClr val="2C2F45"/>
              </a:solidFill>
              <a:latin typeface="Inter"/>
            </a:endParaRPr>
          </a:p>
          <a:p>
            <a:pPr marL="0" indent="0">
              <a:buNone/>
            </a:pPr>
            <a:endParaRPr lang="pl-PL" b="0" i="0" dirty="0">
              <a:solidFill>
                <a:srgbClr val="2C2F45"/>
              </a:solidFill>
              <a:effectLst/>
              <a:latin typeface="Inter"/>
            </a:endParaRP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Ekosystem narzędzi </a:t>
            </a:r>
          </a:p>
          <a:p>
            <a:pPr marL="0" indent="0">
              <a:buNone/>
            </a:pP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Frameworki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: </a:t>
            </a: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TensorFlow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, </a:t>
            </a: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PyTorch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Chmura obliczeniowa (IaaS, PaaS, SaaS), ML w chmurze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483645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Wyzwania i ograniczenia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653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Wysokie koszty obliczeniowe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Brak interpretowalności (XAI post-hoc)</a:t>
            </a:r>
          </a:p>
          <a:p>
            <a:pPr marL="0" indent="0">
              <a:buNone/>
            </a:pPr>
            <a:r>
              <a:rPr lang="pl-PL" b="0" i="0" dirty="0" err="1">
                <a:solidFill>
                  <a:srgbClr val="2C2F45"/>
                </a:solidFill>
                <a:effectLst/>
                <a:latin typeface="Inter"/>
              </a:rPr>
              <a:t>Bias</a:t>
            </a: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 w danych</a:t>
            </a:r>
          </a:p>
          <a:p>
            <a:pPr marL="0" indent="0">
              <a:buNone/>
            </a:pPr>
            <a:endParaRPr lang="pl-PL" dirty="0">
              <a:solidFill>
                <a:srgbClr val="2C2F45"/>
              </a:solidFill>
              <a:latin typeface="Inter"/>
            </a:endParaRPr>
          </a:p>
          <a:p>
            <a:pPr marL="0" indent="0">
              <a:buNone/>
            </a:pPr>
            <a:r>
              <a:rPr lang="pl-PL" dirty="0">
                <a:solidFill>
                  <a:srgbClr val="2C2F45"/>
                </a:solidFill>
                <a:latin typeface="Inter"/>
              </a:rPr>
              <a:t>Postawy społeczne wobec AI?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75269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Przyszłość sieci neuronowych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653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Modele coraz większej skali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Integracja z innymi technologiami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AI wspierająca człowieka:</a:t>
            </a:r>
          </a:p>
          <a:p>
            <a:pPr marL="0" indent="0">
              <a:buNone/>
            </a:pPr>
            <a:endParaRPr lang="pl-PL" dirty="0">
              <a:solidFill>
                <a:srgbClr val="2C2F45"/>
              </a:solidFill>
              <a:latin typeface="Inter"/>
            </a:endParaRPr>
          </a:p>
          <a:p>
            <a:pPr marL="0" indent="0">
              <a:buNone/>
            </a:pPr>
            <a:r>
              <a:rPr lang="pl-PL" dirty="0">
                <a:solidFill>
                  <a:srgbClr val="2C2F45"/>
                </a:solidFill>
                <a:latin typeface="Inter"/>
              </a:rPr>
              <a:t>Inteligentne domy/terytoria</a:t>
            </a:r>
          </a:p>
          <a:p>
            <a:pPr marL="0" indent="0">
              <a:buNone/>
            </a:pPr>
            <a:r>
              <a:rPr lang="pl-PL" dirty="0">
                <a:solidFill>
                  <a:srgbClr val="2C2F45"/>
                </a:solidFill>
                <a:latin typeface="Inter"/>
              </a:rPr>
              <a:t>Przemysłowy Internet Rzeczy, Inteligentne fabryki, Przemysł 4.0/5.0/6.0</a:t>
            </a:r>
          </a:p>
          <a:p>
            <a:pPr marL="0" indent="0">
              <a:buNone/>
            </a:pPr>
            <a:r>
              <a:rPr lang="pl-PL" dirty="0" err="1">
                <a:solidFill>
                  <a:srgbClr val="2C2F45"/>
                </a:solidFill>
                <a:latin typeface="Inter"/>
              </a:rPr>
              <a:t>eHealth</a:t>
            </a:r>
            <a:r>
              <a:rPr lang="pl-PL" dirty="0">
                <a:solidFill>
                  <a:srgbClr val="2C2F45"/>
                </a:solidFill>
                <a:latin typeface="Inter"/>
              </a:rPr>
              <a:t>, medycyna spersonalizowana, medycyna prewencyjna</a:t>
            </a:r>
          </a:p>
          <a:p>
            <a:pPr marL="0" indent="0">
              <a:buNone/>
            </a:pPr>
            <a:r>
              <a:rPr lang="pl-PL" dirty="0">
                <a:solidFill>
                  <a:srgbClr val="2C2F45"/>
                </a:solidFill>
                <a:latin typeface="Inter"/>
              </a:rPr>
              <a:t>Internet Wszystkiego / </a:t>
            </a:r>
            <a:r>
              <a:rPr lang="pl-PL" dirty="0" err="1">
                <a:solidFill>
                  <a:srgbClr val="2C2F45"/>
                </a:solidFill>
                <a:latin typeface="Inter"/>
              </a:rPr>
              <a:t>Metawersum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96938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Podsumowanie wykładu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653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Cyfrowa rewolucja zmienia świat 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AI i sieci neuronowe w centrum zmian </a:t>
            </a:r>
          </a:p>
          <a:p>
            <a:pPr marL="0" indent="0">
              <a:buNone/>
            </a:pPr>
            <a:r>
              <a:rPr lang="pl-PL" dirty="0">
                <a:solidFill>
                  <a:srgbClr val="2C2F45"/>
                </a:solidFill>
                <a:latin typeface="Inter"/>
              </a:rPr>
              <a:t>Czy jesteśmy gotowi na globalizację? „cyfrową wioskę”?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Czy odwrót od neoliberalizmu zaszkodzi AI?</a:t>
            </a:r>
          </a:p>
          <a:p>
            <a:pPr marL="0" indent="0">
              <a:buNone/>
            </a:pPr>
            <a:r>
              <a:rPr lang="pl-PL" b="0" i="0" dirty="0">
                <a:solidFill>
                  <a:srgbClr val="2C2F45"/>
                </a:solidFill>
                <a:effectLst/>
                <a:latin typeface="Inter"/>
              </a:rPr>
              <a:t>Fundament dalszych tematów i wprowadzenie do kolejnych wykładów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2663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Rewolucja cyfrowa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Cyfrowa</a:t>
            </a:r>
            <a:r>
              <a:rPr dirty="0"/>
              <a:t> </a:t>
            </a:r>
            <a:r>
              <a:rPr dirty="0" err="1"/>
              <a:t>rewolucja</a:t>
            </a:r>
            <a:r>
              <a:rPr dirty="0"/>
              <a:t> to </a:t>
            </a:r>
            <a:r>
              <a:rPr dirty="0" err="1"/>
              <a:t>jeden</a:t>
            </a:r>
            <a:r>
              <a:rPr dirty="0"/>
              <a:t> z </a:t>
            </a:r>
            <a:r>
              <a:rPr dirty="0" err="1"/>
              <a:t>najważniejszych</a:t>
            </a:r>
            <a:r>
              <a:rPr dirty="0"/>
              <a:t> </a:t>
            </a:r>
            <a:r>
              <a:rPr dirty="0" err="1"/>
              <a:t>procesów</a:t>
            </a:r>
            <a:r>
              <a:rPr dirty="0"/>
              <a:t> </a:t>
            </a:r>
            <a:r>
              <a:rPr dirty="0" err="1"/>
              <a:t>współczesnego</a:t>
            </a:r>
            <a:r>
              <a:rPr dirty="0"/>
              <a:t> </a:t>
            </a:r>
            <a:r>
              <a:rPr dirty="0" err="1"/>
              <a:t>świata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Zmienia</a:t>
            </a:r>
            <a:r>
              <a:rPr dirty="0"/>
              <a:t> </a:t>
            </a:r>
            <a:r>
              <a:rPr dirty="0" err="1"/>
              <a:t>sposób</a:t>
            </a:r>
            <a:r>
              <a:rPr dirty="0"/>
              <a:t> </a:t>
            </a:r>
            <a:r>
              <a:rPr dirty="0" err="1"/>
              <a:t>pracy</a:t>
            </a:r>
            <a:r>
              <a:rPr dirty="0"/>
              <a:t>, </a:t>
            </a:r>
            <a:r>
              <a:rPr dirty="0" err="1"/>
              <a:t>komunikacji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podejmowania</a:t>
            </a:r>
            <a:r>
              <a:rPr dirty="0"/>
              <a:t> </a:t>
            </a:r>
            <a:r>
              <a:rPr dirty="0" err="1"/>
              <a:t>decyzji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Sztuczne</a:t>
            </a:r>
            <a:r>
              <a:rPr dirty="0"/>
              <a:t> </a:t>
            </a:r>
            <a:r>
              <a:rPr dirty="0" err="1"/>
              <a:t>sieci</a:t>
            </a:r>
            <a:r>
              <a:rPr dirty="0"/>
              <a:t> </a:t>
            </a:r>
            <a:r>
              <a:rPr dirty="0" err="1"/>
              <a:t>neuronowe</a:t>
            </a:r>
            <a:r>
              <a:rPr dirty="0"/>
              <a:t> </a:t>
            </a:r>
            <a:r>
              <a:rPr dirty="0" err="1"/>
              <a:t>odgrywają</a:t>
            </a:r>
            <a:r>
              <a:rPr dirty="0"/>
              <a:t> w </a:t>
            </a:r>
            <a:r>
              <a:rPr dirty="0" err="1"/>
              <a:t>niej</a:t>
            </a:r>
            <a:r>
              <a:rPr dirty="0"/>
              <a:t> </a:t>
            </a:r>
            <a:r>
              <a:rPr dirty="0" err="1"/>
              <a:t>kluczową</a:t>
            </a:r>
            <a:r>
              <a:rPr dirty="0"/>
              <a:t> </a:t>
            </a:r>
            <a:r>
              <a:rPr dirty="0" err="1"/>
              <a:t>rolę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Stanowią</a:t>
            </a:r>
            <a:r>
              <a:rPr dirty="0"/>
              <a:t> fundament </a:t>
            </a:r>
            <a:r>
              <a:rPr dirty="0" err="1"/>
              <a:t>nowoczesnej</a:t>
            </a:r>
            <a:r>
              <a:rPr dirty="0"/>
              <a:t> </a:t>
            </a:r>
            <a:r>
              <a:rPr dirty="0" err="1"/>
              <a:t>sztucznej</a:t>
            </a:r>
            <a:r>
              <a:rPr dirty="0"/>
              <a:t> </a:t>
            </a:r>
            <a:r>
              <a:rPr dirty="0" err="1"/>
              <a:t>inteligencji</a:t>
            </a:r>
            <a:r>
              <a:rPr dirty="0"/>
              <a:t>. </a:t>
            </a:r>
            <a:endParaRPr lang="pl-P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latin typeface="+mn-lt"/>
              </a:rPr>
              <a:t>Plan </a:t>
            </a:r>
            <a:r>
              <a:rPr dirty="0" err="1">
                <a:latin typeface="+mn-lt"/>
              </a:rPr>
              <a:t>wykładu</a:t>
            </a:r>
            <a:r>
              <a:rPr lang="pl-PL" dirty="0">
                <a:latin typeface="+mn-lt"/>
              </a:rPr>
              <a:t> c.d.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Wykład</a:t>
            </a:r>
            <a:r>
              <a:rPr dirty="0"/>
              <a:t> </a:t>
            </a:r>
            <a:r>
              <a:rPr dirty="0" err="1"/>
              <a:t>rozpoczyna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od </a:t>
            </a:r>
            <a:r>
              <a:rPr dirty="0" err="1"/>
              <a:t>omówienia</a:t>
            </a:r>
            <a:r>
              <a:rPr dirty="0"/>
              <a:t> </a:t>
            </a:r>
            <a:r>
              <a:rPr dirty="0" err="1"/>
              <a:t>cyfrowej</a:t>
            </a:r>
            <a:r>
              <a:rPr dirty="0"/>
              <a:t> </a:t>
            </a:r>
            <a:r>
              <a:rPr dirty="0" err="1"/>
              <a:t>rewolucji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Następnie</a:t>
            </a:r>
            <a:r>
              <a:rPr dirty="0"/>
              <a:t> </a:t>
            </a:r>
            <a:r>
              <a:rPr dirty="0" err="1"/>
              <a:t>przedstawiona</a:t>
            </a:r>
            <a:r>
              <a:rPr dirty="0"/>
              <a:t> </a:t>
            </a:r>
            <a:r>
              <a:rPr dirty="0" err="1"/>
              <a:t>zostanie</a:t>
            </a:r>
            <a:r>
              <a:rPr dirty="0"/>
              <a:t> </a:t>
            </a:r>
            <a:r>
              <a:rPr dirty="0" err="1"/>
              <a:t>rola</a:t>
            </a:r>
            <a:r>
              <a:rPr dirty="0"/>
              <a:t> </a:t>
            </a:r>
            <a:r>
              <a:rPr dirty="0" err="1"/>
              <a:t>sztucznej</a:t>
            </a:r>
            <a:r>
              <a:rPr dirty="0"/>
              <a:t> </a:t>
            </a:r>
            <a:r>
              <a:rPr dirty="0" err="1"/>
              <a:t>inteligencji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Kolejnym</a:t>
            </a:r>
            <a:r>
              <a:rPr dirty="0"/>
              <a:t> </a:t>
            </a:r>
            <a:r>
              <a:rPr dirty="0" err="1"/>
              <a:t>elementem</a:t>
            </a:r>
            <a:r>
              <a:rPr dirty="0"/>
              <a:t> jest </a:t>
            </a:r>
            <a:r>
              <a:rPr dirty="0" err="1"/>
              <a:t>historia</a:t>
            </a:r>
            <a:r>
              <a:rPr dirty="0"/>
              <a:t> </a:t>
            </a:r>
            <a:r>
              <a:rPr dirty="0" err="1"/>
              <a:t>sieci</a:t>
            </a:r>
            <a:r>
              <a:rPr dirty="0"/>
              <a:t> </a:t>
            </a:r>
            <a:r>
              <a:rPr dirty="0" err="1"/>
              <a:t>neuronowych</a:t>
            </a:r>
            <a:r>
              <a:rPr dirty="0"/>
              <a:t>. </a:t>
            </a:r>
            <a:r>
              <a:rPr dirty="0" err="1"/>
              <a:t>Omówione</a:t>
            </a:r>
            <a:r>
              <a:rPr dirty="0"/>
              <a:t> </a:t>
            </a:r>
            <a:r>
              <a:rPr dirty="0" err="1"/>
              <a:t>zostaną</a:t>
            </a:r>
            <a:r>
              <a:rPr dirty="0"/>
              <a:t> </a:t>
            </a:r>
            <a:r>
              <a:rPr dirty="0" err="1"/>
              <a:t>kluczowe</a:t>
            </a:r>
            <a:r>
              <a:rPr dirty="0"/>
              <a:t> </a:t>
            </a:r>
            <a:r>
              <a:rPr dirty="0" err="1"/>
              <a:t>etapy</a:t>
            </a:r>
            <a:r>
              <a:rPr dirty="0"/>
              <a:t> </a:t>
            </a:r>
            <a:r>
              <a:rPr dirty="0" err="1"/>
              <a:t>rozwoju</a:t>
            </a:r>
            <a:r>
              <a:rPr dirty="0"/>
              <a:t> </a:t>
            </a:r>
            <a:r>
              <a:rPr dirty="0" err="1"/>
              <a:t>tej</a:t>
            </a:r>
            <a:r>
              <a:rPr dirty="0"/>
              <a:t> </a:t>
            </a:r>
            <a:r>
              <a:rPr dirty="0" err="1"/>
              <a:t>technologii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Na </a:t>
            </a:r>
            <a:r>
              <a:rPr dirty="0" err="1"/>
              <a:t>końcu</a:t>
            </a:r>
            <a:r>
              <a:rPr dirty="0"/>
              <a:t> </a:t>
            </a:r>
            <a:r>
              <a:rPr dirty="0" err="1"/>
              <a:t>pokazane</a:t>
            </a:r>
            <a:r>
              <a:rPr dirty="0"/>
              <a:t> </a:t>
            </a:r>
            <a:r>
              <a:rPr dirty="0" err="1"/>
              <a:t>będzie</a:t>
            </a:r>
            <a:r>
              <a:rPr dirty="0"/>
              <a:t> </a:t>
            </a:r>
            <a:r>
              <a:rPr dirty="0" err="1"/>
              <a:t>miejsce</a:t>
            </a:r>
            <a:r>
              <a:rPr dirty="0"/>
              <a:t> </a:t>
            </a:r>
            <a:r>
              <a:rPr dirty="0" err="1"/>
              <a:t>sieci</a:t>
            </a:r>
            <a:r>
              <a:rPr dirty="0"/>
              <a:t> </a:t>
            </a:r>
            <a:r>
              <a:rPr dirty="0" err="1"/>
              <a:t>neuronowych</a:t>
            </a:r>
            <a:r>
              <a:rPr dirty="0"/>
              <a:t> w AI, ML </a:t>
            </a:r>
            <a:r>
              <a:rPr dirty="0" err="1"/>
              <a:t>i</a:t>
            </a:r>
            <a:r>
              <a:rPr dirty="0"/>
              <a:t> Data Science.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Rewolucje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technologiczne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Rozwój</a:t>
            </a:r>
            <a:r>
              <a:rPr dirty="0"/>
              <a:t> </a:t>
            </a:r>
            <a:r>
              <a:rPr dirty="0" err="1"/>
              <a:t>ludzkości</a:t>
            </a:r>
            <a:r>
              <a:rPr dirty="0"/>
              <a:t> </a:t>
            </a:r>
            <a:r>
              <a:rPr dirty="0" err="1"/>
              <a:t>był</a:t>
            </a:r>
            <a:r>
              <a:rPr dirty="0"/>
              <a:t> </a:t>
            </a:r>
            <a:r>
              <a:rPr dirty="0" err="1"/>
              <a:t>kształtowany</a:t>
            </a:r>
            <a:r>
              <a:rPr dirty="0"/>
              <a:t> </a:t>
            </a:r>
            <a:r>
              <a:rPr dirty="0" err="1"/>
              <a:t>przez</a:t>
            </a:r>
            <a:r>
              <a:rPr dirty="0"/>
              <a:t> </a:t>
            </a:r>
            <a:r>
              <a:rPr dirty="0" err="1"/>
              <a:t>kolejne</a:t>
            </a:r>
            <a:r>
              <a:rPr dirty="0"/>
              <a:t> </a:t>
            </a:r>
            <a:r>
              <a:rPr dirty="0" err="1"/>
              <a:t>rewolucje</a:t>
            </a:r>
            <a:r>
              <a:rPr dirty="0"/>
              <a:t> </a:t>
            </a:r>
            <a:r>
              <a:rPr dirty="0" err="1"/>
              <a:t>technologiczne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Rewolucja</a:t>
            </a:r>
            <a:r>
              <a:rPr dirty="0"/>
              <a:t> </a:t>
            </a:r>
            <a:r>
              <a:rPr dirty="0" err="1"/>
              <a:t>przemysłowa</a:t>
            </a:r>
            <a:r>
              <a:rPr dirty="0"/>
              <a:t> </a:t>
            </a:r>
            <a:r>
              <a:rPr dirty="0" err="1"/>
              <a:t>zmieniła</a:t>
            </a:r>
            <a:r>
              <a:rPr dirty="0"/>
              <a:t> </a:t>
            </a:r>
            <a:r>
              <a:rPr dirty="0" err="1"/>
              <a:t>sposób</a:t>
            </a:r>
            <a:r>
              <a:rPr dirty="0"/>
              <a:t> </a:t>
            </a:r>
            <a:r>
              <a:rPr dirty="0" err="1"/>
              <a:t>produkcji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Elektryczność</a:t>
            </a:r>
            <a:r>
              <a:rPr dirty="0"/>
              <a:t> </a:t>
            </a:r>
            <a:r>
              <a:rPr dirty="0" err="1"/>
              <a:t>umożliwiła</a:t>
            </a:r>
            <a:r>
              <a:rPr dirty="0"/>
              <a:t> </a:t>
            </a:r>
            <a:r>
              <a:rPr dirty="0" err="1"/>
              <a:t>rozwój</a:t>
            </a:r>
            <a:r>
              <a:rPr dirty="0"/>
              <a:t> </a:t>
            </a:r>
            <a:r>
              <a:rPr dirty="0" err="1"/>
              <a:t>nowoczesnych</a:t>
            </a:r>
            <a:r>
              <a:rPr dirty="0"/>
              <a:t> </a:t>
            </a:r>
            <a:r>
              <a:rPr dirty="0" err="1"/>
              <a:t>miast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Rewolucja</a:t>
            </a:r>
            <a:r>
              <a:rPr dirty="0"/>
              <a:t> </a:t>
            </a:r>
            <a:r>
              <a:rPr dirty="0" err="1"/>
              <a:t>informacyjna</a:t>
            </a:r>
            <a:r>
              <a:rPr dirty="0"/>
              <a:t> </a:t>
            </a:r>
            <a:r>
              <a:rPr dirty="0" err="1"/>
              <a:t>przyspieszyła</a:t>
            </a:r>
            <a:r>
              <a:rPr dirty="0"/>
              <a:t> </a:t>
            </a:r>
            <a:r>
              <a:rPr dirty="0" err="1"/>
              <a:t>przepływ</a:t>
            </a:r>
            <a:r>
              <a:rPr dirty="0"/>
              <a:t> </a:t>
            </a:r>
            <a:r>
              <a:rPr dirty="0" err="1"/>
              <a:t>danych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Cyfrowa</a:t>
            </a:r>
            <a:r>
              <a:rPr dirty="0"/>
              <a:t> </a:t>
            </a:r>
            <a:r>
              <a:rPr dirty="0" err="1"/>
              <a:t>rewolucja</a:t>
            </a:r>
            <a:r>
              <a:rPr dirty="0"/>
              <a:t> </a:t>
            </a:r>
            <a:r>
              <a:rPr dirty="0" err="1"/>
              <a:t>integruje</a:t>
            </a:r>
            <a:r>
              <a:rPr dirty="0"/>
              <a:t> </a:t>
            </a:r>
            <a:r>
              <a:rPr dirty="0" err="1"/>
              <a:t>wszystkie</a:t>
            </a:r>
            <a:r>
              <a:rPr dirty="0"/>
              <a:t> </a:t>
            </a:r>
            <a:r>
              <a:rPr dirty="0" err="1"/>
              <a:t>te</a:t>
            </a:r>
            <a:r>
              <a:rPr dirty="0"/>
              <a:t> </a:t>
            </a:r>
            <a:r>
              <a:rPr dirty="0" err="1"/>
              <a:t>zmiany</a:t>
            </a:r>
            <a:r>
              <a:rPr dirty="0"/>
              <a:t>.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Podobieństwa i różnice: Przemysł 4.0/5.0/6.0. Rolnictwo precyzyjne. Medycyna spersonalizowana i predykcyjna.</a:t>
            </a:r>
          </a:p>
          <a:p>
            <a:pPr marL="0" indent="0">
              <a:buNone/>
            </a:pPr>
            <a:r>
              <a:rPr lang="pl-PL" dirty="0"/>
              <a:t>Luddyzm i </a:t>
            </a:r>
            <a:r>
              <a:rPr lang="pl-PL" dirty="0" err="1"/>
              <a:t>neoluddyzm</a:t>
            </a:r>
            <a:r>
              <a:rPr lang="pl-PL" dirty="0"/>
              <a:t> jako opór przeciw zmianom.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+mn-lt"/>
              </a:rPr>
              <a:t>Rewolucja cyfrowa c.d.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Rewolucja cyfrowa </a:t>
            </a:r>
            <a:r>
              <a:rPr dirty="0" err="1"/>
              <a:t>polega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powszechnej</a:t>
            </a:r>
            <a:r>
              <a:rPr dirty="0"/>
              <a:t> </a:t>
            </a:r>
            <a:r>
              <a:rPr dirty="0" err="1"/>
              <a:t>digitalizacji</a:t>
            </a:r>
            <a:r>
              <a:rPr dirty="0"/>
              <a:t> </a:t>
            </a:r>
            <a:r>
              <a:rPr dirty="0" err="1"/>
              <a:t>informacji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Dane </a:t>
            </a: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przetwarzane</a:t>
            </a:r>
            <a:r>
              <a:rPr dirty="0"/>
              <a:t> w </a:t>
            </a:r>
            <a:r>
              <a:rPr dirty="0" err="1"/>
              <a:t>formie</a:t>
            </a:r>
            <a:r>
              <a:rPr dirty="0"/>
              <a:t> </a:t>
            </a:r>
            <a:r>
              <a:rPr dirty="0" err="1"/>
              <a:t>cyfrowej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Procesy</a:t>
            </a:r>
            <a:r>
              <a:rPr dirty="0"/>
              <a:t> </a:t>
            </a: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automatyzowane</a:t>
            </a:r>
            <a:r>
              <a:rPr dirty="0"/>
              <a:t> </a:t>
            </a:r>
            <a:r>
              <a:rPr dirty="0" err="1"/>
              <a:t>przy</a:t>
            </a:r>
            <a:r>
              <a:rPr dirty="0"/>
              <a:t> </a:t>
            </a:r>
            <a:r>
              <a:rPr dirty="0" err="1"/>
              <a:t>użyciu</a:t>
            </a:r>
            <a:r>
              <a:rPr dirty="0"/>
              <a:t> </a:t>
            </a:r>
            <a:r>
              <a:rPr dirty="0" err="1"/>
              <a:t>algorytmów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Komunikacja</a:t>
            </a:r>
            <a:r>
              <a:rPr dirty="0"/>
              <a:t> </a:t>
            </a:r>
            <a:r>
              <a:rPr dirty="0" err="1"/>
              <a:t>odbywa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globalnie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lang="pl-PL" dirty="0"/>
              <a:t>niezwłocznie (por. sieci 5G i 6G)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Tempo </a:t>
            </a:r>
            <a:r>
              <a:rPr dirty="0" err="1"/>
              <a:t>zmian</a:t>
            </a:r>
            <a:r>
              <a:rPr dirty="0"/>
              <a:t> </a:t>
            </a:r>
            <a:r>
              <a:rPr dirty="0" err="1"/>
              <a:t>technologicznych</a:t>
            </a:r>
            <a:r>
              <a:rPr dirty="0"/>
              <a:t> jest </a:t>
            </a:r>
            <a:r>
              <a:rPr dirty="0" err="1"/>
              <a:t>bezprecedensowe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Kluczowe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technologie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Komputery</a:t>
            </a:r>
            <a:r>
              <a:rPr dirty="0"/>
              <a:t> </a:t>
            </a:r>
            <a:r>
              <a:rPr dirty="0" err="1"/>
              <a:t>osobiste</a:t>
            </a:r>
            <a:r>
              <a:rPr dirty="0"/>
              <a:t> </a:t>
            </a:r>
            <a:r>
              <a:rPr dirty="0" err="1"/>
              <a:t>umożliwiły</a:t>
            </a:r>
            <a:r>
              <a:rPr dirty="0"/>
              <a:t> </a:t>
            </a:r>
            <a:r>
              <a:rPr dirty="0" err="1"/>
              <a:t>powszechny</a:t>
            </a:r>
            <a:r>
              <a:rPr dirty="0"/>
              <a:t> </a:t>
            </a:r>
            <a:r>
              <a:rPr dirty="0" err="1"/>
              <a:t>dostęp</a:t>
            </a:r>
            <a:r>
              <a:rPr dirty="0"/>
              <a:t> do </a:t>
            </a:r>
            <a:r>
              <a:rPr dirty="0" err="1"/>
              <a:t>technologii</a:t>
            </a:r>
            <a:r>
              <a:rPr dirty="0"/>
              <a:t>.</a:t>
            </a:r>
            <a:endParaRPr lang="pl-PL" dirty="0"/>
          </a:p>
          <a:p>
            <a:pPr marL="0" indent="0">
              <a:buNone/>
            </a:pPr>
            <a:r>
              <a:rPr dirty="0"/>
              <a:t>Internet </a:t>
            </a:r>
            <a:r>
              <a:rPr dirty="0" err="1"/>
              <a:t>połączył</a:t>
            </a:r>
            <a:r>
              <a:rPr dirty="0"/>
              <a:t> </a:t>
            </a:r>
            <a:r>
              <a:rPr dirty="0" err="1"/>
              <a:t>użytkowników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całym</a:t>
            </a:r>
            <a:r>
              <a:rPr dirty="0"/>
              <a:t> </a:t>
            </a:r>
            <a:r>
              <a:rPr dirty="0" err="1"/>
              <a:t>świecie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Urządzenia</a:t>
            </a:r>
            <a:r>
              <a:rPr dirty="0"/>
              <a:t> </a:t>
            </a:r>
            <a:r>
              <a:rPr dirty="0" err="1"/>
              <a:t>mobilne</a:t>
            </a:r>
            <a:r>
              <a:rPr dirty="0"/>
              <a:t> </a:t>
            </a:r>
            <a:r>
              <a:rPr lang="pl-PL" dirty="0"/>
              <a:t>oraz </a:t>
            </a:r>
            <a:r>
              <a:rPr lang="pl-PL" dirty="0" err="1"/>
              <a:t>Interenetu</a:t>
            </a:r>
            <a:r>
              <a:rPr lang="pl-PL" dirty="0"/>
              <a:t> Rzeczy (</a:t>
            </a:r>
            <a:r>
              <a:rPr lang="pl-PL" dirty="0" err="1"/>
              <a:t>IoT</a:t>
            </a:r>
            <a:r>
              <a:rPr lang="pl-PL" dirty="0"/>
              <a:t>) </a:t>
            </a:r>
            <a:r>
              <a:rPr dirty="0" err="1"/>
              <a:t>zapewniły</a:t>
            </a:r>
            <a:r>
              <a:rPr dirty="0"/>
              <a:t> </a:t>
            </a:r>
            <a:r>
              <a:rPr dirty="0" err="1"/>
              <a:t>ciągły</a:t>
            </a:r>
            <a:r>
              <a:rPr dirty="0"/>
              <a:t> </a:t>
            </a:r>
            <a:r>
              <a:rPr dirty="0" err="1"/>
              <a:t>dostęp</a:t>
            </a:r>
            <a:r>
              <a:rPr dirty="0"/>
              <a:t> do </a:t>
            </a:r>
            <a:r>
              <a:rPr dirty="0" err="1"/>
              <a:t>danych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Chmura </a:t>
            </a:r>
            <a:r>
              <a:rPr dirty="0" err="1"/>
              <a:t>obliczeniowa</a:t>
            </a:r>
            <a:r>
              <a:rPr dirty="0"/>
              <a:t> </a:t>
            </a:r>
            <a:r>
              <a:rPr dirty="0" err="1"/>
              <a:t>umożliwiła</a:t>
            </a:r>
            <a:r>
              <a:rPr dirty="0"/>
              <a:t> </a:t>
            </a:r>
            <a:r>
              <a:rPr dirty="0" err="1"/>
              <a:t>skalowanie</a:t>
            </a:r>
            <a:r>
              <a:rPr dirty="0"/>
              <a:t> </a:t>
            </a:r>
            <a:r>
              <a:rPr dirty="0" err="1"/>
              <a:t>systemów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AI </a:t>
            </a:r>
            <a:r>
              <a:rPr dirty="0" err="1"/>
              <a:t>stała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 </a:t>
            </a:r>
            <a:r>
              <a:rPr dirty="0" err="1"/>
              <a:t>kolejnym</a:t>
            </a:r>
            <a:r>
              <a:rPr dirty="0"/>
              <a:t> </a:t>
            </a:r>
            <a:r>
              <a:rPr dirty="0" err="1"/>
              <a:t>etapem</a:t>
            </a:r>
            <a:r>
              <a:rPr dirty="0"/>
              <a:t> </a:t>
            </a:r>
            <a:r>
              <a:rPr dirty="0" err="1"/>
              <a:t>rozwoju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latin typeface="+mn-lt"/>
              </a:rPr>
              <a:t>Dane </a:t>
            </a:r>
            <a:r>
              <a:rPr dirty="0" err="1">
                <a:latin typeface="+mn-lt"/>
              </a:rPr>
              <a:t>jako</a:t>
            </a:r>
            <a:r>
              <a:rPr dirty="0">
                <a:latin typeface="+mn-lt"/>
              </a:rPr>
              <a:t> fundament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Dane </a:t>
            </a:r>
            <a:r>
              <a:rPr dirty="0" err="1"/>
              <a:t>są</a:t>
            </a:r>
            <a:r>
              <a:rPr dirty="0"/>
              <a:t> </a:t>
            </a:r>
            <a:r>
              <a:rPr dirty="0" err="1"/>
              <a:t>podstawowym</a:t>
            </a:r>
            <a:r>
              <a:rPr dirty="0"/>
              <a:t> </a:t>
            </a:r>
            <a:r>
              <a:rPr dirty="0" err="1"/>
              <a:t>zasobem</a:t>
            </a:r>
            <a:r>
              <a:rPr dirty="0"/>
              <a:t> </a:t>
            </a:r>
            <a:r>
              <a:rPr dirty="0" err="1"/>
              <a:t>cyfrowej</a:t>
            </a:r>
            <a:r>
              <a:rPr dirty="0"/>
              <a:t> </a:t>
            </a:r>
            <a:r>
              <a:rPr dirty="0" err="1"/>
              <a:t>gospodarki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Ich </a:t>
            </a:r>
            <a:r>
              <a:rPr dirty="0" err="1"/>
              <a:t>ilość</a:t>
            </a:r>
            <a:r>
              <a:rPr dirty="0"/>
              <a:t> </a:t>
            </a:r>
            <a:r>
              <a:rPr dirty="0" err="1"/>
              <a:t>rośnie</a:t>
            </a:r>
            <a:r>
              <a:rPr dirty="0"/>
              <a:t> w </a:t>
            </a:r>
            <a:r>
              <a:rPr dirty="0" err="1"/>
              <a:t>sposób</a:t>
            </a:r>
            <a:r>
              <a:rPr dirty="0"/>
              <a:t> </a:t>
            </a:r>
            <a:r>
              <a:rPr dirty="0" err="1"/>
              <a:t>wykładniczy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Pojęcie</a:t>
            </a:r>
            <a:r>
              <a:rPr dirty="0"/>
              <a:t> Big Data </a:t>
            </a:r>
            <a:r>
              <a:rPr dirty="0" err="1"/>
              <a:t>opisuje</a:t>
            </a:r>
            <a:r>
              <a:rPr dirty="0"/>
              <a:t> </a:t>
            </a:r>
            <a:r>
              <a:rPr dirty="0" err="1"/>
              <a:t>ogromne</a:t>
            </a:r>
            <a:r>
              <a:rPr dirty="0"/>
              <a:t> </a:t>
            </a:r>
            <a:r>
              <a:rPr dirty="0" err="1"/>
              <a:t>zbiory</a:t>
            </a:r>
            <a:r>
              <a:rPr dirty="0"/>
              <a:t> </a:t>
            </a:r>
            <a:r>
              <a:rPr dirty="0" err="1"/>
              <a:t>danych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Dane </a:t>
            </a:r>
            <a:r>
              <a:rPr dirty="0" err="1"/>
              <a:t>mogą</a:t>
            </a:r>
            <a:r>
              <a:rPr dirty="0"/>
              <a:t> </a:t>
            </a:r>
            <a:r>
              <a:rPr dirty="0" err="1"/>
              <a:t>mieć</a:t>
            </a:r>
            <a:r>
              <a:rPr dirty="0"/>
              <a:t> </a:t>
            </a:r>
            <a:r>
              <a:rPr dirty="0" err="1"/>
              <a:t>formę</a:t>
            </a:r>
            <a:r>
              <a:rPr dirty="0"/>
              <a:t> </a:t>
            </a:r>
            <a:r>
              <a:rPr dirty="0" err="1"/>
              <a:t>tekstu</a:t>
            </a:r>
            <a:r>
              <a:rPr dirty="0"/>
              <a:t>, </a:t>
            </a:r>
            <a:r>
              <a:rPr dirty="0" err="1"/>
              <a:t>obrazu</a:t>
            </a:r>
            <a:r>
              <a:rPr dirty="0"/>
              <a:t> </a:t>
            </a:r>
            <a:r>
              <a:rPr dirty="0" err="1"/>
              <a:t>lub</a:t>
            </a:r>
            <a:r>
              <a:rPr dirty="0"/>
              <a:t> </a:t>
            </a:r>
            <a:r>
              <a:rPr dirty="0" err="1"/>
              <a:t>dźwięku</a:t>
            </a:r>
            <a:r>
              <a:rPr lang="pl-PL" dirty="0"/>
              <a:t>, coraz częściej również np. zapachu lub emocji, mogą te być wielomodalne.</a:t>
            </a:r>
          </a:p>
          <a:p>
            <a:pPr marL="0" indent="0">
              <a:buNone/>
            </a:pPr>
            <a:r>
              <a:rPr lang="pl-PL" dirty="0"/>
              <a:t>Dane mogą być niestrukturalne, </a:t>
            </a:r>
            <a:r>
              <a:rPr lang="pl-PL" dirty="0" err="1"/>
              <a:t>półstrukturalne</a:t>
            </a:r>
            <a:r>
              <a:rPr lang="pl-PL" dirty="0"/>
              <a:t> lub strukturalne.</a:t>
            </a:r>
          </a:p>
          <a:p>
            <a:pPr marL="0" indent="0">
              <a:buNone/>
            </a:pPr>
            <a:r>
              <a:rPr lang="pl-PL" dirty="0"/>
              <a:t>Dane mogą być pierwotne lub wtórne.</a:t>
            </a:r>
          </a:p>
          <a:p>
            <a:pPr marL="0" indent="0">
              <a:buNone/>
            </a:pPr>
            <a:r>
              <a:rPr dirty="0"/>
              <a:t>Bez </a:t>
            </a:r>
            <a:r>
              <a:rPr lang="pl-PL" dirty="0"/>
              <a:t>planowo gromadzonych </a:t>
            </a:r>
            <a:r>
              <a:rPr dirty="0" err="1"/>
              <a:t>danych</a:t>
            </a:r>
            <a:r>
              <a:rPr dirty="0"/>
              <a:t> </a:t>
            </a:r>
            <a:r>
              <a:rPr dirty="0" err="1"/>
              <a:t>rozwój</a:t>
            </a:r>
            <a:r>
              <a:rPr dirty="0"/>
              <a:t> AI </a:t>
            </a:r>
            <a:r>
              <a:rPr dirty="0" err="1"/>
              <a:t>byłby</a:t>
            </a:r>
            <a:r>
              <a:rPr dirty="0"/>
              <a:t> </a:t>
            </a:r>
            <a:r>
              <a:rPr dirty="0" err="1"/>
              <a:t>niemożliwy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>
                <a:latin typeface="+mn-lt"/>
              </a:rPr>
              <a:t>Transformacja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cyfrowa</a:t>
            </a:r>
            <a:r>
              <a:rPr lang="pl-PL" dirty="0">
                <a:latin typeface="+mn-lt"/>
              </a:rPr>
              <a:t> w organizacjach</a:t>
            </a:r>
            <a:endParaRPr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 err="1"/>
              <a:t>Transformacja</a:t>
            </a:r>
            <a:r>
              <a:rPr dirty="0"/>
              <a:t> </a:t>
            </a:r>
            <a:r>
              <a:rPr dirty="0" err="1"/>
              <a:t>cyfrowa</a:t>
            </a:r>
            <a:r>
              <a:rPr dirty="0"/>
              <a:t> </a:t>
            </a:r>
            <a:r>
              <a:rPr dirty="0" err="1"/>
              <a:t>oznacza</a:t>
            </a:r>
            <a:r>
              <a:rPr dirty="0"/>
              <a:t> </a:t>
            </a:r>
            <a:r>
              <a:rPr dirty="0" err="1"/>
              <a:t>zmianę</a:t>
            </a:r>
            <a:r>
              <a:rPr dirty="0"/>
              <a:t> </a:t>
            </a:r>
            <a:r>
              <a:rPr dirty="0" err="1"/>
              <a:t>sposobu</a:t>
            </a:r>
            <a:r>
              <a:rPr dirty="0"/>
              <a:t> </a:t>
            </a:r>
            <a:r>
              <a:rPr dirty="0" err="1"/>
              <a:t>działania</a:t>
            </a:r>
            <a:r>
              <a:rPr dirty="0"/>
              <a:t> </a:t>
            </a:r>
            <a:r>
              <a:rPr dirty="0" err="1"/>
              <a:t>organizacji</a:t>
            </a:r>
            <a:r>
              <a:rPr dirty="0"/>
              <a:t>.</a:t>
            </a:r>
            <a:endParaRPr lang="pl-PL" dirty="0"/>
          </a:p>
          <a:p>
            <a:pPr marL="0" indent="0">
              <a:buNone/>
            </a:pPr>
            <a:r>
              <a:rPr dirty="0" err="1"/>
              <a:t>Nie</a:t>
            </a:r>
            <a:r>
              <a:rPr dirty="0"/>
              <a:t> </a:t>
            </a:r>
            <a:r>
              <a:rPr dirty="0" err="1"/>
              <a:t>polega</a:t>
            </a:r>
            <a:r>
              <a:rPr dirty="0"/>
              <a:t> </a:t>
            </a:r>
            <a:r>
              <a:rPr dirty="0" err="1"/>
              <a:t>wyłącznie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wdrożeniu</a:t>
            </a:r>
            <a:r>
              <a:rPr dirty="0"/>
              <a:t> </a:t>
            </a:r>
            <a:r>
              <a:rPr dirty="0" err="1"/>
              <a:t>technologii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Obejmuje</a:t>
            </a:r>
            <a:r>
              <a:rPr dirty="0"/>
              <a:t> </a:t>
            </a:r>
            <a:r>
              <a:rPr dirty="0" err="1"/>
              <a:t>również</a:t>
            </a:r>
            <a:r>
              <a:rPr dirty="0"/>
              <a:t> </a:t>
            </a:r>
            <a:r>
              <a:rPr dirty="0" err="1"/>
              <a:t>kulturę</a:t>
            </a:r>
            <a:r>
              <a:rPr dirty="0"/>
              <a:t> </a:t>
            </a:r>
            <a:r>
              <a:rPr dirty="0" err="1"/>
              <a:t>pracy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procesy</a:t>
            </a:r>
            <a:r>
              <a:rPr dirty="0"/>
              <a:t> </a:t>
            </a:r>
            <a:r>
              <a:rPr dirty="0" err="1"/>
              <a:t>decyzyjne</a:t>
            </a:r>
            <a:r>
              <a:rPr lang="pl-PL" dirty="0"/>
              <a:t> (w tym globalne)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 err="1"/>
              <a:t>Wymaga</a:t>
            </a:r>
            <a:r>
              <a:rPr dirty="0"/>
              <a:t> </a:t>
            </a:r>
            <a:r>
              <a:rPr dirty="0" err="1"/>
              <a:t>integracji</a:t>
            </a:r>
            <a:r>
              <a:rPr dirty="0"/>
              <a:t> </a:t>
            </a:r>
            <a:r>
              <a:rPr dirty="0" err="1"/>
              <a:t>systemów</a:t>
            </a:r>
            <a:r>
              <a:rPr dirty="0"/>
              <a:t> </a:t>
            </a:r>
            <a:r>
              <a:rPr dirty="0" err="1"/>
              <a:t>informatycznych</a:t>
            </a:r>
            <a:r>
              <a:rPr dirty="0"/>
              <a:t>. </a:t>
            </a:r>
            <a:endParaRPr lang="pl-PL" dirty="0"/>
          </a:p>
          <a:p>
            <a:pPr marL="0" indent="0">
              <a:buNone/>
            </a:pPr>
            <a:r>
              <a:rPr dirty="0"/>
              <a:t>Jest </a:t>
            </a:r>
            <a:r>
              <a:rPr dirty="0" err="1"/>
              <a:t>procesem</a:t>
            </a:r>
            <a:r>
              <a:rPr dirty="0"/>
              <a:t> </a:t>
            </a:r>
            <a:r>
              <a:rPr dirty="0" err="1"/>
              <a:t>ciągłym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długoterminowym</a:t>
            </a:r>
            <a:r>
              <a:rPr dirty="0"/>
              <a:t>.</a:t>
            </a:r>
            <a:endParaRPr lang="pl-PL" dirty="0"/>
          </a:p>
          <a:p>
            <a:pPr marL="0" indent="0">
              <a:buNone/>
            </a:pPr>
            <a:r>
              <a:rPr lang="pl-PL" dirty="0"/>
              <a:t>Czy stawia nowe wymagania przed pracownikami? Czy te zmiany są wyłącznie korzystne?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BBCA11-DAA8-42E6-815E-44C7929CB49A}">
  <ds:schemaRefs>
    <ds:schemaRef ds:uri="http://purl.org/dc/dcmitype/"/>
    <ds:schemaRef ds:uri="http://schemas.microsoft.com/office/2006/documentManagement/types"/>
    <ds:schemaRef ds:uri="853e06b7-a411-4003-87a8-8e7988b9a28c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8DBD0B1-9A36-49CE-8CF8-E813558EBA37}"/>
</file>

<file path=customXml/itemProps3.xml><?xml version="1.0" encoding="utf-8"?>
<ds:datastoreItem xmlns:ds="http://schemas.openxmlformats.org/officeDocument/2006/customXml" ds:itemID="{663B8169-43BD-44C8-B993-26075113FE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1113</Words>
  <Application>Microsoft Office PowerPoint</Application>
  <PresentationFormat>Panoramiczny</PresentationFormat>
  <Paragraphs>195</Paragraphs>
  <Slides>29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29</vt:i4>
      </vt:variant>
    </vt:vector>
  </HeadingPairs>
  <TitlesOfParts>
    <vt:vector size="36" baseType="lpstr">
      <vt:lpstr>Aptos</vt:lpstr>
      <vt:lpstr>Arial</vt:lpstr>
      <vt:lpstr>Calibri</vt:lpstr>
      <vt:lpstr>Calibri Light</vt:lpstr>
      <vt:lpstr>Inter</vt:lpstr>
      <vt:lpstr>Times New Roman</vt:lpstr>
      <vt:lpstr>Motyw pakietu Office</vt:lpstr>
      <vt:lpstr>Projekt „Kierunki – drogi dla gospodarki”</vt:lpstr>
      <vt:lpstr>Plan wykładu</vt:lpstr>
      <vt:lpstr>Rewolucja cyfrowa</vt:lpstr>
      <vt:lpstr>Plan wykładu c.d.</vt:lpstr>
      <vt:lpstr>Rewolucje technologiczne</vt:lpstr>
      <vt:lpstr>Rewolucja cyfrowa c.d.</vt:lpstr>
      <vt:lpstr>Kluczowe technologie</vt:lpstr>
      <vt:lpstr>Dane jako fundament</vt:lpstr>
      <vt:lpstr>Transformacja cyfrowa w organizacjach</vt:lpstr>
      <vt:lpstr>Przykłady transformacji</vt:lpstr>
      <vt:lpstr>Sztuczna inteligencja</vt:lpstr>
      <vt:lpstr>AI – dlaczego dopiero teraz</vt:lpstr>
      <vt:lpstr>Rola AI we współczesnym świecie</vt:lpstr>
      <vt:lpstr>Przykłady zastosowań AI</vt:lpstr>
      <vt:lpstr>AI a rynek pracy i społeczeństwo</vt:lpstr>
      <vt:lpstr>Rozwój sieci neuronowych</vt:lpstr>
      <vt:lpstr>Początki sieci neuronowych</vt:lpstr>
      <vt:lpstr>Dalszy rozwój sieci neuronowych</vt:lpstr>
      <vt:lpstr>Odrodzenie sieci neuronowych – lata 80-te</vt:lpstr>
      <vt:lpstr>Dane i internet</vt:lpstr>
      <vt:lpstr>Sukcesy uczenia głębokiego (deep learning)</vt:lpstr>
      <vt:lpstr>Sieci neuronowe jako fundament AI</vt:lpstr>
      <vt:lpstr>Sieci neuronowe jako fundament AI c.d.</vt:lpstr>
      <vt:lpstr>ML</vt:lpstr>
      <vt:lpstr>Miejsce SSN w ML</vt:lpstr>
      <vt:lpstr>Data Science a SSN</vt:lpstr>
      <vt:lpstr>Wyzwania i ograniczenia</vt:lpstr>
      <vt:lpstr>Przyszłość sieci neuronowych</vt:lpstr>
      <vt:lpstr>Podsumowanie wykładu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Cyfrowa rewolucja i narodziny sztucznych sieci neuronowych</dc:title>
  <dc:creator>Dariusz Mikołajewski</dc:creator>
  <cp:lastModifiedBy>Karolina Goede</cp:lastModifiedBy>
  <cp:revision>186</cp:revision>
  <dcterms:created xsi:type="dcterms:W3CDTF">2024-06-08T14:40:10Z</dcterms:created>
  <dcterms:modified xsi:type="dcterms:W3CDTF">2026-02-16T12:31:17Z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