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322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5DB6C1-0C7F-43AF-A72A-BB1627D3C9FC}" v="9" dt="2024-09-04T08:29:38.3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8" autoAdjust="0"/>
    <p:restoredTop sz="93939" autoAdjust="0"/>
  </p:normalViewPr>
  <p:slideViewPr>
    <p:cSldViewPr snapToGrid="0">
      <p:cViewPr varScale="1">
        <p:scale>
          <a:sx n="104" d="100"/>
          <a:sy n="104" d="100"/>
        </p:scale>
        <p:origin x="20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2895561"/>
            <a:ext cx="9144000" cy="2728861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0" algn="l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l-PL" sz="1800" dirty="0"/>
              <a:t>Tytuł wykładu: </a:t>
            </a:r>
            <a:r>
              <a:rPr lang="pl-PL" sz="18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Sieci neuronowe w przetwarzaniu języka naturalnego</a:t>
            </a:r>
            <a:endParaRPr lang="pl-PL" sz="1800" kern="100" dirty="0">
              <a:solidFill>
                <a:srgbClr val="000000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70000"/>
              </a:lnSpc>
            </a:pPr>
            <a:r>
              <a:rPr lang="pl-PL" sz="1800" dirty="0"/>
              <a:t>Przedmiot: Sztuczne sieci neuronowe</a:t>
            </a:r>
          </a:p>
          <a:p>
            <a:pPr algn="l">
              <a:lnSpc>
                <a:spcPct val="170000"/>
              </a:lnSpc>
            </a:pPr>
            <a:r>
              <a:rPr lang="pl-PL" sz="1800" dirty="0"/>
              <a:t>Kierunek: Kognitywistyka</a:t>
            </a:r>
          </a:p>
          <a:p>
            <a:pPr algn="l">
              <a:lnSpc>
                <a:spcPct val="170000"/>
              </a:lnSpc>
            </a:pPr>
            <a:r>
              <a:rPr lang="pl-PL" sz="1800" dirty="0"/>
              <a:t>Autor modyfikacji: dr inż. Dariusz Mikołajewski, prof. uczelni</a:t>
            </a:r>
            <a:endParaRPr lang="pl-PL" sz="1800" dirty="0">
              <a:ea typeface="Calibri"/>
              <a:cs typeface="Calibri"/>
            </a:endParaRP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Problemy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tokenizacji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Pojawiają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słowa</a:t>
            </a:r>
            <a:r>
              <a:rPr dirty="0"/>
              <a:t> </a:t>
            </a:r>
            <a:r>
              <a:rPr dirty="0" err="1"/>
              <a:t>spoza</a:t>
            </a:r>
            <a:r>
              <a:rPr dirty="0"/>
              <a:t> </a:t>
            </a:r>
            <a:r>
              <a:rPr dirty="0" err="1"/>
              <a:t>słownika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Języki</a:t>
            </a:r>
            <a:r>
              <a:rPr dirty="0"/>
              <a:t> </a:t>
            </a:r>
            <a:r>
              <a:rPr dirty="0" err="1"/>
              <a:t>fleksyjne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trudniejsze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Znaki</a:t>
            </a:r>
            <a:r>
              <a:rPr dirty="0"/>
              <a:t> </a:t>
            </a:r>
            <a:r>
              <a:rPr dirty="0" err="1"/>
              <a:t>specjalne</a:t>
            </a:r>
            <a:r>
              <a:rPr dirty="0"/>
              <a:t> </a:t>
            </a:r>
            <a:r>
              <a:rPr dirty="0" err="1"/>
              <a:t>komplikują</a:t>
            </a:r>
            <a:r>
              <a:rPr dirty="0"/>
              <a:t> </a:t>
            </a:r>
            <a:r>
              <a:rPr dirty="0" err="1"/>
              <a:t>analizę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Różne</a:t>
            </a:r>
            <a:r>
              <a:rPr dirty="0"/>
              <a:t> </a:t>
            </a:r>
            <a:r>
              <a:rPr dirty="0" err="1"/>
              <a:t>języki</a:t>
            </a:r>
            <a:r>
              <a:rPr dirty="0"/>
              <a:t> </a:t>
            </a:r>
            <a:r>
              <a:rPr dirty="0" err="1"/>
              <a:t>wymagają</a:t>
            </a:r>
            <a:r>
              <a:rPr dirty="0"/>
              <a:t> </a:t>
            </a:r>
            <a:r>
              <a:rPr dirty="0" err="1"/>
              <a:t>różnych</a:t>
            </a:r>
            <a:r>
              <a:rPr dirty="0"/>
              <a:t> </a:t>
            </a:r>
            <a:r>
              <a:rPr dirty="0" err="1"/>
              <a:t>metod</a:t>
            </a:r>
            <a:r>
              <a:rPr lang="pl-PL" dirty="0"/>
              <a:t> (por. języki tonalne)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Tokenizacja</a:t>
            </a:r>
            <a:r>
              <a:rPr dirty="0"/>
              <a:t> </a:t>
            </a:r>
            <a:r>
              <a:rPr dirty="0" err="1"/>
              <a:t>wpływa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wydajność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Reprezentacja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liczbowa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Komputery</a:t>
            </a:r>
            <a:r>
              <a:rPr dirty="0"/>
              <a:t> </a:t>
            </a:r>
            <a:r>
              <a:rPr dirty="0" err="1"/>
              <a:t>przetwarzają</a:t>
            </a:r>
            <a:r>
              <a:rPr dirty="0"/>
              <a:t> </a:t>
            </a:r>
            <a:r>
              <a:rPr dirty="0" err="1"/>
              <a:t>liczby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Zatem t</a:t>
            </a:r>
            <a:r>
              <a:rPr dirty="0" err="1"/>
              <a:t>ekst</a:t>
            </a:r>
            <a:r>
              <a:rPr dirty="0"/>
              <a:t> </a:t>
            </a:r>
            <a:r>
              <a:rPr dirty="0" err="1"/>
              <a:t>musi</a:t>
            </a:r>
            <a:r>
              <a:rPr dirty="0"/>
              <a:t> </a:t>
            </a:r>
            <a:r>
              <a:rPr dirty="0" err="1"/>
              <a:t>być</a:t>
            </a:r>
            <a:r>
              <a:rPr dirty="0"/>
              <a:t> </a:t>
            </a:r>
            <a:r>
              <a:rPr dirty="0" err="1"/>
              <a:t>zamieniony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wektory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Reprezentacja</a:t>
            </a:r>
            <a:r>
              <a:rPr dirty="0"/>
              <a:t> </a:t>
            </a:r>
            <a:r>
              <a:rPr dirty="0" err="1"/>
              <a:t>numeryczna</a:t>
            </a:r>
            <a:r>
              <a:rPr dirty="0"/>
              <a:t> </a:t>
            </a:r>
            <a:r>
              <a:rPr dirty="0" err="1"/>
              <a:t>zachowuje</a:t>
            </a:r>
            <a:r>
              <a:rPr dirty="0"/>
              <a:t> </a:t>
            </a:r>
            <a:r>
              <a:rPr dirty="0" err="1"/>
              <a:t>znaczenie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Wektory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wejściem</a:t>
            </a:r>
            <a:r>
              <a:rPr dirty="0"/>
              <a:t> do </a:t>
            </a:r>
            <a:r>
              <a:rPr dirty="0" err="1"/>
              <a:t>sieci</a:t>
            </a:r>
            <a:r>
              <a:rPr dirty="0"/>
              <a:t> </a:t>
            </a:r>
            <a:r>
              <a:rPr dirty="0" err="1"/>
              <a:t>neuronowych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To </a:t>
            </a:r>
            <a:r>
              <a:rPr dirty="0" err="1"/>
              <a:t>kluczowy</a:t>
            </a:r>
            <a:r>
              <a:rPr dirty="0"/>
              <a:t> </a:t>
            </a:r>
            <a:r>
              <a:rPr dirty="0" err="1"/>
              <a:t>etap</a:t>
            </a:r>
            <a:r>
              <a:rPr dirty="0"/>
              <a:t> NLP.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Embeddingi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Embeddingi</a:t>
            </a:r>
            <a:r>
              <a:rPr dirty="0"/>
              <a:t> to </a:t>
            </a:r>
            <a:r>
              <a:rPr dirty="0" err="1"/>
              <a:t>gęste</a:t>
            </a:r>
            <a:r>
              <a:rPr dirty="0"/>
              <a:t> </a:t>
            </a:r>
            <a:r>
              <a:rPr dirty="0" err="1"/>
              <a:t>wektory</a:t>
            </a:r>
            <a:r>
              <a:rPr dirty="0"/>
              <a:t> </a:t>
            </a:r>
            <a:r>
              <a:rPr dirty="0" err="1"/>
              <a:t>słów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Reprezentują</a:t>
            </a:r>
            <a:r>
              <a:rPr dirty="0"/>
              <a:t> </a:t>
            </a:r>
            <a:r>
              <a:rPr dirty="0" err="1"/>
              <a:t>znaczenie</a:t>
            </a:r>
            <a:r>
              <a:rPr dirty="0"/>
              <a:t> </a:t>
            </a:r>
            <a:r>
              <a:rPr dirty="0" err="1"/>
              <a:t>semantyczne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Podobne</a:t>
            </a:r>
            <a:r>
              <a:rPr dirty="0"/>
              <a:t> </a:t>
            </a:r>
            <a:r>
              <a:rPr dirty="0" err="1"/>
              <a:t>słowa</a:t>
            </a:r>
            <a:r>
              <a:rPr dirty="0"/>
              <a:t> </a:t>
            </a:r>
            <a:r>
              <a:rPr dirty="0" err="1"/>
              <a:t>mają</a:t>
            </a:r>
            <a:r>
              <a:rPr dirty="0"/>
              <a:t> </a:t>
            </a:r>
            <a:r>
              <a:rPr dirty="0" err="1"/>
              <a:t>podobne</a:t>
            </a:r>
            <a:r>
              <a:rPr dirty="0"/>
              <a:t> </a:t>
            </a:r>
            <a:r>
              <a:rPr dirty="0" err="1"/>
              <a:t>wektory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Embeddingi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uczone</a:t>
            </a:r>
            <a:r>
              <a:rPr dirty="0"/>
              <a:t> </a:t>
            </a:r>
            <a:r>
              <a:rPr dirty="0" err="1"/>
              <a:t>automatycznie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Znacznie</a:t>
            </a:r>
            <a:r>
              <a:rPr dirty="0"/>
              <a:t> </a:t>
            </a:r>
            <a:r>
              <a:rPr dirty="0" err="1"/>
              <a:t>poprawiają</a:t>
            </a:r>
            <a:r>
              <a:rPr dirty="0"/>
              <a:t> </a:t>
            </a:r>
            <a:r>
              <a:rPr dirty="0" err="1"/>
              <a:t>wyniki</a:t>
            </a:r>
            <a:r>
              <a:rPr dirty="0"/>
              <a:t> NLP.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Klasyczne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embeddingi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Word2Vec </a:t>
            </a:r>
            <a:r>
              <a:rPr dirty="0" err="1"/>
              <a:t>uczy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relacji</a:t>
            </a:r>
            <a:r>
              <a:rPr dirty="0"/>
              <a:t> </a:t>
            </a:r>
            <a:r>
              <a:rPr dirty="0" err="1"/>
              <a:t>między</a:t>
            </a:r>
            <a:r>
              <a:rPr dirty="0"/>
              <a:t> </a:t>
            </a:r>
            <a:r>
              <a:rPr dirty="0" err="1"/>
              <a:t>słowami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GloVe</a:t>
            </a:r>
            <a:r>
              <a:rPr dirty="0"/>
              <a:t> </a:t>
            </a:r>
            <a:r>
              <a:rPr dirty="0" err="1"/>
              <a:t>wykorzystuje</a:t>
            </a:r>
            <a:r>
              <a:rPr dirty="0"/>
              <a:t> </a:t>
            </a:r>
            <a:r>
              <a:rPr dirty="0" err="1"/>
              <a:t>statystyki</a:t>
            </a:r>
            <a:r>
              <a:rPr dirty="0"/>
              <a:t> </a:t>
            </a:r>
            <a:r>
              <a:rPr dirty="0" err="1"/>
              <a:t>współwystępowania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FastText</a:t>
            </a:r>
            <a:r>
              <a:rPr dirty="0"/>
              <a:t> </a:t>
            </a:r>
            <a:r>
              <a:rPr dirty="0" err="1"/>
              <a:t>uwzględnia</a:t>
            </a:r>
            <a:r>
              <a:rPr dirty="0"/>
              <a:t> pod-</a:t>
            </a:r>
            <a:r>
              <a:rPr dirty="0" err="1"/>
              <a:t>słowa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</a:t>
            </a:r>
            <a:r>
              <a:rPr dirty="0" err="1"/>
              <a:t>te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trenowane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dużych</a:t>
            </a:r>
            <a:r>
              <a:rPr dirty="0"/>
              <a:t> </a:t>
            </a:r>
            <a:r>
              <a:rPr dirty="0" err="1"/>
              <a:t>korpusach</a:t>
            </a:r>
            <a:r>
              <a:rPr lang="pl-PL" dirty="0"/>
              <a:t> językowych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Stanowiły</a:t>
            </a:r>
            <a:r>
              <a:rPr dirty="0"/>
              <a:t> </a:t>
            </a:r>
            <a:r>
              <a:rPr dirty="0" err="1"/>
              <a:t>przełom</a:t>
            </a:r>
            <a:r>
              <a:rPr dirty="0"/>
              <a:t> w NLP.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Zalety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embeddingów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Zmniejszają</a:t>
            </a:r>
            <a:r>
              <a:rPr dirty="0"/>
              <a:t> </a:t>
            </a:r>
            <a:r>
              <a:rPr dirty="0" err="1"/>
              <a:t>wymiarowość</a:t>
            </a:r>
            <a:r>
              <a:rPr dirty="0"/>
              <a:t> </a:t>
            </a:r>
            <a:r>
              <a:rPr dirty="0" err="1"/>
              <a:t>danych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Umożliwiają</a:t>
            </a:r>
            <a:r>
              <a:rPr dirty="0"/>
              <a:t> </a:t>
            </a:r>
            <a:r>
              <a:rPr dirty="0" err="1"/>
              <a:t>uogólnianie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Poprawiają</a:t>
            </a:r>
            <a:r>
              <a:rPr dirty="0"/>
              <a:t> </a:t>
            </a:r>
            <a:r>
              <a:rPr dirty="0" err="1"/>
              <a:t>skuteczność</a:t>
            </a:r>
            <a:r>
              <a:rPr dirty="0"/>
              <a:t> </a:t>
            </a:r>
            <a:r>
              <a:rPr dirty="0" err="1"/>
              <a:t>modeli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P</a:t>
            </a:r>
            <a:r>
              <a:rPr dirty="0" err="1"/>
              <a:t>ozwalają</a:t>
            </a:r>
            <a:r>
              <a:rPr dirty="0"/>
              <a:t> </a:t>
            </a:r>
            <a:r>
              <a:rPr dirty="0" err="1"/>
              <a:t>wykrywać</a:t>
            </a:r>
            <a:r>
              <a:rPr dirty="0"/>
              <a:t> </a:t>
            </a:r>
            <a:r>
              <a:rPr dirty="0" err="1"/>
              <a:t>relacje</a:t>
            </a:r>
            <a:r>
              <a:rPr dirty="0"/>
              <a:t> </a:t>
            </a:r>
            <a:r>
              <a:rPr dirty="0" err="1"/>
              <a:t>semantyczne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podstawą</a:t>
            </a:r>
            <a:r>
              <a:rPr dirty="0"/>
              <a:t> </a:t>
            </a:r>
            <a:r>
              <a:rPr dirty="0" err="1"/>
              <a:t>nowoczesnych</a:t>
            </a:r>
            <a:r>
              <a:rPr dirty="0"/>
              <a:t> </a:t>
            </a:r>
            <a:r>
              <a:rPr dirty="0" err="1"/>
              <a:t>metod</a:t>
            </a:r>
            <a:r>
              <a:rPr lang="pl-PL" dirty="0"/>
              <a:t> NLP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Ograniczenia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embeddingów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Każde</a:t>
            </a:r>
            <a:r>
              <a:rPr dirty="0"/>
              <a:t> </a:t>
            </a:r>
            <a:r>
              <a:rPr dirty="0" err="1"/>
              <a:t>słowo</a:t>
            </a:r>
            <a:r>
              <a:rPr dirty="0"/>
              <a:t> ma </a:t>
            </a:r>
            <a:r>
              <a:rPr dirty="0" err="1"/>
              <a:t>jeden</a:t>
            </a:r>
            <a:r>
              <a:rPr dirty="0"/>
              <a:t> </a:t>
            </a:r>
            <a:r>
              <a:rPr dirty="0" err="1"/>
              <a:t>wektor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Brak</a:t>
            </a:r>
            <a:r>
              <a:rPr dirty="0"/>
              <a:t> </a:t>
            </a:r>
            <a:r>
              <a:rPr dirty="0" err="1"/>
              <a:t>kontekstu</a:t>
            </a:r>
            <a:r>
              <a:rPr dirty="0"/>
              <a:t> </a:t>
            </a:r>
            <a:r>
              <a:rPr dirty="0" err="1"/>
              <a:t>zdania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Problemy</a:t>
            </a:r>
            <a:r>
              <a:rPr dirty="0"/>
              <a:t> z </a:t>
            </a:r>
            <a:r>
              <a:rPr dirty="0" err="1"/>
              <a:t>wieloznacznością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Nie</a:t>
            </a:r>
            <a:r>
              <a:rPr dirty="0"/>
              <a:t> </a:t>
            </a:r>
            <a:r>
              <a:rPr dirty="0" err="1"/>
              <a:t>uwzględniają</a:t>
            </a:r>
            <a:r>
              <a:rPr dirty="0"/>
              <a:t> </a:t>
            </a:r>
            <a:r>
              <a:rPr dirty="0" err="1"/>
              <a:t>składni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Wymaga</a:t>
            </a:r>
            <a:r>
              <a:rPr lang="pl-PL" dirty="0"/>
              <a:t>ją</a:t>
            </a:r>
            <a:r>
              <a:rPr dirty="0"/>
              <a:t> </a:t>
            </a:r>
            <a:r>
              <a:rPr dirty="0" err="1"/>
              <a:t>dalszego</a:t>
            </a:r>
            <a:r>
              <a:rPr dirty="0"/>
              <a:t> </a:t>
            </a:r>
            <a:r>
              <a:rPr dirty="0" err="1"/>
              <a:t>rozwoju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Czy tu jest szansa dla polskich modeli?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Modele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językowe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</a:t>
            </a:r>
            <a:r>
              <a:rPr dirty="0" err="1"/>
              <a:t>językowe</a:t>
            </a:r>
            <a:r>
              <a:rPr dirty="0"/>
              <a:t> </a:t>
            </a:r>
            <a:r>
              <a:rPr dirty="0" err="1"/>
              <a:t>przewidują</a:t>
            </a:r>
            <a:r>
              <a:rPr dirty="0"/>
              <a:t> </a:t>
            </a:r>
            <a:r>
              <a:rPr dirty="0" err="1"/>
              <a:t>kolejne</a:t>
            </a:r>
            <a:r>
              <a:rPr dirty="0"/>
              <a:t> </a:t>
            </a:r>
            <a:r>
              <a:rPr dirty="0" err="1"/>
              <a:t>słowa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Opisują</a:t>
            </a:r>
            <a:r>
              <a:rPr dirty="0"/>
              <a:t> </a:t>
            </a:r>
            <a:r>
              <a:rPr dirty="0" err="1"/>
              <a:t>prawdopodobieństwo</a:t>
            </a:r>
            <a:r>
              <a:rPr dirty="0"/>
              <a:t> </a:t>
            </a:r>
            <a:r>
              <a:rPr dirty="0" err="1"/>
              <a:t>sekwencji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podstawą</a:t>
            </a:r>
            <a:r>
              <a:rPr dirty="0"/>
              <a:t> </a:t>
            </a:r>
            <a:r>
              <a:rPr dirty="0" err="1"/>
              <a:t>generowania</a:t>
            </a:r>
            <a:r>
              <a:rPr dirty="0"/>
              <a:t> </a:t>
            </a:r>
            <a:r>
              <a:rPr dirty="0" err="1"/>
              <a:t>tekstu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Wykorzystywane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w </a:t>
            </a:r>
            <a:r>
              <a:rPr dirty="0" err="1"/>
              <a:t>wielu</a:t>
            </a:r>
            <a:r>
              <a:rPr dirty="0"/>
              <a:t> </a:t>
            </a:r>
            <a:r>
              <a:rPr dirty="0" err="1"/>
              <a:t>zadaniach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Stanowią</a:t>
            </a:r>
            <a:r>
              <a:rPr dirty="0"/>
              <a:t> </a:t>
            </a:r>
            <a:r>
              <a:rPr dirty="0" err="1"/>
              <a:t>rdzeń</a:t>
            </a:r>
            <a:r>
              <a:rPr dirty="0"/>
              <a:t> NLP.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Klasyczne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modele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językowe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n-</a:t>
            </a:r>
            <a:r>
              <a:rPr dirty="0" err="1"/>
              <a:t>gramowe</a:t>
            </a:r>
            <a:r>
              <a:rPr dirty="0"/>
              <a:t> </a:t>
            </a:r>
            <a:r>
              <a:rPr dirty="0" err="1"/>
              <a:t>analizują</a:t>
            </a:r>
            <a:r>
              <a:rPr dirty="0"/>
              <a:t> </a:t>
            </a:r>
            <a:r>
              <a:rPr dirty="0" err="1"/>
              <a:t>lokalny</a:t>
            </a:r>
            <a:r>
              <a:rPr dirty="0"/>
              <a:t> </a:t>
            </a:r>
            <a:r>
              <a:rPr dirty="0" err="1"/>
              <a:t>kontekst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Szybko</a:t>
            </a:r>
            <a:r>
              <a:rPr dirty="0"/>
              <a:t> </a:t>
            </a:r>
            <a:r>
              <a:rPr dirty="0" err="1"/>
              <a:t>rośnie</a:t>
            </a:r>
            <a:r>
              <a:rPr dirty="0"/>
              <a:t> </a:t>
            </a:r>
            <a:r>
              <a:rPr lang="pl-PL" dirty="0"/>
              <a:t>w nich </a:t>
            </a:r>
            <a:r>
              <a:rPr dirty="0" err="1"/>
              <a:t>liczba</a:t>
            </a:r>
            <a:r>
              <a:rPr dirty="0"/>
              <a:t> </a:t>
            </a:r>
            <a:r>
              <a:rPr dirty="0" err="1"/>
              <a:t>parametrów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Nie</a:t>
            </a:r>
            <a:r>
              <a:rPr dirty="0"/>
              <a:t> </a:t>
            </a:r>
            <a:r>
              <a:rPr dirty="0" err="1"/>
              <a:t>radzą</a:t>
            </a:r>
            <a:r>
              <a:rPr dirty="0"/>
              <a:t> </a:t>
            </a:r>
            <a:r>
              <a:rPr dirty="0" err="1"/>
              <a:t>sobie</a:t>
            </a:r>
            <a:r>
              <a:rPr dirty="0"/>
              <a:t> z </a:t>
            </a:r>
            <a:r>
              <a:rPr dirty="0" err="1"/>
              <a:t>długimi</a:t>
            </a:r>
            <a:r>
              <a:rPr dirty="0"/>
              <a:t> </a:t>
            </a:r>
            <a:r>
              <a:rPr dirty="0" err="1"/>
              <a:t>zależnościami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Wymagają</a:t>
            </a:r>
            <a:r>
              <a:rPr dirty="0"/>
              <a:t> </a:t>
            </a:r>
            <a:r>
              <a:rPr dirty="0" err="1"/>
              <a:t>wygładzania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Zostały</a:t>
            </a:r>
            <a:r>
              <a:rPr dirty="0"/>
              <a:t> </a:t>
            </a:r>
            <a:r>
              <a:rPr dirty="0" err="1"/>
              <a:t>zastąpione</a:t>
            </a:r>
            <a:r>
              <a:rPr dirty="0"/>
              <a:t> </a:t>
            </a:r>
            <a:r>
              <a:rPr dirty="0" err="1"/>
              <a:t>przez</a:t>
            </a:r>
            <a:r>
              <a:rPr dirty="0"/>
              <a:t> </a:t>
            </a:r>
            <a:r>
              <a:rPr dirty="0" err="1"/>
              <a:t>sieci</a:t>
            </a:r>
            <a:r>
              <a:rPr dirty="0"/>
              <a:t> </a:t>
            </a:r>
            <a:r>
              <a:rPr dirty="0" err="1"/>
              <a:t>neuronowe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Neuronowe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modele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językowe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RNN </a:t>
            </a:r>
            <a:r>
              <a:rPr dirty="0" err="1"/>
              <a:t>przetwarzają</a:t>
            </a:r>
            <a:r>
              <a:rPr dirty="0"/>
              <a:t> </a:t>
            </a:r>
            <a:r>
              <a:rPr dirty="0" err="1"/>
              <a:t>sekwencje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LSTM </a:t>
            </a:r>
            <a:r>
              <a:rPr dirty="0" err="1"/>
              <a:t>i</a:t>
            </a:r>
            <a:r>
              <a:rPr dirty="0"/>
              <a:t> GRU </a:t>
            </a:r>
            <a:r>
              <a:rPr dirty="0" err="1"/>
              <a:t>rozwiązują</a:t>
            </a:r>
            <a:r>
              <a:rPr dirty="0"/>
              <a:t> problem </a:t>
            </a:r>
            <a:r>
              <a:rPr dirty="0" err="1"/>
              <a:t>zanikania</a:t>
            </a:r>
            <a:r>
              <a:rPr dirty="0"/>
              <a:t> </a:t>
            </a:r>
            <a:r>
              <a:rPr dirty="0" err="1"/>
              <a:t>gradientu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Lepiej</a:t>
            </a:r>
            <a:r>
              <a:rPr dirty="0"/>
              <a:t> </a:t>
            </a:r>
            <a:r>
              <a:rPr dirty="0" err="1"/>
              <a:t>zapamiętują</a:t>
            </a:r>
            <a:r>
              <a:rPr dirty="0"/>
              <a:t> </a:t>
            </a:r>
            <a:r>
              <a:rPr dirty="0" err="1"/>
              <a:t>kontekst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jednak</a:t>
            </a:r>
            <a:r>
              <a:rPr dirty="0"/>
              <a:t> </a:t>
            </a:r>
            <a:r>
              <a:rPr dirty="0" err="1"/>
              <a:t>trudne</a:t>
            </a:r>
            <a:r>
              <a:rPr dirty="0"/>
              <a:t> do </a:t>
            </a:r>
            <a:r>
              <a:rPr dirty="0" err="1"/>
              <a:t>skalowania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Mają</a:t>
            </a:r>
            <a:r>
              <a:rPr dirty="0"/>
              <a:t> </a:t>
            </a:r>
            <a:r>
              <a:rPr dirty="0" err="1"/>
              <a:t>charakter</a:t>
            </a:r>
            <a:r>
              <a:rPr dirty="0"/>
              <a:t> </a:t>
            </a:r>
            <a:r>
              <a:rPr dirty="0" err="1"/>
              <a:t>sekwencyjny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Problemy</a:t>
            </a:r>
            <a:r>
              <a:rPr dirty="0">
                <a:latin typeface="+mn-lt"/>
              </a:rPr>
              <a:t> RNN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Uczenie</a:t>
            </a:r>
            <a:r>
              <a:rPr dirty="0"/>
              <a:t> jest </a:t>
            </a:r>
            <a:r>
              <a:rPr dirty="0" err="1"/>
              <a:t>wolne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Występują t</a:t>
            </a:r>
            <a:r>
              <a:rPr dirty="0" err="1"/>
              <a:t>rudności</a:t>
            </a:r>
            <a:r>
              <a:rPr dirty="0"/>
              <a:t> z </a:t>
            </a:r>
            <a:r>
              <a:rPr dirty="0" err="1"/>
              <a:t>długimi</a:t>
            </a:r>
            <a:r>
              <a:rPr dirty="0"/>
              <a:t> </a:t>
            </a:r>
            <a:r>
              <a:rPr dirty="0" err="1"/>
              <a:t>sekwencjami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Brak</a:t>
            </a:r>
            <a:r>
              <a:rPr dirty="0"/>
              <a:t> </a:t>
            </a:r>
            <a:r>
              <a:rPr dirty="0" err="1"/>
              <a:t>równoległości</a:t>
            </a:r>
            <a:r>
              <a:rPr dirty="0"/>
              <a:t> </a:t>
            </a:r>
            <a:r>
              <a:rPr dirty="0" err="1"/>
              <a:t>obliczeń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Wysokie</a:t>
            </a:r>
            <a:r>
              <a:rPr dirty="0"/>
              <a:t> </a:t>
            </a:r>
            <a:r>
              <a:rPr dirty="0" err="1"/>
              <a:t>koszty</a:t>
            </a:r>
            <a:r>
              <a:rPr dirty="0"/>
              <a:t> </a:t>
            </a:r>
            <a:r>
              <a:rPr dirty="0" err="1"/>
              <a:t>treningu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Ograniczona</a:t>
            </a:r>
            <a:r>
              <a:rPr dirty="0"/>
              <a:t> </a:t>
            </a:r>
            <a:r>
              <a:rPr dirty="0" err="1"/>
              <a:t>skalowalność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Jaki jest wpływ poboru energii na technologie AI? Green AI vs. Red AI.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3832C0-9852-4292-881E-7A48FF5D9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>
                <a:latin typeface="+mn-lt"/>
              </a:rPr>
              <a:t>Plan</a:t>
            </a:r>
            <a:r>
              <a:rPr lang="pl-PL" sz="4400" dirty="0">
                <a:latin typeface="+mn-lt"/>
              </a:rPr>
              <a:t> wykładu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22C5A4C-EEC5-403C-A076-43933FF76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Zrozumienie istoty NLP</a:t>
            </a:r>
            <a:endParaRPr lang="pl-PL" kern="100" dirty="0">
              <a:solidFill>
                <a:srgbClr val="000000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Poznanie </a:t>
            </a:r>
            <a:r>
              <a:rPr lang="pl-PL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tokenizacji</a:t>
            </a:r>
            <a:r>
              <a:rPr lang="pl-PL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pl-PL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embeddingów</a:t>
            </a:r>
            <a:endParaRPr lang="pl-PL" kern="100" dirty="0">
              <a:solidFill>
                <a:srgbClr val="000000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Omówienie modeli językowych</a:t>
            </a:r>
            <a:endParaRPr lang="pl-PL" kern="100" dirty="0">
              <a:solidFill>
                <a:srgbClr val="000000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Zrozumienie rewolucji transformerów</a:t>
            </a:r>
            <a:endParaRPr lang="pl-PL" kern="100" dirty="0">
              <a:solidFill>
                <a:srgbClr val="000000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Przegląd zastosowań NLP</a:t>
            </a:r>
            <a:endParaRPr lang="pl-PL" kern="100" dirty="0">
              <a:solidFill>
                <a:srgbClr val="000000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88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Transformery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Transformery to obecnie ciągle uczenie głębokie.</a:t>
            </a:r>
          </a:p>
          <a:p>
            <a:pPr marL="0" indent="0">
              <a:buNone/>
            </a:pPr>
            <a:r>
              <a:rPr dirty="0" err="1"/>
              <a:t>Transformery</a:t>
            </a:r>
            <a:r>
              <a:rPr dirty="0"/>
              <a:t> </a:t>
            </a:r>
            <a:r>
              <a:rPr dirty="0" err="1"/>
              <a:t>wprowadziły</a:t>
            </a:r>
            <a:r>
              <a:rPr dirty="0"/>
              <a:t> </a:t>
            </a:r>
            <a:r>
              <a:rPr dirty="0" err="1"/>
              <a:t>przełom</a:t>
            </a:r>
            <a:r>
              <a:rPr dirty="0"/>
              <a:t> w NLP.</a:t>
            </a:r>
            <a:endParaRPr lang="pl-PL" dirty="0"/>
          </a:p>
          <a:p>
            <a:pPr marL="0" indent="0">
              <a:buNone/>
            </a:pPr>
            <a:r>
              <a:rPr dirty="0" err="1"/>
              <a:t>Zostały</a:t>
            </a:r>
            <a:r>
              <a:rPr dirty="0"/>
              <a:t> </a:t>
            </a:r>
            <a:r>
              <a:rPr dirty="0" err="1"/>
              <a:t>zaprezentowane</a:t>
            </a:r>
            <a:r>
              <a:rPr dirty="0"/>
              <a:t> w 2017 </a:t>
            </a:r>
            <a:r>
              <a:rPr dirty="0" err="1"/>
              <a:t>roku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Opierają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mechanizmie</a:t>
            </a:r>
            <a:r>
              <a:rPr dirty="0"/>
              <a:t> </a:t>
            </a:r>
            <a:r>
              <a:rPr dirty="0" err="1"/>
              <a:t>uwagi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Umożliwiają</a:t>
            </a:r>
            <a:r>
              <a:rPr dirty="0"/>
              <a:t> </a:t>
            </a:r>
            <a:r>
              <a:rPr dirty="0" err="1"/>
              <a:t>równoległe</a:t>
            </a:r>
            <a:r>
              <a:rPr dirty="0"/>
              <a:t> </a:t>
            </a:r>
            <a:r>
              <a:rPr dirty="0" err="1"/>
              <a:t>przetwarzanie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Zdominowały</a:t>
            </a:r>
            <a:r>
              <a:rPr dirty="0"/>
              <a:t> NLP.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Mechanizm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uwagi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i="1" dirty="0"/>
              <a:t>Attention </a:t>
            </a:r>
            <a:r>
              <a:rPr dirty="0" err="1"/>
              <a:t>skupia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istotnych</a:t>
            </a:r>
            <a:r>
              <a:rPr dirty="0"/>
              <a:t> </a:t>
            </a:r>
            <a:r>
              <a:rPr dirty="0" err="1"/>
              <a:t>tokenach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Waży</a:t>
            </a:r>
            <a:r>
              <a:rPr dirty="0"/>
              <a:t> </a:t>
            </a:r>
            <a:r>
              <a:rPr dirty="0" err="1"/>
              <a:t>relacje</a:t>
            </a:r>
            <a:r>
              <a:rPr dirty="0"/>
              <a:t> </a:t>
            </a:r>
            <a:r>
              <a:rPr dirty="0" err="1"/>
              <a:t>między</a:t>
            </a:r>
            <a:r>
              <a:rPr dirty="0"/>
              <a:t> </a:t>
            </a:r>
            <a:r>
              <a:rPr dirty="0" err="1"/>
              <a:t>słowami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Pozwala</a:t>
            </a:r>
            <a:r>
              <a:rPr dirty="0"/>
              <a:t> </a:t>
            </a:r>
            <a:r>
              <a:rPr dirty="0" err="1"/>
              <a:t>modelować</a:t>
            </a:r>
            <a:r>
              <a:rPr dirty="0"/>
              <a:t> </a:t>
            </a:r>
            <a:r>
              <a:rPr dirty="0" err="1"/>
              <a:t>długi</a:t>
            </a:r>
            <a:r>
              <a:rPr dirty="0"/>
              <a:t> </a:t>
            </a:r>
            <a:r>
              <a:rPr dirty="0" err="1"/>
              <a:t>kontekst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Poprawia</a:t>
            </a:r>
            <a:r>
              <a:rPr dirty="0"/>
              <a:t> </a:t>
            </a:r>
            <a:r>
              <a:rPr dirty="0" err="1"/>
              <a:t>rozumienie</a:t>
            </a:r>
            <a:r>
              <a:rPr dirty="0"/>
              <a:t> </a:t>
            </a:r>
            <a:r>
              <a:rPr dirty="0" err="1"/>
              <a:t>znaczenia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Jest </a:t>
            </a:r>
            <a:r>
              <a:rPr dirty="0" err="1"/>
              <a:t>kluczowym</a:t>
            </a:r>
            <a:r>
              <a:rPr dirty="0"/>
              <a:t> </a:t>
            </a:r>
            <a:r>
              <a:rPr dirty="0" err="1"/>
              <a:t>elementem</a:t>
            </a:r>
            <a:r>
              <a:rPr dirty="0"/>
              <a:t> </a:t>
            </a:r>
            <a:r>
              <a:rPr dirty="0" err="1"/>
              <a:t>transformera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Architektura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transformera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Transformer s</a:t>
            </a:r>
            <a:r>
              <a:rPr dirty="0" err="1"/>
              <a:t>kłada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z </a:t>
            </a:r>
            <a:r>
              <a:rPr dirty="0" err="1"/>
              <a:t>enkodera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dekodera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Zawiera</a:t>
            </a:r>
            <a:r>
              <a:rPr dirty="0"/>
              <a:t> </a:t>
            </a:r>
            <a:r>
              <a:rPr dirty="0" err="1"/>
              <a:t>warstwy</a:t>
            </a:r>
            <a:r>
              <a:rPr dirty="0"/>
              <a:t> </a:t>
            </a:r>
            <a:r>
              <a:rPr i="1" dirty="0"/>
              <a:t>self-attention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Wykorzystuje</a:t>
            </a:r>
            <a:r>
              <a:rPr dirty="0"/>
              <a:t> </a:t>
            </a:r>
            <a:r>
              <a:rPr dirty="0" err="1"/>
              <a:t>kodowanie</a:t>
            </a:r>
            <a:r>
              <a:rPr dirty="0"/>
              <a:t> </a:t>
            </a:r>
            <a:r>
              <a:rPr dirty="0" err="1"/>
              <a:t>pozycyjne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Nie</a:t>
            </a:r>
            <a:r>
              <a:rPr dirty="0"/>
              <a:t> </a:t>
            </a:r>
            <a:r>
              <a:rPr dirty="0" err="1"/>
              <a:t>przetwarza</a:t>
            </a:r>
            <a:r>
              <a:rPr dirty="0"/>
              <a:t> </a:t>
            </a:r>
            <a:r>
              <a:rPr dirty="0" err="1"/>
              <a:t>sekwencyjnie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Taka architektura j</a:t>
            </a:r>
            <a:r>
              <a:rPr dirty="0" err="1"/>
              <a:t>est</a:t>
            </a:r>
            <a:r>
              <a:rPr dirty="0"/>
              <a:t> </a:t>
            </a:r>
            <a:r>
              <a:rPr dirty="0" err="1"/>
              <a:t>bardzo</a:t>
            </a:r>
            <a:r>
              <a:rPr dirty="0"/>
              <a:t> </a:t>
            </a:r>
            <a:r>
              <a:rPr dirty="0" err="1"/>
              <a:t>wydajna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Modele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transformerowe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BERT </a:t>
            </a:r>
            <a:r>
              <a:rPr dirty="0" err="1"/>
              <a:t>służy</a:t>
            </a:r>
            <a:r>
              <a:rPr dirty="0"/>
              <a:t> do </a:t>
            </a:r>
            <a:r>
              <a:rPr dirty="0" err="1"/>
              <a:t>analizy</a:t>
            </a:r>
            <a:r>
              <a:rPr dirty="0"/>
              <a:t> </a:t>
            </a:r>
            <a:r>
              <a:rPr dirty="0" err="1"/>
              <a:t>tekstu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GPT </a:t>
            </a:r>
            <a:r>
              <a:rPr dirty="0" err="1"/>
              <a:t>generuje</a:t>
            </a:r>
            <a:r>
              <a:rPr dirty="0"/>
              <a:t> </a:t>
            </a:r>
            <a:r>
              <a:rPr dirty="0" err="1"/>
              <a:t>tekst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T5 </a:t>
            </a:r>
            <a:r>
              <a:rPr dirty="0" err="1"/>
              <a:t>ujednolica</a:t>
            </a:r>
            <a:r>
              <a:rPr dirty="0"/>
              <a:t> </a:t>
            </a:r>
            <a:r>
              <a:rPr dirty="0" err="1"/>
              <a:t>zadania</a:t>
            </a:r>
            <a:r>
              <a:rPr dirty="0"/>
              <a:t> NLP. </a:t>
            </a:r>
            <a:endParaRPr lang="pl-PL" dirty="0"/>
          </a:p>
          <a:p>
            <a:pPr marL="0" indent="0">
              <a:buNone/>
            </a:pPr>
            <a:r>
              <a:rPr dirty="0" err="1"/>
              <a:t>RoBERTa</a:t>
            </a:r>
            <a:r>
              <a:rPr dirty="0"/>
              <a:t> </a:t>
            </a:r>
            <a:r>
              <a:rPr dirty="0" err="1"/>
              <a:t>poprawia</a:t>
            </a:r>
            <a:r>
              <a:rPr dirty="0"/>
              <a:t> </a:t>
            </a:r>
            <a:r>
              <a:rPr dirty="0" err="1"/>
              <a:t>stabilność</a:t>
            </a:r>
            <a:r>
              <a:rPr dirty="0"/>
              <a:t> </a:t>
            </a:r>
            <a:r>
              <a:rPr dirty="0" err="1"/>
              <a:t>uczenia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</a:t>
            </a:r>
            <a:r>
              <a:rPr dirty="0" err="1"/>
              <a:t>te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szeroko</a:t>
            </a:r>
            <a:r>
              <a:rPr dirty="0"/>
              <a:t> </a:t>
            </a:r>
            <a:r>
              <a:rPr dirty="0" err="1"/>
              <a:t>stosowane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Opracowano również modele dziedzinowe np. </a:t>
            </a:r>
            <a:r>
              <a:rPr lang="pl-PL" dirty="0" err="1"/>
              <a:t>BioBERT</a:t>
            </a:r>
            <a:r>
              <a:rPr lang="pl-PL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Duże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modele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językowe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LLM </a:t>
            </a:r>
            <a:r>
              <a:rPr dirty="0" err="1"/>
              <a:t>mają</a:t>
            </a:r>
            <a:r>
              <a:rPr dirty="0"/>
              <a:t> </a:t>
            </a:r>
            <a:r>
              <a:rPr dirty="0" err="1"/>
              <a:t>miliardy</a:t>
            </a:r>
            <a:r>
              <a:rPr dirty="0"/>
              <a:t> </a:t>
            </a:r>
            <a:r>
              <a:rPr dirty="0" err="1"/>
              <a:t>parametrów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trenowane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ogromnych</a:t>
            </a:r>
            <a:r>
              <a:rPr dirty="0"/>
              <a:t> </a:t>
            </a:r>
            <a:r>
              <a:rPr lang="pl-PL" dirty="0"/>
              <a:t>zbiorach </a:t>
            </a:r>
            <a:r>
              <a:rPr dirty="0" err="1"/>
              <a:t>danych</a:t>
            </a:r>
            <a:r>
              <a:rPr dirty="0"/>
              <a:t>. </a:t>
            </a:r>
            <a:r>
              <a:rPr lang="pl-PL" dirty="0"/>
              <a:t>Skąd pochodzą te dane?</a:t>
            </a:r>
          </a:p>
          <a:p>
            <a:pPr marL="0" indent="0">
              <a:buNone/>
            </a:pPr>
            <a:r>
              <a:rPr lang="pl-PL" dirty="0"/>
              <a:t>Kontrowersje prawne: w UE RODO, AI </a:t>
            </a:r>
            <a:r>
              <a:rPr lang="pl-PL" dirty="0" err="1"/>
              <a:t>Act</a:t>
            </a:r>
            <a:r>
              <a:rPr lang="pl-PL" dirty="0"/>
              <a:t>, NIS2, DORA, a co w USA?</a:t>
            </a:r>
          </a:p>
          <a:p>
            <a:pPr marL="0" indent="0">
              <a:buNone/>
            </a:pPr>
            <a:r>
              <a:rPr dirty="0" err="1"/>
              <a:t>Potrafią</a:t>
            </a:r>
            <a:r>
              <a:rPr dirty="0"/>
              <a:t> </a:t>
            </a:r>
            <a:r>
              <a:rPr dirty="0" err="1"/>
              <a:t>generować</a:t>
            </a:r>
            <a:r>
              <a:rPr dirty="0"/>
              <a:t> </a:t>
            </a:r>
            <a:r>
              <a:rPr dirty="0" err="1"/>
              <a:t>spójny</a:t>
            </a:r>
            <a:r>
              <a:rPr dirty="0"/>
              <a:t> </a:t>
            </a:r>
            <a:r>
              <a:rPr dirty="0" err="1"/>
              <a:t>tekst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Uczą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w </a:t>
            </a:r>
            <a:r>
              <a:rPr dirty="0" err="1"/>
              <a:t>sposób</a:t>
            </a:r>
            <a:r>
              <a:rPr dirty="0"/>
              <a:t> </a:t>
            </a:r>
            <a:r>
              <a:rPr dirty="0" err="1"/>
              <a:t>samonadzorowany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Stanowią</a:t>
            </a:r>
            <a:r>
              <a:rPr dirty="0"/>
              <a:t> </a:t>
            </a:r>
            <a:r>
              <a:rPr dirty="0" err="1"/>
              <a:t>podstawę</a:t>
            </a:r>
            <a:r>
              <a:rPr dirty="0"/>
              <a:t> </a:t>
            </a:r>
            <a:r>
              <a:rPr dirty="0" err="1"/>
              <a:t>chatbotów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Chatboty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Chatboty</a:t>
            </a:r>
            <a:r>
              <a:rPr dirty="0"/>
              <a:t> </a:t>
            </a:r>
            <a:r>
              <a:rPr dirty="0" err="1"/>
              <a:t>umożliwiają</a:t>
            </a:r>
            <a:r>
              <a:rPr dirty="0"/>
              <a:t> dialog z </a:t>
            </a:r>
            <a:r>
              <a:rPr dirty="0" err="1"/>
              <a:t>użytkownikiem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Działają w czasie rzeczywistym. </a:t>
            </a:r>
          </a:p>
          <a:p>
            <a:pPr marL="0" indent="0">
              <a:buNone/>
            </a:pPr>
            <a:r>
              <a:rPr lang="pl-PL" dirty="0"/>
              <a:t>Opierają się na modelach językowych.</a:t>
            </a:r>
          </a:p>
          <a:p>
            <a:pPr marL="0" indent="0">
              <a:buNone/>
            </a:pPr>
            <a:r>
              <a:rPr dirty="0" err="1"/>
              <a:t>Wykorzystywane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w </a:t>
            </a:r>
            <a:r>
              <a:rPr dirty="0" err="1"/>
              <a:t>obsłudze</a:t>
            </a:r>
            <a:r>
              <a:rPr dirty="0"/>
              <a:t> </a:t>
            </a:r>
            <a:r>
              <a:rPr dirty="0" err="1"/>
              <a:t>klienta</a:t>
            </a:r>
            <a:r>
              <a:rPr dirty="0"/>
              <a:t>.</a:t>
            </a:r>
            <a:r>
              <a:rPr lang="pl-PL" dirty="0"/>
              <a:t> Jaki % klientów są w stanie efektywnie obsłużyć?</a:t>
            </a:r>
          </a:p>
          <a:p>
            <a:pPr marL="0" indent="0">
              <a:buNone/>
            </a:pPr>
            <a:r>
              <a:rPr lang="pl-PL" dirty="0"/>
              <a:t>A co z obsługą pacjentów? Analizą emocji?</a:t>
            </a:r>
          </a:p>
          <a:p>
            <a:pPr marL="0" indent="0">
              <a:buNone/>
            </a:pPr>
            <a:r>
              <a:rPr dirty="0" err="1"/>
              <a:t>Stosowane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w </a:t>
            </a:r>
            <a:r>
              <a:rPr dirty="0" err="1"/>
              <a:t>edukacji</a:t>
            </a:r>
            <a:r>
              <a:rPr dirty="0"/>
              <a:t>. </a:t>
            </a:r>
            <a:endParaRPr lang="pl-PL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Tłumaczenia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maszynowe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Nowoczesne</a:t>
            </a:r>
            <a:r>
              <a:rPr dirty="0"/>
              <a:t> </a:t>
            </a:r>
            <a:r>
              <a:rPr dirty="0" err="1"/>
              <a:t>tłumaczenia</a:t>
            </a:r>
            <a:r>
              <a:rPr dirty="0"/>
              <a:t> </a:t>
            </a:r>
            <a:r>
              <a:rPr dirty="0" err="1"/>
              <a:t>wykorzystują</a:t>
            </a:r>
            <a:r>
              <a:rPr dirty="0"/>
              <a:t> NLP. </a:t>
            </a:r>
            <a:endParaRPr lang="pl-PL" dirty="0"/>
          </a:p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</a:t>
            </a:r>
            <a:r>
              <a:rPr dirty="0" err="1"/>
              <a:t>neuronowe</a:t>
            </a:r>
            <a:r>
              <a:rPr dirty="0"/>
              <a:t> </a:t>
            </a:r>
            <a:r>
              <a:rPr dirty="0" err="1"/>
              <a:t>zastąpiły</a:t>
            </a:r>
            <a:r>
              <a:rPr dirty="0"/>
              <a:t> </a:t>
            </a:r>
            <a:r>
              <a:rPr dirty="0" err="1"/>
              <a:t>reguły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r>
              <a:rPr dirty="0" err="1"/>
              <a:t>Transformery</a:t>
            </a:r>
            <a:r>
              <a:rPr dirty="0"/>
              <a:t> </a:t>
            </a:r>
            <a:r>
              <a:rPr dirty="0" err="1"/>
              <a:t>znacząco</a:t>
            </a:r>
            <a:r>
              <a:rPr dirty="0"/>
              <a:t> </a:t>
            </a:r>
            <a:r>
              <a:rPr dirty="0" err="1"/>
              <a:t>poprawiły</a:t>
            </a:r>
            <a:r>
              <a:rPr dirty="0"/>
              <a:t> </a:t>
            </a:r>
            <a:r>
              <a:rPr dirty="0" err="1"/>
              <a:t>jakość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Obsługują</a:t>
            </a:r>
            <a:r>
              <a:rPr dirty="0"/>
              <a:t> </a:t>
            </a:r>
            <a:r>
              <a:rPr dirty="0" err="1"/>
              <a:t>wiele</a:t>
            </a:r>
            <a:r>
              <a:rPr dirty="0"/>
              <a:t> </a:t>
            </a:r>
            <a:r>
              <a:rPr dirty="0" err="1"/>
              <a:t>języków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Jakość</a:t>
            </a:r>
            <a:r>
              <a:rPr dirty="0"/>
              <a:t> </a:t>
            </a:r>
            <a:r>
              <a:rPr dirty="0" err="1"/>
              <a:t>zbliża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do </a:t>
            </a:r>
            <a:r>
              <a:rPr dirty="0" err="1"/>
              <a:t>ludzkiej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Asystenci</a:t>
            </a:r>
            <a:r>
              <a:rPr dirty="0">
                <a:latin typeface="+mn-lt"/>
              </a:rPr>
              <a:t>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Asystenci</a:t>
            </a:r>
            <a:r>
              <a:rPr dirty="0"/>
              <a:t> </a:t>
            </a:r>
            <a:r>
              <a:rPr dirty="0" err="1"/>
              <a:t>rozumieją</a:t>
            </a:r>
            <a:r>
              <a:rPr dirty="0"/>
              <a:t> </a:t>
            </a:r>
            <a:r>
              <a:rPr dirty="0" err="1"/>
              <a:t>polecenia</a:t>
            </a:r>
            <a:r>
              <a:rPr dirty="0"/>
              <a:t> </a:t>
            </a:r>
            <a:r>
              <a:rPr dirty="0" err="1"/>
              <a:t>głosowe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Integrują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z </a:t>
            </a:r>
            <a:r>
              <a:rPr dirty="0" err="1"/>
              <a:t>systemami</a:t>
            </a:r>
            <a:r>
              <a:rPr dirty="0"/>
              <a:t> </a:t>
            </a:r>
            <a:r>
              <a:rPr dirty="0" err="1"/>
              <a:t>cyfrowymi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Personalizują</a:t>
            </a:r>
            <a:r>
              <a:rPr dirty="0"/>
              <a:t> </a:t>
            </a:r>
            <a:r>
              <a:rPr dirty="0" err="1"/>
              <a:t>odpowiedzi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Wspierają</a:t>
            </a:r>
            <a:r>
              <a:rPr dirty="0"/>
              <a:t> </a:t>
            </a:r>
            <a:r>
              <a:rPr dirty="0" err="1"/>
              <a:t>codzienne</a:t>
            </a:r>
            <a:r>
              <a:rPr dirty="0"/>
              <a:t> </a:t>
            </a:r>
            <a:r>
              <a:rPr dirty="0" err="1"/>
              <a:t>zadania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Stanowią</a:t>
            </a:r>
            <a:r>
              <a:rPr dirty="0"/>
              <a:t> </a:t>
            </a:r>
            <a:r>
              <a:rPr dirty="0" err="1"/>
              <a:t>przyszłość</a:t>
            </a:r>
            <a:r>
              <a:rPr dirty="0"/>
              <a:t> </a:t>
            </a:r>
            <a:r>
              <a:rPr dirty="0" err="1"/>
              <a:t>interakcji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Inne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zastosowania</a:t>
            </a:r>
            <a:r>
              <a:rPr dirty="0">
                <a:latin typeface="+mn-lt"/>
              </a:rPr>
              <a:t> NLP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Analiza </a:t>
            </a:r>
            <a:r>
              <a:rPr dirty="0" err="1"/>
              <a:t>sentymentu</a:t>
            </a:r>
            <a:r>
              <a:rPr dirty="0"/>
              <a:t> </a:t>
            </a:r>
            <a:r>
              <a:rPr dirty="0" err="1"/>
              <a:t>bada</a:t>
            </a:r>
            <a:r>
              <a:rPr dirty="0"/>
              <a:t> </a:t>
            </a:r>
            <a:r>
              <a:rPr dirty="0" err="1"/>
              <a:t>emocje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Klasyfikacja</a:t>
            </a:r>
            <a:r>
              <a:rPr dirty="0"/>
              <a:t> </a:t>
            </a:r>
            <a:r>
              <a:rPr dirty="0" err="1"/>
              <a:t>porządkuje</a:t>
            </a:r>
            <a:r>
              <a:rPr dirty="0"/>
              <a:t> </a:t>
            </a:r>
            <a:r>
              <a:rPr dirty="0" err="1"/>
              <a:t>dokumenty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Podsumowania</a:t>
            </a:r>
            <a:r>
              <a:rPr dirty="0"/>
              <a:t> </a:t>
            </a:r>
            <a:r>
              <a:rPr dirty="0" err="1"/>
              <a:t>skracają</a:t>
            </a:r>
            <a:r>
              <a:rPr dirty="0"/>
              <a:t> </a:t>
            </a:r>
            <a:r>
              <a:rPr dirty="0" err="1"/>
              <a:t>tekst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Wyszukiwanie</a:t>
            </a:r>
            <a:r>
              <a:rPr dirty="0"/>
              <a:t> </a:t>
            </a:r>
            <a:r>
              <a:rPr dirty="0" err="1"/>
              <a:t>semantyczne</a:t>
            </a:r>
            <a:r>
              <a:rPr dirty="0"/>
              <a:t> </a:t>
            </a:r>
            <a:r>
              <a:rPr dirty="0" err="1"/>
              <a:t>poprawia</a:t>
            </a:r>
            <a:r>
              <a:rPr dirty="0"/>
              <a:t> </a:t>
            </a:r>
            <a:r>
              <a:rPr dirty="0" err="1"/>
              <a:t>trafność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NLP ma </a:t>
            </a:r>
            <a:r>
              <a:rPr dirty="0" err="1"/>
              <a:t>szerokie</a:t>
            </a:r>
            <a:r>
              <a:rPr dirty="0"/>
              <a:t> </a:t>
            </a:r>
            <a:r>
              <a:rPr dirty="0" err="1"/>
              <a:t>zastosowania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Przykład: generacja instrukcji stanowiskowych lub danych w formacie JSON w przemyśle w oparciu o dokumentację linii produkcyjnej.</a:t>
            </a:r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Wyzwania</a:t>
            </a:r>
            <a:r>
              <a:rPr dirty="0">
                <a:latin typeface="+mn-lt"/>
              </a:rPr>
              <a:t> NLP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</a:t>
            </a:r>
            <a:r>
              <a:rPr dirty="0" err="1"/>
              <a:t>mogą</a:t>
            </a:r>
            <a:r>
              <a:rPr dirty="0"/>
              <a:t> </a:t>
            </a:r>
            <a:r>
              <a:rPr dirty="0" err="1"/>
              <a:t>generować</a:t>
            </a:r>
            <a:r>
              <a:rPr dirty="0"/>
              <a:t> </a:t>
            </a:r>
            <a:r>
              <a:rPr dirty="0" err="1"/>
              <a:t>błędy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Pojawiają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halucynacje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Dane </a:t>
            </a:r>
            <a:r>
              <a:rPr dirty="0" err="1"/>
              <a:t>mogą</a:t>
            </a:r>
            <a:r>
              <a:rPr dirty="0"/>
              <a:t> </a:t>
            </a:r>
            <a:r>
              <a:rPr dirty="0" err="1"/>
              <a:t>zawierać</a:t>
            </a:r>
            <a:r>
              <a:rPr dirty="0"/>
              <a:t> bias. </a:t>
            </a:r>
            <a:endParaRPr lang="pl-PL" dirty="0"/>
          </a:p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kosztowne</a:t>
            </a:r>
            <a:r>
              <a:rPr dirty="0"/>
              <a:t> </a:t>
            </a:r>
            <a:r>
              <a:rPr dirty="0" err="1"/>
              <a:t>obliczeniowo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Wymagana</a:t>
            </a:r>
            <a:r>
              <a:rPr dirty="0"/>
              <a:t> jest </a:t>
            </a:r>
            <a:r>
              <a:rPr dirty="0" err="1"/>
              <a:t>odpowiedzialność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W Polsce: wykorzystanie danych historycznych może wnosić tendencyjność modeli. Dlaczego?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NLP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Przetwarzanie</a:t>
            </a:r>
            <a:r>
              <a:rPr dirty="0"/>
              <a:t> </a:t>
            </a:r>
            <a:r>
              <a:rPr dirty="0" err="1"/>
              <a:t>języka</a:t>
            </a:r>
            <a:r>
              <a:rPr dirty="0"/>
              <a:t> </a:t>
            </a:r>
            <a:r>
              <a:rPr dirty="0" err="1"/>
              <a:t>naturalnego</a:t>
            </a:r>
            <a:r>
              <a:rPr dirty="0"/>
              <a:t> jest </a:t>
            </a:r>
            <a:r>
              <a:rPr dirty="0" err="1"/>
              <a:t>jednym</a:t>
            </a:r>
            <a:r>
              <a:rPr dirty="0"/>
              <a:t> z </a:t>
            </a:r>
            <a:r>
              <a:rPr dirty="0" err="1"/>
              <a:t>kluczowych</a:t>
            </a:r>
            <a:r>
              <a:rPr dirty="0"/>
              <a:t> </a:t>
            </a:r>
            <a:r>
              <a:rPr dirty="0" err="1"/>
              <a:t>obszarów</a:t>
            </a:r>
            <a:r>
              <a:rPr dirty="0"/>
              <a:t> </a:t>
            </a:r>
            <a:r>
              <a:rPr dirty="0" err="1"/>
              <a:t>sztucznej</a:t>
            </a:r>
            <a:r>
              <a:rPr dirty="0"/>
              <a:t> </a:t>
            </a:r>
            <a:r>
              <a:rPr dirty="0" err="1"/>
              <a:t>inteligencji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Łączy</a:t>
            </a:r>
            <a:r>
              <a:rPr dirty="0"/>
              <a:t> </a:t>
            </a:r>
            <a:r>
              <a:rPr dirty="0" err="1"/>
              <a:t>informatykę</a:t>
            </a:r>
            <a:r>
              <a:rPr dirty="0"/>
              <a:t>, </a:t>
            </a:r>
            <a:r>
              <a:rPr dirty="0" err="1"/>
              <a:t>lingwistykę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uczenie</a:t>
            </a:r>
            <a:r>
              <a:rPr dirty="0"/>
              <a:t> </a:t>
            </a:r>
            <a:r>
              <a:rPr dirty="0" err="1"/>
              <a:t>maszynowe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Sieci</a:t>
            </a:r>
            <a:r>
              <a:rPr dirty="0"/>
              <a:t> </a:t>
            </a:r>
            <a:r>
              <a:rPr dirty="0" err="1"/>
              <a:t>neuronowe</a:t>
            </a:r>
            <a:r>
              <a:rPr dirty="0"/>
              <a:t> </a:t>
            </a:r>
            <a:r>
              <a:rPr dirty="0" err="1"/>
              <a:t>zrewolucjonizowały</a:t>
            </a:r>
            <a:r>
              <a:rPr dirty="0"/>
              <a:t> </a:t>
            </a:r>
            <a:r>
              <a:rPr dirty="0" err="1"/>
              <a:t>sposób</a:t>
            </a:r>
            <a:r>
              <a:rPr dirty="0"/>
              <a:t> </a:t>
            </a:r>
            <a:r>
              <a:rPr dirty="0" err="1"/>
              <a:t>analizy</a:t>
            </a:r>
            <a:r>
              <a:rPr dirty="0"/>
              <a:t> </a:t>
            </a:r>
            <a:r>
              <a:rPr dirty="0" err="1"/>
              <a:t>języka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Dzisiejsze</a:t>
            </a:r>
            <a:r>
              <a:rPr dirty="0"/>
              <a:t> </a:t>
            </a:r>
            <a:r>
              <a:rPr dirty="0" err="1"/>
              <a:t>systemy</a:t>
            </a:r>
            <a:r>
              <a:rPr dirty="0"/>
              <a:t> NLP </a:t>
            </a:r>
            <a:r>
              <a:rPr dirty="0" err="1"/>
              <a:t>osiągają</a:t>
            </a:r>
            <a:r>
              <a:rPr dirty="0"/>
              <a:t> </a:t>
            </a:r>
            <a:r>
              <a:rPr dirty="0" err="1"/>
              <a:t>bardzo</a:t>
            </a:r>
            <a:r>
              <a:rPr dirty="0"/>
              <a:t> </a:t>
            </a:r>
            <a:r>
              <a:rPr dirty="0" err="1"/>
              <a:t>wysoką</a:t>
            </a:r>
            <a:r>
              <a:rPr dirty="0"/>
              <a:t> </a:t>
            </a:r>
            <a:r>
              <a:rPr dirty="0" err="1"/>
              <a:t>skuteczność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Wykład</a:t>
            </a:r>
            <a:r>
              <a:rPr dirty="0"/>
              <a:t> </a:t>
            </a:r>
            <a:r>
              <a:rPr dirty="0" err="1"/>
              <a:t>wprowadza</a:t>
            </a:r>
            <a:r>
              <a:rPr dirty="0"/>
              <a:t> do </a:t>
            </a:r>
            <a:r>
              <a:rPr dirty="0" err="1"/>
              <a:t>nowoczesnych</a:t>
            </a:r>
            <a:r>
              <a:rPr dirty="0"/>
              <a:t> </a:t>
            </a:r>
            <a:r>
              <a:rPr dirty="0" err="1"/>
              <a:t>metod</a:t>
            </a:r>
            <a:r>
              <a:rPr dirty="0"/>
              <a:t> NLP.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Przyszłość</a:t>
            </a:r>
            <a:r>
              <a:rPr dirty="0">
                <a:latin typeface="+mn-lt"/>
              </a:rPr>
              <a:t> NLP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</a:t>
            </a:r>
            <a:r>
              <a:rPr dirty="0" err="1"/>
              <a:t>będą</a:t>
            </a:r>
            <a:r>
              <a:rPr dirty="0"/>
              <a:t> </a:t>
            </a:r>
            <a:r>
              <a:rPr dirty="0" err="1"/>
              <a:t>multimodalne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Integracja z wizją i dźwiękiem, a może zapachem?</a:t>
            </a:r>
          </a:p>
          <a:p>
            <a:pPr marL="0" indent="0">
              <a:buNone/>
            </a:pPr>
            <a:r>
              <a:rPr lang="pl-PL" dirty="0"/>
              <a:t>Zapewnią l</a:t>
            </a:r>
            <a:r>
              <a:rPr dirty="0" err="1"/>
              <a:t>epsze</a:t>
            </a:r>
            <a:r>
              <a:rPr dirty="0"/>
              <a:t> </a:t>
            </a:r>
            <a:r>
              <a:rPr dirty="0" err="1"/>
              <a:t>rozumienie</a:t>
            </a:r>
            <a:r>
              <a:rPr dirty="0"/>
              <a:t> </a:t>
            </a:r>
            <a:r>
              <a:rPr dirty="0" err="1"/>
              <a:t>kontekstu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Większa</a:t>
            </a:r>
            <a:r>
              <a:rPr dirty="0"/>
              <a:t> </a:t>
            </a:r>
            <a:r>
              <a:rPr lang="pl-PL" dirty="0"/>
              <a:t>będzie </a:t>
            </a:r>
            <a:r>
              <a:rPr dirty="0" err="1"/>
              <a:t>kontrola</a:t>
            </a:r>
            <a:r>
              <a:rPr dirty="0"/>
              <a:t> </a:t>
            </a:r>
            <a:r>
              <a:rPr dirty="0" err="1"/>
              <a:t>nad</a:t>
            </a:r>
            <a:r>
              <a:rPr dirty="0"/>
              <a:t> </a:t>
            </a:r>
            <a:r>
              <a:rPr dirty="0" err="1"/>
              <a:t>modelami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Rozwój</a:t>
            </a:r>
            <a:r>
              <a:rPr dirty="0"/>
              <a:t> </a:t>
            </a:r>
            <a:r>
              <a:rPr dirty="0" err="1"/>
              <a:t>odpowiedzialnej</a:t>
            </a:r>
            <a:r>
              <a:rPr dirty="0"/>
              <a:t> AI</a:t>
            </a:r>
            <a:r>
              <a:rPr lang="pl-PL" dirty="0"/>
              <a:t> vs. dezinformacja za pomocą AI.</a:t>
            </a: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Podsumowanie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NLP jest </a:t>
            </a:r>
            <a:r>
              <a:rPr dirty="0" err="1"/>
              <a:t>kluczowym</a:t>
            </a:r>
            <a:r>
              <a:rPr dirty="0"/>
              <a:t> </a:t>
            </a:r>
            <a:r>
              <a:rPr dirty="0" err="1"/>
              <a:t>obszarem</a:t>
            </a:r>
            <a:r>
              <a:rPr dirty="0"/>
              <a:t> AI. </a:t>
            </a:r>
            <a:endParaRPr lang="pl-PL" dirty="0"/>
          </a:p>
          <a:p>
            <a:pPr marL="0" indent="0">
              <a:buNone/>
            </a:pPr>
            <a:r>
              <a:rPr dirty="0" err="1"/>
              <a:t>Sieci</a:t>
            </a:r>
            <a:r>
              <a:rPr dirty="0"/>
              <a:t> </a:t>
            </a:r>
            <a:r>
              <a:rPr dirty="0" err="1"/>
              <a:t>neuronowe</a:t>
            </a:r>
            <a:r>
              <a:rPr dirty="0"/>
              <a:t> </a:t>
            </a:r>
            <a:r>
              <a:rPr dirty="0" err="1"/>
              <a:t>zmieniły</a:t>
            </a:r>
            <a:r>
              <a:rPr dirty="0"/>
              <a:t> </a:t>
            </a:r>
            <a:r>
              <a:rPr dirty="0" err="1"/>
              <a:t>podejście</a:t>
            </a:r>
            <a:r>
              <a:rPr dirty="0"/>
              <a:t> do </a:t>
            </a:r>
            <a:r>
              <a:rPr dirty="0" err="1"/>
              <a:t>języka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Transformery</a:t>
            </a:r>
            <a:r>
              <a:rPr dirty="0"/>
              <a:t> </a:t>
            </a:r>
            <a:r>
              <a:rPr dirty="0" err="1"/>
              <a:t>stały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standardem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</a:t>
            </a:r>
            <a:r>
              <a:rPr dirty="0" err="1"/>
              <a:t>językowe</a:t>
            </a:r>
            <a:r>
              <a:rPr dirty="0"/>
              <a:t> </a:t>
            </a:r>
            <a:r>
              <a:rPr dirty="0" err="1"/>
              <a:t>mają</a:t>
            </a:r>
            <a:r>
              <a:rPr dirty="0"/>
              <a:t> </a:t>
            </a:r>
            <a:r>
              <a:rPr dirty="0" err="1"/>
              <a:t>szerokie</a:t>
            </a:r>
            <a:r>
              <a:rPr dirty="0"/>
              <a:t> </a:t>
            </a:r>
            <a:r>
              <a:rPr dirty="0" err="1"/>
              <a:t>zastosowania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NLP </a:t>
            </a:r>
            <a:r>
              <a:rPr dirty="0" err="1"/>
              <a:t>napędza</a:t>
            </a:r>
            <a:r>
              <a:rPr dirty="0"/>
              <a:t> </a:t>
            </a:r>
            <a:r>
              <a:rPr dirty="0" err="1"/>
              <a:t>cyfrową</a:t>
            </a:r>
            <a:r>
              <a:rPr dirty="0"/>
              <a:t> </a:t>
            </a:r>
            <a:r>
              <a:rPr dirty="0" err="1"/>
              <a:t>rewolucję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Czym</a:t>
            </a:r>
            <a:r>
              <a:rPr dirty="0">
                <a:latin typeface="+mn-lt"/>
              </a:rPr>
              <a:t> jest NLP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NLP </a:t>
            </a:r>
            <a:r>
              <a:rPr dirty="0" err="1"/>
              <a:t>zajmuje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analizą</a:t>
            </a:r>
            <a:r>
              <a:rPr dirty="0"/>
              <a:t> </a:t>
            </a:r>
            <a:r>
              <a:rPr dirty="0" err="1"/>
              <a:t>języka</a:t>
            </a:r>
            <a:r>
              <a:rPr dirty="0"/>
              <a:t> </a:t>
            </a:r>
            <a:r>
              <a:rPr dirty="0" err="1"/>
              <a:t>naturalnego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Umożliwia</a:t>
            </a:r>
            <a:r>
              <a:rPr dirty="0"/>
              <a:t> </a:t>
            </a:r>
            <a:r>
              <a:rPr dirty="0" err="1"/>
              <a:t>komunikację</a:t>
            </a:r>
            <a:r>
              <a:rPr dirty="0"/>
              <a:t> </a:t>
            </a:r>
            <a:r>
              <a:rPr dirty="0" err="1"/>
              <a:t>człowieka</a:t>
            </a:r>
            <a:r>
              <a:rPr dirty="0"/>
              <a:t> z </a:t>
            </a:r>
            <a:r>
              <a:rPr dirty="0" err="1"/>
              <a:t>maszyną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Obejmuje</a:t>
            </a:r>
            <a:r>
              <a:rPr dirty="0"/>
              <a:t> </a:t>
            </a:r>
            <a:r>
              <a:rPr dirty="0" err="1"/>
              <a:t>analizę</a:t>
            </a:r>
            <a:r>
              <a:rPr dirty="0"/>
              <a:t> </a:t>
            </a:r>
            <a:r>
              <a:rPr dirty="0" err="1"/>
              <a:t>tekstu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mowy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Pozwala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generowanie</a:t>
            </a:r>
            <a:r>
              <a:rPr dirty="0"/>
              <a:t> </a:t>
            </a:r>
            <a:r>
              <a:rPr dirty="0" err="1"/>
              <a:t>języka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Stanowi</a:t>
            </a:r>
            <a:r>
              <a:rPr dirty="0"/>
              <a:t> fundament </a:t>
            </a:r>
            <a:r>
              <a:rPr dirty="0" err="1"/>
              <a:t>nowoczesnych</a:t>
            </a:r>
            <a:r>
              <a:rPr dirty="0"/>
              <a:t> </a:t>
            </a:r>
            <a:r>
              <a:rPr dirty="0" err="1"/>
              <a:t>asystentów</a:t>
            </a:r>
            <a:r>
              <a:rPr dirty="0"/>
              <a:t> AI.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Analiza j</a:t>
            </a:r>
            <a:r>
              <a:rPr dirty="0" err="1">
                <a:latin typeface="+mn-lt"/>
              </a:rPr>
              <a:t>ęzyk</a:t>
            </a:r>
            <a:r>
              <a:rPr lang="pl-PL" dirty="0">
                <a:latin typeface="+mn-lt"/>
              </a:rPr>
              <a:t>a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jako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wyzwanie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Język</a:t>
            </a:r>
            <a:r>
              <a:rPr dirty="0"/>
              <a:t> </a:t>
            </a:r>
            <a:r>
              <a:rPr dirty="0" err="1"/>
              <a:t>naturalny</a:t>
            </a:r>
            <a:r>
              <a:rPr dirty="0"/>
              <a:t> jest </a:t>
            </a:r>
            <a:r>
              <a:rPr dirty="0" err="1"/>
              <a:t>niejednoznaczny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Znaczenie</a:t>
            </a:r>
            <a:r>
              <a:rPr dirty="0"/>
              <a:t> </a:t>
            </a:r>
            <a:r>
              <a:rPr dirty="0" err="1"/>
              <a:t>zależy</a:t>
            </a:r>
            <a:r>
              <a:rPr dirty="0"/>
              <a:t> od </a:t>
            </a:r>
            <a:r>
              <a:rPr dirty="0" err="1"/>
              <a:t>kontekstu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Występują</a:t>
            </a:r>
            <a:r>
              <a:rPr dirty="0"/>
              <a:t> </a:t>
            </a:r>
            <a:r>
              <a:rPr dirty="0" err="1"/>
              <a:t>błędy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skróty</a:t>
            </a:r>
            <a:r>
              <a:rPr dirty="0"/>
              <a:t> </a:t>
            </a:r>
            <a:r>
              <a:rPr dirty="0" err="1"/>
              <a:t>językowe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Różne</a:t>
            </a:r>
            <a:r>
              <a:rPr dirty="0"/>
              <a:t> </a:t>
            </a:r>
            <a:r>
              <a:rPr dirty="0" err="1"/>
              <a:t>języki</a:t>
            </a:r>
            <a:r>
              <a:rPr dirty="0"/>
              <a:t> </a:t>
            </a:r>
            <a:r>
              <a:rPr dirty="0" err="1"/>
              <a:t>mają</a:t>
            </a:r>
            <a:r>
              <a:rPr dirty="0"/>
              <a:t> </a:t>
            </a:r>
            <a:r>
              <a:rPr dirty="0" err="1"/>
              <a:t>odmienne</a:t>
            </a:r>
            <a:r>
              <a:rPr dirty="0"/>
              <a:t> </a:t>
            </a:r>
            <a:r>
              <a:rPr dirty="0" err="1"/>
              <a:t>struktury</a:t>
            </a:r>
            <a:r>
              <a:rPr lang="pl-PL" dirty="0"/>
              <a:t>, zatem system NLP napisany dla jednego języka może gorzej sprawdzać się w innym języku (kontekst, emocje, poczucie humoru, small talk, tematy tabu i in.).</a:t>
            </a:r>
          </a:p>
          <a:p>
            <a:pPr marL="0" indent="0">
              <a:buNone/>
            </a:pPr>
            <a:r>
              <a:rPr dirty="0"/>
              <a:t>To </a:t>
            </a:r>
            <a:r>
              <a:rPr dirty="0" err="1"/>
              <a:t>czyni</a:t>
            </a:r>
            <a:r>
              <a:rPr dirty="0"/>
              <a:t> NLP </a:t>
            </a:r>
            <a:r>
              <a:rPr dirty="0" err="1"/>
              <a:t>trudnym</a:t>
            </a:r>
            <a:r>
              <a:rPr dirty="0"/>
              <a:t> </a:t>
            </a:r>
            <a:r>
              <a:rPr dirty="0" err="1"/>
              <a:t>problemem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latin typeface="+mn-lt"/>
              </a:rPr>
              <a:t>NLP </a:t>
            </a:r>
            <a:r>
              <a:rPr dirty="0" err="1">
                <a:latin typeface="+mn-lt"/>
              </a:rPr>
              <a:t>przed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sieciami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Wczesne</a:t>
            </a:r>
            <a:r>
              <a:rPr dirty="0"/>
              <a:t> </a:t>
            </a:r>
            <a:r>
              <a:rPr dirty="0" err="1"/>
              <a:t>systemy</a:t>
            </a:r>
            <a:r>
              <a:rPr dirty="0"/>
              <a:t> NLP </a:t>
            </a:r>
            <a:r>
              <a:rPr dirty="0" err="1"/>
              <a:t>opierały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regułach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Stosowano</a:t>
            </a:r>
            <a:r>
              <a:rPr dirty="0"/>
              <a:t> </a:t>
            </a:r>
            <a:r>
              <a:rPr dirty="0" err="1"/>
              <a:t>metody</a:t>
            </a:r>
            <a:r>
              <a:rPr dirty="0"/>
              <a:t> </a:t>
            </a:r>
            <a:r>
              <a:rPr dirty="0" err="1"/>
              <a:t>statystyczne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Modele</a:t>
            </a:r>
            <a:r>
              <a:rPr dirty="0"/>
              <a:t> n-</a:t>
            </a:r>
            <a:r>
              <a:rPr dirty="0" err="1"/>
              <a:t>gramowe</a:t>
            </a:r>
            <a:r>
              <a:rPr dirty="0"/>
              <a:t> </a:t>
            </a:r>
            <a:r>
              <a:rPr dirty="0" err="1"/>
              <a:t>miały</a:t>
            </a:r>
            <a:r>
              <a:rPr dirty="0"/>
              <a:t> </a:t>
            </a:r>
            <a:r>
              <a:rPr dirty="0" err="1"/>
              <a:t>ograniczony</a:t>
            </a:r>
            <a:r>
              <a:rPr dirty="0"/>
              <a:t> </a:t>
            </a:r>
            <a:r>
              <a:rPr dirty="0" err="1"/>
              <a:t>kontekst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Systemy</a:t>
            </a:r>
            <a:r>
              <a:rPr dirty="0"/>
              <a:t> </a:t>
            </a:r>
            <a:r>
              <a:rPr dirty="0" err="1"/>
              <a:t>były</a:t>
            </a:r>
            <a:r>
              <a:rPr dirty="0"/>
              <a:t> </a:t>
            </a:r>
            <a:r>
              <a:rPr dirty="0" err="1"/>
              <a:t>trudne</a:t>
            </a:r>
            <a:r>
              <a:rPr dirty="0"/>
              <a:t> w </a:t>
            </a:r>
            <a:r>
              <a:rPr dirty="0" err="1"/>
              <a:t>utrzymaniu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Skuteczność</a:t>
            </a:r>
            <a:r>
              <a:rPr dirty="0"/>
              <a:t> </a:t>
            </a:r>
            <a:r>
              <a:rPr dirty="0" err="1"/>
              <a:t>była</a:t>
            </a:r>
            <a:r>
              <a:rPr dirty="0"/>
              <a:t> </a:t>
            </a:r>
            <a:r>
              <a:rPr dirty="0" err="1"/>
              <a:t>ograniczona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Sieci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neuronowe</a:t>
            </a:r>
            <a:r>
              <a:rPr dirty="0">
                <a:latin typeface="+mn-lt"/>
              </a:rPr>
              <a:t> w NLP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Sieci</a:t>
            </a:r>
            <a:r>
              <a:rPr dirty="0"/>
              <a:t> </a:t>
            </a:r>
            <a:r>
              <a:rPr dirty="0" err="1"/>
              <a:t>neuronowe</a:t>
            </a:r>
            <a:r>
              <a:rPr dirty="0"/>
              <a:t> </a:t>
            </a:r>
            <a:r>
              <a:rPr dirty="0" err="1"/>
              <a:t>uczą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reprezentacji</a:t>
            </a:r>
            <a:r>
              <a:rPr dirty="0"/>
              <a:t> </a:t>
            </a:r>
            <a:r>
              <a:rPr dirty="0" err="1"/>
              <a:t>języka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Nie</a:t>
            </a:r>
            <a:r>
              <a:rPr dirty="0"/>
              <a:t> </a:t>
            </a:r>
            <a:r>
              <a:rPr dirty="0" err="1"/>
              <a:t>wymagają</a:t>
            </a:r>
            <a:r>
              <a:rPr dirty="0"/>
              <a:t> </a:t>
            </a:r>
            <a:r>
              <a:rPr dirty="0" err="1"/>
              <a:t>ręcznego</a:t>
            </a:r>
            <a:r>
              <a:rPr dirty="0"/>
              <a:t> </a:t>
            </a:r>
            <a:r>
              <a:rPr dirty="0" err="1"/>
              <a:t>definiowania</a:t>
            </a:r>
            <a:r>
              <a:rPr dirty="0"/>
              <a:t> </a:t>
            </a:r>
            <a:r>
              <a:rPr dirty="0" err="1"/>
              <a:t>reguł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Lepiej</a:t>
            </a:r>
            <a:r>
              <a:rPr dirty="0"/>
              <a:t> </a:t>
            </a:r>
            <a:r>
              <a:rPr dirty="0" err="1"/>
              <a:t>radzą</a:t>
            </a:r>
            <a:r>
              <a:rPr dirty="0"/>
              <a:t> </a:t>
            </a:r>
            <a:r>
              <a:rPr dirty="0" err="1"/>
              <a:t>sobie</a:t>
            </a:r>
            <a:r>
              <a:rPr dirty="0"/>
              <a:t> z </a:t>
            </a:r>
            <a:r>
              <a:rPr dirty="0" err="1"/>
              <a:t>kontekstem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skalowalne</a:t>
            </a:r>
            <a:r>
              <a:rPr dirty="0"/>
              <a:t> do </a:t>
            </a:r>
            <a:r>
              <a:rPr dirty="0" err="1"/>
              <a:t>dużych</a:t>
            </a:r>
            <a:r>
              <a:rPr dirty="0"/>
              <a:t> </a:t>
            </a:r>
            <a:r>
              <a:rPr dirty="0" err="1"/>
              <a:t>zbiorów</a:t>
            </a:r>
            <a:r>
              <a:rPr dirty="0"/>
              <a:t> </a:t>
            </a:r>
            <a:r>
              <a:rPr dirty="0" err="1"/>
              <a:t>danych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Zdominowały</a:t>
            </a:r>
            <a:r>
              <a:rPr dirty="0"/>
              <a:t> </a:t>
            </a:r>
            <a:r>
              <a:rPr dirty="0" err="1"/>
              <a:t>współczesne</a:t>
            </a:r>
            <a:r>
              <a:rPr dirty="0"/>
              <a:t> NLP.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Tokenizacja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Tokenizacja</a:t>
            </a:r>
            <a:r>
              <a:rPr dirty="0"/>
              <a:t> </a:t>
            </a:r>
            <a:r>
              <a:rPr dirty="0" err="1"/>
              <a:t>dzieli</a:t>
            </a:r>
            <a:r>
              <a:rPr dirty="0"/>
              <a:t> </a:t>
            </a:r>
            <a:r>
              <a:rPr dirty="0" err="1"/>
              <a:t>tekst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mniejsze</a:t>
            </a:r>
            <a:r>
              <a:rPr dirty="0"/>
              <a:t> </a:t>
            </a:r>
            <a:r>
              <a:rPr dirty="0" err="1"/>
              <a:t>elementy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Tokenem</a:t>
            </a:r>
            <a:r>
              <a:rPr dirty="0"/>
              <a:t> </a:t>
            </a:r>
            <a:r>
              <a:rPr dirty="0" err="1"/>
              <a:t>może</a:t>
            </a:r>
            <a:r>
              <a:rPr dirty="0"/>
              <a:t> </a:t>
            </a:r>
            <a:r>
              <a:rPr dirty="0" err="1"/>
              <a:t>być</a:t>
            </a:r>
            <a:r>
              <a:rPr dirty="0"/>
              <a:t> </a:t>
            </a:r>
            <a:r>
              <a:rPr dirty="0" err="1"/>
              <a:t>słowo</a:t>
            </a:r>
            <a:r>
              <a:rPr dirty="0"/>
              <a:t> </a:t>
            </a:r>
            <a:r>
              <a:rPr dirty="0" err="1"/>
              <a:t>lub</a:t>
            </a:r>
            <a:r>
              <a:rPr dirty="0"/>
              <a:t> </a:t>
            </a:r>
            <a:r>
              <a:rPr dirty="0" err="1"/>
              <a:t>znak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Jest </a:t>
            </a:r>
            <a:r>
              <a:rPr dirty="0" err="1"/>
              <a:t>pierwszym</a:t>
            </a:r>
            <a:r>
              <a:rPr dirty="0"/>
              <a:t> </a:t>
            </a:r>
            <a:r>
              <a:rPr dirty="0" err="1"/>
              <a:t>krokiem</a:t>
            </a:r>
            <a:r>
              <a:rPr dirty="0"/>
              <a:t> </a:t>
            </a:r>
            <a:r>
              <a:rPr dirty="0" err="1"/>
              <a:t>przetwarzania</a:t>
            </a:r>
            <a:r>
              <a:rPr dirty="0"/>
              <a:t> </a:t>
            </a:r>
            <a:r>
              <a:rPr dirty="0" err="1"/>
              <a:t>tekstu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Wpływa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jakość</a:t>
            </a:r>
            <a:r>
              <a:rPr dirty="0"/>
              <a:t> </a:t>
            </a:r>
            <a:r>
              <a:rPr dirty="0" err="1"/>
              <a:t>modelu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Różne</a:t>
            </a:r>
            <a:r>
              <a:rPr dirty="0"/>
              <a:t> </a:t>
            </a:r>
            <a:r>
              <a:rPr dirty="0" err="1"/>
              <a:t>metody</a:t>
            </a:r>
            <a:r>
              <a:rPr dirty="0"/>
              <a:t> </a:t>
            </a:r>
            <a:r>
              <a:rPr dirty="0" err="1"/>
              <a:t>dają</a:t>
            </a:r>
            <a:r>
              <a:rPr dirty="0"/>
              <a:t> </a:t>
            </a:r>
            <a:r>
              <a:rPr lang="pl-PL" dirty="0"/>
              <a:t>tu </a:t>
            </a:r>
            <a:r>
              <a:rPr dirty="0" err="1"/>
              <a:t>różne</a:t>
            </a:r>
            <a:r>
              <a:rPr dirty="0"/>
              <a:t> </a:t>
            </a:r>
            <a:r>
              <a:rPr dirty="0" err="1"/>
              <a:t>rezultaty</a:t>
            </a:r>
            <a:r>
              <a:rPr dirty="0"/>
              <a:t>.</a:t>
            </a:r>
            <a:r>
              <a:rPr lang="pl-PL" dirty="0"/>
              <a:t> Od czego to zależy?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Rodzaje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tokenizacji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Tokenizacja</a:t>
            </a:r>
            <a:r>
              <a:rPr dirty="0"/>
              <a:t> </a:t>
            </a:r>
            <a:r>
              <a:rPr dirty="0" err="1"/>
              <a:t>słów</a:t>
            </a:r>
            <a:r>
              <a:rPr dirty="0"/>
              <a:t> jest </a:t>
            </a:r>
            <a:r>
              <a:rPr dirty="0" err="1"/>
              <a:t>intuicyjna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Tokenizacja</a:t>
            </a:r>
            <a:r>
              <a:rPr dirty="0"/>
              <a:t> </a:t>
            </a:r>
            <a:r>
              <a:rPr dirty="0" err="1"/>
              <a:t>znaków</a:t>
            </a:r>
            <a:r>
              <a:rPr dirty="0"/>
              <a:t> jest </a:t>
            </a:r>
            <a:r>
              <a:rPr dirty="0" err="1"/>
              <a:t>bardziej</a:t>
            </a:r>
            <a:r>
              <a:rPr dirty="0"/>
              <a:t> </a:t>
            </a:r>
            <a:r>
              <a:rPr dirty="0" err="1"/>
              <a:t>elastyczna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Tokenizacja</a:t>
            </a:r>
            <a:r>
              <a:rPr dirty="0"/>
              <a:t> </a:t>
            </a:r>
            <a:r>
              <a:rPr i="1" dirty="0" err="1"/>
              <a:t>subword</a:t>
            </a:r>
            <a:r>
              <a:rPr dirty="0"/>
              <a:t> </a:t>
            </a:r>
            <a:r>
              <a:rPr dirty="0" err="1"/>
              <a:t>łączy</a:t>
            </a:r>
            <a:r>
              <a:rPr dirty="0"/>
              <a:t> oba </a:t>
            </a:r>
            <a:r>
              <a:rPr dirty="0" err="1"/>
              <a:t>podejścia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Najpopularniejsze są m</a:t>
            </a:r>
            <a:r>
              <a:rPr dirty="0" err="1"/>
              <a:t>etody</a:t>
            </a:r>
            <a:r>
              <a:rPr dirty="0"/>
              <a:t> BPE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WordPiece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Są</a:t>
            </a:r>
            <a:r>
              <a:rPr dirty="0"/>
              <a:t> </a:t>
            </a:r>
            <a:r>
              <a:rPr lang="pl-PL" dirty="0"/>
              <a:t>one najczęściej </a:t>
            </a:r>
            <a:r>
              <a:rPr dirty="0" err="1"/>
              <a:t>stosowane</a:t>
            </a:r>
            <a:r>
              <a:rPr dirty="0"/>
              <a:t> w </a:t>
            </a:r>
            <a:r>
              <a:rPr dirty="0" err="1"/>
              <a:t>nowoczesnych</a:t>
            </a:r>
            <a:r>
              <a:rPr dirty="0"/>
              <a:t> </a:t>
            </a:r>
            <a:r>
              <a:rPr dirty="0" err="1"/>
              <a:t>modelach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BBCA11-DAA8-42E6-815E-44C7929CB49A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853e06b7-a411-4003-87a8-8e7988b9a28c"/>
    <ds:schemaRef ds:uri="http://purl.org/dc/terms/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E345F37-69A4-41E4-BFF9-4EB356414930}"/>
</file>

<file path=customXml/itemProps3.xml><?xml version="1.0" encoding="utf-8"?>
<ds:datastoreItem xmlns:ds="http://schemas.openxmlformats.org/officeDocument/2006/customXml" ds:itemID="{663B8169-43BD-44C8-B993-26075113FE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1074</Words>
  <Application>Microsoft Office PowerPoint</Application>
  <PresentationFormat>Panoramiczny</PresentationFormat>
  <Paragraphs>197</Paragraphs>
  <Slides>31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8" baseType="lpstr">
      <vt:lpstr>Aptos</vt:lpstr>
      <vt:lpstr>Arial</vt:lpstr>
      <vt:lpstr>Calibri</vt:lpstr>
      <vt:lpstr>Calibri Light</vt:lpstr>
      <vt:lpstr>Symbol</vt:lpstr>
      <vt:lpstr>Times New Roman</vt:lpstr>
      <vt:lpstr>Motyw pakietu Office</vt:lpstr>
      <vt:lpstr>Projekt „Kierunki – drogi dla gospodarki”</vt:lpstr>
      <vt:lpstr>Plan wykładu</vt:lpstr>
      <vt:lpstr>NLP</vt:lpstr>
      <vt:lpstr>Czym jest NLP</vt:lpstr>
      <vt:lpstr>Analiza języka jako wyzwanie</vt:lpstr>
      <vt:lpstr>NLP przed sieciami</vt:lpstr>
      <vt:lpstr>Sieci neuronowe w NLP</vt:lpstr>
      <vt:lpstr>Tokenizacja</vt:lpstr>
      <vt:lpstr>Rodzaje tokenizacji</vt:lpstr>
      <vt:lpstr>Problemy tokenizacji</vt:lpstr>
      <vt:lpstr>Reprezentacja liczbowa</vt:lpstr>
      <vt:lpstr>Embeddingi</vt:lpstr>
      <vt:lpstr>Klasyczne embeddingi</vt:lpstr>
      <vt:lpstr>Zalety embeddingów</vt:lpstr>
      <vt:lpstr>Ograniczenia embeddingów</vt:lpstr>
      <vt:lpstr>Modele językowe</vt:lpstr>
      <vt:lpstr>Klasyczne modele językowe</vt:lpstr>
      <vt:lpstr>Neuronowe modele językowe</vt:lpstr>
      <vt:lpstr>Problemy RNN</vt:lpstr>
      <vt:lpstr>Transformery</vt:lpstr>
      <vt:lpstr>Mechanizm uwagi</vt:lpstr>
      <vt:lpstr>Architektura transformera</vt:lpstr>
      <vt:lpstr>Modele transformerowe</vt:lpstr>
      <vt:lpstr>Duże modele językowe</vt:lpstr>
      <vt:lpstr>Chatboty</vt:lpstr>
      <vt:lpstr>Tłumaczenia maszynowe</vt:lpstr>
      <vt:lpstr>Asystenci AI</vt:lpstr>
      <vt:lpstr>Inne zastosowania NLP</vt:lpstr>
      <vt:lpstr>Wyzwania NLP</vt:lpstr>
      <vt:lpstr>Przyszłość NLP</vt:lpstr>
      <vt:lpstr>Podsumowanie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Sieci neuronowe w przetwarzaniu języka naturalnego</dc:title>
  <dc:creator>Dariusz Mikołajewski</dc:creator>
  <cp:lastModifiedBy>Karolina Goede</cp:lastModifiedBy>
  <cp:revision>184</cp:revision>
  <dcterms:created xsi:type="dcterms:W3CDTF">2024-06-08T14:40:10Z</dcterms:created>
  <dcterms:modified xsi:type="dcterms:W3CDTF">2026-02-16T12:28:25Z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