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theme/theme1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317" r:id="rId27"/>
    <p:sldId id="318" r:id="rId28"/>
    <p:sldId id="319" r:id="rId29"/>
    <p:sldId id="320" r:id="rId30"/>
    <p:sldId id="321" r:id="rId31"/>
    <p:sldId id="322" r:id="rId32"/>
    <p:sldId id="323" r:id="rId33"/>
    <p:sldId id="324" r:id="rId34"/>
    <p:sldId id="325" r:id="rId35"/>
    <p:sldId id="326" r:id="rId36"/>
    <p:sldId id="327" r:id="rId37"/>
    <p:sldId id="328" r:id="rId38"/>
    <p:sldId id="329" r:id="rId39"/>
    <p:sldId id="282" r:id="rId40"/>
    <p:sldId id="283" r:id="rId41"/>
    <p:sldId id="284" r:id="rId42"/>
    <p:sldId id="285" r:id="rId43"/>
    <p:sldId id="287" r:id="rId44"/>
    <p:sldId id="286" r:id="rId45"/>
    <p:sldId id="288" r:id="rId46"/>
    <p:sldId id="289" r:id="rId47"/>
    <p:sldId id="295" r:id="rId48"/>
    <p:sldId id="296" r:id="rId49"/>
    <p:sldId id="297" r:id="rId50"/>
    <p:sldId id="290" r:id="rId51"/>
    <p:sldId id="291" r:id="rId52"/>
    <p:sldId id="292" r:id="rId53"/>
    <p:sldId id="293" r:id="rId54"/>
    <p:sldId id="294" r:id="rId55"/>
    <p:sldId id="298" r:id="rId56"/>
    <p:sldId id="299" r:id="rId57"/>
    <p:sldId id="300" r:id="rId58"/>
    <p:sldId id="301" r:id="rId59"/>
    <p:sldId id="302" r:id="rId60"/>
    <p:sldId id="303" r:id="rId61"/>
    <p:sldId id="304" r:id="rId62"/>
    <p:sldId id="305" r:id="rId63"/>
    <p:sldId id="306" r:id="rId64"/>
    <p:sldId id="307" r:id="rId65"/>
    <p:sldId id="308" r:id="rId66"/>
    <p:sldId id="309" r:id="rId67"/>
    <p:sldId id="310" r:id="rId68"/>
    <p:sldId id="311" r:id="rId69"/>
    <p:sldId id="312" r:id="rId70"/>
    <p:sldId id="313" r:id="rId71"/>
    <p:sldId id="314" r:id="rId72"/>
    <p:sldId id="315" r:id="rId73"/>
    <p:sldId id="316" r:id="rId7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3" autoAdjust="0"/>
    <p:restoredTop sz="94003" autoAdjust="0"/>
  </p:normalViewPr>
  <p:slideViewPr>
    <p:cSldViewPr snapToGrid="0">
      <p:cViewPr varScale="1">
        <p:scale>
          <a:sx n="73" d="100"/>
          <a:sy n="73" d="100"/>
        </p:scale>
        <p:origin x="39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customXml" Target="../customXml/item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customXml" Target="../customXml/item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8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4" Type="http://schemas.openxmlformats.org/officeDocument/2006/relationships/image" Target="../media/image26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4" Type="http://schemas.openxmlformats.org/officeDocument/2006/relationships/image" Target="../media/image26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A71013-550D-4539-87B9-015F3467CA7B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636A74D-7600-4665-8B3E-401A78118E54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b="0" i="0" baseline="0"/>
            <a:t>Systemy ekspertowe symulują proces podejmowania decyzji przez człowieka z wysoką wiedzą specjalistyczną.</a:t>
          </a:r>
          <a:endParaRPr lang="en-US"/>
        </a:p>
      </dgm:t>
    </dgm:pt>
    <dgm:pt modelId="{57319415-9C5B-45A3-AFA9-5F83BEE8DD1A}" type="parTrans" cxnId="{1802A941-1A28-4D7C-8325-DE6340C8D0C3}">
      <dgm:prSet/>
      <dgm:spPr/>
      <dgm:t>
        <a:bodyPr/>
        <a:lstStyle/>
        <a:p>
          <a:endParaRPr lang="en-US"/>
        </a:p>
      </dgm:t>
    </dgm:pt>
    <dgm:pt modelId="{35C320E1-3152-498C-B6A7-DD5D3D38F902}" type="sibTrans" cxnId="{1802A941-1A28-4D7C-8325-DE6340C8D0C3}">
      <dgm:prSet/>
      <dgm:spPr/>
      <dgm:t>
        <a:bodyPr/>
        <a:lstStyle/>
        <a:p>
          <a:endParaRPr lang="en-US"/>
        </a:p>
      </dgm:t>
    </dgm:pt>
    <dgm:pt modelId="{13FB6652-A763-44C5-9A47-FF7192048403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b="0" i="0" baseline="0" dirty="0"/>
            <a:t>Podstawowymi elementami są: </a:t>
          </a:r>
          <a:r>
            <a:rPr lang="pl-PL" b="1" i="0" baseline="0" dirty="0"/>
            <a:t>baza wiedzy</a:t>
          </a:r>
          <a:r>
            <a:rPr lang="pl-PL" b="0" i="0" baseline="0" dirty="0"/>
            <a:t> (zawierająca fakty i reguły) oraz </a:t>
          </a:r>
          <a:r>
            <a:rPr lang="pl-PL" b="1" i="0" baseline="0" dirty="0"/>
            <a:t>moduł wnioskowania</a:t>
          </a:r>
          <a:r>
            <a:rPr lang="pl-PL" b="0" i="0" baseline="0" dirty="0"/>
            <a:t> (analizujący dane i generujący rekomendacje).</a:t>
          </a:r>
          <a:endParaRPr lang="en-US" dirty="0"/>
        </a:p>
      </dgm:t>
    </dgm:pt>
    <dgm:pt modelId="{05E659AE-C7E0-4575-B43C-3AAB077EC29E}" type="parTrans" cxnId="{8DB95572-DB44-4E2A-A19C-723F77A95EB6}">
      <dgm:prSet/>
      <dgm:spPr/>
      <dgm:t>
        <a:bodyPr/>
        <a:lstStyle/>
        <a:p>
          <a:endParaRPr lang="en-US"/>
        </a:p>
      </dgm:t>
    </dgm:pt>
    <dgm:pt modelId="{97256ACE-CD86-445E-92CC-B0C4B1A2810D}" type="sibTrans" cxnId="{8DB95572-DB44-4E2A-A19C-723F77A95EB6}">
      <dgm:prSet/>
      <dgm:spPr/>
      <dgm:t>
        <a:bodyPr/>
        <a:lstStyle/>
        <a:p>
          <a:endParaRPr lang="en-US"/>
        </a:p>
      </dgm:t>
    </dgm:pt>
    <dgm:pt modelId="{28E1190B-224B-41D4-B6B2-D6502FDA54C7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b="0" i="0" baseline="0" dirty="0"/>
            <a:t>Wyróżniają się interfejsem użytkownika, umożliwiającym interakcję z systemem.</a:t>
          </a:r>
          <a:endParaRPr lang="en-US" dirty="0"/>
        </a:p>
      </dgm:t>
    </dgm:pt>
    <dgm:pt modelId="{C7F3499A-5804-4072-965A-2A4FD0FAED4B}" type="parTrans" cxnId="{74BF4CBB-CDED-4887-B46C-A7695B31B77E}">
      <dgm:prSet/>
      <dgm:spPr/>
      <dgm:t>
        <a:bodyPr/>
        <a:lstStyle/>
        <a:p>
          <a:endParaRPr lang="en-US"/>
        </a:p>
      </dgm:t>
    </dgm:pt>
    <dgm:pt modelId="{99200BAD-9A5D-47E5-B394-1889F7061844}" type="sibTrans" cxnId="{74BF4CBB-CDED-4887-B46C-A7695B31B77E}">
      <dgm:prSet/>
      <dgm:spPr/>
      <dgm:t>
        <a:bodyPr/>
        <a:lstStyle/>
        <a:p>
          <a:endParaRPr lang="en-US"/>
        </a:p>
      </dgm:t>
    </dgm:pt>
    <dgm:pt modelId="{4DB282AF-92B6-4E94-B5B6-66B70AD835F2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b="0" i="0" baseline="0"/>
            <a:t>Stosowane w dziedzinach takich jak medycyna, diagnostyka techniczna czy zarządzanie finansowe.</a:t>
          </a:r>
          <a:endParaRPr lang="en-US"/>
        </a:p>
      </dgm:t>
    </dgm:pt>
    <dgm:pt modelId="{4DC24870-9A98-45FC-BC41-83EE7015DFB3}" type="parTrans" cxnId="{C4079FF2-F864-43E9-9534-7208BB3DE77D}">
      <dgm:prSet/>
      <dgm:spPr/>
      <dgm:t>
        <a:bodyPr/>
        <a:lstStyle/>
        <a:p>
          <a:endParaRPr lang="en-US"/>
        </a:p>
      </dgm:t>
    </dgm:pt>
    <dgm:pt modelId="{3A39D841-1850-461F-B8A7-158E9B1F84C7}" type="sibTrans" cxnId="{C4079FF2-F864-43E9-9534-7208BB3DE77D}">
      <dgm:prSet/>
      <dgm:spPr/>
      <dgm:t>
        <a:bodyPr/>
        <a:lstStyle/>
        <a:p>
          <a:endParaRPr lang="en-US"/>
        </a:p>
      </dgm:t>
    </dgm:pt>
    <dgm:pt modelId="{33CFE5E0-308D-4EE8-BDD0-F6CFE870E0D3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b="0" i="0" baseline="0" dirty="0"/>
            <a:t>Współczesne systemy ekspertowe często wykorzystują sztuczną inteligencję do automatyzacji wnioskowania i aktualizacji wiedzy. </a:t>
          </a:r>
          <a:endParaRPr lang="en-US" dirty="0"/>
        </a:p>
      </dgm:t>
    </dgm:pt>
    <dgm:pt modelId="{61ABC56B-2DB5-482F-BA29-2AB57E83377B}" type="parTrans" cxnId="{3B662FFD-ACBF-488A-AA6C-6BD3C6C3E38F}">
      <dgm:prSet/>
      <dgm:spPr/>
      <dgm:t>
        <a:bodyPr/>
        <a:lstStyle/>
        <a:p>
          <a:endParaRPr lang="en-US"/>
        </a:p>
      </dgm:t>
    </dgm:pt>
    <dgm:pt modelId="{B2EBC561-844C-45A7-9C22-5E2B82E1FD6E}" type="sibTrans" cxnId="{3B662FFD-ACBF-488A-AA6C-6BD3C6C3E38F}">
      <dgm:prSet/>
      <dgm:spPr/>
      <dgm:t>
        <a:bodyPr/>
        <a:lstStyle/>
        <a:p>
          <a:endParaRPr lang="en-US"/>
        </a:p>
      </dgm:t>
    </dgm:pt>
    <dgm:pt modelId="{E890457A-3255-480F-B545-9B9DC9CEC13C}" type="pres">
      <dgm:prSet presAssocID="{1FA71013-550D-4539-87B9-015F3467CA7B}" presName="root" presStyleCnt="0">
        <dgm:presLayoutVars>
          <dgm:dir/>
          <dgm:resizeHandles val="exact"/>
        </dgm:presLayoutVars>
      </dgm:prSet>
      <dgm:spPr/>
    </dgm:pt>
    <dgm:pt modelId="{5FC1DDEE-1E2D-4B46-A37E-E5B09CA2080A}" type="pres">
      <dgm:prSet presAssocID="{D636A74D-7600-4665-8B3E-401A78118E54}" presName="compNode" presStyleCnt="0"/>
      <dgm:spPr/>
    </dgm:pt>
    <dgm:pt modelId="{6ABCC616-FF9F-41F8-A3B3-09E3D5D21812}" type="pres">
      <dgm:prSet presAssocID="{D636A74D-7600-4665-8B3E-401A78118E54}" presName="bgRect" presStyleLbl="bgShp" presStyleIdx="0" presStyleCnt="5"/>
      <dgm:spPr/>
    </dgm:pt>
    <dgm:pt modelId="{2935F62E-0EAC-4F11-9842-EF55DD7D91C4}" type="pres">
      <dgm:prSet presAssocID="{D636A74D-7600-4665-8B3E-401A78118E54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7482597C-33DC-4370-9F00-5226E4E24C91}" type="pres">
      <dgm:prSet presAssocID="{D636A74D-7600-4665-8B3E-401A78118E54}" presName="spaceRect" presStyleCnt="0"/>
      <dgm:spPr/>
    </dgm:pt>
    <dgm:pt modelId="{1AD22228-683A-4A6B-B75D-E5BBA6165015}" type="pres">
      <dgm:prSet presAssocID="{D636A74D-7600-4665-8B3E-401A78118E54}" presName="parTx" presStyleLbl="revTx" presStyleIdx="0" presStyleCnt="5">
        <dgm:presLayoutVars>
          <dgm:chMax val="0"/>
          <dgm:chPref val="0"/>
        </dgm:presLayoutVars>
      </dgm:prSet>
      <dgm:spPr/>
    </dgm:pt>
    <dgm:pt modelId="{52D08B26-1A53-406B-B6AA-C993D7F2B2CB}" type="pres">
      <dgm:prSet presAssocID="{35C320E1-3152-498C-B6A7-DD5D3D38F902}" presName="sibTrans" presStyleCnt="0"/>
      <dgm:spPr/>
    </dgm:pt>
    <dgm:pt modelId="{5CA2E84E-E9CF-4076-9AE3-54267090AA4B}" type="pres">
      <dgm:prSet presAssocID="{13FB6652-A763-44C5-9A47-FF7192048403}" presName="compNode" presStyleCnt="0"/>
      <dgm:spPr/>
    </dgm:pt>
    <dgm:pt modelId="{8F75F6F5-FC04-4101-8051-0A44584E423A}" type="pres">
      <dgm:prSet presAssocID="{13FB6652-A763-44C5-9A47-FF7192048403}" presName="bgRect" presStyleLbl="bgShp" presStyleIdx="1" presStyleCnt="5"/>
      <dgm:spPr/>
    </dgm:pt>
    <dgm:pt modelId="{4CB96EC3-F86D-40FE-80D1-C4537F6E0A33}" type="pres">
      <dgm:prSet presAssocID="{13FB6652-A763-44C5-9A47-FF719204840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D92A58B3-6C93-4728-8B13-42CD04FC2F41}" type="pres">
      <dgm:prSet presAssocID="{13FB6652-A763-44C5-9A47-FF7192048403}" presName="spaceRect" presStyleCnt="0"/>
      <dgm:spPr/>
    </dgm:pt>
    <dgm:pt modelId="{9D5707B1-0F43-4833-BDF2-F3CB627EE4B9}" type="pres">
      <dgm:prSet presAssocID="{13FB6652-A763-44C5-9A47-FF7192048403}" presName="parTx" presStyleLbl="revTx" presStyleIdx="1" presStyleCnt="5">
        <dgm:presLayoutVars>
          <dgm:chMax val="0"/>
          <dgm:chPref val="0"/>
        </dgm:presLayoutVars>
      </dgm:prSet>
      <dgm:spPr/>
    </dgm:pt>
    <dgm:pt modelId="{1D47BF29-C974-430F-8377-CF21A3875F1B}" type="pres">
      <dgm:prSet presAssocID="{97256ACE-CD86-445E-92CC-B0C4B1A2810D}" presName="sibTrans" presStyleCnt="0"/>
      <dgm:spPr/>
    </dgm:pt>
    <dgm:pt modelId="{3C11BE1B-15A7-43EF-B400-C8772E83092E}" type="pres">
      <dgm:prSet presAssocID="{28E1190B-224B-41D4-B6B2-D6502FDA54C7}" presName="compNode" presStyleCnt="0"/>
      <dgm:spPr/>
    </dgm:pt>
    <dgm:pt modelId="{8393E53C-C62E-4F36-B618-02E0554F9747}" type="pres">
      <dgm:prSet presAssocID="{28E1190B-224B-41D4-B6B2-D6502FDA54C7}" presName="bgRect" presStyleLbl="bgShp" presStyleIdx="2" presStyleCnt="5"/>
      <dgm:spPr/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53836D34-CC20-4DB8-A896-094E3BC448B4}" type="pres">
      <dgm:prSet presAssocID="{28E1190B-224B-41D4-B6B2-D6502FDA54C7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ia"/>
        </a:ext>
      </dgm:extLst>
    </dgm:pt>
    <dgm:pt modelId="{FFF74A31-8F23-408C-AF2A-70218718B360}" type="pres">
      <dgm:prSet presAssocID="{28E1190B-224B-41D4-B6B2-D6502FDA54C7}" presName="spaceRect" presStyleCnt="0"/>
      <dgm:spPr/>
    </dgm:pt>
    <dgm:pt modelId="{31266537-1E75-446C-8A06-346874FCFE1F}" type="pres">
      <dgm:prSet presAssocID="{28E1190B-224B-41D4-B6B2-D6502FDA54C7}" presName="parTx" presStyleLbl="revTx" presStyleIdx="2" presStyleCnt="5">
        <dgm:presLayoutVars>
          <dgm:chMax val="0"/>
          <dgm:chPref val="0"/>
        </dgm:presLayoutVars>
      </dgm:prSet>
      <dgm:spPr/>
    </dgm:pt>
    <dgm:pt modelId="{7C4F20E6-CCF5-464B-8E9D-28FB927AAC81}" type="pres">
      <dgm:prSet presAssocID="{99200BAD-9A5D-47E5-B394-1889F7061844}" presName="sibTrans" presStyleCnt="0"/>
      <dgm:spPr/>
    </dgm:pt>
    <dgm:pt modelId="{3B58545F-DED4-4EF4-852F-E03DE365A01A}" type="pres">
      <dgm:prSet presAssocID="{4DB282AF-92B6-4E94-B5B6-66B70AD835F2}" presName="compNode" presStyleCnt="0"/>
      <dgm:spPr/>
    </dgm:pt>
    <dgm:pt modelId="{8CD09434-1F32-4680-8338-A2A9D62B6506}" type="pres">
      <dgm:prSet presAssocID="{4DB282AF-92B6-4E94-B5B6-66B70AD835F2}" presName="bgRect" presStyleLbl="bgShp" presStyleIdx="3" presStyleCnt="5"/>
      <dgm:spPr/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6577D0EB-90ED-4717-BEDB-9FB20299AE20}" type="pres">
      <dgm:prSet presAssocID="{4DB282AF-92B6-4E94-B5B6-66B70AD835F2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0AF2203E-2B61-4762-96FE-6EA40CD2D28B}" type="pres">
      <dgm:prSet presAssocID="{4DB282AF-92B6-4E94-B5B6-66B70AD835F2}" presName="spaceRect" presStyleCnt="0"/>
      <dgm:spPr/>
    </dgm:pt>
    <dgm:pt modelId="{E18C0B28-CE60-4BE4-9246-702363D9821F}" type="pres">
      <dgm:prSet presAssocID="{4DB282AF-92B6-4E94-B5B6-66B70AD835F2}" presName="parTx" presStyleLbl="revTx" presStyleIdx="3" presStyleCnt="5">
        <dgm:presLayoutVars>
          <dgm:chMax val="0"/>
          <dgm:chPref val="0"/>
        </dgm:presLayoutVars>
      </dgm:prSet>
      <dgm:spPr/>
    </dgm:pt>
    <dgm:pt modelId="{42F91A1B-7351-4E27-BA5F-4DADBBBCBD9A}" type="pres">
      <dgm:prSet presAssocID="{3A39D841-1850-461F-B8A7-158E9B1F84C7}" presName="sibTrans" presStyleCnt="0"/>
      <dgm:spPr/>
    </dgm:pt>
    <dgm:pt modelId="{D399B8D7-F519-4E76-97EC-AD7D1E3D756C}" type="pres">
      <dgm:prSet presAssocID="{33CFE5E0-308D-4EE8-BDD0-F6CFE870E0D3}" presName="compNode" presStyleCnt="0"/>
      <dgm:spPr/>
    </dgm:pt>
    <dgm:pt modelId="{626B8F37-9354-433B-98EF-40EC3E854DCF}" type="pres">
      <dgm:prSet presAssocID="{33CFE5E0-308D-4EE8-BDD0-F6CFE870E0D3}" presName="bgRect" presStyleLbl="bgShp" presStyleIdx="4" presStyleCnt="5"/>
      <dgm:spPr/>
    </dgm:pt>
    <dgm:pt modelId="{E1F73E7D-450F-4A90-ABB6-14DD5BA49499}" type="pres">
      <dgm:prSet presAssocID="{33CFE5E0-308D-4EE8-BDD0-F6CFE870E0D3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2B83E622-E327-44AE-87CD-4349A335072D}" type="pres">
      <dgm:prSet presAssocID="{33CFE5E0-308D-4EE8-BDD0-F6CFE870E0D3}" presName="spaceRect" presStyleCnt="0"/>
      <dgm:spPr/>
    </dgm:pt>
    <dgm:pt modelId="{B0A86ABB-FBEC-4EF6-897C-FE85FDAB30BA}" type="pres">
      <dgm:prSet presAssocID="{33CFE5E0-308D-4EE8-BDD0-F6CFE870E0D3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40A81E07-118A-4D37-8531-AA8A28E44AEC}" type="presOf" srcId="{33CFE5E0-308D-4EE8-BDD0-F6CFE870E0D3}" destId="{B0A86ABB-FBEC-4EF6-897C-FE85FDAB30BA}" srcOrd="0" destOrd="0" presId="urn:microsoft.com/office/officeart/2018/2/layout/IconVerticalSolidList"/>
    <dgm:cxn modelId="{159C6325-AE8D-48E1-AE72-264A48A8387F}" type="presOf" srcId="{D636A74D-7600-4665-8B3E-401A78118E54}" destId="{1AD22228-683A-4A6B-B75D-E5BBA6165015}" srcOrd="0" destOrd="0" presId="urn:microsoft.com/office/officeart/2018/2/layout/IconVerticalSolidList"/>
    <dgm:cxn modelId="{4483F835-9C45-481F-B40D-17BB0EED49F1}" type="presOf" srcId="{28E1190B-224B-41D4-B6B2-D6502FDA54C7}" destId="{31266537-1E75-446C-8A06-346874FCFE1F}" srcOrd="0" destOrd="0" presId="urn:microsoft.com/office/officeart/2018/2/layout/IconVerticalSolidList"/>
    <dgm:cxn modelId="{DC520741-FD93-40C4-B41B-7B71D13CC69E}" type="presOf" srcId="{4DB282AF-92B6-4E94-B5B6-66B70AD835F2}" destId="{E18C0B28-CE60-4BE4-9246-702363D9821F}" srcOrd="0" destOrd="0" presId="urn:microsoft.com/office/officeart/2018/2/layout/IconVerticalSolidList"/>
    <dgm:cxn modelId="{1802A941-1A28-4D7C-8325-DE6340C8D0C3}" srcId="{1FA71013-550D-4539-87B9-015F3467CA7B}" destId="{D636A74D-7600-4665-8B3E-401A78118E54}" srcOrd="0" destOrd="0" parTransId="{57319415-9C5B-45A3-AFA9-5F83BEE8DD1A}" sibTransId="{35C320E1-3152-498C-B6A7-DD5D3D38F902}"/>
    <dgm:cxn modelId="{A01E2264-4819-465D-A37F-30EE249412EC}" type="presOf" srcId="{1FA71013-550D-4539-87B9-015F3467CA7B}" destId="{E890457A-3255-480F-B545-9B9DC9CEC13C}" srcOrd="0" destOrd="0" presId="urn:microsoft.com/office/officeart/2018/2/layout/IconVerticalSolidList"/>
    <dgm:cxn modelId="{6E15C245-06BB-421E-A6F1-EF0D1CF74FE5}" type="presOf" srcId="{13FB6652-A763-44C5-9A47-FF7192048403}" destId="{9D5707B1-0F43-4833-BDF2-F3CB627EE4B9}" srcOrd="0" destOrd="0" presId="urn:microsoft.com/office/officeart/2018/2/layout/IconVerticalSolidList"/>
    <dgm:cxn modelId="{8DB95572-DB44-4E2A-A19C-723F77A95EB6}" srcId="{1FA71013-550D-4539-87B9-015F3467CA7B}" destId="{13FB6652-A763-44C5-9A47-FF7192048403}" srcOrd="1" destOrd="0" parTransId="{05E659AE-C7E0-4575-B43C-3AAB077EC29E}" sibTransId="{97256ACE-CD86-445E-92CC-B0C4B1A2810D}"/>
    <dgm:cxn modelId="{74BF4CBB-CDED-4887-B46C-A7695B31B77E}" srcId="{1FA71013-550D-4539-87B9-015F3467CA7B}" destId="{28E1190B-224B-41D4-B6B2-D6502FDA54C7}" srcOrd="2" destOrd="0" parTransId="{C7F3499A-5804-4072-965A-2A4FD0FAED4B}" sibTransId="{99200BAD-9A5D-47E5-B394-1889F7061844}"/>
    <dgm:cxn modelId="{C4079FF2-F864-43E9-9534-7208BB3DE77D}" srcId="{1FA71013-550D-4539-87B9-015F3467CA7B}" destId="{4DB282AF-92B6-4E94-B5B6-66B70AD835F2}" srcOrd="3" destOrd="0" parTransId="{4DC24870-9A98-45FC-BC41-83EE7015DFB3}" sibTransId="{3A39D841-1850-461F-B8A7-158E9B1F84C7}"/>
    <dgm:cxn modelId="{3B662FFD-ACBF-488A-AA6C-6BD3C6C3E38F}" srcId="{1FA71013-550D-4539-87B9-015F3467CA7B}" destId="{33CFE5E0-308D-4EE8-BDD0-F6CFE870E0D3}" srcOrd="4" destOrd="0" parTransId="{61ABC56B-2DB5-482F-BA29-2AB57E83377B}" sibTransId="{B2EBC561-844C-45A7-9C22-5E2B82E1FD6E}"/>
    <dgm:cxn modelId="{D52F4537-5C02-4A54-A877-6941E8A04032}" type="presParOf" srcId="{E890457A-3255-480F-B545-9B9DC9CEC13C}" destId="{5FC1DDEE-1E2D-4B46-A37E-E5B09CA2080A}" srcOrd="0" destOrd="0" presId="urn:microsoft.com/office/officeart/2018/2/layout/IconVerticalSolidList"/>
    <dgm:cxn modelId="{6D4E7C45-ED15-4942-835E-3BB0204BB9FE}" type="presParOf" srcId="{5FC1DDEE-1E2D-4B46-A37E-E5B09CA2080A}" destId="{6ABCC616-FF9F-41F8-A3B3-09E3D5D21812}" srcOrd="0" destOrd="0" presId="urn:microsoft.com/office/officeart/2018/2/layout/IconVerticalSolidList"/>
    <dgm:cxn modelId="{9119EEFE-2668-46DC-B239-86D8E1A3D712}" type="presParOf" srcId="{5FC1DDEE-1E2D-4B46-A37E-E5B09CA2080A}" destId="{2935F62E-0EAC-4F11-9842-EF55DD7D91C4}" srcOrd="1" destOrd="0" presId="urn:microsoft.com/office/officeart/2018/2/layout/IconVerticalSolidList"/>
    <dgm:cxn modelId="{5AE802A4-5337-4901-ACF0-399FB6E45FF8}" type="presParOf" srcId="{5FC1DDEE-1E2D-4B46-A37E-E5B09CA2080A}" destId="{7482597C-33DC-4370-9F00-5226E4E24C91}" srcOrd="2" destOrd="0" presId="urn:microsoft.com/office/officeart/2018/2/layout/IconVerticalSolidList"/>
    <dgm:cxn modelId="{34C98AEC-12A3-4636-885B-456E73F83479}" type="presParOf" srcId="{5FC1DDEE-1E2D-4B46-A37E-E5B09CA2080A}" destId="{1AD22228-683A-4A6B-B75D-E5BBA6165015}" srcOrd="3" destOrd="0" presId="urn:microsoft.com/office/officeart/2018/2/layout/IconVerticalSolidList"/>
    <dgm:cxn modelId="{3B3D48CC-9937-4245-8B2E-FC4A0164122D}" type="presParOf" srcId="{E890457A-3255-480F-B545-9B9DC9CEC13C}" destId="{52D08B26-1A53-406B-B6AA-C993D7F2B2CB}" srcOrd="1" destOrd="0" presId="urn:microsoft.com/office/officeart/2018/2/layout/IconVerticalSolidList"/>
    <dgm:cxn modelId="{C151EB17-DF8B-496B-9E27-1B52954E11DF}" type="presParOf" srcId="{E890457A-3255-480F-B545-9B9DC9CEC13C}" destId="{5CA2E84E-E9CF-4076-9AE3-54267090AA4B}" srcOrd="2" destOrd="0" presId="urn:microsoft.com/office/officeart/2018/2/layout/IconVerticalSolidList"/>
    <dgm:cxn modelId="{E0B4EC0C-96EA-46F5-BCDB-06DB69D3EA10}" type="presParOf" srcId="{5CA2E84E-E9CF-4076-9AE3-54267090AA4B}" destId="{8F75F6F5-FC04-4101-8051-0A44584E423A}" srcOrd="0" destOrd="0" presId="urn:microsoft.com/office/officeart/2018/2/layout/IconVerticalSolidList"/>
    <dgm:cxn modelId="{62AF342F-3EE5-4D4C-9185-EF036DC6BB67}" type="presParOf" srcId="{5CA2E84E-E9CF-4076-9AE3-54267090AA4B}" destId="{4CB96EC3-F86D-40FE-80D1-C4537F6E0A33}" srcOrd="1" destOrd="0" presId="urn:microsoft.com/office/officeart/2018/2/layout/IconVerticalSolidList"/>
    <dgm:cxn modelId="{92B0B49B-E216-40DF-BD0E-4A227E4607A1}" type="presParOf" srcId="{5CA2E84E-E9CF-4076-9AE3-54267090AA4B}" destId="{D92A58B3-6C93-4728-8B13-42CD04FC2F41}" srcOrd="2" destOrd="0" presId="urn:microsoft.com/office/officeart/2018/2/layout/IconVerticalSolidList"/>
    <dgm:cxn modelId="{04900FC8-CAC2-40CE-9E8C-55B7152DDCF7}" type="presParOf" srcId="{5CA2E84E-E9CF-4076-9AE3-54267090AA4B}" destId="{9D5707B1-0F43-4833-BDF2-F3CB627EE4B9}" srcOrd="3" destOrd="0" presId="urn:microsoft.com/office/officeart/2018/2/layout/IconVerticalSolidList"/>
    <dgm:cxn modelId="{1BE42E03-9267-4B8B-9A03-09F64DF5688B}" type="presParOf" srcId="{E890457A-3255-480F-B545-9B9DC9CEC13C}" destId="{1D47BF29-C974-430F-8377-CF21A3875F1B}" srcOrd="3" destOrd="0" presId="urn:microsoft.com/office/officeart/2018/2/layout/IconVerticalSolidList"/>
    <dgm:cxn modelId="{9FA050D6-8E8A-4A8B-979B-D9E906CCD055}" type="presParOf" srcId="{E890457A-3255-480F-B545-9B9DC9CEC13C}" destId="{3C11BE1B-15A7-43EF-B400-C8772E83092E}" srcOrd="4" destOrd="0" presId="urn:microsoft.com/office/officeart/2018/2/layout/IconVerticalSolidList"/>
    <dgm:cxn modelId="{CA1DD4F8-3992-4654-96D5-C3E684642846}" type="presParOf" srcId="{3C11BE1B-15A7-43EF-B400-C8772E83092E}" destId="{8393E53C-C62E-4F36-B618-02E0554F9747}" srcOrd="0" destOrd="0" presId="urn:microsoft.com/office/officeart/2018/2/layout/IconVerticalSolidList"/>
    <dgm:cxn modelId="{488B140B-A1A7-466D-868E-C0C44F966472}" type="presParOf" srcId="{3C11BE1B-15A7-43EF-B400-C8772E83092E}" destId="{53836D34-CC20-4DB8-A896-094E3BC448B4}" srcOrd="1" destOrd="0" presId="urn:microsoft.com/office/officeart/2018/2/layout/IconVerticalSolidList"/>
    <dgm:cxn modelId="{9D5B3224-5B52-4325-893E-5B99A99DBCE5}" type="presParOf" srcId="{3C11BE1B-15A7-43EF-B400-C8772E83092E}" destId="{FFF74A31-8F23-408C-AF2A-70218718B360}" srcOrd="2" destOrd="0" presId="urn:microsoft.com/office/officeart/2018/2/layout/IconVerticalSolidList"/>
    <dgm:cxn modelId="{3F057000-BDED-40DC-BCFD-A12A2B3E1C96}" type="presParOf" srcId="{3C11BE1B-15A7-43EF-B400-C8772E83092E}" destId="{31266537-1E75-446C-8A06-346874FCFE1F}" srcOrd="3" destOrd="0" presId="urn:microsoft.com/office/officeart/2018/2/layout/IconVerticalSolidList"/>
    <dgm:cxn modelId="{7395D869-3015-4222-9F10-CB7B5F8D0142}" type="presParOf" srcId="{E890457A-3255-480F-B545-9B9DC9CEC13C}" destId="{7C4F20E6-CCF5-464B-8E9D-28FB927AAC81}" srcOrd="5" destOrd="0" presId="urn:microsoft.com/office/officeart/2018/2/layout/IconVerticalSolidList"/>
    <dgm:cxn modelId="{63906CFD-2EB3-4170-90BA-5BD739EB2971}" type="presParOf" srcId="{E890457A-3255-480F-B545-9B9DC9CEC13C}" destId="{3B58545F-DED4-4EF4-852F-E03DE365A01A}" srcOrd="6" destOrd="0" presId="urn:microsoft.com/office/officeart/2018/2/layout/IconVerticalSolidList"/>
    <dgm:cxn modelId="{E8167DB1-9E25-4538-9B75-29A1945C93F8}" type="presParOf" srcId="{3B58545F-DED4-4EF4-852F-E03DE365A01A}" destId="{8CD09434-1F32-4680-8338-A2A9D62B6506}" srcOrd="0" destOrd="0" presId="urn:microsoft.com/office/officeart/2018/2/layout/IconVerticalSolidList"/>
    <dgm:cxn modelId="{6D3A62C8-D470-4BCF-9BDB-D0EC1A602420}" type="presParOf" srcId="{3B58545F-DED4-4EF4-852F-E03DE365A01A}" destId="{6577D0EB-90ED-4717-BEDB-9FB20299AE20}" srcOrd="1" destOrd="0" presId="urn:microsoft.com/office/officeart/2018/2/layout/IconVerticalSolidList"/>
    <dgm:cxn modelId="{BF8E0BFB-D861-4F77-844F-070F82AFBA88}" type="presParOf" srcId="{3B58545F-DED4-4EF4-852F-E03DE365A01A}" destId="{0AF2203E-2B61-4762-96FE-6EA40CD2D28B}" srcOrd="2" destOrd="0" presId="urn:microsoft.com/office/officeart/2018/2/layout/IconVerticalSolidList"/>
    <dgm:cxn modelId="{F08BFAB2-8C77-49AF-BBF9-F2CC0EFF2B10}" type="presParOf" srcId="{3B58545F-DED4-4EF4-852F-E03DE365A01A}" destId="{E18C0B28-CE60-4BE4-9246-702363D9821F}" srcOrd="3" destOrd="0" presId="urn:microsoft.com/office/officeart/2018/2/layout/IconVerticalSolidList"/>
    <dgm:cxn modelId="{4699B4FF-503A-47FF-B893-9C85F736D8D3}" type="presParOf" srcId="{E890457A-3255-480F-B545-9B9DC9CEC13C}" destId="{42F91A1B-7351-4E27-BA5F-4DADBBBCBD9A}" srcOrd="7" destOrd="0" presId="urn:microsoft.com/office/officeart/2018/2/layout/IconVerticalSolidList"/>
    <dgm:cxn modelId="{18F13BC4-A600-4FE0-BA57-935A6CEA101E}" type="presParOf" srcId="{E890457A-3255-480F-B545-9B9DC9CEC13C}" destId="{D399B8D7-F519-4E76-97EC-AD7D1E3D756C}" srcOrd="8" destOrd="0" presId="urn:microsoft.com/office/officeart/2018/2/layout/IconVerticalSolidList"/>
    <dgm:cxn modelId="{E0AEC47B-DF6C-42C2-B9F6-13B6C1EEB18B}" type="presParOf" srcId="{D399B8D7-F519-4E76-97EC-AD7D1E3D756C}" destId="{626B8F37-9354-433B-98EF-40EC3E854DCF}" srcOrd="0" destOrd="0" presId="urn:microsoft.com/office/officeart/2018/2/layout/IconVerticalSolidList"/>
    <dgm:cxn modelId="{EE31BFF8-CFAF-41E0-849F-B3B6E8FCB6E7}" type="presParOf" srcId="{D399B8D7-F519-4E76-97EC-AD7D1E3D756C}" destId="{E1F73E7D-450F-4A90-ABB6-14DD5BA49499}" srcOrd="1" destOrd="0" presId="urn:microsoft.com/office/officeart/2018/2/layout/IconVerticalSolidList"/>
    <dgm:cxn modelId="{73D1784D-E431-4BA3-AD9C-0E16D472F26D}" type="presParOf" srcId="{D399B8D7-F519-4E76-97EC-AD7D1E3D756C}" destId="{2B83E622-E327-44AE-87CD-4349A335072D}" srcOrd="2" destOrd="0" presId="urn:microsoft.com/office/officeart/2018/2/layout/IconVerticalSolidList"/>
    <dgm:cxn modelId="{E2A77850-B671-4CA4-B741-329A1A2E217C}" type="presParOf" srcId="{D399B8D7-F519-4E76-97EC-AD7D1E3D756C}" destId="{B0A86ABB-FBEC-4EF6-897C-FE85FDAB30B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45A389-4B45-4FCF-8BC0-EDF5D1DE8FD1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en-US"/>
        </a:p>
      </dgm:t>
    </dgm:pt>
    <dgm:pt modelId="{EDB93B09-02BB-4288-83CE-9ED3C69DAB7E}">
      <dgm:prSet/>
      <dgm:spPr/>
      <dgm:t>
        <a:bodyPr/>
        <a:lstStyle/>
        <a:p>
          <a:r>
            <a:rPr lang="pl-PL"/>
            <a:t>Sztuczna inteligencja umożliwia automatyzację procesu analizy danych w obu typach systemów.</a:t>
          </a:r>
          <a:endParaRPr lang="en-US"/>
        </a:p>
      </dgm:t>
    </dgm:pt>
    <dgm:pt modelId="{D496E85F-4261-416E-BEC8-5AA3269E3605}" type="parTrans" cxnId="{2A867791-A219-4795-AB8A-54AE7AC41A74}">
      <dgm:prSet/>
      <dgm:spPr/>
      <dgm:t>
        <a:bodyPr/>
        <a:lstStyle/>
        <a:p>
          <a:endParaRPr lang="en-US"/>
        </a:p>
      </dgm:t>
    </dgm:pt>
    <dgm:pt modelId="{F56F580A-12CD-4D22-B85B-862DCDB4FDFC}" type="sibTrans" cxnId="{2A867791-A219-4795-AB8A-54AE7AC41A74}">
      <dgm:prSet/>
      <dgm:spPr/>
      <dgm:t>
        <a:bodyPr/>
        <a:lstStyle/>
        <a:p>
          <a:endParaRPr lang="en-US"/>
        </a:p>
      </dgm:t>
    </dgm:pt>
    <dgm:pt modelId="{AFA79C82-B09E-4160-BB68-7EEBBB990396}">
      <dgm:prSet/>
      <dgm:spPr/>
      <dgm:t>
        <a:bodyPr/>
        <a:lstStyle/>
        <a:p>
          <a:r>
            <a:rPr lang="pl-PL"/>
            <a:t>W systemach rekomendacyjnych AI wspiera analizę preferencji użytkowników oraz przewidywanie ich zachowań.</a:t>
          </a:r>
          <a:endParaRPr lang="en-US"/>
        </a:p>
      </dgm:t>
    </dgm:pt>
    <dgm:pt modelId="{D0FAC208-B84D-4E69-80A5-56F90DD123E9}" type="parTrans" cxnId="{A621E1B3-5394-4F78-9D95-A7318B62ED8A}">
      <dgm:prSet/>
      <dgm:spPr/>
      <dgm:t>
        <a:bodyPr/>
        <a:lstStyle/>
        <a:p>
          <a:endParaRPr lang="en-US"/>
        </a:p>
      </dgm:t>
    </dgm:pt>
    <dgm:pt modelId="{4EBC21EE-FCD4-45AB-836C-A0189876DAE6}" type="sibTrans" cxnId="{A621E1B3-5394-4F78-9D95-A7318B62ED8A}">
      <dgm:prSet/>
      <dgm:spPr/>
      <dgm:t>
        <a:bodyPr/>
        <a:lstStyle/>
        <a:p>
          <a:endParaRPr lang="en-US"/>
        </a:p>
      </dgm:t>
    </dgm:pt>
    <dgm:pt modelId="{A7AFBCF8-1EA9-4A96-9299-77E4AA6BFA8A}">
      <dgm:prSet/>
      <dgm:spPr/>
      <dgm:t>
        <a:bodyPr/>
        <a:lstStyle/>
        <a:p>
          <a:r>
            <a:rPr lang="pl-PL" dirty="0"/>
            <a:t>Systemy ekspertowe wykorzystują AI do przetwarzania dużych zbiorów danych i identyfikacji wzorców trudnych do zauważenia przez człowieka.</a:t>
          </a:r>
          <a:endParaRPr lang="en-US" dirty="0"/>
        </a:p>
      </dgm:t>
    </dgm:pt>
    <dgm:pt modelId="{15C8389B-F625-4EF1-8F33-CE4AEF316603}" type="parTrans" cxnId="{D0A3655A-55E1-4328-B15E-9FC3FC637D2E}">
      <dgm:prSet/>
      <dgm:spPr/>
      <dgm:t>
        <a:bodyPr/>
        <a:lstStyle/>
        <a:p>
          <a:endParaRPr lang="en-US"/>
        </a:p>
      </dgm:t>
    </dgm:pt>
    <dgm:pt modelId="{18F2186E-C8CA-4E2C-ADED-26688EFD74F8}" type="sibTrans" cxnId="{D0A3655A-55E1-4328-B15E-9FC3FC637D2E}">
      <dgm:prSet/>
      <dgm:spPr/>
      <dgm:t>
        <a:bodyPr/>
        <a:lstStyle/>
        <a:p>
          <a:endParaRPr lang="en-US"/>
        </a:p>
      </dgm:t>
    </dgm:pt>
    <dgm:pt modelId="{4B6A9272-2CCF-4DAB-BE68-B673D93C383E}">
      <dgm:prSet/>
      <dgm:spPr/>
      <dgm:t>
        <a:bodyPr/>
        <a:lstStyle/>
        <a:p>
          <a:r>
            <a:rPr lang="pl-PL"/>
            <a:t>Techniki uczenia maszynowego, takie jak sieci neuronowe, zwiększają precyzję rekomendacji i decyzji eksperckich.</a:t>
          </a:r>
          <a:endParaRPr lang="en-US"/>
        </a:p>
      </dgm:t>
    </dgm:pt>
    <dgm:pt modelId="{AD521E27-839D-424D-AA5A-6F1A10373277}" type="parTrans" cxnId="{CB6AE1CC-EFC4-4BA8-8132-522627D61907}">
      <dgm:prSet/>
      <dgm:spPr/>
      <dgm:t>
        <a:bodyPr/>
        <a:lstStyle/>
        <a:p>
          <a:endParaRPr lang="en-US"/>
        </a:p>
      </dgm:t>
    </dgm:pt>
    <dgm:pt modelId="{832B5BDB-70E6-426C-A023-21A3A3787702}" type="sibTrans" cxnId="{CB6AE1CC-EFC4-4BA8-8132-522627D61907}">
      <dgm:prSet/>
      <dgm:spPr/>
      <dgm:t>
        <a:bodyPr/>
        <a:lstStyle/>
        <a:p>
          <a:endParaRPr lang="en-US"/>
        </a:p>
      </dgm:t>
    </dgm:pt>
    <dgm:pt modelId="{FC54C0C7-E9A7-4358-A164-226BEE3AB9A1}">
      <dgm:prSet/>
      <dgm:spPr/>
      <dgm:t>
        <a:bodyPr/>
        <a:lstStyle/>
        <a:p>
          <a:r>
            <a:rPr lang="pl-PL"/>
            <a:t>Dzięki AI systemy te stają się bardziej adaptacyjne i efektywne, zwiększając swoją wartość w praktyce. </a:t>
          </a:r>
          <a:endParaRPr lang="en-US"/>
        </a:p>
      </dgm:t>
    </dgm:pt>
    <dgm:pt modelId="{883E808D-1273-4B0D-9818-64DE4D26EBFA}" type="parTrans" cxnId="{1C0EBC1F-6B84-4F59-8455-A767E0EC39EA}">
      <dgm:prSet/>
      <dgm:spPr/>
      <dgm:t>
        <a:bodyPr/>
        <a:lstStyle/>
        <a:p>
          <a:endParaRPr lang="en-US"/>
        </a:p>
      </dgm:t>
    </dgm:pt>
    <dgm:pt modelId="{D0E45131-5FCF-40DF-B94D-1990D00BE18F}" type="sibTrans" cxnId="{1C0EBC1F-6B84-4F59-8455-A767E0EC39EA}">
      <dgm:prSet/>
      <dgm:spPr/>
      <dgm:t>
        <a:bodyPr/>
        <a:lstStyle/>
        <a:p>
          <a:endParaRPr lang="en-US"/>
        </a:p>
      </dgm:t>
    </dgm:pt>
    <dgm:pt modelId="{6FA62F3B-958B-457A-9867-77D84580FBA1}" type="pres">
      <dgm:prSet presAssocID="{C645A389-4B45-4FCF-8BC0-EDF5D1DE8FD1}" presName="linear" presStyleCnt="0">
        <dgm:presLayoutVars>
          <dgm:animLvl val="lvl"/>
          <dgm:resizeHandles val="exact"/>
        </dgm:presLayoutVars>
      </dgm:prSet>
      <dgm:spPr/>
    </dgm:pt>
    <dgm:pt modelId="{C5CF6FA7-8346-44A4-B018-9E0139F931E1}" type="pres">
      <dgm:prSet presAssocID="{EDB93B09-02BB-4288-83CE-9ED3C69DAB7E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40FC7333-426D-4DF1-8EC4-F87734F834F3}" type="pres">
      <dgm:prSet presAssocID="{F56F580A-12CD-4D22-B85B-862DCDB4FDFC}" presName="spacer" presStyleCnt="0"/>
      <dgm:spPr/>
    </dgm:pt>
    <dgm:pt modelId="{A1887475-96E9-4DF0-90B8-4A097DF05251}" type="pres">
      <dgm:prSet presAssocID="{AFA79C82-B09E-4160-BB68-7EEBBB990396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BAD0F100-F2A6-4308-8BB9-D0EB924DAF9E}" type="pres">
      <dgm:prSet presAssocID="{4EBC21EE-FCD4-45AB-836C-A0189876DAE6}" presName="spacer" presStyleCnt="0"/>
      <dgm:spPr/>
    </dgm:pt>
    <dgm:pt modelId="{9BD12A26-273C-4D97-A61D-F6A2CEE87714}" type="pres">
      <dgm:prSet presAssocID="{A7AFBCF8-1EA9-4A96-9299-77E4AA6BFA8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1BD64115-D5E3-4AB2-AF5A-54C2873C4EBA}" type="pres">
      <dgm:prSet presAssocID="{18F2186E-C8CA-4E2C-ADED-26688EFD74F8}" presName="spacer" presStyleCnt="0"/>
      <dgm:spPr/>
    </dgm:pt>
    <dgm:pt modelId="{8C1182BA-D107-465C-83C7-3896E0472E1E}" type="pres">
      <dgm:prSet presAssocID="{4B6A9272-2CCF-4DAB-BE68-B673D93C383E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70F4D4F8-6C3B-466C-B469-112DE751DF6D}" type="pres">
      <dgm:prSet presAssocID="{832B5BDB-70E6-426C-A023-21A3A3787702}" presName="spacer" presStyleCnt="0"/>
      <dgm:spPr/>
    </dgm:pt>
    <dgm:pt modelId="{A86640F8-1587-47E1-ABCD-E9796A45A4CD}" type="pres">
      <dgm:prSet presAssocID="{FC54C0C7-E9A7-4358-A164-226BEE3AB9A1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6460FE06-6F8D-409C-B499-C760C78E49E3}" type="presOf" srcId="{C645A389-4B45-4FCF-8BC0-EDF5D1DE8FD1}" destId="{6FA62F3B-958B-457A-9867-77D84580FBA1}" srcOrd="0" destOrd="0" presId="urn:microsoft.com/office/officeart/2005/8/layout/vList2"/>
    <dgm:cxn modelId="{1C0EBC1F-6B84-4F59-8455-A767E0EC39EA}" srcId="{C645A389-4B45-4FCF-8BC0-EDF5D1DE8FD1}" destId="{FC54C0C7-E9A7-4358-A164-226BEE3AB9A1}" srcOrd="4" destOrd="0" parTransId="{883E808D-1273-4B0D-9818-64DE4D26EBFA}" sibTransId="{D0E45131-5FCF-40DF-B94D-1990D00BE18F}"/>
    <dgm:cxn modelId="{834EBF41-8A88-4C47-8786-EA81E4AFB23B}" type="presOf" srcId="{A7AFBCF8-1EA9-4A96-9299-77E4AA6BFA8A}" destId="{9BD12A26-273C-4D97-A61D-F6A2CEE87714}" srcOrd="0" destOrd="0" presId="urn:microsoft.com/office/officeart/2005/8/layout/vList2"/>
    <dgm:cxn modelId="{D0A3655A-55E1-4328-B15E-9FC3FC637D2E}" srcId="{C645A389-4B45-4FCF-8BC0-EDF5D1DE8FD1}" destId="{A7AFBCF8-1EA9-4A96-9299-77E4AA6BFA8A}" srcOrd="2" destOrd="0" parTransId="{15C8389B-F625-4EF1-8F33-CE4AEF316603}" sibTransId="{18F2186E-C8CA-4E2C-ADED-26688EFD74F8}"/>
    <dgm:cxn modelId="{2A867791-A219-4795-AB8A-54AE7AC41A74}" srcId="{C645A389-4B45-4FCF-8BC0-EDF5D1DE8FD1}" destId="{EDB93B09-02BB-4288-83CE-9ED3C69DAB7E}" srcOrd="0" destOrd="0" parTransId="{D496E85F-4261-416E-BEC8-5AA3269E3605}" sibTransId="{F56F580A-12CD-4D22-B85B-862DCDB4FDFC}"/>
    <dgm:cxn modelId="{DAADD491-7D4B-46EA-8820-F02CC45D53F2}" type="presOf" srcId="{FC54C0C7-E9A7-4358-A164-226BEE3AB9A1}" destId="{A86640F8-1587-47E1-ABCD-E9796A45A4CD}" srcOrd="0" destOrd="0" presId="urn:microsoft.com/office/officeart/2005/8/layout/vList2"/>
    <dgm:cxn modelId="{F08ED5A0-2C28-4CD8-8009-4F7BE726CC55}" type="presOf" srcId="{EDB93B09-02BB-4288-83CE-9ED3C69DAB7E}" destId="{C5CF6FA7-8346-44A4-B018-9E0139F931E1}" srcOrd="0" destOrd="0" presId="urn:microsoft.com/office/officeart/2005/8/layout/vList2"/>
    <dgm:cxn modelId="{A621E1B3-5394-4F78-9D95-A7318B62ED8A}" srcId="{C645A389-4B45-4FCF-8BC0-EDF5D1DE8FD1}" destId="{AFA79C82-B09E-4160-BB68-7EEBBB990396}" srcOrd="1" destOrd="0" parTransId="{D0FAC208-B84D-4E69-80A5-56F90DD123E9}" sibTransId="{4EBC21EE-FCD4-45AB-836C-A0189876DAE6}"/>
    <dgm:cxn modelId="{CB6AE1CC-EFC4-4BA8-8132-522627D61907}" srcId="{C645A389-4B45-4FCF-8BC0-EDF5D1DE8FD1}" destId="{4B6A9272-2CCF-4DAB-BE68-B673D93C383E}" srcOrd="3" destOrd="0" parTransId="{AD521E27-839D-424D-AA5A-6F1A10373277}" sibTransId="{832B5BDB-70E6-426C-A023-21A3A3787702}"/>
    <dgm:cxn modelId="{42F874E5-5D53-4AC8-B5EC-0E9162D180F1}" type="presOf" srcId="{AFA79C82-B09E-4160-BB68-7EEBBB990396}" destId="{A1887475-96E9-4DF0-90B8-4A097DF05251}" srcOrd="0" destOrd="0" presId="urn:microsoft.com/office/officeart/2005/8/layout/vList2"/>
    <dgm:cxn modelId="{351767FE-52F9-4E14-87D7-F440011B9343}" type="presOf" srcId="{4B6A9272-2CCF-4DAB-BE68-B673D93C383E}" destId="{8C1182BA-D107-465C-83C7-3896E0472E1E}" srcOrd="0" destOrd="0" presId="urn:microsoft.com/office/officeart/2005/8/layout/vList2"/>
    <dgm:cxn modelId="{DDF6F9BC-47DC-4DAD-B088-0081C52444ED}" type="presParOf" srcId="{6FA62F3B-958B-457A-9867-77D84580FBA1}" destId="{C5CF6FA7-8346-44A4-B018-9E0139F931E1}" srcOrd="0" destOrd="0" presId="urn:microsoft.com/office/officeart/2005/8/layout/vList2"/>
    <dgm:cxn modelId="{51EBD522-405B-40E9-AEAF-D1F78C6B3190}" type="presParOf" srcId="{6FA62F3B-958B-457A-9867-77D84580FBA1}" destId="{40FC7333-426D-4DF1-8EC4-F87734F834F3}" srcOrd="1" destOrd="0" presId="urn:microsoft.com/office/officeart/2005/8/layout/vList2"/>
    <dgm:cxn modelId="{638EFCFC-E375-4E7E-9267-4FE53DF91A3C}" type="presParOf" srcId="{6FA62F3B-958B-457A-9867-77D84580FBA1}" destId="{A1887475-96E9-4DF0-90B8-4A097DF05251}" srcOrd="2" destOrd="0" presId="urn:microsoft.com/office/officeart/2005/8/layout/vList2"/>
    <dgm:cxn modelId="{5A203E74-6EB3-42F4-9369-05CA95939EF0}" type="presParOf" srcId="{6FA62F3B-958B-457A-9867-77D84580FBA1}" destId="{BAD0F100-F2A6-4308-8BB9-D0EB924DAF9E}" srcOrd="3" destOrd="0" presId="urn:microsoft.com/office/officeart/2005/8/layout/vList2"/>
    <dgm:cxn modelId="{F1854F2A-0A53-4EAC-A7C6-C6BDF088E021}" type="presParOf" srcId="{6FA62F3B-958B-457A-9867-77D84580FBA1}" destId="{9BD12A26-273C-4D97-A61D-F6A2CEE87714}" srcOrd="4" destOrd="0" presId="urn:microsoft.com/office/officeart/2005/8/layout/vList2"/>
    <dgm:cxn modelId="{89000CD0-93DA-48FB-9519-4165616C8715}" type="presParOf" srcId="{6FA62F3B-958B-457A-9867-77D84580FBA1}" destId="{1BD64115-D5E3-4AB2-AF5A-54C2873C4EBA}" srcOrd="5" destOrd="0" presId="urn:microsoft.com/office/officeart/2005/8/layout/vList2"/>
    <dgm:cxn modelId="{B90A70FA-7B31-4346-AF80-D69D0337517D}" type="presParOf" srcId="{6FA62F3B-958B-457A-9867-77D84580FBA1}" destId="{8C1182BA-D107-465C-83C7-3896E0472E1E}" srcOrd="6" destOrd="0" presId="urn:microsoft.com/office/officeart/2005/8/layout/vList2"/>
    <dgm:cxn modelId="{7ECA0004-91EF-4AF8-904B-6DB9664D359F}" type="presParOf" srcId="{6FA62F3B-958B-457A-9867-77D84580FBA1}" destId="{70F4D4F8-6C3B-466C-B469-112DE751DF6D}" srcOrd="7" destOrd="0" presId="urn:microsoft.com/office/officeart/2005/8/layout/vList2"/>
    <dgm:cxn modelId="{B1579386-179F-475E-899B-DDF0F3B1086E}" type="presParOf" srcId="{6FA62F3B-958B-457A-9867-77D84580FBA1}" destId="{A86640F8-1587-47E1-ABCD-E9796A45A4C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0644E8-6A1E-436F-B2F4-F7B4E5A035E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DBD6EB0-E574-44C6-A862-D6828E98E295}">
      <dgm:prSet/>
      <dgm:spPr/>
      <dgm:t>
        <a:bodyPr/>
        <a:lstStyle/>
        <a:p>
          <a:r>
            <a:rPr lang="pl-PL" b="1" i="0" baseline="0"/>
            <a:t>Systemy tradycyjne</a:t>
          </a:r>
          <a:r>
            <a:rPr lang="pl-PL" b="0" i="0" baseline="0"/>
            <a:t>: Statyczne, opierają się na z góry ustalonych regułach i procedurach.</a:t>
          </a:r>
          <a:endParaRPr lang="en-US"/>
        </a:p>
      </dgm:t>
    </dgm:pt>
    <dgm:pt modelId="{1FF5672D-757A-4633-885B-BAF97EE84EA0}" type="parTrans" cxnId="{49B684B8-6056-42DA-A4F6-ABA026371006}">
      <dgm:prSet/>
      <dgm:spPr/>
      <dgm:t>
        <a:bodyPr/>
        <a:lstStyle/>
        <a:p>
          <a:endParaRPr lang="en-US"/>
        </a:p>
      </dgm:t>
    </dgm:pt>
    <dgm:pt modelId="{0E636B4E-547D-41CE-BA0C-29E60A8A0D9F}" type="sibTrans" cxnId="{49B684B8-6056-42DA-A4F6-ABA026371006}">
      <dgm:prSet/>
      <dgm:spPr/>
      <dgm:t>
        <a:bodyPr/>
        <a:lstStyle/>
        <a:p>
          <a:endParaRPr lang="en-US"/>
        </a:p>
      </dgm:t>
    </dgm:pt>
    <dgm:pt modelId="{5E1269B8-B732-4673-BC43-BA2BAACA0043}">
      <dgm:prSet/>
      <dgm:spPr/>
      <dgm:t>
        <a:bodyPr/>
        <a:lstStyle/>
        <a:p>
          <a:r>
            <a:rPr lang="pl-PL" b="1" i="0" baseline="0"/>
            <a:t>Systemy inteligentne</a:t>
          </a:r>
          <a:r>
            <a:rPr lang="pl-PL" b="0" i="0" baseline="0"/>
            <a:t>: Adaptacyjne, korzystają z algorytmów uczących się i analiz dużych zbiorów danych.</a:t>
          </a:r>
          <a:endParaRPr lang="en-US"/>
        </a:p>
      </dgm:t>
    </dgm:pt>
    <dgm:pt modelId="{2832F5F4-3933-4F3D-B072-ECF4752B7B97}" type="parTrans" cxnId="{9F7999A4-7B13-4879-B9DD-621D6E4473C0}">
      <dgm:prSet/>
      <dgm:spPr/>
      <dgm:t>
        <a:bodyPr/>
        <a:lstStyle/>
        <a:p>
          <a:endParaRPr lang="en-US"/>
        </a:p>
      </dgm:t>
    </dgm:pt>
    <dgm:pt modelId="{91BF9B75-563A-40A6-9EFA-C8AED798A736}" type="sibTrans" cxnId="{9F7999A4-7B13-4879-B9DD-621D6E4473C0}">
      <dgm:prSet/>
      <dgm:spPr/>
      <dgm:t>
        <a:bodyPr/>
        <a:lstStyle/>
        <a:p>
          <a:endParaRPr lang="en-US"/>
        </a:p>
      </dgm:t>
    </dgm:pt>
    <dgm:pt modelId="{3FD7FD0D-413F-4C1A-9F2A-99C6EE6AD509}">
      <dgm:prSet/>
      <dgm:spPr/>
      <dgm:t>
        <a:bodyPr/>
        <a:lstStyle/>
        <a:p>
          <a:r>
            <a:rPr lang="pl-PL" b="0" i="0" baseline="0" dirty="0"/>
            <a:t>Tradycyjne systemy działają dobrze w przewidywalnych środowiskach, podczas gdy inteligentne radzą sobie z dynamicznymi danymi.</a:t>
          </a:r>
          <a:endParaRPr lang="en-US" dirty="0"/>
        </a:p>
      </dgm:t>
    </dgm:pt>
    <dgm:pt modelId="{A7D87C65-4845-4D68-A482-98BE222C82E2}" type="parTrans" cxnId="{E216E98E-4B27-4DEA-8DE0-739C450AE3B5}">
      <dgm:prSet/>
      <dgm:spPr/>
      <dgm:t>
        <a:bodyPr/>
        <a:lstStyle/>
        <a:p>
          <a:endParaRPr lang="en-US"/>
        </a:p>
      </dgm:t>
    </dgm:pt>
    <dgm:pt modelId="{0A45EA83-E260-42A4-A6E2-02F987AF233D}" type="sibTrans" cxnId="{E216E98E-4B27-4DEA-8DE0-739C450AE3B5}">
      <dgm:prSet/>
      <dgm:spPr/>
      <dgm:t>
        <a:bodyPr/>
        <a:lstStyle/>
        <a:p>
          <a:endParaRPr lang="en-US"/>
        </a:p>
      </dgm:t>
    </dgm:pt>
    <dgm:pt modelId="{FBFE0B12-0F13-4181-A9A4-E152C7A753A2}">
      <dgm:prSet/>
      <dgm:spPr/>
      <dgm:t>
        <a:bodyPr/>
        <a:lstStyle/>
        <a:p>
          <a:r>
            <a:rPr lang="pl-PL" b="0" i="0" baseline="0" dirty="0"/>
            <a:t>Przykłady: Tradycyjny system rekomendacyjny może jedynie sortować produkty według popularności, podczas gdy inteligentny uwzględnia preferencje użytkownika.</a:t>
          </a:r>
          <a:endParaRPr lang="en-US" dirty="0"/>
        </a:p>
      </dgm:t>
    </dgm:pt>
    <dgm:pt modelId="{2F102E98-C7C9-4042-9AAA-6824434DDD8C}" type="parTrans" cxnId="{187459D9-A0C3-45F4-8835-F177D696F080}">
      <dgm:prSet/>
      <dgm:spPr/>
      <dgm:t>
        <a:bodyPr/>
        <a:lstStyle/>
        <a:p>
          <a:endParaRPr lang="en-US"/>
        </a:p>
      </dgm:t>
    </dgm:pt>
    <dgm:pt modelId="{F4CB6286-1E7E-4764-A28B-BC25EAA2741D}" type="sibTrans" cxnId="{187459D9-A0C3-45F4-8835-F177D696F080}">
      <dgm:prSet/>
      <dgm:spPr/>
      <dgm:t>
        <a:bodyPr/>
        <a:lstStyle/>
        <a:p>
          <a:endParaRPr lang="en-US"/>
        </a:p>
      </dgm:t>
    </dgm:pt>
    <dgm:pt modelId="{C119323A-CA49-4F28-AA4D-814687E1F37E}">
      <dgm:prSet/>
      <dgm:spPr/>
      <dgm:t>
        <a:bodyPr/>
        <a:lstStyle/>
        <a:p>
          <a:r>
            <a:rPr lang="pl-PL" b="0" i="0" baseline="0"/>
            <a:t>Wzrost mocy obliczeniowej i rozwój algorytmów uczyniły systemy inteligentne dominującym rozwiązaniem. </a:t>
          </a:r>
          <a:endParaRPr lang="en-US"/>
        </a:p>
      </dgm:t>
    </dgm:pt>
    <dgm:pt modelId="{EEEB9D00-A9D6-41B9-9CD1-C7BCBD3271C7}" type="parTrans" cxnId="{19EE3314-586A-4B9B-B440-6213432AD52F}">
      <dgm:prSet/>
      <dgm:spPr/>
      <dgm:t>
        <a:bodyPr/>
        <a:lstStyle/>
        <a:p>
          <a:endParaRPr lang="en-US"/>
        </a:p>
      </dgm:t>
    </dgm:pt>
    <dgm:pt modelId="{27DF5972-4DF7-4855-8C9E-E10409A07679}" type="sibTrans" cxnId="{19EE3314-586A-4B9B-B440-6213432AD52F}">
      <dgm:prSet/>
      <dgm:spPr/>
      <dgm:t>
        <a:bodyPr/>
        <a:lstStyle/>
        <a:p>
          <a:endParaRPr lang="en-US"/>
        </a:p>
      </dgm:t>
    </dgm:pt>
    <dgm:pt modelId="{5C34E4E4-1B39-4A89-BA65-55FFE6D66298}" type="pres">
      <dgm:prSet presAssocID="{B40644E8-6A1E-436F-B2F4-F7B4E5A035E6}" presName="vert0" presStyleCnt="0">
        <dgm:presLayoutVars>
          <dgm:dir/>
          <dgm:animOne val="branch"/>
          <dgm:animLvl val="lvl"/>
        </dgm:presLayoutVars>
      </dgm:prSet>
      <dgm:spPr/>
    </dgm:pt>
    <dgm:pt modelId="{72E76739-D4DB-4C6C-8AA7-D9F8542A5CDA}" type="pres">
      <dgm:prSet presAssocID="{9DBD6EB0-E574-44C6-A862-D6828E98E295}" presName="thickLine" presStyleLbl="alignNode1" presStyleIdx="0" presStyleCnt="5"/>
      <dgm:spPr/>
    </dgm:pt>
    <dgm:pt modelId="{31D93F67-B4F0-4EF1-982C-425CB194835F}" type="pres">
      <dgm:prSet presAssocID="{9DBD6EB0-E574-44C6-A862-D6828E98E295}" presName="horz1" presStyleCnt="0"/>
      <dgm:spPr/>
    </dgm:pt>
    <dgm:pt modelId="{26A02C2A-B278-45E7-9FF8-F92D61762D1D}" type="pres">
      <dgm:prSet presAssocID="{9DBD6EB0-E574-44C6-A862-D6828E98E295}" presName="tx1" presStyleLbl="revTx" presStyleIdx="0" presStyleCnt="5"/>
      <dgm:spPr/>
    </dgm:pt>
    <dgm:pt modelId="{904FC055-C2F5-4CA2-9C6B-6B4AFCE3979B}" type="pres">
      <dgm:prSet presAssocID="{9DBD6EB0-E574-44C6-A862-D6828E98E295}" presName="vert1" presStyleCnt="0"/>
      <dgm:spPr/>
    </dgm:pt>
    <dgm:pt modelId="{CBA2FEB0-3143-4DAD-ADC6-D7EF7B1F07BC}" type="pres">
      <dgm:prSet presAssocID="{5E1269B8-B732-4673-BC43-BA2BAACA0043}" presName="thickLine" presStyleLbl="alignNode1" presStyleIdx="1" presStyleCnt="5"/>
      <dgm:spPr/>
    </dgm:pt>
    <dgm:pt modelId="{370E40EA-3289-41E2-ACB1-E3E5B4C7CDB8}" type="pres">
      <dgm:prSet presAssocID="{5E1269B8-B732-4673-BC43-BA2BAACA0043}" presName="horz1" presStyleCnt="0"/>
      <dgm:spPr/>
    </dgm:pt>
    <dgm:pt modelId="{CBDF579C-0AAC-47DA-B4A8-2D74AB95F2AF}" type="pres">
      <dgm:prSet presAssocID="{5E1269B8-B732-4673-BC43-BA2BAACA0043}" presName="tx1" presStyleLbl="revTx" presStyleIdx="1" presStyleCnt="5"/>
      <dgm:spPr/>
    </dgm:pt>
    <dgm:pt modelId="{5B582837-D831-490F-B271-E8FC279779A6}" type="pres">
      <dgm:prSet presAssocID="{5E1269B8-B732-4673-BC43-BA2BAACA0043}" presName="vert1" presStyleCnt="0"/>
      <dgm:spPr/>
    </dgm:pt>
    <dgm:pt modelId="{E5A7AD36-D371-482A-B3DE-DD593104B9DB}" type="pres">
      <dgm:prSet presAssocID="{3FD7FD0D-413F-4C1A-9F2A-99C6EE6AD509}" presName="thickLine" presStyleLbl="alignNode1" presStyleIdx="2" presStyleCnt="5"/>
      <dgm:spPr/>
    </dgm:pt>
    <dgm:pt modelId="{1D3362F3-8518-4241-A68D-EC00F478D514}" type="pres">
      <dgm:prSet presAssocID="{3FD7FD0D-413F-4C1A-9F2A-99C6EE6AD509}" presName="horz1" presStyleCnt="0"/>
      <dgm:spPr/>
    </dgm:pt>
    <dgm:pt modelId="{F5C2876D-BD9D-4996-AD46-5EFE4C9C8FA5}" type="pres">
      <dgm:prSet presAssocID="{3FD7FD0D-413F-4C1A-9F2A-99C6EE6AD509}" presName="tx1" presStyleLbl="revTx" presStyleIdx="2" presStyleCnt="5"/>
      <dgm:spPr/>
    </dgm:pt>
    <dgm:pt modelId="{AC2872C4-F361-4C19-8CC4-ADE6D74C803E}" type="pres">
      <dgm:prSet presAssocID="{3FD7FD0D-413F-4C1A-9F2A-99C6EE6AD509}" presName="vert1" presStyleCnt="0"/>
      <dgm:spPr/>
    </dgm:pt>
    <dgm:pt modelId="{941FE77F-5FE4-410F-A766-C885F9EC5C1D}" type="pres">
      <dgm:prSet presAssocID="{FBFE0B12-0F13-4181-A9A4-E152C7A753A2}" presName="thickLine" presStyleLbl="alignNode1" presStyleIdx="3" presStyleCnt="5"/>
      <dgm:spPr/>
    </dgm:pt>
    <dgm:pt modelId="{E7494B38-39B3-494F-A224-4C0139012B0A}" type="pres">
      <dgm:prSet presAssocID="{FBFE0B12-0F13-4181-A9A4-E152C7A753A2}" presName="horz1" presStyleCnt="0"/>
      <dgm:spPr/>
    </dgm:pt>
    <dgm:pt modelId="{93EBBD14-98F2-43F6-8CA1-B8DA72B7967C}" type="pres">
      <dgm:prSet presAssocID="{FBFE0B12-0F13-4181-A9A4-E152C7A753A2}" presName="tx1" presStyleLbl="revTx" presStyleIdx="3" presStyleCnt="5"/>
      <dgm:spPr/>
    </dgm:pt>
    <dgm:pt modelId="{6A2CD6C8-BB90-483D-BED8-EB62940D9A89}" type="pres">
      <dgm:prSet presAssocID="{FBFE0B12-0F13-4181-A9A4-E152C7A753A2}" presName="vert1" presStyleCnt="0"/>
      <dgm:spPr/>
    </dgm:pt>
    <dgm:pt modelId="{06722A2C-3CAE-45E4-976F-4385FD9BF2D6}" type="pres">
      <dgm:prSet presAssocID="{C119323A-CA49-4F28-AA4D-814687E1F37E}" presName="thickLine" presStyleLbl="alignNode1" presStyleIdx="4" presStyleCnt="5"/>
      <dgm:spPr/>
    </dgm:pt>
    <dgm:pt modelId="{8F5692CB-8885-4339-8466-6D3EE07B21B0}" type="pres">
      <dgm:prSet presAssocID="{C119323A-CA49-4F28-AA4D-814687E1F37E}" presName="horz1" presStyleCnt="0"/>
      <dgm:spPr/>
    </dgm:pt>
    <dgm:pt modelId="{885CEA7B-CAF5-4CBE-AAF9-41FA8AF1FC4F}" type="pres">
      <dgm:prSet presAssocID="{C119323A-CA49-4F28-AA4D-814687E1F37E}" presName="tx1" presStyleLbl="revTx" presStyleIdx="4" presStyleCnt="5"/>
      <dgm:spPr/>
    </dgm:pt>
    <dgm:pt modelId="{9834E3B0-65B9-4471-BF38-905D8B0ED36D}" type="pres">
      <dgm:prSet presAssocID="{C119323A-CA49-4F28-AA4D-814687E1F37E}" presName="vert1" presStyleCnt="0"/>
      <dgm:spPr/>
    </dgm:pt>
  </dgm:ptLst>
  <dgm:cxnLst>
    <dgm:cxn modelId="{19EE3314-586A-4B9B-B440-6213432AD52F}" srcId="{B40644E8-6A1E-436F-B2F4-F7B4E5A035E6}" destId="{C119323A-CA49-4F28-AA4D-814687E1F37E}" srcOrd="4" destOrd="0" parTransId="{EEEB9D00-A9D6-41B9-9CD1-C7BCBD3271C7}" sibTransId="{27DF5972-4DF7-4855-8C9E-E10409A07679}"/>
    <dgm:cxn modelId="{C3861231-5088-4BB5-8080-00C61A7E031B}" type="presOf" srcId="{FBFE0B12-0F13-4181-A9A4-E152C7A753A2}" destId="{93EBBD14-98F2-43F6-8CA1-B8DA72B7967C}" srcOrd="0" destOrd="0" presId="urn:microsoft.com/office/officeart/2008/layout/LinedList"/>
    <dgm:cxn modelId="{4DFC3732-29FD-4010-BB4F-332B5A89271B}" type="presOf" srcId="{C119323A-CA49-4F28-AA4D-814687E1F37E}" destId="{885CEA7B-CAF5-4CBE-AAF9-41FA8AF1FC4F}" srcOrd="0" destOrd="0" presId="urn:microsoft.com/office/officeart/2008/layout/LinedList"/>
    <dgm:cxn modelId="{E216E98E-4B27-4DEA-8DE0-739C450AE3B5}" srcId="{B40644E8-6A1E-436F-B2F4-F7B4E5A035E6}" destId="{3FD7FD0D-413F-4C1A-9F2A-99C6EE6AD509}" srcOrd="2" destOrd="0" parTransId="{A7D87C65-4845-4D68-A482-98BE222C82E2}" sibTransId="{0A45EA83-E260-42A4-A6E2-02F987AF233D}"/>
    <dgm:cxn modelId="{9F7999A4-7B13-4879-B9DD-621D6E4473C0}" srcId="{B40644E8-6A1E-436F-B2F4-F7B4E5A035E6}" destId="{5E1269B8-B732-4673-BC43-BA2BAACA0043}" srcOrd="1" destOrd="0" parTransId="{2832F5F4-3933-4F3D-B072-ECF4752B7B97}" sibTransId="{91BF9B75-563A-40A6-9EFA-C8AED798A736}"/>
    <dgm:cxn modelId="{FA454CA7-5231-48CC-86C3-E566C1754866}" type="presOf" srcId="{3FD7FD0D-413F-4C1A-9F2A-99C6EE6AD509}" destId="{F5C2876D-BD9D-4996-AD46-5EFE4C9C8FA5}" srcOrd="0" destOrd="0" presId="urn:microsoft.com/office/officeart/2008/layout/LinedList"/>
    <dgm:cxn modelId="{49B684B8-6056-42DA-A4F6-ABA026371006}" srcId="{B40644E8-6A1E-436F-B2F4-F7B4E5A035E6}" destId="{9DBD6EB0-E574-44C6-A862-D6828E98E295}" srcOrd="0" destOrd="0" parTransId="{1FF5672D-757A-4633-885B-BAF97EE84EA0}" sibTransId="{0E636B4E-547D-41CE-BA0C-29E60A8A0D9F}"/>
    <dgm:cxn modelId="{187459D9-A0C3-45F4-8835-F177D696F080}" srcId="{B40644E8-6A1E-436F-B2F4-F7B4E5A035E6}" destId="{FBFE0B12-0F13-4181-A9A4-E152C7A753A2}" srcOrd="3" destOrd="0" parTransId="{2F102E98-C7C9-4042-9AAA-6824434DDD8C}" sibTransId="{F4CB6286-1E7E-4764-A28B-BC25EAA2741D}"/>
    <dgm:cxn modelId="{00CBA8DA-C629-41D6-8C81-F66094DFAD00}" type="presOf" srcId="{9DBD6EB0-E574-44C6-A862-D6828E98E295}" destId="{26A02C2A-B278-45E7-9FF8-F92D61762D1D}" srcOrd="0" destOrd="0" presId="urn:microsoft.com/office/officeart/2008/layout/LinedList"/>
    <dgm:cxn modelId="{E9B926DE-CD3C-4222-B0FA-13688939FDA3}" type="presOf" srcId="{B40644E8-6A1E-436F-B2F4-F7B4E5A035E6}" destId="{5C34E4E4-1B39-4A89-BA65-55FFE6D66298}" srcOrd="0" destOrd="0" presId="urn:microsoft.com/office/officeart/2008/layout/LinedList"/>
    <dgm:cxn modelId="{7DA0F6FC-9B01-4738-B3E6-C63EEF50E2AE}" type="presOf" srcId="{5E1269B8-B732-4673-BC43-BA2BAACA0043}" destId="{CBDF579C-0AAC-47DA-B4A8-2D74AB95F2AF}" srcOrd="0" destOrd="0" presId="urn:microsoft.com/office/officeart/2008/layout/LinedList"/>
    <dgm:cxn modelId="{9232DEAA-41D5-4954-99A0-3799C44F1E6F}" type="presParOf" srcId="{5C34E4E4-1B39-4A89-BA65-55FFE6D66298}" destId="{72E76739-D4DB-4C6C-8AA7-D9F8542A5CDA}" srcOrd="0" destOrd="0" presId="urn:microsoft.com/office/officeart/2008/layout/LinedList"/>
    <dgm:cxn modelId="{6CA19B84-E744-4BDE-A4B0-0DC46F5987D1}" type="presParOf" srcId="{5C34E4E4-1B39-4A89-BA65-55FFE6D66298}" destId="{31D93F67-B4F0-4EF1-982C-425CB194835F}" srcOrd="1" destOrd="0" presId="urn:microsoft.com/office/officeart/2008/layout/LinedList"/>
    <dgm:cxn modelId="{2DE8B284-1A84-4550-A2CE-933C360DF117}" type="presParOf" srcId="{31D93F67-B4F0-4EF1-982C-425CB194835F}" destId="{26A02C2A-B278-45E7-9FF8-F92D61762D1D}" srcOrd="0" destOrd="0" presId="urn:microsoft.com/office/officeart/2008/layout/LinedList"/>
    <dgm:cxn modelId="{DC548AEA-3D56-478F-A840-67FFBFAD2052}" type="presParOf" srcId="{31D93F67-B4F0-4EF1-982C-425CB194835F}" destId="{904FC055-C2F5-4CA2-9C6B-6B4AFCE3979B}" srcOrd="1" destOrd="0" presId="urn:microsoft.com/office/officeart/2008/layout/LinedList"/>
    <dgm:cxn modelId="{F34CB44B-40F4-4628-9D52-A53FCFA9E358}" type="presParOf" srcId="{5C34E4E4-1B39-4A89-BA65-55FFE6D66298}" destId="{CBA2FEB0-3143-4DAD-ADC6-D7EF7B1F07BC}" srcOrd="2" destOrd="0" presId="urn:microsoft.com/office/officeart/2008/layout/LinedList"/>
    <dgm:cxn modelId="{49B45C55-B276-4D7F-83A1-0D6D69315F89}" type="presParOf" srcId="{5C34E4E4-1B39-4A89-BA65-55FFE6D66298}" destId="{370E40EA-3289-41E2-ACB1-E3E5B4C7CDB8}" srcOrd="3" destOrd="0" presId="urn:microsoft.com/office/officeart/2008/layout/LinedList"/>
    <dgm:cxn modelId="{F701331A-0D92-4D8B-AACF-6CD407CE995C}" type="presParOf" srcId="{370E40EA-3289-41E2-ACB1-E3E5B4C7CDB8}" destId="{CBDF579C-0AAC-47DA-B4A8-2D74AB95F2AF}" srcOrd="0" destOrd="0" presId="urn:microsoft.com/office/officeart/2008/layout/LinedList"/>
    <dgm:cxn modelId="{1C25DFA3-DB6B-47AB-AE37-9540ABE37C12}" type="presParOf" srcId="{370E40EA-3289-41E2-ACB1-E3E5B4C7CDB8}" destId="{5B582837-D831-490F-B271-E8FC279779A6}" srcOrd="1" destOrd="0" presId="urn:microsoft.com/office/officeart/2008/layout/LinedList"/>
    <dgm:cxn modelId="{BB1FA5F0-1DEC-4D2A-8AAF-192CA949D9C5}" type="presParOf" srcId="{5C34E4E4-1B39-4A89-BA65-55FFE6D66298}" destId="{E5A7AD36-D371-482A-B3DE-DD593104B9DB}" srcOrd="4" destOrd="0" presId="urn:microsoft.com/office/officeart/2008/layout/LinedList"/>
    <dgm:cxn modelId="{24915660-FD10-41F9-84D3-716042A7BEBA}" type="presParOf" srcId="{5C34E4E4-1B39-4A89-BA65-55FFE6D66298}" destId="{1D3362F3-8518-4241-A68D-EC00F478D514}" srcOrd="5" destOrd="0" presId="urn:microsoft.com/office/officeart/2008/layout/LinedList"/>
    <dgm:cxn modelId="{C67A95F9-ACF8-49AD-8042-D4E6C5F71911}" type="presParOf" srcId="{1D3362F3-8518-4241-A68D-EC00F478D514}" destId="{F5C2876D-BD9D-4996-AD46-5EFE4C9C8FA5}" srcOrd="0" destOrd="0" presId="urn:microsoft.com/office/officeart/2008/layout/LinedList"/>
    <dgm:cxn modelId="{472882C2-C911-438E-908C-CB66C9CC019E}" type="presParOf" srcId="{1D3362F3-8518-4241-A68D-EC00F478D514}" destId="{AC2872C4-F361-4C19-8CC4-ADE6D74C803E}" srcOrd="1" destOrd="0" presId="urn:microsoft.com/office/officeart/2008/layout/LinedList"/>
    <dgm:cxn modelId="{2A1EFEAB-C0D2-4055-AB7E-169358644110}" type="presParOf" srcId="{5C34E4E4-1B39-4A89-BA65-55FFE6D66298}" destId="{941FE77F-5FE4-410F-A766-C885F9EC5C1D}" srcOrd="6" destOrd="0" presId="urn:microsoft.com/office/officeart/2008/layout/LinedList"/>
    <dgm:cxn modelId="{C4B6F3EB-E1B7-4238-9B48-B9DD1041A126}" type="presParOf" srcId="{5C34E4E4-1B39-4A89-BA65-55FFE6D66298}" destId="{E7494B38-39B3-494F-A224-4C0139012B0A}" srcOrd="7" destOrd="0" presId="urn:microsoft.com/office/officeart/2008/layout/LinedList"/>
    <dgm:cxn modelId="{2550E4E7-27B2-48BC-BCF6-DFC93F796B39}" type="presParOf" srcId="{E7494B38-39B3-494F-A224-4C0139012B0A}" destId="{93EBBD14-98F2-43F6-8CA1-B8DA72B7967C}" srcOrd="0" destOrd="0" presId="urn:microsoft.com/office/officeart/2008/layout/LinedList"/>
    <dgm:cxn modelId="{66043A2D-D13C-43BA-988B-21590F5DEFB4}" type="presParOf" srcId="{E7494B38-39B3-494F-A224-4C0139012B0A}" destId="{6A2CD6C8-BB90-483D-BED8-EB62940D9A89}" srcOrd="1" destOrd="0" presId="urn:microsoft.com/office/officeart/2008/layout/LinedList"/>
    <dgm:cxn modelId="{8F1AA1CB-77A6-4FF6-B79A-84100FBD7C62}" type="presParOf" srcId="{5C34E4E4-1B39-4A89-BA65-55FFE6D66298}" destId="{06722A2C-3CAE-45E4-976F-4385FD9BF2D6}" srcOrd="8" destOrd="0" presId="urn:microsoft.com/office/officeart/2008/layout/LinedList"/>
    <dgm:cxn modelId="{EB62BF48-F838-4EF3-8B0C-41F75059634E}" type="presParOf" srcId="{5C34E4E4-1B39-4A89-BA65-55FFE6D66298}" destId="{8F5692CB-8885-4339-8466-6D3EE07B21B0}" srcOrd="9" destOrd="0" presId="urn:microsoft.com/office/officeart/2008/layout/LinedList"/>
    <dgm:cxn modelId="{8CBA6A11-126D-4BDF-90E2-0394A48E7AE7}" type="presParOf" srcId="{8F5692CB-8885-4339-8466-6D3EE07B21B0}" destId="{885CEA7B-CAF5-4CBE-AAF9-41FA8AF1FC4F}" srcOrd="0" destOrd="0" presId="urn:microsoft.com/office/officeart/2008/layout/LinedList"/>
    <dgm:cxn modelId="{52362174-DCEF-40B4-8319-A5B6F6A69555}" type="presParOf" srcId="{8F5692CB-8885-4339-8466-6D3EE07B21B0}" destId="{9834E3B0-65B9-4471-BF38-905D8B0ED36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84851A7-3C08-4507-BA4A-2507E443D9F4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18BB8C3-33F4-47FA-8957-3BB2EA41C6DC}">
      <dgm:prSet/>
      <dgm:spPr/>
      <dgm:t>
        <a:bodyPr/>
        <a:lstStyle/>
        <a:p>
          <a:pPr>
            <a:defRPr b="1"/>
          </a:pPr>
          <a:r>
            <a:rPr lang="pl-PL" b="1"/>
            <a:t>Zalety</a:t>
          </a:r>
          <a:r>
            <a:rPr lang="pl-PL"/>
            <a:t>:</a:t>
          </a:r>
          <a:endParaRPr lang="en-US"/>
        </a:p>
      </dgm:t>
    </dgm:pt>
    <dgm:pt modelId="{BD0901E2-C0AF-47D7-9029-604533FD9E1C}" type="parTrans" cxnId="{D0BB5A47-E506-44FD-8DB6-8E190A047A79}">
      <dgm:prSet/>
      <dgm:spPr/>
      <dgm:t>
        <a:bodyPr/>
        <a:lstStyle/>
        <a:p>
          <a:endParaRPr lang="en-US"/>
        </a:p>
      </dgm:t>
    </dgm:pt>
    <dgm:pt modelId="{9E96B30A-E725-46FE-B1D8-BD25D7FF7EE9}" type="sibTrans" cxnId="{D0BB5A47-E506-44FD-8DB6-8E190A047A79}">
      <dgm:prSet/>
      <dgm:spPr/>
      <dgm:t>
        <a:bodyPr/>
        <a:lstStyle/>
        <a:p>
          <a:endParaRPr lang="en-US"/>
        </a:p>
      </dgm:t>
    </dgm:pt>
    <dgm:pt modelId="{FC68AC87-EDD6-41EF-9714-0517D3DD3EAC}">
      <dgm:prSet/>
      <dgm:spPr/>
      <dgm:t>
        <a:bodyPr/>
        <a:lstStyle/>
        <a:p>
          <a:r>
            <a:rPr lang="pl-PL"/>
            <a:t>Dostęp do wiedzy eksperckiej w każdej chwili.</a:t>
          </a:r>
          <a:endParaRPr lang="en-US"/>
        </a:p>
      </dgm:t>
    </dgm:pt>
    <dgm:pt modelId="{20FA1A4D-7A3F-4B89-BBFC-CD562DBF9C26}" type="parTrans" cxnId="{4B512B1E-BCCC-4C05-955F-D025412BE867}">
      <dgm:prSet/>
      <dgm:spPr/>
      <dgm:t>
        <a:bodyPr/>
        <a:lstStyle/>
        <a:p>
          <a:endParaRPr lang="en-US"/>
        </a:p>
      </dgm:t>
    </dgm:pt>
    <dgm:pt modelId="{5AAE4C5D-D43C-4E5D-AEB9-943C9D34109B}" type="sibTrans" cxnId="{4B512B1E-BCCC-4C05-955F-D025412BE867}">
      <dgm:prSet/>
      <dgm:spPr/>
      <dgm:t>
        <a:bodyPr/>
        <a:lstStyle/>
        <a:p>
          <a:endParaRPr lang="en-US"/>
        </a:p>
      </dgm:t>
    </dgm:pt>
    <dgm:pt modelId="{66454930-D851-429A-AF0A-571BC224254A}">
      <dgm:prSet/>
      <dgm:spPr/>
      <dgm:t>
        <a:bodyPr/>
        <a:lstStyle/>
        <a:p>
          <a:r>
            <a:rPr lang="pl-PL"/>
            <a:t>Szybkość podejmowania decyzji.</a:t>
          </a:r>
          <a:endParaRPr lang="en-US"/>
        </a:p>
      </dgm:t>
    </dgm:pt>
    <dgm:pt modelId="{FD9B6461-4C64-4F71-A842-65D9604849DF}" type="parTrans" cxnId="{ED6FFC4B-89C9-45C2-9CAB-86DEE686899C}">
      <dgm:prSet/>
      <dgm:spPr/>
      <dgm:t>
        <a:bodyPr/>
        <a:lstStyle/>
        <a:p>
          <a:endParaRPr lang="en-US"/>
        </a:p>
      </dgm:t>
    </dgm:pt>
    <dgm:pt modelId="{E9A10A48-F145-4A17-8D78-F3817A99AD7E}" type="sibTrans" cxnId="{ED6FFC4B-89C9-45C2-9CAB-86DEE686899C}">
      <dgm:prSet/>
      <dgm:spPr/>
      <dgm:t>
        <a:bodyPr/>
        <a:lstStyle/>
        <a:p>
          <a:endParaRPr lang="en-US"/>
        </a:p>
      </dgm:t>
    </dgm:pt>
    <dgm:pt modelId="{184D3EB8-13D6-4F48-A7A3-22AA53782251}">
      <dgm:prSet/>
      <dgm:spPr/>
      <dgm:t>
        <a:bodyPr/>
        <a:lstStyle/>
        <a:p>
          <a:r>
            <a:rPr lang="pl-PL" dirty="0"/>
            <a:t>Redukcja kosztów związanych z zatrudnianiem ekspertów.</a:t>
          </a:r>
          <a:endParaRPr lang="en-US" dirty="0"/>
        </a:p>
      </dgm:t>
    </dgm:pt>
    <dgm:pt modelId="{4E0545CD-4E6A-4009-90C2-45F7572E7D6D}" type="parTrans" cxnId="{C0746581-8788-465F-B410-CA37D30CEA16}">
      <dgm:prSet/>
      <dgm:spPr/>
      <dgm:t>
        <a:bodyPr/>
        <a:lstStyle/>
        <a:p>
          <a:endParaRPr lang="en-US"/>
        </a:p>
      </dgm:t>
    </dgm:pt>
    <dgm:pt modelId="{EC62176E-BA06-413C-B73E-E9E32F5CFE5C}" type="sibTrans" cxnId="{C0746581-8788-465F-B410-CA37D30CEA16}">
      <dgm:prSet/>
      <dgm:spPr/>
      <dgm:t>
        <a:bodyPr/>
        <a:lstStyle/>
        <a:p>
          <a:endParaRPr lang="en-US"/>
        </a:p>
      </dgm:t>
    </dgm:pt>
    <dgm:pt modelId="{33ABBA0B-0A96-45C4-BDFE-CB2390E582AB}">
      <dgm:prSet/>
      <dgm:spPr/>
      <dgm:t>
        <a:bodyPr/>
        <a:lstStyle/>
        <a:p>
          <a:r>
            <a:rPr lang="pl-PL"/>
            <a:t>Możliwość pracy w trudnych warunkach (np. diagnostyka w odległych lokalizacjach).</a:t>
          </a:r>
          <a:endParaRPr lang="en-US"/>
        </a:p>
      </dgm:t>
    </dgm:pt>
    <dgm:pt modelId="{CDB4FA7D-F94D-4A81-B5FF-2804246B1FF6}" type="parTrans" cxnId="{9A5CA5B1-D500-4047-AC3D-F1BA6AECC7CC}">
      <dgm:prSet/>
      <dgm:spPr/>
      <dgm:t>
        <a:bodyPr/>
        <a:lstStyle/>
        <a:p>
          <a:endParaRPr lang="en-US"/>
        </a:p>
      </dgm:t>
    </dgm:pt>
    <dgm:pt modelId="{90DC26AB-D087-48E5-9F2D-76413EDEA184}" type="sibTrans" cxnId="{9A5CA5B1-D500-4047-AC3D-F1BA6AECC7CC}">
      <dgm:prSet/>
      <dgm:spPr/>
      <dgm:t>
        <a:bodyPr/>
        <a:lstStyle/>
        <a:p>
          <a:endParaRPr lang="en-US"/>
        </a:p>
      </dgm:t>
    </dgm:pt>
    <dgm:pt modelId="{83A36CAB-B461-46A4-903F-9C4E4F2EF74C}">
      <dgm:prSet/>
      <dgm:spPr/>
      <dgm:t>
        <a:bodyPr/>
        <a:lstStyle/>
        <a:p>
          <a:pPr>
            <a:defRPr b="1"/>
          </a:pPr>
          <a:r>
            <a:rPr lang="pl-PL" b="1"/>
            <a:t>Wady</a:t>
          </a:r>
          <a:r>
            <a:rPr lang="pl-PL"/>
            <a:t>:</a:t>
          </a:r>
          <a:endParaRPr lang="en-US"/>
        </a:p>
      </dgm:t>
    </dgm:pt>
    <dgm:pt modelId="{4FDC21F5-B367-4181-9604-13E9275724F2}" type="parTrans" cxnId="{79599724-E81E-4306-943F-9C8A94DF00A9}">
      <dgm:prSet/>
      <dgm:spPr/>
      <dgm:t>
        <a:bodyPr/>
        <a:lstStyle/>
        <a:p>
          <a:endParaRPr lang="en-US"/>
        </a:p>
      </dgm:t>
    </dgm:pt>
    <dgm:pt modelId="{FFC579D8-CD59-4EC3-AEB7-A5860BC20234}" type="sibTrans" cxnId="{79599724-E81E-4306-943F-9C8A94DF00A9}">
      <dgm:prSet/>
      <dgm:spPr/>
      <dgm:t>
        <a:bodyPr/>
        <a:lstStyle/>
        <a:p>
          <a:endParaRPr lang="en-US"/>
        </a:p>
      </dgm:t>
    </dgm:pt>
    <dgm:pt modelId="{2672DE2B-F40A-4620-943D-E45786BD5CB6}">
      <dgm:prSet/>
      <dgm:spPr/>
      <dgm:t>
        <a:bodyPr/>
        <a:lstStyle/>
        <a:p>
          <a:r>
            <a:rPr lang="pl-PL" dirty="0"/>
            <a:t>Ograniczenia wynikające z jakości bazy wiedzy.</a:t>
          </a:r>
          <a:endParaRPr lang="en-US" dirty="0"/>
        </a:p>
      </dgm:t>
    </dgm:pt>
    <dgm:pt modelId="{757B3C34-CCB4-40BC-9067-754E4189B426}" type="parTrans" cxnId="{ECFF80DC-2C6B-45CC-96C9-36AFFD96AB31}">
      <dgm:prSet/>
      <dgm:spPr/>
      <dgm:t>
        <a:bodyPr/>
        <a:lstStyle/>
        <a:p>
          <a:endParaRPr lang="en-US"/>
        </a:p>
      </dgm:t>
    </dgm:pt>
    <dgm:pt modelId="{C2670EA6-B42C-4A05-BA2A-9C94A4E5A790}" type="sibTrans" cxnId="{ECFF80DC-2C6B-45CC-96C9-36AFFD96AB31}">
      <dgm:prSet/>
      <dgm:spPr/>
      <dgm:t>
        <a:bodyPr/>
        <a:lstStyle/>
        <a:p>
          <a:endParaRPr lang="en-US"/>
        </a:p>
      </dgm:t>
    </dgm:pt>
    <dgm:pt modelId="{628A167B-484B-445A-8CA1-ED3EEC86A24C}">
      <dgm:prSet/>
      <dgm:spPr/>
      <dgm:t>
        <a:bodyPr/>
        <a:lstStyle/>
        <a:p>
          <a:r>
            <a:rPr lang="pl-PL"/>
            <a:t>Trudności w aktualizacji wiedzy.</a:t>
          </a:r>
          <a:endParaRPr lang="en-US"/>
        </a:p>
      </dgm:t>
    </dgm:pt>
    <dgm:pt modelId="{456A57BB-898D-4D61-9EB3-79A34AB41843}" type="parTrans" cxnId="{EEB79077-6317-4A2C-AA25-F84A16E7F0E2}">
      <dgm:prSet/>
      <dgm:spPr/>
      <dgm:t>
        <a:bodyPr/>
        <a:lstStyle/>
        <a:p>
          <a:endParaRPr lang="en-US"/>
        </a:p>
      </dgm:t>
    </dgm:pt>
    <dgm:pt modelId="{A70D7392-16D1-494A-81C0-881568398570}" type="sibTrans" cxnId="{EEB79077-6317-4A2C-AA25-F84A16E7F0E2}">
      <dgm:prSet/>
      <dgm:spPr/>
      <dgm:t>
        <a:bodyPr/>
        <a:lstStyle/>
        <a:p>
          <a:endParaRPr lang="en-US"/>
        </a:p>
      </dgm:t>
    </dgm:pt>
    <dgm:pt modelId="{B6CB49DE-FDF1-47CA-9559-41E361A25558}">
      <dgm:prSet/>
      <dgm:spPr/>
      <dgm:t>
        <a:bodyPr/>
        <a:lstStyle/>
        <a:p>
          <a:r>
            <a:rPr lang="pl-PL" dirty="0"/>
            <a:t>Brak intuicji i „zdrowego rozsądku” człowieka.</a:t>
          </a:r>
          <a:endParaRPr lang="en-US" dirty="0"/>
        </a:p>
      </dgm:t>
    </dgm:pt>
    <dgm:pt modelId="{08C396E4-7659-4BE7-B227-D25CC2C25D87}" type="parTrans" cxnId="{03F56FF0-42E0-4595-9525-732917B77B3D}">
      <dgm:prSet/>
      <dgm:spPr/>
      <dgm:t>
        <a:bodyPr/>
        <a:lstStyle/>
        <a:p>
          <a:endParaRPr lang="en-US"/>
        </a:p>
      </dgm:t>
    </dgm:pt>
    <dgm:pt modelId="{9A9E5F35-19A5-401A-A7D8-7B4113159376}" type="sibTrans" cxnId="{03F56FF0-42E0-4595-9525-732917B77B3D}">
      <dgm:prSet/>
      <dgm:spPr/>
      <dgm:t>
        <a:bodyPr/>
        <a:lstStyle/>
        <a:p>
          <a:endParaRPr lang="en-US"/>
        </a:p>
      </dgm:t>
    </dgm:pt>
    <dgm:pt modelId="{54306E53-5702-4E64-91C5-3BE40E1A83DD}" type="pres">
      <dgm:prSet presAssocID="{B84851A7-3C08-4507-BA4A-2507E443D9F4}" presName="root" presStyleCnt="0">
        <dgm:presLayoutVars>
          <dgm:dir/>
          <dgm:resizeHandles val="exact"/>
        </dgm:presLayoutVars>
      </dgm:prSet>
      <dgm:spPr/>
    </dgm:pt>
    <dgm:pt modelId="{4A29DF68-D2D2-4C0E-B65B-E8A88AE17971}" type="pres">
      <dgm:prSet presAssocID="{818BB8C3-33F4-47FA-8957-3BB2EA41C6DC}" presName="compNode" presStyleCnt="0"/>
      <dgm:spPr/>
    </dgm:pt>
    <dgm:pt modelId="{06ECBD63-DD3B-4862-98C7-FD5610EA5FE4}" type="pres">
      <dgm:prSet presAssocID="{818BB8C3-33F4-47FA-8957-3BB2EA41C6DC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320CABAC-C638-4158-BEDC-87EE85A0C886}" type="pres">
      <dgm:prSet presAssocID="{818BB8C3-33F4-47FA-8957-3BB2EA41C6DC}" presName="iconSpace" presStyleCnt="0"/>
      <dgm:spPr/>
    </dgm:pt>
    <dgm:pt modelId="{8DFF4FA6-14F4-46BF-97EB-03A879196B3E}" type="pres">
      <dgm:prSet presAssocID="{818BB8C3-33F4-47FA-8957-3BB2EA41C6DC}" presName="parTx" presStyleLbl="revTx" presStyleIdx="0" presStyleCnt="4">
        <dgm:presLayoutVars>
          <dgm:chMax val="0"/>
          <dgm:chPref val="0"/>
        </dgm:presLayoutVars>
      </dgm:prSet>
      <dgm:spPr/>
    </dgm:pt>
    <dgm:pt modelId="{88C59A23-AD94-429F-8A68-32EF232855DF}" type="pres">
      <dgm:prSet presAssocID="{818BB8C3-33F4-47FA-8957-3BB2EA41C6DC}" presName="txSpace" presStyleCnt="0"/>
      <dgm:spPr/>
    </dgm:pt>
    <dgm:pt modelId="{5C1E3F34-F867-4A4F-8665-9D8E5313BC1D}" type="pres">
      <dgm:prSet presAssocID="{818BB8C3-33F4-47FA-8957-3BB2EA41C6DC}" presName="desTx" presStyleLbl="revTx" presStyleIdx="1" presStyleCnt="4">
        <dgm:presLayoutVars/>
      </dgm:prSet>
      <dgm:spPr/>
    </dgm:pt>
    <dgm:pt modelId="{E5110698-493B-4D5E-9C3E-F2B8C1464883}" type="pres">
      <dgm:prSet presAssocID="{9E96B30A-E725-46FE-B1D8-BD25D7FF7EE9}" presName="sibTrans" presStyleCnt="0"/>
      <dgm:spPr/>
    </dgm:pt>
    <dgm:pt modelId="{A399DDC7-4EB6-4388-8EF0-A7BEAF30B2B6}" type="pres">
      <dgm:prSet presAssocID="{83A36CAB-B461-46A4-903F-9C4E4F2EF74C}" presName="compNode" presStyleCnt="0"/>
      <dgm:spPr/>
    </dgm:pt>
    <dgm:pt modelId="{7953F5A6-90EB-4565-9413-E84D9FABCCFC}" type="pres">
      <dgm:prSet presAssocID="{83A36CAB-B461-46A4-903F-9C4E4F2EF74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7869306E-393D-4285-88BA-59C227A8CBB3}" type="pres">
      <dgm:prSet presAssocID="{83A36CAB-B461-46A4-903F-9C4E4F2EF74C}" presName="iconSpace" presStyleCnt="0"/>
      <dgm:spPr/>
    </dgm:pt>
    <dgm:pt modelId="{D0A65C2A-7B5B-4C46-9D65-2C78B69B6E4E}" type="pres">
      <dgm:prSet presAssocID="{83A36CAB-B461-46A4-903F-9C4E4F2EF74C}" presName="parTx" presStyleLbl="revTx" presStyleIdx="2" presStyleCnt="4">
        <dgm:presLayoutVars>
          <dgm:chMax val="0"/>
          <dgm:chPref val="0"/>
        </dgm:presLayoutVars>
      </dgm:prSet>
      <dgm:spPr/>
    </dgm:pt>
    <dgm:pt modelId="{F4B6A336-4F7F-4622-B506-1ABFE308590A}" type="pres">
      <dgm:prSet presAssocID="{83A36CAB-B461-46A4-903F-9C4E4F2EF74C}" presName="txSpace" presStyleCnt="0"/>
      <dgm:spPr/>
    </dgm:pt>
    <dgm:pt modelId="{734ABF00-F5E5-40D4-A3F8-B4486127BF03}" type="pres">
      <dgm:prSet presAssocID="{83A36CAB-B461-46A4-903F-9C4E4F2EF74C}" presName="desTx" presStyleLbl="revTx" presStyleIdx="3" presStyleCnt="4">
        <dgm:presLayoutVars/>
      </dgm:prSet>
      <dgm:spPr/>
    </dgm:pt>
  </dgm:ptLst>
  <dgm:cxnLst>
    <dgm:cxn modelId="{0C3FD901-CFD3-4C79-B9DB-F1254405980E}" type="presOf" srcId="{B6CB49DE-FDF1-47CA-9559-41E361A25558}" destId="{734ABF00-F5E5-40D4-A3F8-B4486127BF03}" srcOrd="0" destOrd="2" presId="urn:microsoft.com/office/officeart/2018/5/layout/CenteredIconLabelDescriptionList"/>
    <dgm:cxn modelId="{ABB3EF0F-F4A5-40B6-989A-D9696F813E7A}" type="presOf" srcId="{B84851A7-3C08-4507-BA4A-2507E443D9F4}" destId="{54306E53-5702-4E64-91C5-3BE40E1A83DD}" srcOrd="0" destOrd="0" presId="urn:microsoft.com/office/officeart/2018/5/layout/CenteredIconLabelDescriptionList"/>
    <dgm:cxn modelId="{9E55B214-F767-4C1C-917D-E20DE0193BD2}" type="presOf" srcId="{66454930-D851-429A-AF0A-571BC224254A}" destId="{5C1E3F34-F867-4A4F-8665-9D8E5313BC1D}" srcOrd="0" destOrd="1" presId="urn:microsoft.com/office/officeart/2018/5/layout/CenteredIconLabelDescriptionList"/>
    <dgm:cxn modelId="{076C4D16-4EED-484C-B2B7-A8CCE94F93F7}" type="presOf" srcId="{2672DE2B-F40A-4620-943D-E45786BD5CB6}" destId="{734ABF00-F5E5-40D4-A3F8-B4486127BF03}" srcOrd="0" destOrd="0" presId="urn:microsoft.com/office/officeart/2018/5/layout/CenteredIconLabelDescriptionList"/>
    <dgm:cxn modelId="{6EC1CC1B-FD07-4B82-A38E-0CB8C9244268}" type="presOf" srcId="{83A36CAB-B461-46A4-903F-9C4E4F2EF74C}" destId="{D0A65C2A-7B5B-4C46-9D65-2C78B69B6E4E}" srcOrd="0" destOrd="0" presId="urn:microsoft.com/office/officeart/2018/5/layout/CenteredIconLabelDescriptionList"/>
    <dgm:cxn modelId="{4B512B1E-BCCC-4C05-955F-D025412BE867}" srcId="{818BB8C3-33F4-47FA-8957-3BB2EA41C6DC}" destId="{FC68AC87-EDD6-41EF-9714-0517D3DD3EAC}" srcOrd="0" destOrd="0" parTransId="{20FA1A4D-7A3F-4B89-BBFC-CD562DBF9C26}" sibTransId="{5AAE4C5D-D43C-4E5D-AEB9-943C9D34109B}"/>
    <dgm:cxn modelId="{79599724-E81E-4306-943F-9C8A94DF00A9}" srcId="{B84851A7-3C08-4507-BA4A-2507E443D9F4}" destId="{83A36CAB-B461-46A4-903F-9C4E4F2EF74C}" srcOrd="1" destOrd="0" parTransId="{4FDC21F5-B367-4181-9604-13E9275724F2}" sibTransId="{FFC579D8-CD59-4EC3-AEB7-A5860BC20234}"/>
    <dgm:cxn modelId="{D0BB5A47-E506-44FD-8DB6-8E190A047A79}" srcId="{B84851A7-3C08-4507-BA4A-2507E443D9F4}" destId="{818BB8C3-33F4-47FA-8957-3BB2EA41C6DC}" srcOrd="0" destOrd="0" parTransId="{BD0901E2-C0AF-47D7-9029-604533FD9E1C}" sibTransId="{9E96B30A-E725-46FE-B1D8-BD25D7FF7EE9}"/>
    <dgm:cxn modelId="{ED6FFC4B-89C9-45C2-9CAB-86DEE686899C}" srcId="{818BB8C3-33F4-47FA-8957-3BB2EA41C6DC}" destId="{66454930-D851-429A-AF0A-571BC224254A}" srcOrd="1" destOrd="0" parTransId="{FD9B6461-4C64-4F71-A842-65D9604849DF}" sibTransId="{E9A10A48-F145-4A17-8D78-F3817A99AD7E}"/>
    <dgm:cxn modelId="{EEB79077-6317-4A2C-AA25-F84A16E7F0E2}" srcId="{83A36CAB-B461-46A4-903F-9C4E4F2EF74C}" destId="{628A167B-484B-445A-8CA1-ED3EEC86A24C}" srcOrd="1" destOrd="0" parTransId="{456A57BB-898D-4D61-9EB3-79A34AB41843}" sibTransId="{A70D7392-16D1-494A-81C0-881568398570}"/>
    <dgm:cxn modelId="{EECA637C-9544-45D4-97CE-225ECCCC58DF}" type="presOf" srcId="{628A167B-484B-445A-8CA1-ED3EEC86A24C}" destId="{734ABF00-F5E5-40D4-A3F8-B4486127BF03}" srcOrd="0" destOrd="1" presId="urn:microsoft.com/office/officeart/2018/5/layout/CenteredIconLabelDescriptionList"/>
    <dgm:cxn modelId="{7DC9B97E-8C9D-43CE-A68B-58BF9D216D8B}" type="presOf" srcId="{818BB8C3-33F4-47FA-8957-3BB2EA41C6DC}" destId="{8DFF4FA6-14F4-46BF-97EB-03A879196B3E}" srcOrd="0" destOrd="0" presId="urn:microsoft.com/office/officeart/2018/5/layout/CenteredIconLabelDescriptionList"/>
    <dgm:cxn modelId="{C0746581-8788-465F-B410-CA37D30CEA16}" srcId="{818BB8C3-33F4-47FA-8957-3BB2EA41C6DC}" destId="{184D3EB8-13D6-4F48-A7A3-22AA53782251}" srcOrd="2" destOrd="0" parTransId="{4E0545CD-4E6A-4009-90C2-45F7572E7D6D}" sibTransId="{EC62176E-BA06-413C-B73E-E9E32F5CFE5C}"/>
    <dgm:cxn modelId="{4BBDDE96-F46C-497D-A87F-1E862FD8F5F2}" type="presOf" srcId="{184D3EB8-13D6-4F48-A7A3-22AA53782251}" destId="{5C1E3F34-F867-4A4F-8665-9D8E5313BC1D}" srcOrd="0" destOrd="2" presId="urn:microsoft.com/office/officeart/2018/5/layout/CenteredIconLabelDescriptionList"/>
    <dgm:cxn modelId="{9A5CA5B1-D500-4047-AC3D-F1BA6AECC7CC}" srcId="{818BB8C3-33F4-47FA-8957-3BB2EA41C6DC}" destId="{33ABBA0B-0A96-45C4-BDFE-CB2390E582AB}" srcOrd="3" destOrd="0" parTransId="{CDB4FA7D-F94D-4A81-B5FF-2804246B1FF6}" sibTransId="{90DC26AB-D087-48E5-9F2D-76413EDEA184}"/>
    <dgm:cxn modelId="{7A845AB7-0B3B-49AA-9268-73724AD13286}" type="presOf" srcId="{33ABBA0B-0A96-45C4-BDFE-CB2390E582AB}" destId="{5C1E3F34-F867-4A4F-8665-9D8E5313BC1D}" srcOrd="0" destOrd="3" presId="urn:microsoft.com/office/officeart/2018/5/layout/CenteredIconLabelDescriptionList"/>
    <dgm:cxn modelId="{ECFF80DC-2C6B-45CC-96C9-36AFFD96AB31}" srcId="{83A36CAB-B461-46A4-903F-9C4E4F2EF74C}" destId="{2672DE2B-F40A-4620-943D-E45786BD5CB6}" srcOrd="0" destOrd="0" parTransId="{757B3C34-CCB4-40BC-9067-754E4189B426}" sibTransId="{C2670EA6-B42C-4A05-BA2A-9C94A4E5A790}"/>
    <dgm:cxn modelId="{03F56FF0-42E0-4595-9525-732917B77B3D}" srcId="{83A36CAB-B461-46A4-903F-9C4E4F2EF74C}" destId="{B6CB49DE-FDF1-47CA-9559-41E361A25558}" srcOrd="2" destOrd="0" parTransId="{08C396E4-7659-4BE7-B227-D25CC2C25D87}" sibTransId="{9A9E5F35-19A5-401A-A7D8-7B4113159376}"/>
    <dgm:cxn modelId="{7AA698FA-233A-432A-9ABD-C0DD5D5CB403}" type="presOf" srcId="{FC68AC87-EDD6-41EF-9714-0517D3DD3EAC}" destId="{5C1E3F34-F867-4A4F-8665-9D8E5313BC1D}" srcOrd="0" destOrd="0" presId="urn:microsoft.com/office/officeart/2018/5/layout/CenteredIconLabelDescriptionList"/>
    <dgm:cxn modelId="{1D824583-A6F0-4552-92B3-42F0948A9B4D}" type="presParOf" srcId="{54306E53-5702-4E64-91C5-3BE40E1A83DD}" destId="{4A29DF68-D2D2-4C0E-B65B-E8A88AE17971}" srcOrd="0" destOrd="0" presId="urn:microsoft.com/office/officeart/2018/5/layout/CenteredIconLabelDescriptionList"/>
    <dgm:cxn modelId="{CBA544BA-D63F-4CC5-98F9-C080D636127B}" type="presParOf" srcId="{4A29DF68-D2D2-4C0E-B65B-E8A88AE17971}" destId="{06ECBD63-DD3B-4862-98C7-FD5610EA5FE4}" srcOrd="0" destOrd="0" presId="urn:microsoft.com/office/officeart/2018/5/layout/CenteredIconLabelDescriptionList"/>
    <dgm:cxn modelId="{18AACA6E-DFF3-4D04-91E3-733A8BB55BCD}" type="presParOf" srcId="{4A29DF68-D2D2-4C0E-B65B-E8A88AE17971}" destId="{320CABAC-C638-4158-BEDC-87EE85A0C886}" srcOrd="1" destOrd="0" presId="urn:microsoft.com/office/officeart/2018/5/layout/CenteredIconLabelDescriptionList"/>
    <dgm:cxn modelId="{C1549446-399E-4A05-B6A9-0651C9D89C6A}" type="presParOf" srcId="{4A29DF68-D2D2-4C0E-B65B-E8A88AE17971}" destId="{8DFF4FA6-14F4-46BF-97EB-03A879196B3E}" srcOrd="2" destOrd="0" presId="urn:microsoft.com/office/officeart/2018/5/layout/CenteredIconLabelDescriptionList"/>
    <dgm:cxn modelId="{5B713394-8BE7-4902-AD7D-6ABD9C78A679}" type="presParOf" srcId="{4A29DF68-D2D2-4C0E-B65B-E8A88AE17971}" destId="{88C59A23-AD94-429F-8A68-32EF232855DF}" srcOrd="3" destOrd="0" presId="urn:microsoft.com/office/officeart/2018/5/layout/CenteredIconLabelDescriptionList"/>
    <dgm:cxn modelId="{BC3A13A2-014F-4F6C-911A-2FDDE142A7C5}" type="presParOf" srcId="{4A29DF68-D2D2-4C0E-B65B-E8A88AE17971}" destId="{5C1E3F34-F867-4A4F-8665-9D8E5313BC1D}" srcOrd="4" destOrd="0" presId="urn:microsoft.com/office/officeart/2018/5/layout/CenteredIconLabelDescriptionList"/>
    <dgm:cxn modelId="{8EC30DD6-4547-492D-8AFE-D7412C7B1569}" type="presParOf" srcId="{54306E53-5702-4E64-91C5-3BE40E1A83DD}" destId="{E5110698-493B-4D5E-9C3E-F2B8C1464883}" srcOrd="1" destOrd="0" presId="urn:microsoft.com/office/officeart/2018/5/layout/CenteredIconLabelDescriptionList"/>
    <dgm:cxn modelId="{3FD42A90-0EF4-4EB5-A8D1-BA7F498650CA}" type="presParOf" srcId="{54306E53-5702-4E64-91C5-3BE40E1A83DD}" destId="{A399DDC7-4EB6-4388-8EF0-A7BEAF30B2B6}" srcOrd="2" destOrd="0" presId="urn:microsoft.com/office/officeart/2018/5/layout/CenteredIconLabelDescriptionList"/>
    <dgm:cxn modelId="{5D7E0417-B047-4B93-9FF8-9105B106E2B0}" type="presParOf" srcId="{A399DDC7-4EB6-4388-8EF0-A7BEAF30B2B6}" destId="{7953F5A6-90EB-4565-9413-E84D9FABCCFC}" srcOrd="0" destOrd="0" presId="urn:microsoft.com/office/officeart/2018/5/layout/CenteredIconLabelDescriptionList"/>
    <dgm:cxn modelId="{C4E75D65-8E74-4299-901F-280A5AD6D882}" type="presParOf" srcId="{A399DDC7-4EB6-4388-8EF0-A7BEAF30B2B6}" destId="{7869306E-393D-4285-88BA-59C227A8CBB3}" srcOrd="1" destOrd="0" presId="urn:microsoft.com/office/officeart/2018/5/layout/CenteredIconLabelDescriptionList"/>
    <dgm:cxn modelId="{28FDB71A-C59F-4AF2-96E7-7300ED129D10}" type="presParOf" srcId="{A399DDC7-4EB6-4388-8EF0-A7BEAF30B2B6}" destId="{D0A65C2A-7B5B-4C46-9D65-2C78B69B6E4E}" srcOrd="2" destOrd="0" presId="urn:microsoft.com/office/officeart/2018/5/layout/CenteredIconLabelDescriptionList"/>
    <dgm:cxn modelId="{879BB4B9-FB08-46F7-97DB-CAF0894B23D4}" type="presParOf" srcId="{A399DDC7-4EB6-4388-8EF0-A7BEAF30B2B6}" destId="{F4B6A336-4F7F-4622-B506-1ABFE308590A}" srcOrd="3" destOrd="0" presId="urn:microsoft.com/office/officeart/2018/5/layout/CenteredIconLabelDescriptionList"/>
    <dgm:cxn modelId="{3AEB3D6E-3FE7-4D55-B825-92469CE31E64}" type="presParOf" srcId="{A399DDC7-4EB6-4388-8EF0-A7BEAF30B2B6}" destId="{734ABF00-F5E5-40D4-A3F8-B4486127BF03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00980E3-F16B-4C0E-8F96-C107FA394F2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14299A3-9B3A-401F-94E1-F62AC74E2DD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1800" dirty="0"/>
            <a:t>Transfer wiedzy między różnymi dziedzinami umożliwia lepsze wykorzystanie istniejących danych.</a:t>
          </a:r>
          <a:endParaRPr lang="en-US" sz="1800" dirty="0"/>
        </a:p>
      </dgm:t>
    </dgm:pt>
    <dgm:pt modelId="{DB375AFB-FC8C-4AAB-B7FE-A335F8C8F445}" type="parTrans" cxnId="{906E2DE3-371D-4CAF-B63C-AAFA6F5EE897}">
      <dgm:prSet/>
      <dgm:spPr/>
      <dgm:t>
        <a:bodyPr/>
        <a:lstStyle/>
        <a:p>
          <a:endParaRPr lang="en-US"/>
        </a:p>
      </dgm:t>
    </dgm:pt>
    <dgm:pt modelId="{D22ED81E-15FE-49A2-B269-2B8414EB88C1}" type="sibTrans" cxnId="{906E2DE3-371D-4CAF-B63C-AAFA6F5EE897}">
      <dgm:prSet/>
      <dgm:spPr/>
      <dgm:t>
        <a:bodyPr/>
        <a:lstStyle/>
        <a:p>
          <a:endParaRPr lang="en-US"/>
        </a:p>
      </dgm:t>
    </dgm:pt>
    <dgm:pt modelId="{3AEDB095-6F4B-43B7-B555-50CD4FF29D40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1800" dirty="0"/>
            <a:t>Przykład: System ekspertowy w medycynie może przenieść wiedzę z diagnostyki jednego schorzenia na analizę innego.</a:t>
          </a:r>
          <a:endParaRPr lang="en-US" sz="1800" dirty="0"/>
        </a:p>
      </dgm:t>
    </dgm:pt>
    <dgm:pt modelId="{2B85CA4A-0A7E-4D93-8F17-92500A12DE4F}" type="parTrans" cxnId="{80B77127-FC6B-4CA7-B0A8-D292A6A9CAF3}">
      <dgm:prSet/>
      <dgm:spPr/>
      <dgm:t>
        <a:bodyPr/>
        <a:lstStyle/>
        <a:p>
          <a:endParaRPr lang="en-US"/>
        </a:p>
      </dgm:t>
    </dgm:pt>
    <dgm:pt modelId="{F0C8CF2D-78C1-40B3-AB75-CB72FD2C28E0}" type="sibTrans" cxnId="{80B77127-FC6B-4CA7-B0A8-D292A6A9CAF3}">
      <dgm:prSet/>
      <dgm:spPr/>
      <dgm:t>
        <a:bodyPr/>
        <a:lstStyle/>
        <a:p>
          <a:endParaRPr lang="en-US"/>
        </a:p>
      </dgm:t>
    </dgm:pt>
    <dgm:pt modelId="{E5D28EF3-BDFB-4810-B029-E6AC2B34179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1600" dirty="0"/>
            <a:t>Korzyści: Skrócenie czasu budowy nowych modeli. Lepsze wyniki w dziedzinach z ograniczoną ilością danych.</a:t>
          </a:r>
          <a:endParaRPr lang="en-US" sz="1600" dirty="0"/>
        </a:p>
      </dgm:t>
    </dgm:pt>
    <dgm:pt modelId="{CF72B84A-8549-4A23-A724-5E17841D58E8}" type="parTrans" cxnId="{26689B11-80FA-40A4-AFF8-0EB2C141F5DA}">
      <dgm:prSet/>
      <dgm:spPr/>
      <dgm:t>
        <a:bodyPr/>
        <a:lstStyle/>
        <a:p>
          <a:endParaRPr lang="en-US"/>
        </a:p>
      </dgm:t>
    </dgm:pt>
    <dgm:pt modelId="{3463FC59-7EEF-46A5-BB82-D60259D7E79A}" type="sibTrans" cxnId="{26689B11-80FA-40A4-AFF8-0EB2C141F5DA}">
      <dgm:prSet/>
      <dgm:spPr/>
      <dgm:t>
        <a:bodyPr/>
        <a:lstStyle/>
        <a:p>
          <a:endParaRPr lang="en-US"/>
        </a:p>
      </dgm:t>
    </dgm:pt>
    <dgm:pt modelId="{F378F0E5-E7D8-49BD-A2F8-885B37B0A9FB}">
      <dgm:prSet/>
      <dgm:spPr/>
      <dgm:t>
        <a:bodyPr/>
        <a:lstStyle/>
        <a:p>
          <a:pPr>
            <a:lnSpc>
              <a:spcPct val="100000"/>
            </a:lnSpc>
          </a:pPr>
          <a:endParaRPr lang="en-US" dirty="0"/>
        </a:p>
      </dgm:t>
    </dgm:pt>
    <dgm:pt modelId="{7E6138CA-B478-45EB-ACFB-C98B32261A86}" type="parTrans" cxnId="{5BEE4E3D-15EA-4ABD-9CA0-B122680230AF}">
      <dgm:prSet/>
      <dgm:spPr/>
      <dgm:t>
        <a:bodyPr/>
        <a:lstStyle/>
        <a:p>
          <a:endParaRPr lang="en-US"/>
        </a:p>
      </dgm:t>
    </dgm:pt>
    <dgm:pt modelId="{2EF8595A-B6B8-4E4C-9F7C-0391E82DC1F1}" type="sibTrans" cxnId="{5BEE4E3D-15EA-4ABD-9CA0-B122680230AF}">
      <dgm:prSet/>
      <dgm:spPr/>
      <dgm:t>
        <a:bodyPr/>
        <a:lstStyle/>
        <a:p>
          <a:endParaRPr lang="en-US"/>
        </a:p>
      </dgm:t>
    </dgm:pt>
    <dgm:pt modelId="{D460D0E4-405C-496A-8674-0D56077A490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1800" dirty="0"/>
            <a:t>Wyzwania: Zrozumienie i przystosowanie wiedzy z jednej domeny do drugiej.</a:t>
          </a:r>
          <a:endParaRPr lang="en-US" sz="1800" dirty="0"/>
        </a:p>
      </dgm:t>
    </dgm:pt>
    <dgm:pt modelId="{98493AA0-E30F-4AEC-8241-4B6EF7F213EE}" type="parTrans" cxnId="{87111CD9-63AD-4E37-8FEE-5DDEDE47D5F4}">
      <dgm:prSet/>
      <dgm:spPr/>
      <dgm:t>
        <a:bodyPr/>
        <a:lstStyle/>
        <a:p>
          <a:endParaRPr lang="en-US"/>
        </a:p>
      </dgm:t>
    </dgm:pt>
    <dgm:pt modelId="{453AB4BE-AB2B-40EB-A271-A7760293A892}" type="sibTrans" cxnId="{87111CD9-63AD-4E37-8FEE-5DDEDE47D5F4}">
      <dgm:prSet/>
      <dgm:spPr/>
      <dgm:t>
        <a:bodyPr/>
        <a:lstStyle/>
        <a:p>
          <a:endParaRPr lang="en-US"/>
        </a:p>
      </dgm:t>
    </dgm:pt>
    <dgm:pt modelId="{7F7AD3AB-1304-44F5-BB23-23A3FCD9E506}" type="pres">
      <dgm:prSet presAssocID="{000980E3-F16B-4C0E-8F96-C107FA394F25}" presName="root" presStyleCnt="0">
        <dgm:presLayoutVars>
          <dgm:dir/>
          <dgm:resizeHandles val="exact"/>
        </dgm:presLayoutVars>
      </dgm:prSet>
      <dgm:spPr/>
    </dgm:pt>
    <dgm:pt modelId="{9AAA4A7B-77F4-4FF4-BFEF-A752909B3C4A}" type="pres">
      <dgm:prSet presAssocID="{214299A3-9B3A-401F-94E1-F62AC74E2DDC}" presName="compNode" presStyleCnt="0"/>
      <dgm:spPr/>
    </dgm:pt>
    <dgm:pt modelId="{7D78686B-58EE-473D-8D0B-57549F270BCC}" type="pres">
      <dgm:prSet presAssocID="{214299A3-9B3A-401F-94E1-F62AC74E2DDC}" presName="bgRect" presStyleLbl="bgShp" presStyleIdx="0" presStyleCnt="4"/>
      <dgm:spPr/>
    </dgm:pt>
    <dgm:pt modelId="{6AEE8534-BA15-4888-9AB0-6601BA1D5708}" type="pres">
      <dgm:prSet presAssocID="{214299A3-9B3A-401F-94E1-F62AC74E2DDC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26C0C248-B5A2-440B-B08A-9C5D665223E2}" type="pres">
      <dgm:prSet presAssocID="{214299A3-9B3A-401F-94E1-F62AC74E2DDC}" presName="spaceRect" presStyleCnt="0"/>
      <dgm:spPr/>
    </dgm:pt>
    <dgm:pt modelId="{587A8A56-9A26-4EE8-8AC9-87C89807818E}" type="pres">
      <dgm:prSet presAssocID="{214299A3-9B3A-401F-94E1-F62AC74E2DDC}" presName="parTx" presStyleLbl="revTx" presStyleIdx="0" presStyleCnt="5">
        <dgm:presLayoutVars>
          <dgm:chMax val="0"/>
          <dgm:chPref val="0"/>
        </dgm:presLayoutVars>
      </dgm:prSet>
      <dgm:spPr/>
    </dgm:pt>
    <dgm:pt modelId="{87BECA57-A887-4B96-A37A-6923E2DC6757}" type="pres">
      <dgm:prSet presAssocID="{D22ED81E-15FE-49A2-B269-2B8414EB88C1}" presName="sibTrans" presStyleCnt="0"/>
      <dgm:spPr/>
    </dgm:pt>
    <dgm:pt modelId="{D9C41273-FC45-4777-A2E9-8CECB80B50A8}" type="pres">
      <dgm:prSet presAssocID="{3AEDB095-6F4B-43B7-B555-50CD4FF29D40}" presName="compNode" presStyleCnt="0"/>
      <dgm:spPr/>
    </dgm:pt>
    <dgm:pt modelId="{3B862146-40F0-45A5-85FD-5FC6CD456A8D}" type="pres">
      <dgm:prSet presAssocID="{3AEDB095-6F4B-43B7-B555-50CD4FF29D40}" presName="bgRect" presStyleLbl="bgShp" presStyleIdx="1" presStyleCnt="4" custLinFactNeighborX="452"/>
      <dgm:spPr/>
    </dgm:pt>
    <dgm:pt modelId="{AA7AD326-DCCD-4437-A03A-950B46A21FC2}" type="pres">
      <dgm:prSet presAssocID="{3AEDB095-6F4B-43B7-B555-50CD4FF29D4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052AC4E6-ABBB-4779-A686-AAB02869FDD5}" type="pres">
      <dgm:prSet presAssocID="{3AEDB095-6F4B-43B7-B555-50CD4FF29D40}" presName="spaceRect" presStyleCnt="0"/>
      <dgm:spPr/>
    </dgm:pt>
    <dgm:pt modelId="{6B547D0E-AEE3-49DD-AC3B-8B5282C1064D}" type="pres">
      <dgm:prSet presAssocID="{3AEDB095-6F4B-43B7-B555-50CD4FF29D40}" presName="parTx" presStyleLbl="revTx" presStyleIdx="1" presStyleCnt="5">
        <dgm:presLayoutVars>
          <dgm:chMax val="0"/>
          <dgm:chPref val="0"/>
        </dgm:presLayoutVars>
      </dgm:prSet>
      <dgm:spPr/>
    </dgm:pt>
    <dgm:pt modelId="{33DA2A67-DFFB-4402-BB7E-C5C2F5F16FCA}" type="pres">
      <dgm:prSet presAssocID="{F0C8CF2D-78C1-40B3-AB75-CB72FD2C28E0}" presName="sibTrans" presStyleCnt="0"/>
      <dgm:spPr/>
    </dgm:pt>
    <dgm:pt modelId="{90928071-5043-4F1A-A63A-6BB3B1F5075A}" type="pres">
      <dgm:prSet presAssocID="{E5D28EF3-BDFB-4810-B029-E6AC2B341797}" presName="compNode" presStyleCnt="0"/>
      <dgm:spPr/>
    </dgm:pt>
    <dgm:pt modelId="{DA76718B-51FC-43CD-ADCA-898C7FDECB37}" type="pres">
      <dgm:prSet presAssocID="{E5D28EF3-BDFB-4810-B029-E6AC2B341797}" presName="bgRect" presStyleLbl="bgShp" presStyleIdx="2" presStyleCnt="4" custLinFactNeighborX="460" custLinFactNeighborY="-2877"/>
      <dgm:spPr/>
    </dgm:pt>
    <dgm:pt modelId="{4B13DD70-30E6-409B-AE50-D646ABFD6BEE}" type="pres">
      <dgm:prSet presAssocID="{E5D28EF3-BDFB-4810-B029-E6AC2B341797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015CEB73-E2AF-49A2-9718-57B3D33932BE}" type="pres">
      <dgm:prSet presAssocID="{E5D28EF3-BDFB-4810-B029-E6AC2B341797}" presName="spaceRect" presStyleCnt="0"/>
      <dgm:spPr/>
    </dgm:pt>
    <dgm:pt modelId="{6F210D2A-89ED-4375-A0AF-70C8B7E4AC04}" type="pres">
      <dgm:prSet presAssocID="{E5D28EF3-BDFB-4810-B029-E6AC2B341797}" presName="parTx" presStyleLbl="revTx" presStyleIdx="2" presStyleCnt="5" custScaleX="167525" custLinFactNeighborX="35781" custLinFactNeighborY="-959">
        <dgm:presLayoutVars>
          <dgm:chMax val="0"/>
          <dgm:chPref val="0"/>
        </dgm:presLayoutVars>
      </dgm:prSet>
      <dgm:spPr/>
    </dgm:pt>
    <dgm:pt modelId="{37F27AC6-854F-4E2D-BD5E-27B88C89F8B4}" type="pres">
      <dgm:prSet presAssocID="{E5D28EF3-BDFB-4810-B029-E6AC2B341797}" presName="desTx" presStyleLbl="revTx" presStyleIdx="3" presStyleCnt="5" custScaleX="221428">
        <dgm:presLayoutVars/>
      </dgm:prSet>
      <dgm:spPr/>
    </dgm:pt>
    <dgm:pt modelId="{6A351B2C-687A-4A67-BB3B-99C89E910FC9}" type="pres">
      <dgm:prSet presAssocID="{3463FC59-7EEF-46A5-BB82-D60259D7E79A}" presName="sibTrans" presStyleCnt="0"/>
      <dgm:spPr/>
    </dgm:pt>
    <dgm:pt modelId="{EC7A33C5-7CE1-4E82-919E-19F19645D3E7}" type="pres">
      <dgm:prSet presAssocID="{D460D0E4-405C-496A-8674-0D56077A4907}" presName="compNode" presStyleCnt="0"/>
      <dgm:spPr/>
    </dgm:pt>
    <dgm:pt modelId="{18F4CC7F-EADB-4B9B-B196-6EFA0C5C5418}" type="pres">
      <dgm:prSet presAssocID="{D460D0E4-405C-496A-8674-0D56077A4907}" presName="bgRect" presStyleLbl="bgShp" presStyleIdx="3" presStyleCnt="4"/>
      <dgm:spPr/>
    </dgm:pt>
    <dgm:pt modelId="{F5C02AE9-44D1-45F6-8C61-6A20C99DB8D5}" type="pres">
      <dgm:prSet presAssocID="{D460D0E4-405C-496A-8674-0D56077A490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>
            <a:extLst>
              <a:ext uri="{C183D7F6-B498-43B3-948B-1728B52AA6E4}">
                <adec:decorative xmlns:adec="http://schemas.microsoft.com/office/drawing/2017/decorative" val="1"/>
              </a:ext>
            </a:extLst>
          </dgm14:cNvPr>
        </a:ext>
      </dgm:extLst>
    </dgm:pt>
    <dgm:pt modelId="{7F94A6E3-AEE7-4DC7-A805-2220D2F34B88}" type="pres">
      <dgm:prSet presAssocID="{D460D0E4-405C-496A-8674-0D56077A4907}" presName="spaceRect" presStyleCnt="0"/>
      <dgm:spPr/>
    </dgm:pt>
    <dgm:pt modelId="{1615D76E-2C6E-486B-9F6A-BF8CE5152443}" type="pres">
      <dgm:prSet presAssocID="{D460D0E4-405C-496A-8674-0D56077A4907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26689B11-80FA-40A4-AFF8-0EB2C141F5DA}" srcId="{000980E3-F16B-4C0E-8F96-C107FA394F25}" destId="{E5D28EF3-BDFB-4810-B029-E6AC2B341797}" srcOrd="2" destOrd="0" parTransId="{CF72B84A-8549-4A23-A724-5E17841D58E8}" sibTransId="{3463FC59-7EEF-46A5-BB82-D60259D7E79A}"/>
    <dgm:cxn modelId="{4325CB20-92F5-4364-AF26-943E00A47CC9}" type="presOf" srcId="{3AEDB095-6F4B-43B7-B555-50CD4FF29D40}" destId="{6B547D0E-AEE3-49DD-AC3B-8B5282C1064D}" srcOrd="0" destOrd="0" presId="urn:microsoft.com/office/officeart/2018/2/layout/IconVerticalSolidList"/>
    <dgm:cxn modelId="{80B77127-FC6B-4CA7-B0A8-D292A6A9CAF3}" srcId="{000980E3-F16B-4C0E-8F96-C107FA394F25}" destId="{3AEDB095-6F4B-43B7-B555-50CD4FF29D40}" srcOrd="1" destOrd="0" parTransId="{2B85CA4A-0A7E-4D93-8F17-92500A12DE4F}" sibTransId="{F0C8CF2D-78C1-40B3-AB75-CB72FD2C28E0}"/>
    <dgm:cxn modelId="{5BEE4E3D-15EA-4ABD-9CA0-B122680230AF}" srcId="{E5D28EF3-BDFB-4810-B029-E6AC2B341797}" destId="{F378F0E5-E7D8-49BD-A2F8-885B37B0A9FB}" srcOrd="0" destOrd="0" parTransId="{7E6138CA-B478-45EB-ACFB-C98B32261A86}" sibTransId="{2EF8595A-B6B8-4E4C-9F7C-0391E82DC1F1}"/>
    <dgm:cxn modelId="{408FB64C-1755-4578-8036-66488666171F}" type="presOf" srcId="{E5D28EF3-BDFB-4810-B029-E6AC2B341797}" destId="{6F210D2A-89ED-4375-A0AF-70C8B7E4AC04}" srcOrd="0" destOrd="0" presId="urn:microsoft.com/office/officeart/2018/2/layout/IconVerticalSolidList"/>
    <dgm:cxn modelId="{07D0BB4F-EA65-4163-9F64-FF956A011D61}" type="presOf" srcId="{000980E3-F16B-4C0E-8F96-C107FA394F25}" destId="{7F7AD3AB-1304-44F5-BB23-23A3FCD9E506}" srcOrd="0" destOrd="0" presId="urn:microsoft.com/office/officeart/2018/2/layout/IconVerticalSolidList"/>
    <dgm:cxn modelId="{C6B897AE-97F0-40ED-9E4D-071F8F89CB4E}" type="presOf" srcId="{D460D0E4-405C-496A-8674-0D56077A4907}" destId="{1615D76E-2C6E-486B-9F6A-BF8CE5152443}" srcOrd="0" destOrd="0" presId="urn:microsoft.com/office/officeart/2018/2/layout/IconVerticalSolidList"/>
    <dgm:cxn modelId="{0A56E7CC-6F89-49EF-A4D8-4F51BB49299D}" type="presOf" srcId="{F378F0E5-E7D8-49BD-A2F8-885B37B0A9FB}" destId="{37F27AC6-854F-4E2D-BD5E-27B88C89F8B4}" srcOrd="0" destOrd="0" presId="urn:microsoft.com/office/officeart/2018/2/layout/IconVerticalSolidList"/>
    <dgm:cxn modelId="{00A41ACF-9145-4D3D-A12E-A2303DB4D881}" type="presOf" srcId="{214299A3-9B3A-401F-94E1-F62AC74E2DDC}" destId="{587A8A56-9A26-4EE8-8AC9-87C89807818E}" srcOrd="0" destOrd="0" presId="urn:microsoft.com/office/officeart/2018/2/layout/IconVerticalSolidList"/>
    <dgm:cxn modelId="{87111CD9-63AD-4E37-8FEE-5DDEDE47D5F4}" srcId="{000980E3-F16B-4C0E-8F96-C107FA394F25}" destId="{D460D0E4-405C-496A-8674-0D56077A4907}" srcOrd="3" destOrd="0" parTransId="{98493AA0-E30F-4AEC-8241-4B6EF7F213EE}" sibTransId="{453AB4BE-AB2B-40EB-A271-A7760293A892}"/>
    <dgm:cxn modelId="{906E2DE3-371D-4CAF-B63C-AAFA6F5EE897}" srcId="{000980E3-F16B-4C0E-8F96-C107FA394F25}" destId="{214299A3-9B3A-401F-94E1-F62AC74E2DDC}" srcOrd="0" destOrd="0" parTransId="{DB375AFB-FC8C-4AAB-B7FE-A335F8C8F445}" sibTransId="{D22ED81E-15FE-49A2-B269-2B8414EB88C1}"/>
    <dgm:cxn modelId="{89898DA3-6A0B-407D-846F-850AFDCE3B55}" type="presParOf" srcId="{7F7AD3AB-1304-44F5-BB23-23A3FCD9E506}" destId="{9AAA4A7B-77F4-4FF4-BFEF-A752909B3C4A}" srcOrd="0" destOrd="0" presId="urn:microsoft.com/office/officeart/2018/2/layout/IconVerticalSolidList"/>
    <dgm:cxn modelId="{EB7B7EB2-BF42-4A19-97EB-B97C8BC0A3B7}" type="presParOf" srcId="{9AAA4A7B-77F4-4FF4-BFEF-A752909B3C4A}" destId="{7D78686B-58EE-473D-8D0B-57549F270BCC}" srcOrd="0" destOrd="0" presId="urn:microsoft.com/office/officeart/2018/2/layout/IconVerticalSolidList"/>
    <dgm:cxn modelId="{12679A4B-3F44-4A71-B7E4-7754092F5C82}" type="presParOf" srcId="{9AAA4A7B-77F4-4FF4-BFEF-A752909B3C4A}" destId="{6AEE8534-BA15-4888-9AB0-6601BA1D5708}" srcOrd="1" destOrd="0" presId="urn:microsoft.com/office/officeart/2018/2/layout/IconVerticalSolidList"/>
    <dgm:cxn modelId="{B5684C31-FA91-4E0A-9EEC-1F3A605DF462}" type="presParOf" srcId="{9AAA4A7B-77F4-4FF4-BFEF-A752909B3C4A}" destId="{26C0C248-B5A2-440B-B08A-9C5D665223E2}" srcOrd="2" destOrd="0" presId="urn:microsoft.com/office/officeart/2018/2/layout/IconVerticalSolidList"/>
    <dgm:cxn modelId="{D75F37F0-4C0B-4BF7-94E0-9B828E190887}" type="presParOf" srcId="{9AAA4A7B-77F4-4FF4-BFEF-A752909B3C4A}" destId="{587A8A56-9A26-4EE8-8AC9-87C89807818E}" srcOrd="3" destOrd="0" presId="urn:microsoft.com/office/officeart/2018/2/layout/IconVerticalSolidList"/>
    <dgm:cxn modelId="{CD23504E-EB2C-4E81-9E4A-60D2564B9FBC}" type="presParOf" srcId="{7F7AD3AB-1304-44F5-BB23-23A3FCD9E506}" destId="{87BECA57-A887-4B96-A37A-6923E2DC6757}" srcOrd="1" destOrd="0" presId="urn:microsoft.com/office/officeart/2018/2/layout/IconVerticalSolidList"/>
    <dgm:cxn modelId="{CBAFE7CF-C56A-4B67-94CC-88D41278609C}" type="presParOf" srcId="{7F7AD3AB-1304-44F5-BB23-23A3FCD9E506}" destId="{D9C41273-FC45-4777-A2E9-8CECB80B50A8}" srcOrd="2" destOrd="0" presId="urn:microsoft.com/office/officeart/2018/2/layout/IconVerticalSolidList"/>
    <dgm:cxn modelId="{7DA49D0C-583E-44F3-863B-46543220DAFA}" type="presParOf" srcId="{D9C41273-FC45-4777-A2E9-8CECB80B50A8}" destId="{3B862146-40F0-45A5-85FD-5FC6CD456A8D}" srcOrd="0" destOrd="0" presId="urn:microsoft.com/office/officeart/2018/2/layout/IconVerticalSolidList"/>
    <dgm:cxn modelId="{B1ED5592-64F0-4654-80EB-C168B6722923}" type="presParOf" srcId="{D9C41273-FC45-4777-A2E9-8CECB80B50A8}" destId="{AA7AD326-DCCD-4437-A03A-950B46A21FC2}" srcOrd="1" destOrd="0" presId="urn:microsoft.com/office/officeart/2018/2/layout/IconVerticalSolidList"/>
    <dgm:cxn modelId="{8FBB7234-18F5-4A07-B784-3869357BD8DA}" type="presParOf" srcId="{D9C41273-FC45-4777-A2E9-8CECB80B50A8}" destId="{052AC4E6-ABBB-4779-A686-AAB02869FDD5}" srcOrd="2" destOrd="0" presId="urn:microsoft.com/office/officeart/2018/2/layout/IconVerticalSolidList"/>
    <dgm:cxn modelId="{7A79E25F-10CB-4EB8-83A4-377E49D95CF3}" type="presParOf" srcId="{D9C41273-FC45-4777-A2E9-8CECB80B50A8}" destId="{6B547D0E-AEE3-49DD-AC3B-8B5282C1064D}" srcOrd="3" destOrd="0" presId="urn:microsoft.com/office/officeart/2018/2/layout/IconVerticalSolidList"/>
    <dgm:cxn modelId="{7DA90123-3DF9-4017-BB8A-58905CE2BDBA}" type="presParOf" srcId="{7F7AD3AB-1304-44F5-BB23-23A3FCD9E506}" destId="{33DA2A67-DFFB-4402-BB7E-C5C2F5F16FCA}" srcOrd="3" destOrd="0" presId="urn:microsoft.com/office/officeart/2018/2/layout/IconVerticalSolidList"/>
    <dgm:cxn modelId="{EE7A2E18-351C-4686-81B7-B5E7863958CE}" type="presParOf" srcId="{7F7AD3AB-1304-44F5-BB23-23A3FCD9E506}" destId="{90928071-5043-4F1A-A63A-6BB3B1F5075A}" srcOrd="4" destOrd="0" presId="urn:microsoft.com/office/officeart/2018/2/layout/IconVerticalSolidList"/>
    <dgm:cxn modelId="{AF3EAF04-FCFB-4E39-9805-8841FD8DB5BF}" type="presParOf" srcId="{90928071-5043-4F1A-A63A-6BB3B1F5075A}" destId="{DA76718B-51FC-43CD-ADCA-898C7FDECB37}" srcOrd="0" destOrd="0" presId="urn:microsoft.com/office/officeart/2018/2/layout/IconVerticalSolidList"/>
    <dgm:cxn modelId="{AC2AF5DF-51FA-4FFB-B56B-5B7FA9A9B266}" type="presParOf" srcId="{90928071-5043-4F1A-A63A-6BB3B1F5075A}" destId="{4B13DD70-30E6-409B-AE50-D646ABFD6BEE}" srcOrd="1" destOrd="0" presId="urn:microsoft.com/office/officeart/2018/2/layout/IconVerticalSolidList"/>
    <dgm:cxn modelId="{A65B3DCC-F5D7-4BA3-976F-930897915731}" type="presParOf" srcId="{90928071-5043-4F1A-A63A-6BB3B1F5075A}" destId="{015CEB73-E2AF-49A2-9718-57B3D33932BE}" srcOrd="2" destOrd="0" presId="urn:microsoft.com/office/officeart/2018/2/layout/IconVerticalSolidList"/>
    <dgm:cxn modelId="{A7044738-2B7A-45E6-B3D7-63398DAD8D4E}" type="presParOf" srcId="{90928071-5043-4F1A-A63A-6BB3B1F5075A}" destId="{6F210D2A-89ED-4375-A0AF-70C8B7E4AC04}" srcOrd="3" destOrd="0" presId="urn:microsoft.com/office/officeart/2018/2/layout/IconVerticalSolidList"/>
    <dgm:cxn modelId="{8582F66F-A3D5-4638-9026-3A1AB1F1C6FD}" type="presParOf" srcId="{90928071-5043-4F1A-A63A-6BB3B1F5075A}" destId="{37F27AC6-854F-4E2D-BD5E-27B88C89F8B4}" srcOrd="4" destOrd="0" presId="urn:microsoft.com/office/officeart/2018/2/layout/IconVerticalSolidList"/>
    <dgm:cxn modelId="{C9EBA8E7-96A1-47F4-BA91-94A532E1A021}" type="presParOf" srcId="{7F7AD3AB-1304-44F5-BB23-23A3FCD9E506}" destId="{6A351B2C-687A-4A67-BB3B-99C89E910FC9}" srcOrd="5" destOrd="0" presId="urn:microsoft.com/office/officeart/2018/2/layout/IconVerticalSolidList"/>
    <dgm:cxn modelId="{65767099-202F-46D5-83C8-CF8E42E3A9E5}" type="presParOf" srcId="{7F7AD3AB-1304-44F5-BB23-23A3FCD9E506}" destId="{EC7A33C5-7CE1-4E82-919E-19F19645D3E7}" srcOrd="6" destOrd="0" presId="urn:microsoft.com/office/officeart/2018/2/layout/IconVerticalSolidList"/>
    <dgm:cxn modelId="{63500D4D-06F2-4DD8-ADB1-3F32B2D9834C}" type="presParOf" srcId="{EC7A33C5-7CE1-4E82-919E-19F19645D3E7}" destId="{18F4CC7F-EADB-4B9B-B196-6EFA0C5C5418}" srcOrd="0" destOrd="0" presId="urn:microsoft.com/office/officeart/2018/2/layout/IconVerticalSolidList"/>
    <dgm:cxn modelId="{B699E42E-1761-449F-B893-6858CA7B3A76}" type="presParOf" srcId="{EC7A33C5-7CE1-4E82-919E-19F19645D3E7}" destId="{F5C02AE9-44D1-45F6-8C61-6A20C99DB8D5}" srcOrd="1" destOrd="0" presId="urn:microsoft.com/office/officeart/2018/2/layout/IconVerticalSolidList"/>
    <dgm:cxn modelId="{A420ECF9-FB3E-4840-BCCA-5A594E274B1B}" type="presParOf" srcId="{EC7A33C5-7CE1-4E82-919E-19F19645D3E7}" destId="{7F94A6E3-AEE7-4DC7-A805-2220D2F34B88}" srcOrd="2" destOrd="0" presId="urn:microsoft.com/office/officeart/2018/2/layout/IconVerticalSolidList"/>
    <dgm:cxn modelId="{09A27DD0-3D93-4D2E-949E-145AD845B483}" type="presParOf" srcId="{EC7A33C5-7CE1-4E82-919E-19F19645D3E7}" destId="{1615D76E-2C6E-486B-9F6A-BF8CE515244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BCC616-FF9F-41F8-A3B3-09E3D5D21812}">
      <dsp:nvSpPr>
        <dsp:cNvPr id="0" name=""/>
        <dsp:cNvSpPr/>
      </dsp:nvSpPr>
      <dsp:spPr>
        <a:xfrm>
          <a:off x="0" y="4519"/>
          <a:ext cx="7443216" cy="962749"/>
        </a:xfrm>
        <a:prstGeom prst="roundRect">
          <a:avLst>
            <a:gd name="adj" fmla="val 1000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35F62E-0EAC-4F11-9842-EF55DD7D91C4}">
      <dsp:nvSpPr>
        <dsp:cNvPr id="0" name=""/>
        <dsp:cNvSpPr/>
      </dsp:nvSpPr>
      <dsp:spPr>
        <a:xfrm>
          <a:off x="291231" y="221138"/>
          <a:ext cx="529512" cy="52951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D22228-683A-4A6B-B75D-E5BBA6165015}">
      <dsp:nvSpPr>
        <dsp:cNvPr id="0" name=""/>
        <dsp:cNvSpPr/>
      </dsp:nvSpPr>
      <dsp:spPr>
        <a:xfrm>
          <a:off x="1111976" y="4519"/>
          <a:ext cx="6331239" cy="962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891" tIns="101891" rIns="101891" bIns="10189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0" i="0" kern="1200" baseline="0"/>
            <a:t>Systemy ekspertowe symulują proces podejmowania decyzji przez człowieka z wysoką wiedzą specjalistyczną.</a:t>
          </a:r>
          <a:endParaRPr lang="en-US" sz="1600" kern="1200"/>
        </a:p>
      </dsp:txBody>
      <dsp:txXfrm>
        <a:off x="1111976" y="4519"/>
        <a:ext cx="6331239" cy="962749"/>
      </dsp:txXfrm>
    </dsp:sp>
    <dsp:sp modelId="{8F75F6F5-FC04-4101-8051-0A44584E423A}">
      <dsp:nvSpPr>
        <dsp:cNvPr id="0" name=""/>
        <dsp:cNvSpPr/>
      </dsp:nvSpPr>
      <dsp:spPr>
        <a:xfrm>
          <a:off x="0" y="1207957"/>
          <a:ext cx="7443216" cy="962749"/>
        </a:xfrm>
        <a:prstGeom prst="roundRect">
          <a:avLst>
            <a:gd name="adj" fmla="val 1000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B96EC3-F86D-40FE-80D1-C4537F6E0A33}">
      <dsp:nvSpPr>
        <dsp:cNvPr id="0" name=""/>
        <dsp:cNvSpPr/>
      </dsp:nvSpPr>
      <dsp:spPr>
        <a:xfrm>
          <a:off x="291231" y="1424575"/>
          <a:ext cx="529512" cy="52951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5707B1-0F43-4833-BDF2-F3CB627EE4B9}">
      <dsp:nvSpPr>
        <dsp:cNvPr id="0" name=""/>
        <dsp:cNvSpPr/>
      </dsp:nvSpPr>
      <dsp:spPr>
        <a:xfrm>
          <a:off x="1111976" y="1207957"/>
          <a:ext cx="6331239" cy="962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891" tIns="101891" rIns="101891" bIns="10189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0" i="0" kern="1200" baseline="0" dirty="0"/>
            <a:t>Podstawowymi elementami są: </a:t>
          </a:r>
          <a:r>
            <a:rPr lang="pl-PL" sz="1600" b="1" i="0" kern="1200" baseline="0" dirty="0"/>
            <a:t>baza wiedzy</a:t>
          </a:r>
          <a:r>
            <a:rPr lang="pl-PL" sz="1600" b="0" i="0" kern="1200" baseline="0" dirty="0"/>
            <a:t> (zawierająca fakty i reguły) oraz </a:t>
          </a:r>
          <a:r>
            <a:rPr lang="pl-PL" sz="1600" b="1" i="0" kern="1200" baseline="0" dirty="0"/>
            <a:t>moduł wnioskowania</a:t>
          </a:r>
          <a:r>
            <a:rPr lang="pl-PL" sz="1600" b="0" i="0" kern="1200" baseline="0" dirty="0"/>
            <a:t> (analizujący dane i generujący rekomendacje).</a:t>
          </a:r>
          <a:endParaRPr lang="en-US" sz="1600" kern="1200" dirty="0"/>
        </a:p>
      </dsp:txBody>
      <dsp:txXfrm>
        <a:off x="1111976" y="1207957"/>
        <a:ext cx="6331239" cy="962749"/>
      </dsp:txXfrm>
    </dsp:sp>
    <dsp:sp modelId="{8393E53C-C62E-4F36-B618-02E0554F9747}">
      <dsp:nvSpPr>
        <dsp:cNvPr id="0" name=""/>
        <dsp:cNvSpPr/>
      </dsp:nvSpPr>
      <dsp:spPr>
        <a:xfrm>
          <a:off x="0" y="2411394"/>
          <a:ext cx="7443216" cy="962749"/>
        </a:xfrm>
        <a:prstGeom prst="roundRect">
          <a:avLst>
            <a:gd name="adj" fmla="val 1000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836D34-CC20-4DB8-A896-094E3BC448B4}">
      <dsp:nvSpPr>
        <dsp:cNvPr id="0" name=""/>
        <dsp:cNvSpPr/>
      </dsp:nvSpPr>
      <dsp:spPr>
        <a:xfrm>
          <a:off x="291231" y="2628013"/>
          <a:ext cx="529512" cy="52951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266537-1E75-446C-8A06-346874FCFE1F}">
      <dsp:nvSpPr>
        <dsp:cNvPr id="0" name=""/>
        <dsp:cNvSpPr/>
      </dsp:nvSpPr>
      <dsp:spPr>
        <a:xfrm>
          <a:off x="1111976" y="2411394"/>
          <a:ext cx="6331239" cy="962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891" tIns="101891" rIns="101891" bIns="10189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0" i="0" kern="1200" baseline="0" dirty="0"/>
            <a:t>Wyróżniają się interfejsem użytkownika, umożliwiającym interakcję z systemem.</a:t>
          </a:r>
          <a:endParaRPr lang="en-US" sz="1600" kern="1200" dirty="0"/>
        </a:p>
      </dsp:txBody>
      <dsp:txXfrm>
        <a:off x="1111976" y="2411394"/>
        <a:ext cx="6331239" cy="962749"/>
      </dsp:txXfrm>
    </dsp:sp>
    <dsp:sp modelId="{8CD09434-1F32-4680-8338-A2A9D62B6506}">
      <dsp:nvSpPr>
        <dsp:cNvPr id="0" name=""/>
        <dsp:cNvSpPr/>
      </dsp:nvSpPr>
      <dsp:spPr>
        <a:xfrm>
          <a:off x="0" y="3614831"/>
          <a:ext cx="7443216" cy="962749"/>
        </a:xfrm>
        <a:prstGeom prst="roundRect">
          <a:avLst>
            <a:gd name="adj" fmla="val 1000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77D0EB-90ED-4717-BEDB-9FB20299AE20}">
      <dsp:nvSpPr>
        <dsp:cNvPr id="0" name=""/>
        <dsp:cNvSpPr/>
      </dsp:nvSpPr>
      <dsp:spPr>
        <a:xfrm>
          <a:off x="291231" y="3831450"/>
          <a:ext cx="529512" cy="52951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8C0B28-CE60-4BE4-9246-702363D9821F}">
      <dsp:nvSpPr>
        <dsp:cNvPr id="0" name=""/>
        <dsp:cNvSpPr/>
      </dsp:nvSpPr>
      <dsp:spPr>
        <a:xfrm>
          <a:off x="1111976" y="3614831"/>
          <a:ext cx="6331239" cy="962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891" tIns="101891" rIns="101891" bIns="10189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0" i="0" kern="1200" baseline="0"/>
            <a:t>Stosowane w dziedzinach takich jak medycyna, diagnostyka techniczna czy zarządzanie finansowe.</a:t>
          </a:r>
          <a:endParaRPr lang="en-US" sz="1600" kern="1200"/>
        </a:p>
      </dsp:txBody>
      <dsp:txXfrm>
        <a:off x="1111976" y="3614831"/>
        <a:ext cx="6331239" cy="962749"/>
      </dsp:txXfrm>
    </dsp:sp>
    <dsp:sp modelId="{626B8F37-9354-433B-98EF-40EC3E854DCF}">
      <dsp:nvSpPr>
        <dsp:cNvPr id="0" name=""/>
        <dsp:cNvSpPr/>
      </dsp:nvSpPr>
      <dsp:spPr>
        <a:xfrm>
          <a:off x="0" y="4818269"/>
          <a:ext cx="7443216" cy="962749"/>
        </a:xfrm>
        <a:prstGeom prst="roundRect">
          <a:avLst>
            <a:gd name="adj" fmla="val 1000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F73E7D-450F-4A90-ABB6-14DD5BA49499}">
      <dsp:nvSpPr>
        <dsp:cNvPr id="0" name=""/>
        <dsp:cNvSpPr/>
      </dsp:nvSpPr>
      <dsp:spPr>
        <a:xfrm>
          <a:off x="291231" y="5034887"/>
          <a:ext cx="529512" cy="52951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86ABB-FBEC-4EF6-897C-FE85FDAB30BA}">
      <dsp:nvSpPr>
        <dsp:cNvPr id="0" name=""/>
        <dsp:cNvSpPr/>
      </dsp:nvSpPr>
      <dsp:spPr>
        <a:xfrm>
          <a:off x="1111976" y="4818269"/>
          <a:ext cx="6331239" cy="962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891" tIns="101891" rIns="101891" bIns="10189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b="0" i="0" kern="1200" baseline="0" dirty="0"/>
            <a:t>Współczesne systemy ekspertowe często wykorzystują sztuczną inteligencję do automatyzacji wnioskowania i aktualizacji wiedzy. </a:t>
          </a:r>
          <a:endParaRPr lang="en-US" sz="1600" kern="1200" dirty="0"/>
        </a:p>
      </dsp:txBody>
      <dsp:txXfrm>
        <a:off x="1111976" y="4818269"/>
        <a:ext cx="6331239" cy="9627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CF6FA7-8346-44A4-B018-9E0139F931E1}">
      <dsp:nvSpPr>
        <dsp:cNvPr id="0" name=""/>
        <dsp:cNvSpPr/>
      </dsp:nvSpPr>
      <dsp:spPr>
        <a:xfrm>
          <a:off x="0" y="135907"/>
          <a:ext cx="6364224" cy="100693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/>
            <a:t>Sztuczna inteligencja umożliwia automatyzację procesu analizy danych w obu typach systemów.</a:t>
          </a:r>
          <a:endParaRPr lang="en-US" sz="1800" kern="1200"/>
        </a:p>
      </dsp:txBody>
      <dsp:txXfrm>
        <a:off x="49154" y="185061"/>
        <a:ext cx="6265916" cy="908623"/>
      </dsp:txXfrm>
    </dsp:sp>
    <dsp:sp modelId="{A1887475-96E9-4DF0-90B8-4A097DF05251}">
      <dsp:nvSpPr>
        <dsp:cNvPr id="0" name=""/>
        <dsp:cNvSpPr/>
      </dsp:nvSpPr>
      <dsp:spPr>
        <a:xfrm>
          <a:off x="0" y="1194679"/>
          <a:ext cx="6364224" cy="100693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/>
            <a:t>W systemach rekomendacyjnych AI wspiera analizę preferencji użytkowników oraz przewidywanie ich zachowań.</a:t>
          </a:r>
          <a:endParaRPr lang="en-US" sz="1800" kern="1200"/>
        </a:p>
      </dsp:txBody>
      <dsp:txXfrm>
        <a:off x="49154" y="1243833"/>
        <a:ext cx="6265916" cy="908623"/>
      </dsp:txXfrm>
    </dsp:sp>
    <dsp:sp modelId="{9BD12A26-273C-4D97-A61D-F6A2CEE87714}">
      <dsp:nvSpPr>
        <dsp:cNvPr id="0" name=""/>
        <dsp:cNvSpPr/>
      </dsp:nvSpPr>
      <dsp:spPr>
        <a:xfrm>
          <a:off x="0" y="2253450"/>
          <a:ext cx="6364224" cy="100693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Systemy ekspertowe wykorzystują AI do przetwarzania dużych zbiorów danych i identyfikacji wzorców trudnych do zauważenia przez człowieka.</a:t>
          </a:r>
          <a:endParaRPr lang="en-US" sz="1800" kern="1200" dirty="0"/>
        </a:p>
      </dsp:txBody>
      <dsp:txXfrm>
        <a:off x="49154" y="2302604"/>
        <a:ext cx="6265916" cy="908623"/>
      </dsp:txXfrm>
    </dsp:sp>
    <dsp:sp modelId="{8C1182BA-D107-465C-83C7-3896E0472E1E}">
      <dsp:nvSpPr>
        <dsp:cNvPr id="0" name=""/>
        <dsp:cNvSpPr/>
      </dsp:nvSpPr>
      <dsp:spPr>
        <a:xfrm>
          <a:off x="0" y="3312221"/>
          <a:ext cx="6364224" cy="100693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/>
            <a:t>Techniki uczenia maszynowego, takie jak sieci neuronowe, zwiększają precyzję rekomendacji i decyzji eksperckich.</a:t>
          </a:r>
          <a:endParaRPr lang="en-US" sz="1800" kern="1200"/>
        </a:p>
      </dsp:txBody>
      <dsp:txXfrm>
        <a:off x="49154" y="3361375"/>
        <a:ext cx="6265916" cy="908623"/>
      </dsp:txXfrm>
    </dsp:sp>
    <dsp:sp modelId="{A86640F8-1587-47E1-ABCD-E9796A45A4CD}">
      <dsp:nvSpPr>
        <dsp:cNvPr id="0" name=""/>
        <dsp:cNvSpPr/>
      </dsp:nvSpPr>
      <dsp:spPr>
        <a:xfrm>
          <a:off x="0" y="4370992"/>
          <a:ext cx="6364224" cy="100693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/>
            <a:t>Dzięki AI systemy te stają się bardziej adaptacyjne i efektywne, zwiększając swoją wartość w praktyce. </a:t>
          </a:r>
          <a:endParaRPr lang="en-US" sz="1800" kern="1200"/>
        </a:p>
      </dsp:txBody>
      <dsp:txXfrm>
        <a:off x="49154" y="4420146"/>
        <a:ext cx="6265916" cy="9086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E76739-D4DB-4C6C-8AA7-D9F8542A5CDA}">
      <dsp:nvSpPr>
        <dsp:cNvPr id="0" name=""/>
        <dsp:cNvSpPr/>
      </dsp:nvSpPr>
      <dsp:spPr>
        <a:xfrm>
          <a:off x="0" y="491"/>
          <a:ext cx="97202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A02C2A-B278-45E7-9FF8-F92D61762D1D}">
      <dsp:nvSpPr>
        <dsp:cNvPr id="0" name=""/>
        <dsp:cNvSpPr/>
      </dsp:nvSpPr>
      <dsp:spPr>
        <a:xfrm>
          <a:off x="0" y="491"/>
          <a:ext cx="9720262" cy="804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b="1" i="0" kern="1200" baseline="0"/>
            <a:t>Systemy tradycyjne</a:t>
          </a:r>
          <a:r>
            <a:rPr lang="pl-PL" sz="2200" b="0" i="0" kern="1200" baseline="0"/>
            <a:t>: Statyczne, opierają się na z góry ustalonych regułach i procedurach.</a:t>
          </a:r>
          <a:endParaRPr lang="en-US" sz="2200" kern="1200"/>
        </a:p>
      </dsp:txBody>
      <dsp:txXfrm>
        <a:off x="0" y="491"/>
        <a:ext cx="9720262" cy="804348"/>
      </dsp:txXfrm>
    </dsp:sp>
    <dsp:sp modelId="{CBA2FEB0-3143-4DAD-ADC6-D7EF7B1F07BC}">
      <dsp:nvSpPr>
        <dsp:cNvPr id="0" name=""/>
        <dsp:cNvSpPr/>
      </dsp:nvSpPr>
      <dsp:spPr>
        <a:xfrm>
          <a:off x="0" y="804839"/>
          <a:ext cx="97202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F579C-0AAC-47DA-B4A8-2D74AB95F2AF}">
      <dsp:nvSpPr>
        <dsp:cNvPr id="0" name=""/>
        <dsp:cNvSpPr/>
      </dsp:nvSpPr>
      <dsp:spPr>
        <a:xfrm>
          <a:off x="0" y="804839"/>
          <a:ext cx="9720262" cy="804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b="1" i="0" kern="1200" baseline="0"/>
            <a:t>Systemy inteligentne</a:t>
          </a:r>
          <a:r>
            <a:rPr lang="pl-PL" sz="2200" b="0" i="0" kern="1200" baseline="0"/>
            <a:t>: Adaptacyjne, korzystają z algorytmów uczących się i analiz dużych zbiorów danych.</a:t>
          </a:r>
          <a:endParaRPr lang="en-US" sz="2200" kern="1200"/>
        </a:p>
      </dsp:txBody>
      <dsp:txXfrm>
        <a:off x="0" y="804839"/>
        <a:ext cx="9720262" cy="804348"/>
      </dsp:txXfrm>
    </dsp:sp>
    <dsp:sp modelId="{E5A7AD36-D371-482A-B3DE-DD593104B9DB}">
      <dsp:nvSpPr>
        <dsp:cNvPr id="0" name=""/>
        <dsp:cNvSpPr/>
      </dsp:nvSpPr>
      <dsp:spPr>
        <a:xfrm>
          <a:off x="0" y="1609188"/>
          <a:ext cx="97202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C2876D-BD9D-4996-AD46-5EFE4C9C8FA5}">
      <dsp:nvSpPr>
        <dsp:cNvPr id="0" name=""/>
        <dsp:cNvSpPr/>
      </dsp:nvSpPr>
      <dsp:spPr>
        <a:xfrm>
          <a:off x="0" y="1609188"/>
          <a:ext cx="9720262" cy="804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b="0" i="0" kern="1200" baseline="0" dirty="0"/>
            <a:t>Tradycyjne systemy działają dobrze w przewidywalnych środowiskach, podczas gdy inteligentne radzą sobie z dynamicznymi danymi.</a:t>
          </a:r>
          <a:endParaRPr lang="en-US" sz="2200" kern="1200" dirty="0"/>
        </a:p>
      </dsp:txBody>
      <dsp:txXfrm>
        <a:off x="0" y="1609188"/>
        <a:ext cx="9720262" cy="804348"/>
      </dsp:txXfrm>
    </dsp:sp>
    <dsp:sp modelId="{941FE77F-5FE4-410F-A766-C885F9EC5C1D}">
      <dsp:nvSpPr>
        <dsp:cNvPr id="0" name=""/>
        <dsp:cNvSpPr/>
      </dsp:nvSpPr>
      <dsp:spPr>
        <a:xfrm>
          <a:off x="0" y="2413536"/>
          <a:ext cx="97202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EBBD14-98F2-43F6-8CA1-B8DA72B7967C}">
      <dsp:nvSpPr>
        <dsp:cNvPr id="0" name=""/>
        <dsp:cNvSpPr/>
      </dsp:nvSpPr>
      <dsp:spPr>
        <a:xfrm>
          <a:off x="0" y="2413536"/>
          <a:ext cx="9720262" cy="804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b="0" i="0" kern="1200" baseline="0" dirty="0"/>
            <a:t>Przykłady: Tradycyjny system rekomendacyjny może jedynie sortować produkty według popularności, podczas gdy inteligentny uwzględnia preferencje użytkownika.</a:t>
          </a:r>
          <a:endParaRPr lang="en-US" sz="2200" kern="1200" dirty="0"/>
        </a:p>
      </dsp:txBody>
      <dsp:txXfrm>
        <a:off x="0" y="2413536"/>
        <a:ext cx="9720262" cy="804348"/>
      </dsp:txXfrm>
    </dsp:sp>
    <dsp:sp modelId="{06722A2C-3CAE-45E4-976F-4385FD9BF2D6}">
      <dsp:nvSpPr>
        <dsp:cNvPr id="0" name=""/>
        <dsp:cNvSpPr/>
      </dsp:nvSpPr>
      <dsp:spPr>
        <a:xfrm>
          <a:off x="0" y="3217885"/>
          <a:ext cx="97202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5CEA7B-CAF5-4CBE-AAF9-41FA8AF1FC4F}">
      <dsp:nvSpPr>
        <dsp:cNvPr id="0" name=""/>
        <dsp:cNvSpPr/>
      </dsp:nvSpPr>
      <dsp:spPr>
        <a:xfrm>
          <a:off x="0" y="3217885"/>
          <a:ext cx="9720262" cy="804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b="0" i="0" kern="1200" baseline="0"/>
            <a:t>Wzrost mocy obliczeniowej i rozwój algorytmów uczyniły systemy inteligentne dominującym rozwiązaniem. </a:t>
          </a:r>
          <a:endParaRPr lang="en-US" sz="2200" kern="1200"/>
        </a:p>
      </dsp:txBody>
      <dsp:txXfrm>
        <a:off x="0" y="3217885"/>
        <a:ext cx="9720262" cy="8043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ECBD63-DD3B-4862-98C7-FD5610EA5FE4}">
      <dsp:nvSpPr>
        <dsp:cNvPr id="0" name=""/>
        <dsp:cNvSpPr/>
      </dsp:nvSpPr>
      <dsp:spPr>
        <a:xfrm>
          <a:off x="1569347" y="0"/>
          <a:ext cx="1510523" cy="147362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FF4FA6-14F4-46BF-97EB-03A879196B3E}">
      <dsp:nvSpPr>
        <dsp:cNvPr id="0" name=""/>
        <dsp:cNvSpPr/>
      </dsp:nvSpPr>
      <dsp:spPr>
        <a:xfrm>
          <a:off x="166718" y="1642382"/>
          <a:ext cx="4315781" cy="631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pl-PL" sz="3600" b="1" kern="1200"/>
            <a:t>Zalety</a:t>
          </a:r>
          <a:r>
            <a:rPr lang="pl-PL" sz="3600" kern="1200"/>
            <a:t>:</a:t>
          </a:r>
          <a:endParaRPr lang="en-US" sz="3600" kern="1200"/>
        </a:p>
      </dsp:txBody>
      <dsp:txXfrm>
        <a:off x="166718" y="1642382"/>
        <a:ext cx="4315781" cy="631555"/>
      </dsp:txXfrm>
    </dsp:sp>
    <dsp:sp modelId="{5C1E3F34-F867-4A4F-8665-9D8E5313BC1D}">
      <dsp:nvSpPr>
        <dsp:cNvPr id="0" name=""/>
        <dsp:cNvSpPr/>
      </dsp:nvSpPr>
      <dsp:spPr>
        <a:xfrm>
          <a:off x="166718" y="2352427"/>
          <a:ext cx="4315781" cy="16702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kern="1200"/>
            <a:t>Dostęp do wiedzy eksperckiej w każdej chwili.</a:t>
          </a:r>
          <a:endParaRPr lang="en-US" sz="1700" kern="120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kern="1200"/>
            <a:t>Szybkość podejmowania decyzji.</a:t>
          </a:r>
          <a:endParaRPr lang="en-US" sz="1700" kern="120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kern="1200" dirty="0"/>
            <a:t>Redukcja kosztów związanych z zatrudnianiem ekspertów.</a:t>
          </a:r>
          <a:endParaRPr lang="en-US" sz="1700" kern="1200" dirty="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kern="1200"/>
            <a:t>Możliwość pracy w trudnych warunkach (np. diagnostyka w odległych lokalizacjach).</a:t>
          </a:r>
          <a:endParaRPr lang="en-US" sz="1700" kern="1200"/>
        </a:p>
      </dsp:txBody>
      <dsp:txXfrm>
        <a:off x="166718" y="2352427"/>
        <a:ext cx="4315781" cy="1670297"/>
      </dsp:txXfrm>
    </dsp:sp>
    <dsp:sp modelId="{7953F5A6-90EB-4565-9413-E84D9FABCCFC}">
      <dsp:nvSpPr>
        <dsp:cNvPr id="0" name=""/>
        <dsp:cNvSpPr/>
      </dsp:nvSpPr>
      <dsp:spPr>
        <a:xfrm>
          <a:off x="6640390" y="0"/>
          <a:ext cx="1510523" cy="147362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A65C2A-7B5B-4C46-9D65-2C78B69B6E4E}">
      <dsp:nvSpPr>
        <dsp:cNvPr id="0" name=""/>
        <dsp:cNvSpPr/>
      </dsp:nvSpPr>
      <dsp:spPr>
        <a:xfrm>
          <a:off x="5237761" y="1642382"/>
          <a:ext cx="4315781" cy="631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pl-PL" sz="3600" b="1" kern="1200"/>
            <a:t>Wady</a:t>
          </a:r>
          <a:r>
            <a:rPr lang="pl-PL" sz="3600" kern="1200"/>
            <a:t>:</a:t>
          </a:r>
          <a:endParaRPr lang="en-US" sz="3600" kern="1200"/>
        </a:p>
      </dsp:txBody>
      <dsp:txXfrm>
        <a:off x="5237761" y="1642382"/>
        <a:ext cx="4315781" cy="631555"/>
      </dsp:txXfrm>
    </dsp:sp>
    <dsp:sp modelId="{734ABF00-F5E5-40D4-A3F8-B4486127BF03}">
      <dsp:nvSpPr>
        <dsp:cNvPr id="0" name=""/>
        <dsp:cNvSpPr/>
      </dsp:nvSpPr>
      <dsp:spPr>
        <a:xfrm>
          <a:off x="5237761" y="2352427"/>
          <a:ext cx="4315781" cy="16702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kern="1200" dirty="0"/>
            <a:t>Ograniczenia wynikające z jakości bazy wiedzy.</a:t>
          </a:r>
          <a:endParaRPr lang="en-US" sz="1700" kern="1200" dirty="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kern="1200"/>
            <a:t>Trudności w aktualizacji wiedzy.</a:t>
          </a:r>
          <a:endParaRPr lang="en-US" sz="1700" kern="120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kern="1200" dirty="0"/>
            <a:t>Brak intuicji i „zdrowego rozsądku” człowieka.</a:t>
          </a:r>
          <a:endParaRPr lang="en-US" sz="1700" kern="1200" dirty="0"/>
        </a:p>
      </dsp:txBody>
      <dsp:txXfrm>
        <a:off x="5237761" y="2352427"/>
        <a:ext cx="4315781" cy="16702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78686B-58EE-473D-8D0B-57549F270BCC}">
      <dsp:nvSpPr>
        <dsp:cNvPr id="0" name=""/>
        <dsp:cNvSpPr/>
      </dsp:nvSpPr>
      <dsp:spPr>
        <a:xfrm>
          <a:off x="-733255" y="9277"/>
          <a:ext cx="6596063" cy="100508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EE8534-BA15-4888-9AB0-6601BA1D5708}">
      <dsp:nvSpPr>
        <dsp:cNvPr id="0" name=""/>
        <dsp:cNvSpPr/>
      </dsp:nvSpPr>
      <dsp:spPr>
        <a:xfrm>
          <a:off x="-429217" y="235420"/>
          <a:ext cx="553876" cy="55279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7A8A56-9A26-4EE8-8AC9-87C89807818E}">
      <dsp:nvSpPr>
        <dsp:cNvPr id="0" name=""/>
        <dsp:cNvSpPr/>
      </dsp:nvSpPr>
      <dsp:spPr>
        <a:xfrm>
          <a:off x="428696" y="9277"/>
          <a:ext cx="5415055" cy="1036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695" tIns="109695" rIns="109695" bIns="109695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Transfer wiedzy między różnymi dziedzinami umożliwia lepsze wykorzystanie istniejących danych.</a:t>
          </a:r>
          <a:endParaRPr lang="en-US" sz="1800" kern="1200" dirty="0"/>
        </a:p>
      </dsp:txBody>
      <dsp:txXfrm>
        <a:off x="428696" y="9277"/>
        <a:ext cx="5415055" cy="1036491"/>
      </dsp:txXfrm>
    </dsp:sp>
    <dsp:sp modelId="{3B862146-40F0-45A5-85FD-5FC6CD456A8D}">
      <dsp:nvSpPr>
        <dsp:cNvPr id="0" name=""/>
        <dsp:cNvSpPr/>
      </dsp:nvSpPr>
      <dsp:spPr>
        <a:xfrm>
          <a:off x="-703440" y="1304891"/>
          <a:ext cx="6596063" cy="100508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7AD326-DCCD-4437-A03A-950B46A21FC2}">
      <dsp:nvSpPr>
        <dsp:cNvPr id="0" name=""/>
        <dsp:cNvSpPr/>
      </dsp:nvSpPr>
      <dsp:spPr>
        <a:xfrm>
          <a:off x="-429217" y="1531034"/>
          <a:ext cx="553876" cy="55279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547D0E-AEE3-49DD-AC3B-8B5282C1064D}">
      <dsp:nvSpPr>
        <dsp:cNvPr id="0" name=""/>
        <dsp:cNvSpPr/>
      </dsp:nvSpPr>
      <dsp:spPr>
        <a:xfrm>
          <a:off x="428696" y="1304891"/>
          <a:ext cx="5415055" cy="1036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695" tIns="109695" rIns="109695" bIns="109695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Przykład: System ekspertowy w medycynie może przenieść wiedzę z diagnostyki jednego schorzenia na analizę innego.</a:t>
          </a:r>
          <a:endParaRPr lang="en-US" sz="1800" kern="1200" dirty="0"/>
        </a:p>
      </dsp:txBody>
      <dsp:txXfrm>
        <a:off x="428696" y="1304891"/>
        <a:ext cx="5415055" cy="1036491"/>
      </dsp:txXfrm>
    </dsp:sp>
    <dsp:sp modelId="{DA76718B-51FC-43CD-ADCA-898C7FDECB37}">
      <dsp:nvSpPr>
        <dsp:cNvPr id="0" name=""/>
        <dsp:cNvSpPr/>
      </dsp:nvSpPr>
      <dsp:spPr>
        <a:xfrm>
          <a:off x="-702913" y="2571589"/>
          <a:ext cx="6596063" cy="100508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13DD70-30E6-409B-AE50-D646ABFD6BEE}">
      <dsp:nvSpPr>
        <dsp:cNvPr id="0" name=""/>
        <dsp:cNvSpPr/>
      </dsp:nvSpPr>
      <dsp:spPr>
        <a:xfrm>
          <a:off x="-429217" y="2826648"/>
          <a:ext cx="553876" cy="55279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210D2A-89ED-4375-A0AF-70C8B7E4AC04}">
      <dsp:nvSpPr>
        <dsp:cNvPr id="0" name=""/>
        <dsp:cNvSpPr/>
      </dsp:nvSpPr>
      <dsp:spPr>
        <a:xfrm>
          <a:off x="488610" y="2590565"/>
          <a:ext cx="4972524" cy="1036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695" tIns="109695" rIns="109695" bIns="109695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/>
            <a:t>Korzyści: Skrócenie czasu budowy nowych modeli. Lepsze wyniki w dziedzinach z ograniczoną ilością danych.</a:t>
          </a:r>
          <a:endParaRPr lang="en-US" sz="1600" kern="1200" dirty="0"/>
        </a:p>
      </dsp:txBody>
      <dsp:txXfrm>
        <a:off x="488610" y="2590565"/>
        <a:ext cx="4972524" cy="1036491"/>
      </dsp:txXfrm>
    </dsp:sp>
    <dsp:sp modelId="{37F27AC6-854F-4E2D-BD5E-27B88C89F8B4}">
      <dsp:nvSpPr>
        <dsp:cNvPr id="0" name=""/>
        <dsp:cNvSpPr/>
      </dsp:nvSpPr>
      <dsp:spPr>
        <a:xfrm>
          <a:off x="1911358" y="2600505"/>
          <a:ext cx="5417959" cy="1036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695" tIns="109695" rIns="109695" bIns="109695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1911358" y="2600505"/>
        <a:ext cx="5417959" cy="1036491"/>
      </dsp:txXfrm>
    </dsp:sp>
    <dsp:sp modelId="{18F4CC7F-EADB-4B9B-B196-6EFA0C5C5418}">
      <dsp:nvSpPr>
        <dsp:cNvPr id="0" name=""/>
        <dsp:cNvSpPr/>
      </dsp:nvSpPr>
      <dsp:spPr>
        <a:xfrm>
          <a:off x="-733255" y="3896119"/>
          <a:ext cx="6596063" cy="100508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C02AE9-44D1-45F6-8C61-6A20C99DB8D5}">
      <dsp:nvSpPr>
        <dsp:cNvPr id="0" name=""/>
        <dsp:cNvSpPr/>
      </dsp:nvSpPr>
      <dsp:spPr>
        <a:xfrm>
          <a:off x="-429217" y="4122263"/>
          <a:ext cx="553876" cy="55279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15D76E-2C6E-486B-9F6A-BF8CE5152443}">
      <dsp:nvSpPr>
        <dsp:cNvPr id="0" name=""/>
        <dsp:cNvSpPr/>
      </dsp:nvSpPr>
      <dsp:spPr>
        <a:xfrm>
          <a:off x="428696" y="3896119"/>
          <a:ext cx="5415055" cy="1036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695" tIns="109695" rIns="109695" bIns="109695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Wyzwania: Zrozumienie i przystosowanie wiedzy z jednej domeny do drugiej.</a:t>
          </a:r>
          <a:endParaRPr lang="en-US" sz="1800" kern="1200" dirty="0"/>
        </a:p>
      </dsp:txBody>
      <dsp:txXfrm>
        <a:off x="428696" y="3896119"/>
        <a:ext cx="5415055" cy="10364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mateuszgrzyb.pl/wykorzystanie-zbiorow-rozmytych-w-silnikach-rekomendacji/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2924121"/>
            <a:ext cx="9144000" cy="1655762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</a:pPr>
            <a:r>
              <a:rPr lang="pl-PL" sz="1800" dirty="0"/>
              <a:t>Tytuł wykładu: Wprowadzenie do systemów rekomendacyjnych, systemów ekspertowych i uczenia transferowego</a:t>
            </a:r>
          </a:p>
          <a:p>
            <a:pPr algn="l"/>
            <a:r>
              <a:rPr lang="pl-PL" sz="1800" dirty="0"/>
              <a:t>Przedmiot: Wstęp do sztucznej inteligencji</a:t>
            </a:r>
          </a:p>
          <a:p>
            <a:pPr algn="l"/>
            <a:r>
              <a:rPr lang="pl-PL" sz="1800" dirty="0"/>
              <a:t>Kierunek: </a:t>
            </a:r>
            <a:r>
              <a:rPr lang="pl-PL" sz="1800" dirty="0" err="1"/>
              <a:t>Kogniwistyka</a:t>
            </a:r>
            <a:endParaRPr lang="pl-PL" sz="1800" dirty="0"/>
          </a:p>
          <a:p>
            <a:pPr algn="l"/>
            <a:r>
              <a:rPr lang="pl-PL" sz="1800" dirty="0"/>
              <a:t>Autor: dr inż. Piotr Bełdowski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8411C38-4508-8C6A-8033-1123CBCD3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8018272" cy="1499616"/>
          </a:xfrm>
        </p:spPr>
        <p:txBody>
          <a:bodyPr>
            <a:normAutofit/>
          </a:bodyPr>
          <a:lstStyle/>
          <a:p>
            <a:r>
              <a:rPr lang="pl-PL" sz="4300" b="1"/>
              <a:t>Współczesne wyzwania w budowie systemów rekomendacyjnych</a:t>
            </a:r>
            <a:endParaRPr lang="pl-PL" sz="430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8D4F242-65B8-8FF4-0ADB-5E5B298D0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8018271" cy="4023360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Zimny start</a:t>
            </a:r>
            <a:r>
              <a:rPr lang="pl-PL" dirty="0"/>
              <a:t>: Problem braku danych o nowych użytkownikach i produktach.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Skalowalność</a:t>
            </a:r>
            <a:r>
              <a:rPr lang="pl-PL" dirty="0"/>
              <a:t>: Radzenie sobie z rosnącą liczbą użytkowników i treści.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Prywatność i etyka</a:t>
            </a:r>
            <a:r>
              <a:rPr lang="pl-PL" dirty="0"/>
              <a:t>: Balansowanie między personalizacją a ochroną danych użytkowników.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Różnorodność rekomendacji</a:t>
            </a:r>
            <a:r>
              <a:rPr lang="pl-PL" dirty="0"/>
              <a:t>: Unikanie promowania tylko najpopularniejszych treści.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Ocena skuteczności</a:t>
            </a:r>
            <a:r>
              <a:rPr lang="pl-PL" dirty="0"/>
              <a:t>: Wybór odpowiednich metryk do oceny jakości rekomendacji.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22079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FAD42A3-80EE-1EBD-66B2-DF19650A5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Kluczowe pytania, które będziemy omawiać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73B8853-72E7-F6E1-8C4C-AAC973F8D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Jak działają systemy rekomendacyjne i jakie techniki są najskuteczniejsze?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 jaki sposób systemy ekspertowe wspierają procesy decyzyjne?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Jak uczenie transferowe zmienia sposób budowy systemów inteligentnych?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Jakie są różnice między tradycyjnymi a inteligentnymi systemami?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Jakie wyzwania i ograniczenia stoją przed twórcami tych technologii?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91932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4CAE694-6349-4DE9-1C2F-01C896E2E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Filtracja oparta na zawartości – mechanizmy i przykłady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7057346-7307-0B84-F142-5E2FB2ADF1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Opiera się na cechach produktów i preferencjach użytkownika.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Jeśli użytkownik ogląda filmy </a:t>
            </a:r>
            <a:r>
              <a:rPr lang="pl-PL" dirty="0" err="1"/>
              <a:t>sci</a:t>
            </a:r>
            <a:r>
              <a:rPr lang="pl-PL" dirty="0"/>
              <a:t>-fi, system rekomenduje podobne treści.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Kluczowe techniki: analiza cech tekstowych, wizualnych lub meta-danych (np. gatunek filmu, autor).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Zalety: Łatwość wdrożenia i interpretacji.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Wady: Problem z rekomendacjami dla nowych użytkowników bez historii.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24014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341EC8-BCAE-EDC6-9C5B-1F0234154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Filtracja oparta na współpracy – mechanizmy i przykłady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A84EA54-5F77-DE38-A843-846186CBA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Rekomendacje bazują na </a:t>
            </a:r>
            <a:r>
              <a:rPr lang="pl-PL" dirty="0" err="1"/>
              <a:t>zachowaniach</a:t>
            </a:r>
            <a:r>
              <a:rPr lang="pl-PL" dirty="0"/>
              <a:t> innych użytkowników o podobnych preferencjach.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„Użytkownicy, którzy kupili produkt X, również kupili Y.”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Algorytmy: oparte na użytkownikach (</a:t>
            </a:r>
            <a:r>
              <a:rPr lang="pl-PL" dirty="0" err="1"/>
              <a:t>user-based</a:t>
            </a:r>
            <a:r>
              <a:rPr lang="pl-PL" dirty="0"/>
              <a:t>) lub produktach (</a:t>
            </a:r>
            <a:r>
              <a:rPr lang="pl-PL" dirty="0" err="1"/>
              <a:t>item-based</a:t>
            </a:r>
            <a:r>
              <a:rPr lang="pl-PL" dirty="0"/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Zalety: Nie wymaga szczegółowych informacji o produktach.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Wady: Wrażliwość na brak danych w początkowej fazie (zimny start).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03439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DA6742-06CC-79F3-22F7-8F24A23D2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Rola hybrydowych systemów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D1F91F3-C2A7-245E-EFD9-3207CE5E16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Łączą różne podejścia, np. filtrację opartą na zawartości i współpracy.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Netflix</a:t>
            </a:r>
            <a:r>
              <a:rPr lang="pl-PL" dirty="0"/>
              <a:t> wykorzystuje hybrydowe modele, łącząc dane o preferencjach użytkowników i analizę cech filmów.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Zalety: Wyższa skuteczność i mniejsza podatność na problemy zimnego startu.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Złożoność implementacji i większe wymagania obliczeniowe.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Trendy: Zastosowanie zaawansowanych algorytmów, takich jak uczenie głębokie i transferowe.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46100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B73DC7-DF07-5739-1383-4382309B3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Znaczenie personalizacji w systemach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83479CB-B752-B878-D138-1FCDC2539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Personalizacja poprawia jakość rekomendacji, dostosowując je do indywidualnych preferencji użytkownika.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Wykorzystywane są dane o historii przeglądania, ocenach, </a:t>
            </a:r>
            <a:r>
              <a:rPr lang="pl-PL" dirty="0" err="1"/>
              <a:t>zachowaniach</a:t>
            </a:r>
            <a:r>
              <a:rPr lang="pl-PL" dirty="0"/>
              <a:t> i lokalizacji.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Amazon sugeruje produkty na podstawie historii zakupów.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Zalety: Większe zaangażowanie użytkowników i wyższa satysfakcja.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Ochrona prywatności i zgodność z regulacjami, np. RODO.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8025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EBB99DA-B359-0A60-63B9-4A82F189E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Algorytmy macierzowe w systemach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CBF207D-3D3F-4B6C-B4B0-53DF37855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Opierają się na dekompozycji macierzy preferencji użytkowników i produktów.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Technika: </a:t>
            </a:r>
            <a:r>
              <a:rPr lang="pl-PL" b="1" dirty="0"/>
              <a:t>Matrix </a:t>
            </a:r>
            <a:r>
              <a:rPr lang="pl-PL" b="1" dirty="0" err="1"/>
              <a:t>Factorization</a:t>
            </a:r>
            <a:r>
              <a:rPr lang="pl-PL" dirty="0"/>
              <a:t> – redukcja wymiarów danych do znalezienia ukrytych wzorców.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Alternating</a:t>
            </a:r>
            <a:r>
              <a:rPr lang="pl-PL" dirty="0"/>
              <a:t> </a:t>
            </a:r>
            <a:r>
              <a:rPr lang="pl-PL" dirty="0" err="1"/>
              <a:t>Least</a:t>
            </a:r>
            <a:r>
              <a:rPr lang="pl-PL" dirty="0"/>
              <a:t> </a:t>
            </a:r>
            <a:r>
              <a:rPr lang="pl-PL" dirty="0" err="1"/>
              <a:t>Squares</a:t>
            </a:r>
            <a:r>
              <a:rPr lang="pl-PL" dirty="0"/>
              <a:t> (ALS), </a:t>
            </a:r>
            <a:r>
              <a:rPr lang="pl-PL" dirty="0" err="1"/>
              <a:t>Singular</a:t>
            </a:r>
            <a:r>
              <a:rPr lang="pl-PL" dirty="0"/>
              <a:t> Value </a:t>
            </a:r>
            <a:r>
              <a:rPr lang="pl-PL" dirty="0" err="1"/>
              <a:t>Decomposition</a:t>
            </a:r>
            <a:r>
              <a:rPr lang="pl-PL" dirty="0"/>
              <a:t> (SVD).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Zalety: Wysoka skuteczność w przewidywaniu preferencji.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Wady: Wymaga dużych zbiorów danych do trenowania.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45357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5EDBE2-19C1-82EC-27A0-86ED79093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Uczenie głębokie w systemach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B184ECB-A197-A159-C343-86FCBE505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Sieci neuronowe są stosowane do analizy dużych, złożonych danych i wykrywania wzorców.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Przykłady zastosowań: </a:t>
            </a:r>
            <a:r>
              <a:rPr lang="pl-PL" b="1" dirty="0" err="1"/>
              <a:t>DeepFM</a:t>
            </a:r>
            <a:r>
              <a:rPr lang="pl-PL" dirty="0"/>
              <a:t> (kombinacja sieci głębokich i modeli liniowych), </a:t>
            </a:r>
            <a:r>
              <a:rPr lang="pl-PL" b="1" dirty="0" err="1"/>
              <a:t>AutoEncoders</a:t>
            </a:r>
            <a:r>
              <a:rPr lang="pl-PL" dirty="0"/>
              <a:t> do redukcji wymiarów.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Zalety: Możliwość wykorzystania danych tekstowych, obrazowych czy dźwiękowych.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Wady: Wyższe wymagania obliczeniowe i trudność interpretacji wyników.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Netflix</a:t>
            </a:r>
            <a:r>
              <a:rPr lang="pl-PL" dirty="0"/>
              <a:t> stosuje sieci neuronowe do rekomendacji filmów na podstawie ocen i interakcji.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36257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848116-EAE2-7CDE-285B-256122CF1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Modele sekwencyjne w rekomendacjach (np. RNN)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A4F7F62-2402-C037-2864-C9901B7E2B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Analizują historię interakcji użytkownika w kolejności czasowej.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 err="1"/>
              <a:t>Recurrent</a:t>
            </a:r>
            <a:r>
              <a:rPr lang="pl-PL" b="1" dirty="0"/>
              <a:t> </a:t>
            </a:r>
            <a:r>
              <a:rPr lang="pl-PL" b="1" dirty="0" err="1"/>
              <a:t>Neural</a:t>
            </a:r>
            <a:r>
              <a:rPr lang="pl-PL" b="1" dirty="0"/>
              <a:t> Networks (RNN)</a:t>
            </a:r>
            <a:r>
              <a:rPr lang="pl-PL" dirty="0"/>
              <a:t> i ich warianty (np. LSTM, GRU) są powszechnie stosowane.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Amazon przewiduje, co użytkownik może kupić na podstawie sekwencji wcześniejszych zakupów.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Zalety: Umożliwiają dynamiczne dostosowanie rekomendacji.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Wady: Wymagają odpowiednio dużych danych do treningu.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778291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6AA1A26-EA24-1B82-93CA-4DEEA380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Eksperymenty i ocena jakości rekomendacji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94E3775-8269-0044-2EEE-69CFD0560B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Ocena systemów rekomendacyjnych wymaga precyzyjnych metryk.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Popularne metryki: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Precision/</a:t>
            </a:r>
            <a:r>
              <a:rPr lang="pl-PL" b="1" dirty="0" err="1"/>
              <a:t>Recall</a:t>
            </a:r>
            <a:r>
              <a:rPr lang="pl-PL" dirty="0"/>
              <a:t>: Dokładność i kompletność rekomendacji.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NDCG</a:t>
            </a:r>
            <a:r>
              <a:rPr lang="pl-PL" dirty="0"/>
              <a:t> (</a:t>
            </a:r>
            <a:r>
              <a:rPr lang="pl-PL" dirty="0" err="1"/>
              <a:t>Normalized</a:t>
            </a:r>
            <a:r>
              <a:rPr lang="pl-PL" dirty="0"/>
              <a:t> </a:t>
            </a:r>
            <a:r>
              <a:rPr lang="pl-PL" dirty="0" err="1"/>
              <a:t>Discounted</a:t>
            </a:r>
            <a:r>
              <a:rPr lang="pl-PL" dirty="0"/>
              <a:t> </a:t>
            </a:r>
            <a:r>
              <a:rPr lang="pl-PL" dirty="0" err="1"/>
              <a:t>Cumulative</a:t>
            </a:r>
            <a:r>
              <a:rPr lang="pl-PL" dirty="0"/>
              <a:t> </a:t>
            </a:r>
            <a:r>
              <a:rPr lang="pl-PL" dirty="0" err="1"/>
              <a:t>Gain</a:t>
            </a:r>
            <a:r>
              <a:rPr lang="pl-PL" dirty="0"/>
              <a:t>): Uwzględnia ranking rekomendacji.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MAP</a:t>
            </a:r>
            <a:r>
              <a:rPr lang="pl-PL" dirty="0"/>
              <a:t> (</a:t>
            </a:r>
            <a:r>
              <a:rPr lang="pl-PL" dirty="0" err="1"/>
              <a:t>Mean</a:t>
            </a:r>
            <a:r>
              <a:rPr lang="pl-PL" dirty="0"/>
              <a:t> </a:t>
            </a:r>
            <a:r>
              <a:rPr lang="pl-PL" dirty="0" err="1"/>
              <a:t>Average</a:t>
            </a:r>
            <a:r>
              <a:rPr lang="pl-PL" dirty="0"/>
              <a:t> Precision): Ocena średniej precyzji.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Eksperymenty A/B służą do porównywania różnych modeli rekomendacji.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Wyzwaniem jest znalezienie równowagi między jakością rekomendacji a ich różnorodnością.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06342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0C4768-276B-0F4A-CE52-D83714018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8" cy="1499616"/>
          </a:xfrm>
        </p:spPr>
        <p:txBody>
          <a:bodyPr>
            <a:normAutofit/>
          </a:bodyPr>
          <a:lstStyle/>
          <a:p>
            <a:r>
              <a:rPr lang="pl-PL"/>
              <a:t>Wstęp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891F3013-4F27-35FC-146B-647C2E185B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24128" y="2286000"/>
            <a:ext cx="6066818" cy="4023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1" i="0" u="none" strike="noStrike" cap="none" normalizeH="0" baseline="0" dirty="0">
                <a:ln>
                  <a:noFill/>
                </a:ln>
                <a:effectLst/>
              </a:rPr>
              <a:t>Systemy rekomendacyjne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 to narzędzia pomagające użytkownikom w wyborze treści, produktów lub usług na podstawie ich preferencji i historii.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1" i="0" u="none" strike="noStrike" cap="none" normalizeH="0" baseline="0" dirty="0">
                <a:ln>
                  <a:noFill/>
                </a:ln>
                <a:effectLst/>
              </a:rPr>
              <a:t>Systemy ekspertowe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 to programy oparte na wiedzy specjalistycznej, wspierające podejmowanie decyzji w różnych dziedzinach.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1" i="0" u="none" strike="noStrike" cap="none" normalizeH="0" baseline="0" dirty="0">
                <a:ln>
                  <a:noFill/>
                </a:ln>
                <a:effectLst/>
              </a:rPr>
              <a:t>Uczenie transferowe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 jest techniką w sztucznej inteligencji, która pozwala wykorzystać wiedzę z jednej dziedziny w innej.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Te technologie znajdują zastosowanie w e-commerce, medycynie, edukacji, finansach i wielu innych branżach. </a:t>
            </a:r>
          </a:p>
        </p:txBody>
      </p:sp>
      <p:pic>
        <p:nvPicPr>
          <p:cNvPr id="6" name="Picture 5" descr="Skomplikowane formuły matematyczne na tablicy">
            <a:extLst>
              <a:ext uri="{FF2B5EF4-FFF2-40B4-BE49-F238E27FC236}">
                <a16:creationId xmlns:a16="http://schemas.microsoft.com/office/drawing/2014/main" id="{F3E1B8F9-6784-F93E-7B5D-8A332903D2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268" r="18344" b="-1"/>
          <a:stretch/>
        </p:blipFill>
        <p:spPr>
          <a:xfrm>
            <a:off x="7552266" y="10"/>
            <a:ext cx="463973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5421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8703BB-4324-E471-9606-E30E918D4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Problemy związane z zimnym startem użytkowników i produktów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166BE77-6E75-BEC3-C591-58EDF714F9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Zimny start użytkowników</a:t>
            </a:r>
            <a:r>
              <a:rPr lang="pl-PL" dirty="0"/>
              <a:t>: Brak danych o nowych użytkownikach utrudnia personalizację.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Zimny start produktów</a:t>
            </a:r>
            <a:r>
              <a:rPr lang="pl-PL" dirty="0"/>
              <a:t>: Nowe produkty nie mają jeszcze ocen ani interakcji.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Możliwe rozwiązania: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Wykorzystanie danych demograficznych.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Stosowanie metod opartych na zawartości.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Uczenie transferowe – przenoszenie wiedzy z podobnych domen.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Netflix</a:t>
            </a:r>
            <a:r>
              <a:rPr lang="pl-PL" dirty="0"/>
              <a:t> wykorzystuje dane z ankiet startowych, by lepiej dobierać rekomendacje dla nowych użytkowników.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30822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5F27A9C-BFB4-95F5-6D86-C54081C70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Przykłady zastosowań w różnych branżach (</a:t>
            </a:r>
            <a:r>
              <a:rPr lang="pl-PL" b="1" dirty="0" err="1"/>
              <a:t>Netflix</a:t>
            </a:r>
            <a:r>
              <a:rPr lang="pl-PL" b="1" dirty="0"/>
              <a:t>, </a:t>
            </a:r>
            <a:r>
              <a:rPr lang="pl-PL" b="1" dirty="0" err="1"/>
              <a:t>Spotify</a:t>
            </a:r>
            <a:r>
              <a:rPr lang="pl-PL" b="1" dirty="0"/>
              <a:t>, Amazon)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54CF5-4448-F072-4DC4-2BD5CFE0B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 err="1"/>
              <a:t>Netflix</a:t>
            </a:r>
            <a:r>
              <a:rPr lang="pl-PL" dirty="0"/>
              <a:t>: Rekomendacje filmów i seriali na podstawie historii oglądania i ocen.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 err="1"/>
              <a:t>Spotify</a:t>
            </a:r>
            <a:r>
              <a:rPr lang="pl-PL" dirty="0"/>
              <a:t>: Personalizowane </a:t>
            </a:r>
            <a:r>
              <a:rPr lang="pl-PL" dirty="0" err="1"/>
              <a:t>playlisty</a:t>
            </a:r>
            <a:r>
              <a:rPr lang="pl-PL" dirty="0"/>
              <a:t>, takie jak „</a:t>
            </a:r>
            <a:r>
              <a:rPr lang="pl-PL" dirty="0" err="1"/>
              <a:t>Discover</a:t>
            </a:r>
            <a:r>
              <a:rPr lang="pl-PL" dirty="0"/>
              <a:t> </a:t>
            </a:r>
            <a:r>
              <a:rPr lang="pl-PL" dirty="0" err="1"/>
              <a:t>Weekly</a:t>
            </a:r>
            <a:r>
              <a:rPr lang="pl-PL" dirty="0"/>
              <a:t>”, tworzone na podstawie </a:t>
            </a:r>
            <a:r>
              <a:rPr lang="pl-PL" dirty="0" err="1"/>
              <a:t>zachowań</a:t>
            </a:r>
            <a:r>
              <a:rPr lang="pl-PL" dirty="0"/>
              <a:t> użytkowników.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Amazon</a:t>
            </a:r>
            <a:r>
              <a:rPr lang="pl-PL" dirty="0"/>
              <a:t>: Sugestie produktów bazujące na zakupach i przeglądaniu.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YouTube</a:t>
            </a:r>
            <a:r>
              <a:rPr lang="pl-PL" dirty="0"/>
              <a:t>: Polecanie wideo z użyciem algorytmów hybrydowych (treści + dane użytkownika).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Branża zdrowotna</a:t>
            </a:r>
            <a:r>
              <a:rPr lang="pl-PL" dirty="0"/>
              <a:t>: Systemy wspomagające decyzje kliniczne oparte na analizie danych pacjentów.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626357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E9ADF80-08C8-F5EE-3611-8F58A62CC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b="1" dirty="0"/>
              <a:t>Wpływ rekomendacji na decyzje konsumenckie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A243326-22F2-7B91-D9B4-3DB91901E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Rekomendacje zwiększają szansę na zakup produktu lub interakcję z treścią.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Silnie wpływają na kształtowanie preferencji użytkowników (np. promowanie nowych produktów).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Często prowadzą do wzrostu lojalności użytkowników wobec platformy.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Wyzwaniem jest unikanie nadmiernej personalizacji, która może ograniczać różnorodność wyborów.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Algorytmy Amazon sprawiają, że klienci spędzają więcej czasu na przeglądaniu ofert.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38949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9CBB37-133E-3265-12D4-173506BB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Budowa systemu rekomendacyjnego od podstaw – kroki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815EEDD-5A4C-3625-65DE-45BD2C9BE5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pl-PL" b="1" dirty="0"/>
              <a:t>Zbieranie danych</a:t>
            </a:r>
            <a:r>
              <a:rPr lang="pl-PL" dirty="0"/>
              <a:t>: Historia interakcji, profile użytkowników, cechy produktów.</a:t>
            </a:r>
          </a:p>
          <a:p>
            <a:pPr>
              <a:buFont typeface="+mj-lt"/>
              <a:buAutoNum type="arabicPeriod"/>
            </a:pPr>
            <a:r>
              <a:rPr lang="pl-PL" b="1" dirty="0"/>
              <a:t>Wybór algorytmu</a:t>
            </a:r>
            <a:r>
              <a:rPr lang="pl-PL" dirty="0"/>
              <a:t>: Opartego na zawartości, współpracy lub hybrydowego.</a:t>
            </a:r>
          </a:p>
          <a:p>
            <a:pPr>
              <a:buFont typeface="+mj-lt"/>
              <a:buAutoNum type="arabicPeriod"/>
            </a:pPr>
            <a:r>
              <a:rPr lang="pl-PL" b="1" dirty="0"/>
              <a:t>Trenowanie modelu</a:t>
            </a:r>
            <a:r>
              <a:rPr lang="pl-PL" dirty="0"/>
              <a:t>: Przy użyciu technik uczenia maszynowego.</a:t>
            </a:r>
          </a:p>
          <a:p>
            <a:pPr>
              <a:buFont typeface="+mj-lt"/>
              <a:buAutoNum type="arabicPeriod"/>
            </a:pPr>
            <a:r>
              <a:rPr lang="pl-PL" b="1" dirty="0"/>
              <a:t>Ocena skuteczności</a:t>
            </a:r>
            <a:r>
              <a:rPr lang="pl-PL" dirty="0"/>
              <a:t>: Testowanie z wykorzystaniem metryk, takich jak Precision, </a:t>
            </a:r>
            <a:r>
              <a:rPr lang="pl-PL" dirty="0" err="1"/>
              <a:t>Recall</a:t>
            </a:r>
            <a:r>
              <a:rPr lang="pl-PL" dirty="0"/>
              <a:t>.</a:t>
            </a:r>
          </a:p>
          <a:p>
            <a:pPr>
              <a:buFont typeface="+mj-lt"/>
              <a:buAutoNum type="arabicPeriod"/>
            </a:pPr>
            <a:r>
              <a:rPr lang="pl-PL" b="1" dirty="0"/>
              <a:t>Wdrożenie i monitorowanie</a:t>
            </a:r>
            <a:r>
              <a:rPr lang="pl-PL" dirty="0"/>
              <a:t>: Integracja systemu z aplikacją i monitorowanie jego działania.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85484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63B4BE2-C1C4-BD56-C465-19EA99DC7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9" y="585216"/>
            <a:ext cx="4431792" cy="1499616"/>
          </a:xfrm>
        </p:spPr>
        <p:txBody>
          <a:bodyPr>
            <a:normAutofit/>
          </a:bodyPr>
          <a:lstStyle/>
          <a:p>
            <a:r>
              <a:rPr lang="pl-PL" sz="3500" b="1"/>
              <a:t>Rekomendacje w e-commerce – </a:t>
            </a:r>
            <a:r>
              <a:rPr lang="pl-PL" sz="3500" b="1" err="1"/>
              <a:t>case</a:t>
            </a:r>
            <a:r>
              <a:rPr lang="pl-PL" sz="3500" b="1"/>
              <a:t> </a:t>
            </a:r>
            <a:r>
              <a:rPr lang="pl-PL" sz="3500" b="1" err="1"/>
              <a:t>study</a:t>
            </a:r>
            <a:endParaRPr lang="pl-PL" sz="350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CBECA1B-6E36-60D8-3EEA-5F81D8FC1C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4429615" cy="39319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sz="1700" dirty="0"/>
              <a:t>Przykład: Amazon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700" dirty="0"/>
              <a:t>Rekomendacje „kupowane razem” na podstawie analizy koszyka zakupowego.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700" dirty="0"/>
              <a:t>Sugestie produktów na stronie głównej i w wynikach wyszukiwania.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700" dirty="0"/>
              <a:t>Wyzwania: Skalowanie algorytmów przy milionach użytkowników i produktów.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700" dirty="0"/>
              <a:t>Rozwiązania: Wykorzystanie chmur obliczeniowych i algorytmów macierzowych.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700" dirty="0"/>
              <a:t>Efekty: Wyższa sprzedaż i lepsze doświadczenie użytkownika.</a:t>
            </a:r>
          </a:p>
          <a:p>
            <a:endParaRPr lang="pl-PL" sz="1700" dirty="0"/>
          </a:p>
        </p:txBody>
      </p:sp>
      <p:pic>
        <p:nvPicPr>
          <p:cNvPr id="4098" name="Picture 2" descr="Magazyn z szyldem amazon">
            <a:extLst>
              <a:ext uri="{FF2B5EF4-FFF2-40B4-BE49-F238E27FC236}">
                <a16:creationId xmlns:a16="http://schemas.microsoft.com/office/drawing/2014/main" id="{03834E6A-07F1-F374-F44B-6AB2515C3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1620244"/>
            <a:ext cx="5455921" cy="361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8031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6DF5C3-C797-552A-7F48-900C04C01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8" cy="1499616"/>
          </a:xfrm>
        </p:spPr>
        <p:txBody>
          <a:bodyPr>
            <a:normAutofit/>
          </a:bodyPr>
          <a:lstStyle/>
          <a:p>
            <a:r>
              <a:rPr lang="pl-PL" sz="3500" b="1"/>
              <a:t>Rekomendacje w serwisach streamingowych – case study</a:t>
            </a:r>
            <a:endParaRPr lang="pl-PL" sz="350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5CA58D0-4A3B-E963-948E-163092F46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8" cy="4023360"/>
          </a:xfrm>
        </p:spPr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Netflix</a:t>
            </a:r>
            <a:endParaRPr lang="pl-PL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Wykorzystuje dane o historii oglądania, gatunkach i ocenach.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Stosuje hybrydowe podejście: algorytmy oparte na współpracy oraz analizie zawartości.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Spotify</a:t>
            </a:r>
            <a:endParaRPr lang="pl-PL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Analizuje dane muzyczne (np. tempo, nastrój) oraz historię słuchania użytkownika.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Tworzy </a:t>
            </a:r>
            <a:r>
              <a:rPr lang="pl-PL" dirty="0" err="1"/>
              <a:t>playlisty</a:t>
            </a:r>
            <a:r>
              <a:rPr lang="pl-PL" dirty="0"/>
              <a:t> na podstawie sieci neuronowych i modeli sekwencyjnych.</a:t>
            </a:r>
          </a:p>
          <a:p>
            <a:endParaRPr lang="pl-PL" dirty="0"/>
          </a:p>
        </p:txBody>
      </p:sp>
      <p:pic>
        <p:nvPicPr>
          <p:cNvPr id="3076" name="Picture 4" descr="screen z aplikacji Spotify">
            <a:extLst>
              <a:ext uri="{FF2B5EF4-FFF2-40B4-BE49-F238E27FC236}">
                <a16:creationId xmlns:a16="http://schemas.microsoft.com/office/drawing/2014/main" id="{21F3A932-499F-DF96-50B2-BCFCA89F73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2267" y="1020836"/>
            <a:ext cx="3999654" cy="224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screen z aplikacji netflix">
            <a:extLst>
              <a:ext uri="{FF2B5EF4-FFF2-40B4-BE49-F238E27FC236}">
                <a16:creationId xmlns:a16="http://schemas.microsoft.com/office/drawing/2014/main" id="{4BDBEF72-AF45-3A8D-923F-022B70B4B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2267" y="3589867"/>
            <a:ext cx="3999654" cy="2239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2022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4A0A820-01A4-A270-A4F4-8F5CACE75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Przykład tworzenia systemu rekomendacyjnego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2FC55D4-DD72-68A5-D3BA-8CAF0A4AEF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Tworzenie systemów rekomendacyjnych to wieloetapowy proces, który łączy analizę danych, projektowanie algorytmów i wdrożenie techniczne.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Na przykładzie rekomendacji filmów omówimy kluczowe kroki, od zbierania danych po generowanie rekomendacji.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Systemy tego typu są kluczowe w serwisach takich jak </a:t>
            </a:r>
            <a:r>
              <a:rPr lang="pl-PL" dirty="0" err="1"/>
              <a:t>Netflix</a:t>
            </a:r>
            <a:r>
              <a:rPr lang="pl-PL" dirty="0"/>
              <a:t>, YouTube czy Amazon.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Cel: zapewnienie użytkownikowi spersonalizowanych sugestii filmów.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169978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29B4013-2DC5-AFBA-116E-7B52E2564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Krok 1 - Zbieranie danych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47253C7-1A4E-0AB9-6473-698DD3FD1B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Dane to fundament każdego systemu rekomendacyjnego.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Przykłady danych: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Historia oglądania użytkownika.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Oceny filmów (np. w skali 1–5).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Metadane filmów (gatunek, reżyser, obsada, rok produkcji).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Czas spędzony na oglądaniu.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Źródła danych: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Bazy danych filmowych, takie jak </a:t>
            </a:r>
            <a:r>
              <a:rPr lang="pl-PL" dirty="0" err="1"/>
              <a:t>IMDb</a:t>
            </a:r>
            <a:r>
              <a:rPr lang="pl-PL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Logi serwerów aplikacji.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Ankiety użytkowników.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Ważne: Zbieranie danych musi być zgodne z przepisami o ochronie prywatności (np. RODO).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643663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3BF5875-5282-3194-AF89-26A429421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Krok 2 - Przygotowanie danych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09FFCA7-8756-B57E-2DA1-B2CFC42B8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Dane surowe wymagają oczyszczenia i przekształcenia w odpowiedni format: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Usuwanie duplikatów.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Uzupełnianie brakujących wartości (np. metoda średniej lub interpolacji).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Normalizacja </a:t>
            </a:r>
            <a:r>
              <a:rPr lang="pl-PL" dirty="0" err="1"/>
              <a:t>skal</a:t>
            </a:r>
            <a:r>
              <a:rPr lang="pl-PL" dirty="0"/>
              <a:t> ocen (np. zamiana ocen w skali 1–10 na 1–5).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Tworzenie zestawów danych: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Dane treningowe: do nauki modelu.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Dane testowe: do oceny modelu.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Źródła: Narzędzia takie jak </a:t>
            </a:r>
            <a:r>
              <a:rPr lang="pl-PL" dirty="0" err="1"/>
              <a:t>Pandas</a:t>
            </a:r>
            <a:r>
              <a:rPr lang="pl-PL" dirty="0"/>
              <a:t>, </a:t>
            </a:r>
            <a:r>
              <a:rPr lang="pl-PL" dirty="0" err="1"/>
              <a:t>NumPy</a:t>
            </a:r>
            <a:r>
              <a:rPr lang="pl-PL" dirty="0"/>
              <a:t> lub biblioteki do przetwarzania danych.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152576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5F8CFA-E2C3-8091-918B-1C712908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Krok 3 - Wybór metody rekomendacyjnej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699B87C-E7A8-F1EC-CC4A-8E3D135A2E7E}"/>
              </a:ext>
            </a:extLst>
          </p:cNvPr>
          <p:cNvSpPr txBox="1"/>
          <p:nvPr/>
        </p:nvSpPr>
        <p:spPr>
          <a:xfrm>
            <a:off x="1034719" y="2136338"/>
            <a:ext cx="631631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/>
              <a:t>Metody rekomendacyjne:</a:t>
            </a:r>
            <a:endParaRPr lang="pl-PL" dirty="0"/>
          </a:p>
          <a:p>
            <a:r>
              <a:rPr lang="pl-PL" b="1" dirty="0"/>
              <a:t>1. Filtracja współpracy:</a:t>
            </a:r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Polega na analizie podobieństw między użytkownikami lub produktami.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Użytkownicy, którzy ocenili film X wysoko, ocenili też film Y wysoko.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Matematyka:</a:t>
            </a:r>
            <a:r>
              <a:rPr lang="pl-PL" dirty="0"/>
              <a:t> Wykorzystuje macierz ocen R, gdzie R[</a:t>
            </a:r>
            <a:r>
              <a:rPr lang="pl-PL" dirty="0" err="1"/>
              <a:t>u,i</a:t>
            </a:r>
            <a:r>
              <a:rPr lang="pl-PL" dirty="0"/>
              <a:t>] to ocena użytkownika u dla filmu i.</a:t>
            </a:r>
          </a:p>
          <a:p>
            <a:r>
              <a:rPr lang="pl-PL" dirty="0"/>
              <a:t>Często stosowana jest dekompozycja macierzy, np. metoda SVD: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778331D-FB32-6A3D-BB24-B3055EFBA1AC}"/>
              </a:ext>
            </a:extLst>
          </p:cNvPr>
          <p:cNvSpPr txBox="1"/>
          <p:nvPr/>
        </p:nvSpPr>
        <p:spPr>
          <a:xfrm>
            <a:off x="3007360" y="5167311"/>
            <a:ext cx="79654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R≈U</a:t>
            </a:r>
            <a:r>
              <a:rPr lang="el-GR" dirty="0"/>
              <a:t>Σ</a:t>
            </a:r>
            <a:r>
              <a:rPr lang="pl-PL" dirty="0"/>
              <a:t>V^{T} gdzie: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U: macierz użytkowników,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/>
              <a:t>Σ: </a:t>
            </a:r>
            <a:r>
              <a:rPr lang="pl-PL" dirty="0"/>
              <a:t>macierz diagonalna (ważności cech),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V^{T} macierz filmów.</a:t>
            </a:r>
          </a:p>
        </p:txBody>
      </p:sp>
    </p:spTree>
    <p:extLst>
      <p:ext uri="{BB962C8B-B14F-4D97-AF65-F5344CB8AC3E}">
        <p14:creationId xmlns:p14="http://schemas.microsoft.com/office/powerpoint/2010/main" val="3598903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19227A0-E445-1111-6BA6-367715750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891" y="804333"/>
            <a:ext cx="3755797" cy="5249334"/>
          </a:xfrm>
        </p:spPr>
        <p:txBody>
          <a:bodyPr>
            <a:normAutofit/>
          </a:bodyPr>
          <a:lstStyle/>
          <a:p>
            <a:r>
              <a:rPr lang="pl-PL" sz="3500" dirty="0">
                <a:latin typeface="+mn-lt"/>
              </a:rPr>
              <a:t>Historia i rozwój systemów rekomendacyjnych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7973F0C-584D-4DB4-3FB9-8101DB2B54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951048" y="804333"/>
            <a:ext cx="6306003" cy="524933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pl-PL" altLang="pl-PL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Pierwsze systemy rekomendacyjne pojawiły się w latach 90. jako proste algorytmy opierające się na danych o użytkownikach.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Rozwój e-commerce (np. Amazon) i serwisów </a:t>
            </a:r>
            <a:r>
              <a:rPr kumimoji="0" lang="pl-PL" altLang="pl-PL" sz="2000" b="0" i="0" u="none" strike="noStrike" cap="none" normalizeH="0" baseline="0" dirty="0" err="1">
                <a:ln>
                  <a:noFill/>
                </a:ln>
                <a:effectLst/>
              </a:rPr>
              <a:t>streamingowych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 (np. </a:t>
            </a:r>
            <a:r>
              <a:rPr kumimoji="0" lang="pl-PL" altLang="pl-PL" sz="2000" b="0" i="0" u="none" strike="noStrike" cap="none" normalizeH="0" baseline="0" dirty="0" err="1">
                <a:ln>
                  <a:noFill/>
                </a:ln>
                <a:effectLst/>
              </a:rPr>
              <a:t>Netflix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) znacząco przyspieszył ich rozwój.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Wprowadzenie technik sztucznej inteligencji i uczenia głębokiego umożliwiło tworzenie bardziej precyzyjnych rekomendacji.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Współczesne systemy rekomendacyjne są hybrydowe, łącząc różne techniki, aby lepiej spełniać potrzeby użytkowników.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Kluczowym wyzwaniem pozostaje personalizacja przy jednoczesnym poszanowaniu prywatności użytkowników. </a:t>
            </a:r>
          </a:p>
        </p:txBody>
      </p:sp>
    </p:spTree>
    <p:extLst>
      <p:ext uri="{BB962C8B-B14F-4D97-AF65-F5344CB8AC3E}">
        <p14:creationId xmlns:p14="http://schemas.microsoft.com/office/powerpoint/2010/main" val="27763831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E6268CB-4BAC-4B66-9D33-63D98420A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Wybór metody c.d.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419048C4-71B0-84E9-AC9E-D8C841CDB093}"/>
              </a:ext>
            </a:extLst>
          </p:cNvPr>
          <p:cNvSpPr txBox="1"/>
          <p:nvPr/>
        </p:nvSpPr>
        <p:spPr>
          <a:xfrm>
            <a:off x="765312" y="1225689"/>
            <a:ext cx="1027706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l-PL" dirty="0"/>
          </a:p>
          <a:p>
            <a:r>
              <a:rPr lang="pl-PL" dirty="0"/>
              <a:t>2. Filtracja Zawartości</a:t>
            </a:r>
          </a:p>
          <a:p>
            <a:r>
              <a:rPr lang="pl-PL" dirty="0"/>
              <a:t>Analizuje cechy produktów:</a:t>
            </a:r>
          </a:p>
          <a:p>
            <a:r>
              <a:rPr lang="pl-PL" dirty="0"/>
              <a:t>  • gatunek</a:t>
            </a:r>
          </a:p>
          <a:p>
            <a:r>
              <a:rPr lang="pl-PL" dirty="0"/>
              <a:t>  • reżyser</a:t>
            </a:r>
          </a:p>
          <a:p>
            <a:r>
              <a:rPr lang="pl-PL" dirty="0"/>
              <a:t>  • obsada</a:t>
            </a:r>
          </a:p>
          <a:p>
            <a:r>
              <a:rPr lang="pl-PL" dirty="0"/>
              <a:t>Przykład: Użytkownik ogląda thrillery → rekomendujemy inne thrillery</a:t>
            </a:r>
          </a:p>
          <a:p>
            <a:r>
              <a:rPr lang="pl-PL" dirty="0"/>
              <a:t>3. Metody Hybrydowe</a:t>
            </a:r>
          </a:p>
          <a:p>
            <a:r>
              <a:rPr lang="pl-PL" dirty="0"/>
              <a:t>Łączą obie powyższe metody w celu zwiększenia:</a:t>
            </a:r>
          </a:p>
          <a:p>
            <a:r>
              <a:rPr lang="pl-PL" dirty="0"/>
              <a:t>  • dokładności</a:t>
            </a:r>
          </a:p>
          <a:p>
            <a:r>
              <a:rPr lang="pl-PL" dirty="0"/>
              <a:t>  • elastyczności</a:t>
            </a:r>
          </a:p>
          <a:p>
            <a:r>
              <a:rPr lang="pl-PL" dirty="0"/>
              <a:t>Uwagi Praktyczne:</a:t>
            </a:r>
          </a:p>
          <a:p>
            <a:r>
              <a:rPr lang="pl-PL" dirty="0"/>
              <a:t>  • Dobór metody zależy od dostępnych danych i wymagań systemu</a:t>
            </a:r>
          </a:p>
          <a:p>
            <a:r>
              <a:rPr lang="pl-PL" dirty="0"/>
              <a:t>  • Filtracja współpracy – dobrze działa przy dużej liczbie użytkowników</a:t>
            </a:r>
          </a:p>
          <a:p>
            <a:r>
              <a:rPr lang="pl-PL" dirty="0"/>
              <a:t>  • Filtracja zawartości – wymaga szczegółowych metadanych</a:t>
            </a:r>
          </a:p>
        </p:txBody>
      </p:sp>
    </p:spTree>
    <p:extLst>
      <p:ext uri="{BB962C8B-B14F-4D97-AF65-F5344CB8AC3E}">
        <p14:creationId xmlns:p14="http://schemas.microsoft.com/office/powerpoint/2010/main" val="33657703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48779C3-78C6-B3E8-217E-A3DF91428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Krok 4 - Budowa modelu rekomendacyjnego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70B5BEEB-5A49-2545-6F5F-015544D940C6}"/>
              </a:ext>
            </a:extLst>
          </p:cNvPr>
          <p:cNvSpPr txBox="1"/>
          <p:nvPr/>
        </p:nvSpPr>
        <p:spPr>
          <a:xfrm>
            <a:off x="1180270" y="2551837"/>
            <a:ext cx="750652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Ten </a:t>
            </a:r>
            <a:r>
              <a:rPr lang="pl-PL" dirty="0"/>
              <a:t>e</a:t>
            </a:r>
            <a:r>
              <a:rPr lang="pl-PL" b="0" i="0" dirty="0">
                <a:effectLst/>
              </a:rPr>
              <a:t>tap budowy modelu to serce systemu rekomendacyjnego.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Narzędzia: </a:t>
            </a:r>
            <a:r>
              <a:rPr lang="pl-PL" b="0" i="0" dirty="0" err="1">
                <a:effectLst/>
              </a:rPr>
              <a:t>Python</a:t>
            </a:r>
            <a:r>
              <a:rPr lang="pl-PL" b="0" i="0" dirty="0">
                <a:effectLst/>
              </a:rPr>
              <a:t> (biblioteki </a:t>
            </a:r>
            <a:r>
              <a:rPr lang="pl-PL" b="0" i="0" dirty="0" err="1">
                <a:effectLst/>
              </a:rPr>
              <a:t>scikit‑learn</a:t>
            </a:r>
            <a:r>
              <a:rPr lang="pl-PL" b="0" i="0" dirty="0">
                <a:effectLst/>
              </a:rPr>
              <a:t>, </a:t>
            </a:r>
            <a:r>
              <a:rPr lang="pl-PL" b="0" i="0" dirty="0" err="1">
                <a:effectLst/>
              </a:rPr>
              <a:t>TensorFlow</a:t>
            </a:r>
            <a:r>
              <a:rPr lang="pl-PL" b="0" i="0" dirty="0">
                <a:effectLst/>
              </a:rPr>
              <a:t>, </a:t>
            </a:r>
            <a:r>
              <a:rPr lang="pl-PL" b="0" i="0" dirty="0" err="1">
                <a:effectLst/>
              </a:rPr>
              <a:t>PyTorch</a:t>
            </a:r>
            <a:r>
              <a:rPr lang="pl-PL" b="0" i="0" dirty="0">
                <a:effectLst/>
              </a:rPr>
              <a:t>), Spark.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Przykładowy proces: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Implementacja algorytmów filtracji współpracy lub zawartości.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Użycie macierzy podobieństw (np. cosinusowa, korelacyjna).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W przypadku metod hybrydowych – łączenie wyników kilku modeli.</a:t>
            </a:r>
          </a:p>
        </p:txBody>
      </p:sp>
    </p:spTree>
    <p:extLst>
      <p:ext uri="{BB962C8B-B14F-4D97-AF65-F5344CB8AC3E}">
        <p14:creationId xmlns:p14="http://schemas.microsoft.com/office/powerpoint/2010/main" val="31770576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823D139-AE96-1EFA-734A-AA0385C2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8" cy="1499616"/>
          </a:xfrm>
        </p:spPr>
        <p:txBody>
          <a:bodyPr>
            <a:normAutofit/>
          </a:bodyPr>
          <a:lstStyle/>
          <a:p>
            <a:r>
              <a:rPr lang="pl-PL" dirty="0"/>
              <a:t>Krok 5 - Walidacja i optymalizacja modelu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ole tekstowe 3">
                <a:extLst>
                  <a:ext uri="{FF2B5EF4-FFF2-40B4-BE49-F238E27FC236}">
                    <a16:creationId xmlns:a16="http://schemas.microsoft.com/office/drawing/2014/main" id="{69F2136B-FA58-E0D3-A198-414222470DE8}"/>
                  </a:ext>
                </a:extLst>
              </p:cNvPr>
              <p:cNvSpPr txBox="1"/>
              <p:nvPr/>
            </p:nvSpPr>
            <p:spPr>
              <a:xfrm>
                <a:off x="993290" y="2180677"/>
                <a:ext cx="8200406" cy="3970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>
                    <a:effectLst/>
                  </a:rPr>
                  <a:t>Celem walidacji jest ocena skuteczności modelu przed wdrożeniem.​</a:t>
                </a:r>
              </a:p>
              <a:p>
                <a:pPr>
                  <a:buFont typeface="+mj-lt"/>
                  <a:buAutoNum type="arabicPeriod"/>
                </a:pPr>
                <a:r>
                  <a:rPr lang="pl-PL" b="0" dirty="0">
                    <a:effectLst/>
                  </a:rPr>
                  <a:t>Metryki oceny modelu:</a:t>
                </a:r>
                <a:endParaRPr lang="pl-PL" dirty="0">
                  <a:effectLst/>
                </a:endParaRP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b="0" dirty="0">
                    <a:effectLst/>
                  </a:rPr>
                  <a:t>Precision i </a:t>
                </a:r>
                <a:r>
                  <a:rPr lang="pl-PL" b="0" dirty="0" err="1">
                    <a:effectLst/>
                  </a:rPr>
                  <a:t>Recall</a:t>
                </a:r>
                <a:r>
                  <a:rPr lang="pl-PL" b="0" dirty="0">
                    <a:effectLst/>
                  </a:rPr>
                  <a:t>:</a:t>
                </a:r>
                <a:r>
                  <a:rPr lang="pl-PL" dirty="0">
                    <a:effectLst/>
                  </a:rPr>
                  <a:t> Oceniają jakość rekomendacji.​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b="0" dirty="0">
                    <a:effectLst/>
                  </a:rPr>
                  <a:t>RMSE (Root </a:t>
                </a:r>
                <a:r>
                  <a:rPr lang="pl-PL" b="0" dirty="0" err="1">
                    <a:effectLst/>
                  </a:rPr>
                  <a:t>Mean</a:t>
                </a:r>
                <a:r>
                  <a:rPr lang="pl-PL" b="0" dirty="0">
                    <a:effectLst/>
                  </a:rPr>
                  <a:t> </a:t>
                </a:r>
                <a:r>
                  <a:rPr lang="pl-PL" b="0" dirty="0" err="1">
                    <a:effectLst/>
                  </a:rPr>
                  <a:t>Squared</a:t>
                </a:r>
                <a:r>
                  <a:rPr lang="pl-PL" b="0" dirty="0">
                    <a:effectLst/>
                  </a:rPr>
                  <a:t> Error):</a:t>
                </a:r>
                <a:r>
                  <a:rPr lang="pl-PL" dirty="0">
                    <a:effectLst/>
                  </a:rPr>
                  <a:t> Mierzy błąd przewidywanych ocen względem rzeczywistych: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endParaRPr lang="pl-PL" dirty="0">
                  <a:effectLst/>
                </a:endParaRPr>
              </a:p>
              <a:p>
                <a:endParaRPr lang="pl-PL" dirty="0">
                  <a:effectLst/>
                  <a:latin typeface="KaTeX_Main"/>
                </a:endParaRPr>
              </a:p>
              <a:p>
                <a:pPr>
                  <a:buFont typeface="Arial" panose="020B0604020202020204" pitchFamily="34" charset="0"/>
                  <a:buChar char="•"/>
                </a:pPr>
                <a:endParaRPr lang="pl-PL" dirty="0">
                  <a:latin typeface="KaTeX_Main"/>
                </a:endParaRP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>
                    <a:effectLst/>
                    <a:latin typeface="KaTeX_Main"/>
                  </a:rPr>
                  <a:t>R[</a:t>
                </a:r>
                <a:r>
                  <a:rPr lang="pl-PL" dirty="0" err="1">
                    <a:effectLst/>
                    <a:latin typeface="KaTeX_Main"/>
                  </a:rPr>
                  <a:t>u,i</a:t>
                </a:r>
                <a:r>
                  <a:rPr lang="pl-PL" dirty="0">
                    <a:effectLst/>
                    <a:latin typeface="KaTeX_Main"/>
                  </a:rPr>
                  <a:t>]</a:t>
                </a:r>
                <a:r>
                  <a:rPr lang="pl-PL" dirty="0">
                    <a:effectLst/>
                  </a:rPr>
                  <a:t>: rzeczywista ocena użytkownika </a:t>
                </a:r>
                <a:r>
                  <a:rPr lang="pl-PL" dirty="0" err="1">
                    <a:effectLst/>
                    <a:latin typeface="KaTeX_Main"/>
                  </a:rPr>
                  <a:t>u</a:t>
                </a:r>
                <a:r>
                  <a:rPr lang="pl-PL" i="1" dirty="0" err="1">
                    <a:effectLst/>
                    <a:latin typeface="KaTeX_Math"/>
                  </a:rPr>
                  <a:t>u</a:t>
                </a:r>
                <a:r>
                  <a:rPr lang="pl-PL" dirty="0">
                    <a:effectLst/>
                  </a:rPr>
                  <a:t> dla filmu </a:t>
                </a:r>
                <a:r>
                  <a:rPr lang="pl-PL" dirty="0">
                    <a:effectLst/>
                    <a:latin typeface="KaTeX_Main"/>
                  </a:rPr>
                  <a:t>i</a:t>
                </a:r>
                <a:r>
                  <a:rPr lang="pl-PL" i="1" dirty="0">
                    <a:effectLst/>
                    <a:latin typeface="KaTeX_Math"/>
                  </a:rPr>
                  <a:t>i</a:t>
                </a:r>
                <a:r>
                  <a:rPr lang="pl-PL" dirty="0">
                    <a:effectLst/>
                  </a:rPr>
                  <a:t>,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pl-PL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l-PL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  <m:r>
                              <a:rPr lang="pl-PL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pl-PL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e>
                    </m:acc>
                    <m:r>
                      <a:rPr lang="pl-PL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pl-PL" dirty="0">
                    <a:effectLst/>
                  </a:rPr>
                  <a:t>przewidywana ocena,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>
                    <a:effectLst/>
                    <a:latin typeface="KaTeX_Main"/>
                  </a:rPr>
                  <a:t>T</a:t>
                </a:r>
                <a:r>
                  <a:rPr lang="pl-PL" dirty="0">
                    <a:effectLst/>
                  </a:rPr>
                  <a:t>: zbiór testowy,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>
                    <a:effectLst/>
                    <a:latin typeface="KaTeX_Main"/>
                  </a:rPr>
                  <a:t>∣T∣</a:t>
                </a:r>
                <a:r>
                  <a:rPr lang="pl-PL" dirty="0">
                    <a:effectLst/>
                  </a:rPr>
                  <a:t>: liczba elementów w zbiorze testowym. ​</a:t>
                </a:r>
              </a:p>
              <a:p>
                <a:r>
                  <a:rPr lang="pl-PL" b="0" i="0" dirty="0">
                    <a:effectLst/>
                    <a:latin typeface="fkGroteskNeue"/>
                  </a:rPr>
                  <a:t>MAP (</a:t>
                </a:r>
                <a:r>
                  <a:rPr lang="pl-PL" b="0" i="0" dirty="0" err="1">
                    <a:effectLst/>
                    <a:latin typeface="fkGroteskNeue"/>
                  </a:rPr>
                  <a:t>Mean</a:t>
                </a:r>
                <a:r>
                  <a:rPr lang="pl-PL" b="0" i="0" dirty="0">
                    <a:effectLst/>
                    <a:latin typeface="fkGroteskNeue"/>
                  </a:rPr>
                  <a:t> </a:t>
                </a:r>
                <a:r>
                  <a:rPr lang="pl-PL" b="0" i="0" dirty="0" err="1">
                    <a:effectLst/>
                    <a:latin typeface="fkGroteskNeue"/>
                  </a:rPr>
                  <a:t>Average</a:t>
                </a:r>
                <a:r>
                  <a:rPr lang="pl-PL" b="0" i="0" dirty="0">
                    <a:effectLst/>
                    <a:latin typeface="fkGroteskNeue"/>
                  </a:rPr>
                  <a:t> Precision): Średnia precyzja dla wielu użytkowników.</a:t>
                </a:r>
                <a:br>
                  <a:rPr lang="pl-PL" b="0" i="0" dirty="0">
                    <a:effectLst/>
                    <a:latin typeface="fkGroteskNeue"/>
                  </a:rPr>
                </a:br>
                <a:endParaRPr lang="pl-PL" dirty="0"/>
              </a:p>
            </p:txBody>
          </p:sp>
        </mc:Choice>
        <mc:Fallback xmlns="">
          <p:sp>
            <p:nvSpPr>
              <p:cNvPr id="4" name="pole tekstowe 3">
                <a:extLst>
                  <a:ext uri="{FF2B5EF4-FFF2-40B4-BE49-F238E27FC236}">
                    <a16:creationId xmlns:a16="http://schemas.microsoft.com/office/drawing/2014/main" id="{69F2136B-FA58-E0D3-A198-414222470D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290" y="2180677"/>
                <a:ext cx="8200406" cy="3970318"/>
              </a:xfrm>
              <a:prstGeom prst="rect">
                <a:avLst/>
              </a:prstGeom>
              <a:blipFill>
                <a:blip r:embed="rId2"/>
                <a:stretch>
                  <a:fillRect l="-669" t="-9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pole tekstowe 4">
                <a:extLst>
                  <a:ext uri="{FF2B5EF4-FFF2-40B4-BE49-F238E27FC236}">
                    <a16:creationId xmlns:a16="http://schemas.microsoft.com/office/drawing/2014/main" id="{8392C219-13FC-D795-D2BB-079DD8294223}"/>
                  </a:ext>
                </a:extLst>
              </p:cNvPr>
              <p:cNvSpPr txBox="1"/>
              <p:nvPr/>
            </p:nvSpPr>
            <p:spPr>
              <a:xfrm>
                <a:off x="2869476" y="3507526"/>
                <a:ext cx="2967800" cy="8183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pl-PL" dirty="0"/>
                  <a:t>R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𝑀𝑆𝐸</m:t>
                    </m:r>
                    <m:r>
                      <a:rPr lang="pl-PL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nary>
                              <m:naryPr>
                                <m:chr m:val="∑"/>
                                <m:supHide m:val="on"/>
                                <m:ctrlP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7"/>
                                  </m:rP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)∈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𝑇</m:t>
                                </m:r>
                              </m:sub>
                              <m:sup/>
                              <m:e>
                                <m:sSup>
                                  <m:sSupPr>
                                    <m:ctrlP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pl-PL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pl-PL" i="1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  <m:d>
                                          <m:dPr>
                                            <m:begChr m:val="["/>
                                            <m:endChr m:val="]"/>
                                            <m:ctrlPr>
                                              <a:rPr lang="pl-PL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pl-PL" i="1">
                                                <a:latin typeface="Cambria Math" panose="02040503050406030204" pitchFamily="18" charset="0"/>
                                              </a:rPr>
                                              <m:t>𝑢</m:t>
                                            </m:r>
                                            <m:r>
                                              <a:rPr lang="pl-PL" i="1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pl-PL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e>
                                        </m:d>
                                        <m:r>
                                          <a:rPr lang="pl-PL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̂"/>
                                            <m:ctrlPr>
                                              <a:rPr lang="pl-PL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pl-PL" i="1">
                                                <a:latin typeface="Cambria Math" panose="02040503050406030204" pitchFamily="18" charset="0"/>
                                              </a:rPr>
                                              <m:t>𝑅</m:t>
                                            </m:r>
                                            <m:d>
                                              <m:dPr>
                                                <m:begChr m:val="["/>
                                                <m:endChr m:val="]"/>
                                                <m:ctrlPr>
                                                  <a:rPr lang="pl-PL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pl-PL" i="1">
                                                    <a:latin typeface="Cambria Math" panose="02040503050406030204" pitchFamily="18" charset="0"/>
                                                  </a:rPr>
                                                  <m:t>𝑢</m:t>
                                                </m:r>
                                                <m:r>
                                                  <a:rPr lang="pl-PL" i="1">
                                                    <a:latin typeface="Cambria Math" panose="020405030504060302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pl-PL" i="1"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e>
                                            </m:d>
                                          </m:e>
                                        </m:acc>
                                      </m:e>
                                    </m:d>
                                  </m:e>
                                  <m:sup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nary>
                          </m:num>
                          <m:den>
                            <m:d>
                              <m:dPr>
                                <m:begChr m:val="|"/>
                                <m:endChr m:val="|"/>
                                <m:ctrlP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</m:d>
                          </m:den>
                        </m:f>
                      </m:e>
                    </m:rad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5" name="pole tekstowe 4">
                <a:extLst>
                  <a:ext uri="{FF2B5EF4-FFF2-40B4-BE49-F238E27FC236}">
                    <a16:creationId xmlns:a16="http://schemas.microsoft.com/office/drawing/2014/main" id="{8392C219-13FC-D795-D2BB-079DD82942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9476" y="3507526"/>
                <a:ext cx="2967800" cy="818366"/>
              </a:xfrm>
              <a:prstGeom prst="rect">
                <a:avLst/>
              </a:prstGeom>
              <a:blipFill>
                <a:blip r:embed="rId3"/>
                <a:stretch>
                  <a:fillRect l="-4928" b="-741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67601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E92C444-2F99-E04A-D9E7-14A3EC37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Krok 5 cd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ole tekstowe 3">
                <a:extLst>
                  <a:ext uri="{FF2B5EF4-FFF2-40B4-BE49-F238E27FC236}">
                    <a16:creationId xmlns:a16="http://schemas.microsoft.com/office/drawing/2014/main" id="{8DED544E-4E4C-77CC-9BAC-6FC0EA0FF779}"/>
                  </a:ext>
                </a:extLst>
              </p:cNvPr>
              <p:cNvSpPr txBox="1"/>
              <p:nvPr/>
            </p:nvSpPr>
            <p:spPr>
              <a:xfrm>
                <a:off x="3823336" y="4964768"/>
                <a:ext cx="4303358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1" smtClean="0">
                          <a:latin typeface="Cambria Math" panose="02040503050406030204" pitchFamily="18" charset="0"/>
                        </a:rPr>
                        <m:t>𝐽</m:t>
                      </m:r>
                      <m:d>
                        <m:d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  <m:r>
                        <a:rPr lang="pl-PL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l-PL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l-PL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pl-PL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pl-PL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pl-PL" i="1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pl-P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pl-PL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pl-PL" i="1">
                              <a:latin typeface="Cambria Math" panose="02040503050406030204" pitchFamily="18" charset="0"/>
                            </a:rPr>
                            <m:t>)∈</m:t>
                          </m:r>
                          <m:r>
                            <a:rPr lang="pl-P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l-PL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pl-PL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pl-PL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  <m:r>
                                        <a:rPr lang="pl-PL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pl-PL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e>
                                  </m:d>
                                  <m:r>
                                    <a:rPr lang="pl-PL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̂"/>
                                      <m:ctrlPr>
                                        <a:rPr lang="pl-PL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pl-PL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pl-PL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pl-PL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  <m:r>
                                            <a:rPr lang="pl-PL" i="1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pl-PL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e>
                                      </m:d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pl-PL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pl-PL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pl-P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  <m:d>
                            <m:dPr>
                              <m:begChr m:val="‖"/>
                              <m:endChr m:val="‖"/>
                              <m:ctrlPr>
                                <a:rPr lang="pl-P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Θ</m:t>
                              </m:r>
                            </m:e>
                          </m:d>
                        </m:e>
                        <m:sup>
                          <m:r>
                            <a:rPr lang="pl-P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pl-PL" dirty="0"/>
              </a:p>
            </p:txBody>
          </p:sp>
        </mc:Choice>
        <mc:Fallback xmlns="">
          <p:sp>
            <p:nvSpPr>
              <p:cNvPr id="4" name="pole tekstowe 3">
                <a:extLst>
                  <a:ext uri="{FF2B5EF4-FFF2-40B4-BE49-F238E27FC236}">
                    <a16:creationId xmlns:a16="http://schemas.microsoft.com/office/drawing/2014/main" id="{8DED544E-4E4C-77CC-9BAC-6FC0EA0FF7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3336" y="4964768"/>
                <a:ext cx="4303358" cy="70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ole tekstowe 5">
            <a:extLst>
              <a:ext uri="{FF2B5EF4-FFF2-40B4-BE49-F238E27FC236}">
                <a16:creationId xmlns:a16="http://schemas.microsoft.com/office/drawing/2014/main" id="{60DFF966-5190-81DE-1958-A0820E4615CD}"/>
              </a:ext>
            </a:extLst>
          </p:cNvPr>
          <p:cNvSpPr txBox="1"/>
          <p:nvPr/>
        </p:nvSpPr>
        <p:spPr>
          <a:xfrm>
            <a:off x="1103880" y="1548448"/>
            <a:ext cx="609765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 startAt="2"/>
            </a:pPr>
            <a:r>
              <a:rPr lang="pl-PL" b="0" i="0" dirty="0">
                <a:effectLst/>
              </a:rPr>
              <a:t>Proces walidacji: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Model testowany jest na danych testowych.​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Wyniki porównuje się z metrykami </a:t>
            </a:r>
            <a:r>
              <a:rPr lang="pl-PL" b="0" i="0" dirty="0" err="1">
                <a:effectLst/>
              </a:rPr>
              <a:t>benchmarkowymi</a:t>
            </a:r>
            <a:r>
              <a:rPr lang="pl-PL" b="0" i="0" dirty="0">
                <a:effectLst/>
              </a:rPr>
              <a:t>.​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Niskie wartości RMSE i wysokie Precision/</a:t>
            </a:r>
            <a:r>
              <a:rPr lang="pl-PL" b="0" i="0" dirty="0" err="1">
                <a:effectLst/>
              </a:rPr>
              <a:t>Recall</a:t>
            </a:r>
            <a:r>
              <a:rPr lang="pl-PL" b="0" i="0" dirty="0">
                <a:effectLst/>
              </a:rPr>
              <a:t> wskazują na skuteczność modelu.​</a:t>
            </a:r>
          </a:p>
          <a:p>
            <a:pPr algn="l">
              <a:buFont typeface="+mj-lt"/>
              <a:buAutoNum type="arabicPeriod" startAt="3"/>
            </a:pPr>
            <a:r>
              <a:rPr lang="pl-PL" b="0" i="0" dirty="0">
                <a:effectLst/>
              </a:rPr>
              <a:t>Optymalizacja: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Dostosowywanie </a:t>
            </a:r>
            <a:r>
              <a:rPr lang="pl-PL" b="0" i="0" dirty="0" err="1">
                <a:effectLst/>
              </a:rPr>
              <a:t>hiperparametrów</a:t>
            </a:r>
            <a:r>
              <a:rPr lang="pl-PL" b="0" i="0" dirty="0">
                <a:effectLst/>
              </a:rPr>
              <a:t> modelu, takich jak:​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liczba sąsiadów w metodach opartych na podobieństwie,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liczba ukrytych wymiarów w dekompozycji macierzy.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pl-PL" b="0" i="0" dirty="0">
                <a:effectLst/>
              </a:rPr>
              <a:t>W przypadku modeli </a:t>
            </a:r>
            <a:r>
              <a:rPr lang="pl-PL" b="0" i="0" dirty="0" err="1">
                <a:effectLst/>
              </a:rPr>
              <a:t>regularizowanych</a:t>
            </a:r>
            <a:r>
              <a:rPr lang="pl-PL" b="0" i="0" dirty="0">
                <a:effectLst/>
              </a:rPr>
              <a:t>, minimalizacja funkcji kosztu z </a:t>
            </a:r>
            <a:r>
              <a:rPr lang="pl-PL" b="0" i="0" dirty="0" err="1">
                <a:effectLst/>
              </a:rPr>
              <a:t>regularizacją</a:t>
            </a:r>
            <a:r>
              <a:rPr lang="pl-PL" b="0" i="0" dirty="0">
                <a:effectLst/>
              </a:rPr>
              <a:t> L2: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pole tekstowe 8">
                <a:extLst>
                  <a:ext uri="{FF2B5EF4-FFF2-40B4-BE49-F238E27FC236}">
                    <a16:creationId xmlns:a16="http://schemas.microsoft.com/office/drawing/2014/main" id="{FD2B06F5-9E39-1624-7D08-67A250577C07}"/>
                  </a:ext>
                </a:extLst>
              </p:cNvPr>
              <p:cNvSpPr txBox="1"/>
              <p:nvPr/>
            </p:nvSpPr>
            <p:spPr>
              <a:xfrm>
                <a:off x="1003936" y="5934670"/>
                <a:ext cx="6756400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buFont typeface="Arial" panose="020B0604020202020204" pitchFamily="34" charset="0"/>
                  <a:buChar char="•"/>
                </a:pPr>
                <a:r>
                  <a:rPr lang="pl-PL" b="0" i="1" dirty="0">
                    <a:effectLst/>
                  </a:rPr>
                  <a:t>λ</a:t>
                </a:r>
                <a:r>
                  <a:rPr lang="pl-PL" b="0" i="0" dirty="0">
                    <a:effectLst/>
                  </a:rPr>
                  <a:t>: współczynnik </a:t>
                </a:r>
                <a:r>
                  <a:rPr lang="pl-PL" b="0" i="0" dirty="0" err="1">
                    <a:effectLst/>
                  </a:rPr>
                  <a:t>regularzacji</a:t>
                </a:r>
                <a:r>
                  <a:rPr lang="pl-PL" b="0" i="0" dirty="0">
                    <a:effectLst/>
                  </a:rPr>
                  <a:t>,</a:t>
                </a:r>
              </a:p>
              <a:p>
                <a:pPr algn="l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pl-PL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Θ</m:t>
                            </m:r>
                          </m:e>
                        </m:d>
                      </m:e>
                      <m:sup>
                        <m:r>
                          <a:rPr lang="pl-P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pl-PL" b="0" i="0" dirty="0">
                    <a:effectLst/>
                  </a:rPr>
                  <a:t>: norma kwadratowa wag modelu, która zapobiega nadmiernemu dopasowaniu.</a:t>
                </a:r>
              </a:p>
            </p:txBody>
          </p:sp>
        </mc:Choice>
        <mc:Fallback xmlns="">
          <p:sp>
            <p:nvSpPr>
              <p:cNvPr id="9" name="pole tekstowe 8">
                <a:extLst>
                  <a:ext uri="{FF2B5EF4-FFF2-40B4-BE49-F238E27FC236}">
                    <a16:creationId xmlns:a16="http://schemas.microsoft.com/office/drawing/2014/main" id="{FD2B06F5-9E39-1624-7D08-67A250577C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936" y="5934670"/>
                <a:ext cx="6756400" cy="923330"/>
              </a:xfrm>
              <a:prstGeom prst="rect">
                <a:avLst/>
              </a:prstGeom>
              <a:blipFill>
                <a:blip r:embed="rId3"/>
                <a:stretch>
                  <a:fillRect l="-812" t="-3974" b="-10596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38992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0540AB8-7315-E8D4-B325-C6547538A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Krok 6 - Wdrożenie systemu rekomendacyjnego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8BCF2A4-FEDC-7D26-F80E-D8FDC81F5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Ostateczny etap to integracja systemu z aplikacją lub serwisem.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Technologie wdrożeniowe: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 err="1"/>
              <a:t>Backend</a:t>
            </a:r>
            <a:r>
              <a:rPr lang="pl-PL" dirty="0"/>
              <a:t>: </a:t>
            </a:r>
            <a:r>
              <a:rPr lang="pl-PL" dirty="0" err="1"/>
              <a:t>Django</a:t>
            </a:r>
            <a:r>
              <a:rPr lang="pl-PL" dirty="0"/>
              <a:t>, </a:t>
            </a:r>
            <a:r>
              <a:rPr lang="pl-PL" dirty="0" err="1"/>
              <a:t>Flask</a:t>
            </a:r>
            <a:r>
              <a:rPr lang="pl-PL" dirty="0"/>
              <a:t>, Node.js.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Bazy danych: </a:t>
            </a:r>
            <a:r>
              <a:rPr lang="pl-PL" dirty="0" err="1"/>
              <a:t>PostgreSQL</a:t>
            </a:r>
            <a:r>
              <a:rPr lang="pl-PL" dirty="0"/>
              <a:t>, </a:t>
            </a:r>
            <a:r>
              <a:rPr lang="pl-PL" dirty="0" err="1"/>
              <a:t>MongoDB</a:t>
            </a:r>
            <a:r>
              <a:rPr lang="pl-PL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Platformy Big Data: Apache Spark, </a:t>
            </a:r>
            <a:r>
              <a:rPr lang="pl-PL" dirty="0" err="1"/>
              <a:t>Hadoop</a:t>
            </a:r>
            <a:r>
              <a:rPr lang="pl-PL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Wyzwaniem jest zapewnienie skalowalności: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Obsługa milionów zapytań w czasie rzeczywistym.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Netflix</a:t>
            </a:r>
            <a:r>
              <a:rPr lang="pl-PL" dirty="0"/>
              <a:t> generuje rekomendacje dla milionów użytkowników jednocześnie.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840097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42A7F5A-E7DF-A07D-F5B1-CCFEAAA88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Krok 7 - Monitorowanie i aktualizacja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45E974A-A95E-1F7A-97EC-8FA3109FC6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System musi być stale monitorowany i ulepszany: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Zbieranie nowych danych (np. zmiany w preferencjach użytkowników).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Aktualizacja modelu w regularnych odstępach czasu.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Narzędzia monitoringu: </a:t>
            </a:r>
            <a:r>
              <a:rPr lang="pl-PL" dirty="0" err="1"/>
              <a:t>Prometheus</a:t>
            </a:r>
            <a:r>
              <a:rPr lang="pl-PL" dirty="0"/>
              <a:t>, </a:t>
            </a:r>
            <a:r>
              <a:rPr lang="pl-PL" dirty="0" err="1"/>
              <a:t>Grafana</a:t>
            </a:r>
            <a:r>
              <a:rPr lang="pl-PL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Ważne jest uwzględnianie opinii użytkowników: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Przykład: Ankiety oceny trafności rekomendacji.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Ulepszanie algorytmów: Eksperymentowanie z nowymi metodami (np. </a:t>
            </a:r>
            <a:r>
              <a:rPr lang="pl-PL" dirty="0" err="1"/>
              <a:t>deep</a:t>
            </a:r>
            <a:r>
              <a:rPr lang="pl-PL" dirty="0"/>
              <a:t> learning, uczenie transferowe).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469288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4BB2AED-44A2-FAE2-C855-003839685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Wywiązanie z przykładem praktycznym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B010CF6-3C7D-C80D-28C6-E8D3A6C10E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Na podstawie opisanego procesu stworzyliśmy system rekomendacyjny filmów: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Dane: Historia oglądania, oceny użytkowników.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Metoda: Hybrydowy model łączący filtrację zawartości i współpracy.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Wynik: Precyzja na poziomie 85%, wzrost zaangażowania użytkowników o 20%.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Skalowalność systemu przy dużej liczbie użytkowników i filmów.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Potencjalne usprawnienia: Integracja z uczeniem transferowym dla lepszej analizy treści.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768681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8742C85-6E6D-462A-9947-722C9CD43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Podsumowanie procesu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1D17992-D533-8C50-88DC-E45F9237E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Tworzenie systemu rekomendacyjnego to złożony proces wymagający analizy danych, projektowania algorytmów i optymalizacji.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Kluczowe etapy: Zbieranie i przetwarzanie danych, budowa modelu, wdrożenie i monitorowanie.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Kluczowe elementy matematyczne: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Macierz ocen (RRR) i jej dekompozycja.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Wektory cech i miary podobieństwa.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Metryki walidacyjne, takie jak RMSE i MAP.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 filmów pokazuje, że odpowiednie połączenie technik i narzędzi pozwala osiągnąć wysoką skuteczność rekomendacji.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 przyszłości: wykorzystanie modeli generatywnych i personalizacji w czasie rzeczywistym.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528365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DEF999B-BDB9-7157-EF6A-D3BD022B2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Wyzwania związane z prywatnością użytkownika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BDDCB65-0039-F4BE-BF4A-BD299C7221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Problem ochrony danych osobowych w kontekście personalizacji.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Wymogi regulacji, takich jak </a:t>
            </a:r>
            <a:r>
              <a:rPr lang="pl-PL" b="1" dirty="0"/>
              <a:t>RODO</a:t>
            </a:r>
            <a:r>
              <a:rPr lang="pl-PL" dirty="0"/>
              <a:t> w Europie.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Rozwiązania techniczne: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 err="1"/>
              <a:t>Anonimizacja</a:t>
            </a:r>
            <a:r>
              <a:rPr lang="pl-PL" dirty="0"/>
              <a:t> danych.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Federated Learning: trenowanie modeli bez przesyłania surowych danych do serwerów centralnych.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Apple stosuje podejście „</a:t>
            </a:r>
            <a:r>
              <a:rPr lang="pl-PL" dirty="0" err="1"/>
              <a:t>Privacy</a:t>
            </a:r>
            <a:r>
              <a:rPr lang="pl-PL" dirty="0"/>
              <a:t> by Design” w swoich systemach rekomendacyjnych.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361513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1382F60-F5F1-1F2F-03F5-4A195BC92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pl-PL" b="1" dirty="0"/>
              <a:t>Modele online vs. offline w rekomendacjach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8B49A03-F091-D0DF-D41B-4EE485FAE5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4754880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sz="1700" b="1" dirty="0"/>
              <a:t>Modele offline</a:t>
            </a:r>
            <a:r>
              <a:rPr lang="pl-PL" sz="1700" dirty="0"/>
              <a:t>: Trenowane na statycznych zbiorach danych, idealne do analizy historycznej.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700" b="1" dirty="0"/>
              <a:t>Modele online</a:t>
            </a:r>
            <a:r>
              <a:rPr lang="pl-PL" sz="1700" dirty="0"/>
              <a:t>: Dostosowują się w czasie rzeczywistym do nowych danych.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700" dirty="0"/>
              <a:t>Zalety modeli online: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700" dirty="0"/>
              <a:t>Dynamiczne reagowanie na zmiany preferencji użytkownika.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700" dirty="0"/>
              <a:t>Wyższa aktualność rekomendacji.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700" dirty="0"/>
              <a:t>Wyzwania: Wyższe wymagania obliczeniowe i trudności w zapewnieniu stabilności modelu.</a:t>
            </a:r>
          </a:p>
          <a:p>
            <a:endParaRPr lang="pl-PL" sz="1700" dirty="0"/>
          </a:p>
        </p:txBody>
      </p:sp>
      <p:pic>
        <p:nvPicPr>
          <p:cNvPr id="2052" name="Picture 4" descr="Systemy rekomendacji: po lewej stronie systemy offline pokazane jako zakup ubrań oparty na silniku i bazie, po prawej online oparte na dodatkowym zewnętrznym źródle ">
            <a:extLst>
              <a:ext uri="{FF2B5EF4-FFF2-40B4-BE49-F238E27FC236}">
                <a16:creationId xmlns:a16="http://schemas.microsoft.com/office/drawing/2014/main" id="{0294B9C0-3E47-ECEF-2936-BCC4B41FF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7922" y="3166110"/>
            <a:ext cx="4526278" cy="226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986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3503B6-9EB0-6CB7-E356-2FE350CFD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3733" y="548464"/>
            <a:ext cx="6798541" cy="1675623"/>
          </a:xfrm>
        </p:spPr>
        <p:txBody>
          <a:bodyPr anchor="b">
            <a:normAutofit/>
          </a:bodyPr>
          <a:lstStyle/>
          <a:p>
            <a:r>
              <a:rPr lang="pl-PL" sz="4000" dirty="0">
                <a:latin typeface="+mn-lt"/>
              </a:rPr>
              <a:t>Główne zastosowania systemów rekomendacyjnych</a:t>
            </a:r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C9C2C1A9-303A-2494-4C82-1B6A3EAC58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53734" y="2409830"/>
            <a:ext cx="6798539" cy="37052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1" i="0" u="none" strike="noStrike" cap="none" normalizeH="0" baseline="0" dirty="0">
                <a:ln>
                  <a:noFill/>
                </a:ln>
                <a:effectLst/>
              </a:rPr>
              <a:t>E-commerce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: Rekomendacje produktów na podstawie zakupów innych użytkowników (np. Amazon).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1" i="0" u="none" strike="noStrike" cap="none" normalizeH="0" baseline="0" dirty="0">
                <a:ln>
                  <a:noFill/>
                </a:ln>
                <a:effectLst/>
              </a:rPr>
              <a:t>Serwisy </a:t>
            </a:r>
            <a:r>
              <a:rPr kumimoji="0" lang="pl-PL" altLang="pl-PL" sz="2000" b="1" i="0" u="none" strike="noStrike" cap="none" normalizeH="0" baseline="0" dirty="0" err="1">
                <a:ln>
                  <a:noFill/>
                </a:ln>
                <a:effectLst/>
              </a:rPr>
              <a:t>streamingowe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: Polecanie filmów, seriali i muzyki zgodnych z preferencjami użytkownika (np. </a:t>
            </a:r>
            <a:r>
              <a:rPr kumimoji="0" lang="pl-PL" altLang="pl-PL" sz="2000" b="0" i="0" u="none" strike="noStrike" cap="none" normalizeH="0" baseline="0" dirty="0" err="1">
                <a:ln>
                  <a:noFill/>
                </a:ln>
                <a:effectLst/>
              </a:rPr>
              <a:t>Netflix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, </a:t>
            </a:r>
            <a:r>
              <a:rPr kumimoji="0" lang="pl-PL" altLang="pl-PL" sz="2000" b="0" i="0" u="none" strike="noStrike" cap="none" normalizeH="0" baseline="0" dirty="0" err="1">
                <a:ln>
                  <a:noFill/>
                </a:ln>
                <a:effectLst/>
              </a:rPr>
              <a:t>Spotify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).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1" i="0" u="none" strike="noStrike" cap="none" normalizeH="0" baseline="0" dirty="0">
                <a:ln>
                  <a:noFill/>
                </a:ln>
                <a:effectLst/>
              </a:rPr>
              <a:t>Edukacja online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: Dopasowanie kursów i materiałów edukacyjnych do poziomu wiedzy ucznia.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1" i="0" u="none" strike="noStrike" cap="none" normalizeH="0" baseline="0" dirty="0">
                <a:ln>
                  <a:noFill/>
                </a:ln>
                <a:effectLst/>
              </a:rPr>
              <a:t>Platformy społecznościowe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: Sugestie znajomych, treści czy grup (np. Facebook, LinkedIn).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000" b="1" i="0" u="none" strike="noStrike" cap="none" normalizeH="0" baseline="0" dirty="0">
                <a:ln>
                  <a:noFill/>
                </a:ln>
                <a:effectLst/>
              </a:rPr>
              <a:t>Branża zdrowotna</a:t>
            </a:r>
            <a:r>
              <a:rPr kumimoji="0" lang="pl-PL" altLang="pl-PL" sz="2000" b="0" i="0" u="none" strike="noStrike" cap="none" normalizeH="0" baseline="0" dirty="0">
                <a:ln>
                  <a:noFill/>
                </a:ln>
                <a:effectLst/>
              </a:rPr>
              <a:t>: Wspieranie decyzji medycznych poprzez analizę preferencji i danych pacjentów. </a:t>
            </a:r>
          </a:p>
        </p:txBody>
      </p:sp>
      <p:pic>
        <p:nvPicPr>
          <p:cNvPr id="13" name="Picture 5" descr="Otwarta książka z wylatującymi znakami">
            <a:extLst>
              <a:ext uri="{FF2B5EF4-FFF2-40B4-BE49-F238E27FC236}">
                <a16:creationId xmlns:a16="http://schemas.microsoft.com/office/drawing/2014/main" id="{7DEE4BCE-42F7-ED22-1B22-70325F7607B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512" r="35068"/>
          <a:stretch/>
        </p:blipFill>
        <p:spPr>
          <a:xfrm>
            <a:off x="1" y="10"/>
            <a:ext cx="4196496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292113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883FF8-E81F-82D3-6DAC-52FACD9FE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9" y="347472"/>
            <a:ext cx="4431792" cy="1499616"/>
          </a:xfrm>
        </p:spPr>
        <p:txBody>
          <a:bodyPr>
            <a:normAutofit fontScale="90000"/>
          </a:bodyPr>
          <a:lstStyle/>
          <a:p>
            <a:r>
              <a:rPr lang="pl-PL" sz="3500" b="1" dirty="0"/>
              <a:t>Systemy ekspertowe – architektura i komponenty</a:t>
            </a:r>
            <a:endParaRPr lang="pl-PL" sz="35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DB367AF-FDFC-EA73-381A-31C0D29F5C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893" y="1828800"/>
            <a:ext cx="5167950" cy="3931920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sz="1700" dirty="0"/>
              <a:t>Główne elementy systemu ekspertowego: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700" b="1" dirty="0"/>
              <a:t>Baza wiedzy</a:t>
            </a:r>
            <a:r>
              <a:rPr lang="pl-PL" sz="1700" dirty="0"/>
              <a:t>: Zawiera reguły, fakty i zależności w określonej dziedzinie.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700" b="1" dirty="0"/>
              <a:t>Silnik wnioskowania</a:t>
            </a:r>
            <a:r>
              <a:rPr lang="pl-PL" sz="1700" dirty="0"/>
              <a:t>: Analizuje dane i stosuje reguły do generowania rekomendacji lub decyzji.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700" b="1" dirty="0"/>
              <a:t>Interfejs użytkownika</a:t>
            </a:r>
            <a:r>
              <a:rPr lang="pl-PL" sz="1700" dirty="0"/>
              <a:t>: Umożliwia interakcję z systemem oraz wprowadzanie danych.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700" dirty="0"/>
              <a:t>Dodatkowe komponenty: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700" b="1" dirty="0"/>
              <a:t>Moduł wyjaśnień</a:t>
            </a:r>
            <a:r>
              <a:rPr lang="pl-PL" sz="1700" dirty="0"/>
              <a:t>: Wyjaśnia decyzje podjęte przez system.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700" b="1" dirty="0"/>
              <a:t>Moduł akwizycji wiedzy</a:t>
            </a:r>
            <a:r>
              <a:rPr lang="pl-PL" sz="1700" dirty="0"/>
              <a:t>: Automatyzuje proces aktualizacji bazy wiedzy.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700" dirty="0"/>
              <a:t>Przykład: System diagnostyczny wspierający lekarzy w identyfikacji chorób.</a:t>
            </a:r>
          </a:p>
          <a:p>
            <a:endParaRPr lang="pl-PL" sz="1700" dirty="0"/>
          </a:p>
        </p:txBody>
      </p:sp>
      <p:pic>
        <p:nvPicPr>
          <p:cNvPr id="1026" name="Picture 2" descr="Składowe systemu ekspertowego, od lewej: ekspert ludzki, inżynier wiedzy, system ekspertowy, użytkownik">
            <a:extLst>
              <a:ext uri="{FF2B5EF4-FFF2-40B4-BE49-F238E27FC236}">
                <a16:creationId xmlns:a16="http://schemas.microsoft.com/office/drawing/2014/main" id="{672E1E82-04BF-BA69-AE7F-5C22C2080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2249157"/>
            <a:ext cx="5455921" cy="235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9285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E756092-9A39-0D44-87FD-696B897F2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8" cy="1499616"/>
          </a:xfrm>
        </p:spPr>
        <p:txBody>
          <a:bodyPr>
            <a:normAutofit/>
          </a:bodyPr>
          <a:lstStyle/>
          <a:p>
            <a:r>
              <a:rPr lang="pl-PL" sz="4300" b="1"/>
              <a:t>Przykłady zastosowań systemów ekspertowych</a:t>
            </a:r>
            <a:endParaRPr lang="pl-PL" sz="430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8E05A63-397C-BD12-584A-915DF798E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8" cy="4023360"/>
          </a:xfrm>
        </p:spPr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Medycyna</a:t>
            </a:r>
            <a:r>
              <a:rPr lang="pl-PL" dirty="0"/>
              <a:t>: Diagnostyka chorób i wybór odpowiedniego leczenia (np. system MYCIN).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Przemysł</a:t>
            </a:r>
            <a:r>
              <a:rPr lang="pl-PL" dirty="0"/>
              <a:t>: Monitorowanie i diagnostyka maszyn w czasie rzeczywistym.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Finanse</a:t>
            </a:r>
            <a:r>
              <a:rPr lang="pl-PL" dirty="0"/>
              <a:t>: Ocena ryzyka kredytowego i analiza rynku.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Edukacja</a:t>
            </a:r>
            <a:r>
              <a:rPr lang="pl-PL" dirty="0"/>
              <a:t>: Tworzenie indywidualnych ścieżek nauczania.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Prawo</a:t>
            </a:r>
            <a:r>
              <a:rPr lang="pl-PL" dirty="0"/>
              <a:t>: Analiza przepisów i wspomaganie decyzji sądowych.</a:t>
            </a:r>
          </a:p>
          <a:p>
            <a:endParaRPr lang="pl-PL" dirty="0"/>
          </a:p>
        </p:txBody>
      </p:sp>
      <p:pic>
        <p:nvPicPr>
          <p:cNvPr id="5" name="Picture 4" descr="Cyfrowy wykres finansowy">
            <a:extLst>
              <a:ext uri="{FF2B5EF4-FFF2-40B4-BE49-F238E27FC236}">
                <a16:creationId xmlns:a16="http://schemas.microsoft.com/office/drawing/2014/main" id="{A2328533-FD34-13EB-F796-96BEDFDE6D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15" r="23329"/>
          <a:stretch/>
        </p:blipFill>
        <p:spPr>
          <a:xfrm>
            <a:off x="7552266" y="10"/>
            <a:ext cx="463973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977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B0CDDE1-220C-EC75-AFF1-90FF67775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pl-PL" b="1" dirty="0"/>
              <a:t>Zalety i wady systemów ekspertowych</a:t>
            </a:r>
            <a:endParaRPr lang="pl-PL" dirty="0"/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8C46FE33-33E2-928A-07B9-91C1CF23E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4724421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34980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E79CBB4-D4F5-62F2-E0F6-332463B83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Integracja systemów ekspertowych z uczeniem maszynowym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28CD480-A865-A1AA-AE44-94621352FC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Uczenie maszynowe</a:t>
            </a:r>
            <a:r>
              <a:rPr lang="pl-PL" dirty="0"/>
              <a:t> wspiera aktualizację bazy wiedzy w systemach ekspertowych.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Kombinacja reguł i algorytmów uczących się poprawia efektywność.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System ekspertowy w diagnostyce medycznej uczy się nowych wzorców z danych pacjentów.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Zalety: Zwiększenie dokładności i zdolności adaptacyjnych systemu.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Przykłady zastosowań: Automatyczna diagnostyka, zarządzanie kryzysowe.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568844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3217B5-0A80-8FE4-FF13-27F95CFD1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9872" y="643467"/>
            <a:ext cx="3473009" cy="5571066"/>
          </a:xfrm>
        </p:spPr>
        <p:txBody>
          <a:bodyPr>
            <a:normAutofit/>
          </a:bodyPr>
          <a:lstStyle/>
          <a:p>
            <a:r>
              <a:rPr lang="pl-PL" sz="4300" b="1" dirty="0"/>
              <a:t>Uczenie transferowe w systemach ekspertowych</a:t>
            </a:r>
            <a:endParaRPr lang="pl-PL" sz="4300" dirty="0"/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88D2100B-8EE5-CBEB-0C54-1BAE16E70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6418646"/>
              </p:ext>
            </p:extLst>
          </p:nvPr>
        </p:nvGraphicFramePr>
        <p:xfrm>
          <a:off x="942975" y="933450"/>
          <a:ext cx="6596063" cy="4941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9870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0F7A969-617A-770D-DEC4-2B30DA97A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Techniki uczenia transferowego – przegląd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D1FEECC-1387-914B-6F0A-105233204B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Fine-</a:t>
            </a:r>
            <a:r>
              <a:rPr lang="pl-PL" b="1" dirty="0" err="1"/>
              <a:t>tuning</a:t>
            </a:r>
            <a:r>
              <a:rPr lang="pl-PL" dirty="0"/>
              <a:t>: Dostosowanie modelu wstępnie nauczonego do specyficznego zadania.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 err="1"/>
              <a:t>Feature</a:t>
            </a:r>
            <a:r>
              <a:rPr lang="pl-PL" b="1" dirty="0"/>
              <a:t> </a:t>
            </a:r>
            <a:r>
              <a:rPr lang="pl-PL" b="1" dirty="0" err="1"/>
              <a:t>extraction</a:t>
            </a:r>
            <a:r>
              <a:rPr lang="pl-PL" dirty="0"/>
              <a:t>: Wykorzystanie ukrytych reprezentacji danych z modelu wstępnego.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Zero-</a:t>
            </a:r>
            <a:r>
              <a:rPr lang="pl-PL" b="1" dirty="0" err="1"/>
              <a:t>shot</a:t>
            </a:r>
            <a:r>
              <a:rPr lang="pl-PL" b="1" dirty="0"/>
              <a:t> learning</a:t>
            </a:r>
            <a:r>
              <a:rPr lang="pl-PL" dirty="0"/>
              <a:t>: Rozwiązywanie nowych zadań bez trenowania na danych z danej domeny.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 err="1"/>
              <a:t>Few-shot</a:t>
            </a:r>
            <a:r>
              <a:rPr lang="pl-PL" b="1" dirty="0"/>
              <a:t> learning</a:t>
            </a:r>
            <a:r>
              <a:rPr lang="pl-PL" dirty="0"/>
              <a:t>: Skuteczne uczenie przy użyciu niewielkiej liczby przykładów.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 err="1"/>
              <a:t>Domain</a:t>
            </a:r>
            <a:r>
              <a:rPr lang="pl-PL" b="1" dirty="0"/>
              <a:t> </a:t>
            </a:r>
            <a:r>
              <a:rPr lang="pl-PL" b="1" dirty="0" err="1"/>
              <a:t>adaptation</a:t>
            </a:r>
            <a:r>
              <a:rPr lang="pl-PL" dirty="0"/>
              <a:t>: Dostosowanie modelu do danych o innej strukturze lub rozkładzie.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237985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ACA290-7DEC-47C2-8CFB-64A8EF9AF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Modele </a:t>
            </a:r>
            <a:r>
              <a:rPr lang="pl-PL" b="1" dirty="0" err="1"/>
              <a:t>pretrenowane</a:t>
            </a:r>
            <a:r>
              <a:rPr lang="pl-PL" b="1" dirty="0"/>
              <a:t> w uczeniu transferowym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42B556D-69CA-DAEF-62BF-A516530F1B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Modele </a:t>
            </a:r>
            <a:r>
              <a:rPr lang="pl-PL" dirty="0" err="1"/>
              <a:t>pretrenowane</a:t>
            </a:r>
            <a:r>
              <a:rPr lang="pl-PL" dirty="0"/>
              <a:t> na dużych zbiorach danych, takie jak </a:t>
            </a:r>
            <a:r>
              <a:rPr lang="pl-PL" b="1" dirty="0"/>
              <a:t>GPT</a:t>
            </a:r>
            <a:r>
              <a:rPr lang="pl-PL" dirty="0"/>
              <a:t>, </a:t>
            </a:r>
            <a:r>
              <a:rPr lang="pl-PL" b="1" dirty="0"/>
              <a:t>BERT</a:t>
            </a:r>
            <a:r>
              <a:rPr lang="pl-PL" dirty="0"/>
              <a:t>, czy </a:t>
            </a:r>
            <a:r>
              <a:rPr lang="pl-PL" b="1" dirty="0" err="1"/>
              <a:t>ResNet</a:t>
            </a:r>
            <a:r>
              <a:rPr lang="pl-PL" dirty="0"/>
              <a:t>, są często wykorzystywane w uczeniu transferowym.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BERT</a:t>
            </a:r>
            <a:r>
              <a:rPr lang="pl-PL" dirty="0"/>
              <a:t>: Przetwarzanie języka naturalnego (np. klasyfikacja tekstu, analiza sentymentu).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 err="1"/>
              <a:t>ResNet</a:t>
            </a:r>
            <a:r>
              <a:rPr lang="pl-PL" dirty="0"/>
              <a:t>: Rozpoznawanie obrazów w aplikacjach wizualnych.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 zastosowania: W medycynie, model przeszkolony na danych o obrazach ogólnych może być dostosowany do analizy zdjęć rentgenowskich.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Korzyści: Redukcja kosztów obliczeniowych i przyspieszenie procesu tworzenia modeli.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37563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313FA1-B25C-C1E9-5EB6-7B34F2FCB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b="1" dirty="0"/>
              <a:t>Uczenie transferowe – wyzwania i ograniczenia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B64ADE6-BD9D-8173-5C82-7C9ED1F37F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Problem różnic między domenami</a:t>
            </a:r>
            <a:r>
              <a:rPr lang="pl-PL" dirty="0"/>
              <a:t>: Modele mogą nie działać dobrze w zupełnie różnych kontekstach.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Brak interpretowalności</a:t>
            </a:r>
            <a:r>
              <a:rPr lang="pl-PL" dirty="0"/>
              <a:t>: Trudno zrozumieć, jak model adaptuje się do nowej domeny.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Wysokie wymagania obliczeniowe</a:t>
            </a:r>
            <a:r>
              <a:rPr lang="pl-PL" dirty="0"/>
              <a:t>: Modele transferowe często wymagają zaawansowanej infrastruktury.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Przeniesienie modelu uczonego na zdjęciach dzikiej przyrody do analizy medycznych obrazów MRI.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Możliwości rozwiązania: Rozwijanie metod adaptacji </a:t>
            </a:r>
            <a:r>
              <a:rPr lang="pl-PL" dirty="0" err="1"/>
              <a:t>międzydomenowej</a:t>
            </a:r>
            <a:r>
              <a:rPr lang="pl-PL" dirty="0"/>
              <a:t>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014436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67F9FC8-6753-78CA-987B-5D1061D34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Eksperymentalne podejścia w uczeniu transferowym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EB56AC9-4321-AF4E-D25B-B4A6F9C3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Meta-uczenie (Meta-Learning)</a:t>
            </a:r>
            <a:r>
              <a:rPr lang="pl-PL" dirty="0"/>
              <a:t>: Uczenie modeli, jak szybko adaptować się do nowych zadań.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 err="1"/>
              <a:t>Continual</a:t>
            </a:r>
            <a:r>
              <a:rPr lang="pl-PL" b="1" dirty="0"/>
              <a:t> Learning</a:t>
            </a:r>
            <a:r>
              <a:rPr lang="pl-PL" dirty="0"/>
              <a:t>: Utrzymywanie wydajności modelu podczas nauki nowych informacji.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 err="1"/>
              <a:t>Few-shot</a:t>
            </a:r>
            <a:r>
              <a:rPr lang="pl-PL" b="1" dirty="0"/>
              <a:t> learning</a:t>
            </a:r>
            <a:r>
              <a:rPr lang="pl-PL" dirty="0"/>
              <a:t>: Skupienie na uczeniu przy minimalnej liczbie przykładów.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System rozpoznawania mowy, który adaptuje się do nowego języka po kilku próbkach.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Unikanie zapominania starych danych (problem katastrofalnego zapominania).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238448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05AFB6-CB8E-F705-2C79-6727EF343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Przypadek użycia – medycyna i uczenie transferowe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90E5129-E5B7-C428-C9B0-94AFE0B2C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Transfer learning</a:t>
            </a:r>
            <a:r>
              <a:rPr lang="pl-PL" dirty="0"/>
              <a:t> w analizie obrazów medycznych: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Wstępne modele uczone na ogólnych obrazach (np. </a:t>
            </a:r>
            <a:r>
              <a:rPr lang="pl-PL" dirty="0" err="1"/>
              <a:t>ImageNet</a:t>
            </a:r>
            <a:r>
              <a:rPr lang="pl-PL" dirty="0"/>
              <a:t>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Dostosowanie do danych takich jak tomografie lub zdjęcia rentgenowskie.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Zastosowania: Wykrywanie raka, diagnoza chorób układu krążenia.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Korzyści: Wyższa dokładność diagnozy i oszczędność czasu.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Zapewnienie wysokiej jakości etykietowanych danych medycznych.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24987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7F340D0-1CDF-F015-C60D-C7089D9B2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pl-PL" sz="4000"/>
              <a:t>Podstawy funkcjonowania systemów ekspertowych</a:t>
            </a:r>
          </a:p>
        </p:txBody>
      </p:sp>
      <p:graphicFrame>
        <p:nvGraphicFramePr>
          <p:cNvPr id="6" name="Rectangle 1">
            <a:extLst>
              <a:ext uri="{FF2B5EF4-FFF2-40B4-BE49-F238E27FC236}">
                <a16:creationId xmlns:a16="http://schemas.microsoft.com/office/drawing/2014/main" id="{508F7931-EE42-9316-C581-0DD9BFDC2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9279580"/>
              </p:ext>
            </p:extLst>
          </p:nvPr>
        </p:nvGraphicFramePr>
        <p:xfrm>
          <a:off x="4224529" y="404949"/>
          <a:ext cx="7443216" cy="5785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20224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6098EC-DB45-F3E9-6F6B-2618EF1F1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Wykorzystanie zbiorów rozmytych w systemach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695059F-84D6-2560-BCC1-E404B06B06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Zbiory rozmyte umożliwiają modelowanie niepewności w danych użytkowników.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Wykorzystanie logiki rozmytej pozwala na lepsze odzwierciedlenie subiektywnych preferencji.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System rekomendacyjny filmów, który uwzględnia, że użytkownik „częściowo” lubi dany gatunek.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Korzyści: Bardziej elastyczne i intuicyjne rekomendacje.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Więcej informacji: </a:t>
            </a:r>
            <a:r>
              <a:rPr lang="pl-PL" dirty="0">
                <a:hlinkClick r:id="rId2"/>
              </a:rPr>
              <a:t>mateuszgrzyb.pl link otwiera się w nowym oknie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83652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EC4E934-309B-A901-1250-446DC8E2E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Alternatywy dla listy Top-N w systemach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8ADB576-038B-83C7-9B53-537EC1D8F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Tradycyjne listy Top-N mogą być ograniczające dla użytkowników.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Alternatywy: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Systemy wielokryterialne</a:t>
            </a:r>
            <a:r>
              <a:rPr lang="pl-PL" dirty="0"/>
              <a:t>: Uwzględniają różnorodne cechy produktów.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Rekomendacje eksploracyjne</a:t>
            </a:r>
            <a:r>
              <a:rPr lang="pl-PL" dirty="0"/>
              <a:t>: Promowanie mniej popularnych, ale interesujących treści.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Personalizowane rankingi</a:t>
            </a:r>
            <a:r>
              <a:rPr lang="pl-PL" dirty="0"/>
              <a:t>: Dostosowane do konkretnych potrzeb użytkownika.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Platforma </a:t>
            </a:r>
            <a:r>
              <a:rPr lang="pl-PL" dirty="0" err="1"/>
              <a:t>streamingowa</a:t>
            </a:r>
            <a:r>
              <a:rPr lang="pl-PL" dirty="0"/>
              <a:t> sugeruje filmy na podstawie nastroju użytkownika, a nie tylko popularności.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494833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30FF8E-FF08-8E4F-5325-09926EC22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Budowa silnika rekomendacji filmów </a:t>
            </a:r>
            <a:br>
              <a:rPr lang="pl-PL" b="1" dirty="0"/>
            </a:br>
            <a:r>
              <a:rPr lang="pl-PL" b="1" dirty="0"/>
              <a:t>– </a:t>
            </a:r>
            <a:r>
              <a:rPr lang="pl-PL" b="1" dirty="0" err="1"/>
              <a:t>case</a:t>
            </a:r>
            <a:r>
              <a:rPr lang="pl-PL" b="1" dirty="0"/>
              <a:t> </a:t>
            </a:r>
            <a:r>
              <a:rPr lang="pl-PL" b="1" dirty="0" err="1"/>
              <a:t>study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37058A7-36AD-49CB-8CC5-1F3DC41FCC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Kluczowe kroki: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Zbieranie danych o filmach, użytkownikach i interakcjach.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Wybór algorytmu rekomendacyjnego (np. filtracja współpracy).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Integracja z interfejsem użytkownika (np. system ocen, ankiety).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 algorytmu: </a:t>
            </a:r>
            <a:r>
              <a:rPr lang="pl-PL" b="1" dirty="0"/>
              <a:t>SVD</a:t>
            </a:r>
            <a:r>
              <a:rPr lang="pl-PL" dirty="0"/>
              <a:t> do dekompozycji macierzy preferencji.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Dopasowanie rekomendacji do zmiennych preferencji użytkowników.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571606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BE3C65A-9C6A-A98E-077F-531D7D812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Hybrydowe systemy rekomendacyjne – podejścia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F752354-AC7F-547E-D8C0-B9CEAC4D49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Łączą różne metody rekomendacyjne, np. filtrację współpracy i analizę zawartości.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Popularne techniki hybrydowe: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 err="1"/>
              <a:t>Weighted</a:t>
            </a:r>
            <a:r>
              <a:rPr lang="pl-PL" b="1" dirty="0"/>
              <a:t> </a:t>
            </a:r>
            <a:r>
              <a:rPr lang="pl-PL" b="1" dirty="0" err="1"/>
              <a:t>Hybrid</a:t>
            </a:r>
            <a:r>
              <a:rPr lang="pl-PL" dirty="0"/>
              <a:t>: Kombinacja wyników z różnych modeli z wagami.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 err="1"/>
              <a:t>Switching</a:t>
            </a:r>
            <a:r>
              <a:rPr lang="pl-PL" b="1" dirty="0"/>
              <a:t> </a:t>
            </a:r>
            <a:r>
              <a:rPr lang="pl-PL" b="1" dirty="0" err="1"/>
              <a:t>Hybrid</a:t>
            </a:r>
            <a:r>
              <a:rPr lang="pl-PL" dirty="0"/>
              <a:t>: Wybór najlepszego algorytmu w zależności od danych.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 err="1"/>
              <a:t>Feature</a:t>
            </a:r>
            <a:r>
              <a:rPr lang="pl-PL" b="1" dirty="0"/>
              <a:t> </a:t>
            </a:r>
            <a:r>
              <a:rPr lang="pl-PL" b="1" dirty="0" err="1"/>
              <a:t>Augmentation</a:t>
            </a:r>
            <a:r>
              <a:rPr lang="pl-PL" dirty="0"/>
              <a:t>: Wyniki jednego algorytmu są wejściem dla innego.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Netflix</a:t>
            </a:r>
            <a:r>
              <a:rPr lang="pl-PL" dirty="0"/>
              <a:t> stosuje podejście hybrydowe, łącząc dane demograficzne i analizę ocen.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Zalety: Zwiększona dokładność i elastyczność w różnych scenariuszach.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73814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1B44400-0D6E-7992-5EC0-024874171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Modele rankingowe w systemach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4721D3E-F487-ECF1-F2B7-0D4829E4B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Skupiają się na tworzeniu uporządkowanej listy rekomendacji.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Przykłady algorytmów: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 err="1"/>
              <a:t>Bayesian</a:t>
            </a:r>
            <a:r>
              <a:rPr lang="pl-PL" b="1" dirty="0"/>
              <a:t> </a:t>
            </a:r>
            <a:r>
              <a:rPr lang="pl-PL" b="1" dirty="0" err="1"/>
              <a:t>Personalized</a:t>
            </a:r>
            <a:r>
              <a:rPr lang="pl-PL" b="1" dirty="0"/>
              <a:t> Ranking (BPR)</a:t>
            </a:r>
            <a:r>
              <a:rPr lang="pl-PL" dirty="0"/>
              <a:t>: Optymalizuje ranking względem preferencji użytkownika.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 err="1"/>
              <a:t>LambdaMART</a:t>
            </a:r>
            <a:r>
              <a:rPr lang="pl-PL" dirty="0"/>
              <a:t>: Model drzew decyzyjnych do optymalizacji rankingów.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Zastosowania: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Polecane produkty w sklepach internetowych.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Sugestie treści w mediach społecznościowych.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Skalowanie modeli dla dużych zbiorów danych.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195760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EDCA4C1-B223-3538-C4D1-77424BD6E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Współczesne trendy w systemach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09502DA-71C6-7B83-E004-6EEA50A2D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Wykorzystanie </a:t>
            </a:r>
            <a:r>
              <a:rPr lang="pl-PL" b="1" dirty="0"/>
              <a:t>sztucznej inteligencji generatywnej</a:t>
            </a:r>
            <a:r>
              <a:rPr lang="pl-PL" dirty="0"/>
              <a:t>: Modele, które potrafią generować nowe treści, np. </a:t>
            </a:r>
            <a:r>
              <a:rPr lang="pl-PL" dirty="0" err="1"/>
              <a:t>ChatGPT</a:t>
            </a:r>
            <a:r>
              <a:rPr lang="pl-PL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Wzrost znaczenia </a:t>
            </a:r>
            <a:r>
              <a:rPr lang="pl-PL" b="1" dirty="0"/>
              <a:t>prywatności danych</a:t>
            </a:r>
            <a:r>
              <a:rPr lang="pl-PL" dirty="0"/>
              <a:t>: Federated Learning, </a:t>
            </a:r>
            <a:r>
              <a:rPr lang="pl-PL" dirty="0" err="1"/>
              <a:t>Differential</a:t>
            </a:r>
            <a:r>
              <a:rPr lang="pl-PL" dirty="0"/>
              <a:t> </a:t>
            </a:r>
            <a:r>
              <a:rPr lang="pl-PL" dirty="0" err="1"/>
              <a:t>Privacy</a:t>
            </a:r>
            <a:r>
              <a:rPr lang="pl-PL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Personalizacja oparta na </a:t>
            </a:r>
            <a:r>
              <a:rPr lang="pl-PL" b="1" dirty="0"/>
              <a:t>emocjach</a:t>
            </a:r>
            <a:r>
              <a:rPr lang="pl-PL" dirty="0"/>
              <a:t>: Analiza sentymentu i </a:t>
            </a:r>
            <a:r>
              <a:rPr lang="pl-PL" dirty="0" err="1"/>
              <a:t>zachowań</a:t>
            </a:r>
            <a:r>
              <a:rPr lang="pl-PL" dirty="0"/>
              <a:t> użytkowników.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Rekomendacje w czasie rzeczywistym z wykorzystaniem strumieni danych.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Integracja z urządzeniami </a:t>
            </a:r>
            <a:r>
              <a:rPr lang="pl-PL" dirty="0" err="1"/>
              <a:t>IoT</a:t>
            </a:r>
            <a:r>
              <a:rPr lang="pl-PL" dirty="0"/>
              <a:t> (np. smartwatche sugerujące aktywności fizyczne).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325180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DDA4667-C1BB-3474-CC11-F267CE169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Algorytmy rozproszone w systemach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25B4F96-AB1E-FBAC-109F-6005643C9C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Rozproszone systemy obliczeniowe</a:t>
            </a:r>
            <a:r>
              <a:rPr lang="pl-PL" dirty="0"/>
              <a:t> (np. </a:t>
            </a:r>
            <a:r>
              <a:rPr lang="pl-PL" dirty="0" err="1"/>
              <a:t>Hadoop</a:t>
            </a:r>
            <a:r>
              <a:rPr lang="pl-PL" dirty="0"/>
              <a:t>, Spark) pozwalają na skalowanie algorytmów rekomendacyjnych.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Zalety: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Obsługa ogromnych zbiorów danych.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Wysoka dostępność i niezawodność systemu.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Algorytmy ALS (</a:t>
            </a:r>
            <a:r>
              <a:rPr lang="pl-PL" dirty="0" err="1"/>
              <a:t>Alternating</a:t>
            </a:r>
            <a:r>
              <a:rPr lang="pl-PL" dirty="0"/>
              <a:t> </a:t>
            </a:r>
            <a:r>
              <a:rPr lang="pl-PL" dirty="0" err="1"/>
              <a:t>Least</a:t>
            </a:r>
            <a:r>
              <a:rPr lang="pl-PL" dirty="0"/>
              <a:t> </a:t>
            </a:r>
            <a:r>
              <a:rPr lang="pl-PL" dirty="0" err="1"/>
              <a:t>Squares</a:t>
            </a:r>
            <a:r>
              <a:rPr lang="pl-PL" dirty="0"/>
              <a:t>) w Apache Spark.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 err="1"/>
              <a:t>MapReduce</a:t>
            </a:r>
            <a:r>
              <a:rPr lang="pl-PL" dirty="0"/>
              <a:t> do przetwarzania dużych macierzy interakcji.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 zastosowania: Rekomendacje w dużych sklepach internetowych.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99549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005E2E3-601C-04CD-33A1-DF4265715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Interfejs użytkownika w systemach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1D6B622-15EF-A8DF-E08D-9584D0BCF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Ważnym elementem systemu jest sposób prezentacji rekomendacji.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Karuzele z rekomendacjami (np. </a:t>
            </a:r>
            <a:r>
              <a:rPr lang="pl-PL" dirty="0" err="1"/>
              <a:t>Netflix</a:t>
            </a:r>
            <a:r>
              <a:rPr lang="pl-PL" dirty="0"/>
              <a:t>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Dynamiczne sugestie w pasku wyszukiwania (np. Google).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Unikanie przeładowania użytkownika zbyt dużą liczbą rekomendacji.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Dostosowanie interfejsu do urządzeń mobilnych i desktopowych.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Personalizacja UI zwiększa skuteczność rekomendacji.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941104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AB298B-1EEC-DF3B-73D6-E4FC05BED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Etyka w systemach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65E281E-98AE-1B89-9860-020471095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Problemy etyczne: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Bańki filtracyjne</a:t>
            </a:r>
            <a:r>
              <a:rPr lang="pl-PL" dirty="0"/>
              <a:t>: Użytkownicy widzą tylko treści zgodne z ich poglądami.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Manipulacja użytkownikami</a:t>
            </a:r>
            <a:r>
              <a:rPr lang="pl-PL" dirty="0"/>
              <a:t>: Sugerowanie treści w celu zwiększenia zysków platformy.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Wymagania: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Transparentność algorytmów.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Możliwość wyjaśnienia, dlaczego dana rekomendacja została zaproponowana.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Facebook stosuje mechanizmy, które mogą wzmacniać polaryzację opinii.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1588647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384CD6C-3539-2522-1AF3-656E16B9F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Systemy rekomendacyjne a różnorodność treści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6D8EC4A-EF85-3FCA-2852-C927E087F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Kluczowe wyzwanie: Balans między personalizacją a różnorodnością rekomendacji.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 err="1"/>
              <a:t>Diversity-aware</a:t>
            </a:r>
            <a:r>
              <a:rPr lang="pl-PL" b="1" dirty="0"/>
              <a:t> </a:t>
            </a:r>
            <a:r>
              <a:rPr lang="pl-PL" b="1" dirty="0" err="1"/>
              <a:t>algorithms</a:t>
            </a:r>
            <a:r>
              <a:rPr lang="pl-PL" dirty="0"/>
              <a:t>: Promowanie treści mniej popularnych, ale interesujących.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Spotify</a:t>
            </a:r>
            <a:r>
              <a:rPr lang="pl-PL" dirty="0"/>
              <a:t> promuje niszowych artystów w ramach rekomendacji.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Korzyści: Odkrywanie nowych treści przez użytkowników, zwiększenie lojalności wobec platformy.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Utrzymanie wysokiej jakości rekomendacji przy zwiększaniu różnorodności.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21673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5240336-5388-300D-834E-504F0E4E7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pl-PL" sz="3400"/>
              <a:t>Rola sztucznej inteligencji w systemach rekomendacyjnych i ekspertowych</a:t>
            </a:r>
          </a:p>
        </p:txBody>
      </p:sp>
      <p:graphicFrame>
        <p:nvGraphicFramePr>
          <p:cNvPr id="6" name="Rectangle 1">
            <a:extLst>
              <a:ext uri="{FF2B5EF4-FFF2-40B4-BE49-F238E27FC236}">
                <a16:creationId xmlns:a16="http://schemas.microsoft.com/office/drawing/2014/main" id="{1DF5AC5D-113F-5CC6-599E-BD1FCF839D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1968737"/>
              </p:ext>
            </p:extLst>
          </p:nvPr>
        </p:nvGraphicFramePr>
        <p:xfrm>
          <a:off x="5303520" y="676656"/>
          <a:ext cx="6364224" cy="551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51826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017378-0272-98E4-A2D7-41DAADFC3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Narzędzia i biblioteki do budowy systemów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F166D44-782B-0C75-1206-4E8C551FA9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Popularne technologie: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 err="1"/>
              <a:t>Python</a:t>
            </a:r>
            <a:r>
              <a:rPr lang="pl-PL" dirty="0"/>
              <a:t>: </a:t>
            </a:r>
            <a:r>
              <a:rPr lang="pl-PL" b="1" dirty="0" err="1"/>
              <a:t>Scikit-learn</a:t>
            </a:r>
            <a:r>
              <a:rPr lang="pl-PL" dirty="0"/>
              <a:t>, </a:t>
            </a:r>
            <a:r>
              <a:rPr lang="pl-PL" b="1" dirty="0" err="1"/>
              <a:t>TensorFlow</a:t>
            </a:r>
            <a:r>
              <a:rPr lang="pl-PL" b="1" dirty="0"/>
              <a:t> </a:t>
            </a:r>
            <a:r>
              <a:rPr lang="pl-PL" b="1" dirty="0" err="1"/>
              <a:t>Recommenders</a:t>
            </a:r>
            <a:r>
              <a:rPr lang="pl-PL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Apache Spark: Wsparcie dla algorytmów ALS i filtracji współpracy.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Open-</a:t>
            </a:r>
            <a:r>
              <a:rPr lang="pl-PL" dirty="0" err="1"/>
              <a:t>source</a:t>
            </a:r>
            <a:r>
              <a:rPr lang="pl-PL" dirty="0"/>
              <a:t>: </a:t>
            </a:r>
            <a:r>
              <a:rPr lang="pl-PL" b="1" dirty="0" err="1"/>
              <a:t>LightFM</a:t>
            </a:r>
            <a:r>
              <a:rPr lang="pl-PL" dirty="0"/>
              <a:t>, </a:t>
            </a:r>
            <a:r>
              <a:rPr lang="pl-PL" b="1" dirty="0" err="1"/>
              <a:t>Surprise</a:t>
            </a:r>
            <a:r>
              <a:rPr lang="pl-PL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err="1"/>
              <a:t>Frameworki</a:t>
            </a:r>
            <a:r>
              <a:rPr lang="pl-PL" dirty="0"/>
              <a:t> umożliwiają szybkie prototypowanie i eksperymentowanie.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Użycie </a:t>
            </a:r>
            <a:r>
              <a:rPr lang="pl-PL" dirty="0" err="1"/>
              <a:t>TensorFlow</a:t>
            </a:r>
            <a:r>
              <a:rPr lang="pl-PL" dirty="0"/>
              <a:t> </a:t>
            </a:r>
            <a:r>
              <a:rPr lang="pl-PL" dirty="0" err="1"/>
              <a:t>Recommenders</a:t>
            </a:r>
            <a:r>
              <a:rPr lang="pl-PL" dirty="0"/>
              <a:t> do budowy modelu hybrydowego w e-commerce.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1298127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61BA1FE-9B4E-53FB-802B-F288A119A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Wydajność systemów rekomendacyjnych – metryki oceny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579C411-DBAF-0FD7-3555-FC8C3F1F85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Popularne metryki oceny: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Precision</a:t>
            </a:r>
            <a:r>
              <a:rPr lang="pl-PL" dirty="0"/>
              <a:t>: Proporcja poprawnych rekomendacji wśród wszystkich wygenerowanych.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 err="1"/>
              <a:t>Recall</a:t>
            </a:r>
            <a:r>
              <a:rPr lang="pl-PL" dirty="0"/>
              <a:t>: Proporcja poprawnych rekomendacji w stosunku do wszystkich oczekiwanych.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NDCG (</a:t>
            </a:r>
            <a:r>
              <a:rPr lang="pl-PL" b="1" dirty="0" err="1"/>
              <a:t>Normalized</a:t>
            </a:r>
            <a:r>
              <a:rPr lang="pl-PL" b="1" dirty="0"/>
              <a:t> </a:t>
            </a:r>
            <a:r>
              <a:rPr lang="pl-PL" b="1" dirty="0" err="1"/>
              <a:t>Discounted</a:t>
            </a:r>
            <a:r>
              <a:rPr lang="pl-PL" b="1" dirty="0"/>
              <a:t> </a:t>
            </a:r>
            <a:r>
              <a:rPr lang="pl-PL" b="1" dirty="0" err="1"/>
              <a:t>Cumulative</a:t>
            </a:r>
            <a:r>
              <a:rPr lang="pl-PL" b="1" dirty="0"/>
              <a:t> </a:t>
            </a:r>
            <a:r>
              <a:rPr lang="pl-PL" b="1" dirty="0" err="1"/>
              <a:t>Gain</a:t>
            </a:r>
            <a:r>
              <a:rPr lang="pl-PL" b="1" dirty="0"/>
              <a:t>)</a:t>
            </a:r>
            <a:r>
              <a:rPr lang="pl-PL" dirty="0"/>
              <a:t>: Uwzględnia kolejność rekomendacji.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MAP (</a:t>
            </a:r>
            <a:r>
              <a:rPr lang="pl-PL" b="1" dirty="0" err="1"/>
              <a:t>Mean</a:t>
            </a:r>
            <a:r>
              <a:rPr lang="pl-PL" b="1" dirty="0"/>
              <a:t> </a:t>
            </a:r>
            <a:r>
              <a:rPr lang="pl-PL" b="1" dirty="0" err="1"/>
              <a:t>Average</a:t>
            </a:r>
            <a:r>
              <a:rPr lang="pl-PL" b="1" dirty="0"/>
              <a:t> Precision)</a:t>
            </a:r>
            <a:r>
              <a:rPr lang="pl-PL" dirty="0"/>
              <a:t>: Średnia precyzja dla wielu zapytań.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 err="1"/>
              <a:t>Coverage</a:t>
            </a:r>
            <a:r>
              <a:rPr lang="pl-PL" dirty="0"/>
              <a:t>: Procent elementów uwzględnionych w rekomendacjach.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Wybór metryki zależy od celu systemu (np. dokładność vs różnorodność).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1787936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421CD5A-4131-BA4F-CC5B-BF00439D5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Personalizacja systemów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CC33013-BCF2-C741-8953-8A9C3FAC8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Personalizacja eksploracyjna</a:t>
            </a:r>
            <a:r>
              <a:rPr lang="pl-PL" dirty="0"/>
              <a:t>: Sugestie oparte na podobieństwach między użytkownikami lub elementami.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Personalizacja dynamiczna</a:t>
            </a:r>
            <a:r>
              <a:rPr lang="pl-PL" dirty="0"/>
              <a:t>: Uwzględnia aktualny kontekst użytkownika, np. czas, lokalizację.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Personalizacja wielowymiarowa</a:t>
            </a:r>
            <a:r>
              <a:rPr lang="pl-PL" dirty="0"/>
              <a:t>: Łączy wiele źródeł danych (np. historia przeglądania, opinie).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Amazon łączy dane o zakupach, </a:t>
            </a:r>
            <a:r>
              <a:rPr lang="pl-PL" dirty="0" err="1"/>
              <a:t>wyszukiwaniach</a:t>
            </a:r>
            <a:r>
              <a:rPr lang="pl-PL" dirty="0"/>
              <a:t> i ocenach produktów.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Korzyści: Zwiększenie zaangażowania użytkowników i konwersji sprzedaży.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609780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78DDF1-7C68-B52A-AC17-7B49EED10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Wykorzystanie uczenia transferowego w NLP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E0DB882-DE8C-17E9-BD9B-CF6693BC3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Modele językowe, takie jak BERT czy GPT, wykorzystują uczenie transferowe.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Przykłady zastosowań: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Tworzenie </a:t>
            </a:r>
            <a:r>
              <a:rPr lang="pl-PL" dirty="0" err="1"/>
              <a:t>chatbotów</a:t>
            </a:r>
            <a:r>
              <a:rPr lang="pl-PL" dirty="0"/>
              <a:t> personalizowanych.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Automatyczne tłumaczenie tekstów.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Klasyfikacja wiadomości spam.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Transfer wiedzy z dużych zbiorów tekstów do specyficznych zadań (np. analiza prawnicza).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Skalowalność modeli przy dużych danych i specyficznych językach.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24815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A50D423-9BD1-9464-B4C7-CFF7BFAC8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Rekomendacje w czasie rzeczywistym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A5EDF80-7B32-6DDF-A436-DB786DFE9C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Kluczowe wymagania: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Szybkość generowania rekomendacji.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Wykorzystanie bieżących danych użytkownika (np. ostatnie kliknięcia).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Popularne podejścia: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Modele strumieniowe oparte na Apache Kafka.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Algorytmy uczenia online (np. SGD w czasie rzeczywistym).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YouTube generuje rekomendacje w czasie rzeczywistym na podstawie aktywności.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Skalowanie do milionów użytkowników jednocześnie.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8691453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8BB2A63-74C1-9998-925F-6DE65F2F3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 err="1"/>
              <a:t>Wyjaśnialność</a:t>
            </a:r>
            <a:r>
              <a:rPr lang="pl-PL" b="1" dirty="0"/>
              <a:t> systemów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45885BC-4C4B-277C-EDA3-1B11A47409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 err="1"/>
              <a:t>Wyjaśnialność</a:t>
            </a:r>
            <a:r>
              <a:rPr lang="pl-PL" dirty="0"/>
              <a:t> pomaga użytkownikom zrozumieć, dlaczego otrzymali daną rekomendację.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Przykłady technik: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 err="1"/>
              <a:t>Feature</a:t>
            </a:r>
            <a:r>
              <a:rPr lang="pl-PL" b="1" dirty="0"/>
              <a:t> </a:t>
            </a:r>
            <a:r>
              <a:rPr lang="pl-PL" b="1" dirty="0" err="1"/>
              <a:t>Importance</a:t>
            </a:r>
            <a:r>
              <a:rPr lang="pl-PL" dirty="0"/>
              <a:t>: Wyjaśnianie kluczowych cech wpływających na decyzję.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SHAP</a:t>
            </a:r>
            <a:r>
              <a:rPr lang="pl-PL" dirty="0"/>
              <a:t>: Obliczanie wkładu poszczególnych cech w wynik.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„Polecamy ten film, ponieważ obejrzałeś inne thrillery.”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Korzyści: Budowanie zaufania do systemu i zwiększenie akceptacji rekomendacji.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4032394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D27A26C-8232-22C9-8B8A-619BE611C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Techniki zwiększania odporności systemów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560FA71-3E42-AF4B-84F2-80DD66F24B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Problem: Rekomendacje mogą być podatne na ataki (np. manipulowanie ocenami).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Techniki ochrony: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Detekcja anomalii</a:t>
            </a:r>
            <a:r>
              <a:rPr lang="pl-PL" dirty="0"/>
              <a:t>: Wykrywanie nietypowych wzorców użytkowników.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Filtry odpornościowe</a:t>
            </a:r>
            <a:r>
              <a:rPr lang="pl-PL" dirty="0"/>
              <a:t>: Ograniczanie wpływu pojedynczych ocen na system.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 err="1"/>
              <a:t>Regularization</a:t>
            </a:r>
            <a:r>
              <a:rPr lang="pl-PL" dirty="0"/>
              <a:t>: Zapobieganie nadmiernemu dopasowaniu modelu do danych anormalnych.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System e-commerce chroniący się przed fałszywymi recenzjami.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9894639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4AC87EF-B228-70E7-B147-12306F3ED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Systemy rekomendacyjne w e-commerce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13F11CE-0A88-E10E-AFC2-B5B3E0C5F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Kluczowe cechy: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Personalizacja na podstawie historii zakupów.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Dynamiczne sugestie w koszyku (np. „Klienci kupili także”).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Amazon rekomenduje produkty komplementarne do ostatnich zakupów.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Korzyści: Zwiększenie wartości koszyka i konwersji.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Skalowanie systemu przy dużej liczbie produktów i użytkowników.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9826382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860190-C349-04DA-42DB-C74CE1EDA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Rekomendacje w serwisach </a:t>
            </a:r>
            <a:r>
              <a:rPr lang="pl-PL" b="1" dirty="0" err="1"/>
              <a:t>streamingowych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3C834DA-8CAB-9355-0522-FA5AAD46E5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Kluczowe elementy: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Analiza preferencji użytkownika (np. gatunki, reżyserzy).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Uwzględnianie czasu oglądania i przerw w seansie.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Netflix</a:t>
            </a:r>
            <a:r>
              <a:rPr lang="pl-PL" dirty="0"/>
              <a:t> używa hybrydowych systemów do sugerowania treści.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Wpływ na doświadczenie użytkownika: Większa lojalność i zaangażowanie.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Zapewnienie różnorodności treści i unikanie zjawiska „</a:t>
            </a:r>
            <a:r>
              <a:rPr lang="pl-PL" dirty="0" err="1"/>
              <a:t>bingewatchingu</a:t>
            </a:r>
            <a:r>
              <a:rPr lang="pl-PL" dirty="0"/>
              <a:t>”.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2242201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171CB6-259B-BB99-0E5C-1C804E468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Systemy rekomendacyjne a </a:t>
            </a:r>
            <a:r>
              <a:rPr lang="pl-PL" b="1" dirty="0" err="1"/>
              <a:t>social</a:t>
            </a:r>
            <a:r>
              <a:rPr lang="pl-PL" b="1" dirty="0"/>
              <a:t> media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C8FE193-4324-3C74-5B22-CE5251C04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Algorytmy rekomendacji na platformach społecznościowych: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Personalizacja </a:t>
            </a:r>
            <a:r>
              <a:rPr lang="pl-PL" b="1" dirty="0" err="1"/>
              <a:t>feedu</a:t>
            </a:r>
            <a:r>
              <a:rPr lang="pl-PL" dirty="0"/>
              <a:t>: Instagram, Twitter.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b="1" dirty="0"/>
              <a:t>Sugestie znajomości</a:t>
            </a:r>
            <a:r>
              <a:rPr lang="pl-PL" dirty="0"/>
              <a:t>: LinkedIn, Facebook.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Wykorzystanie danych o aktywnościach i interakcjach użytkowników.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TikTok</a:t>
            </a:r>
            <a:r>
              <a:rPr lang="pl-PL" dirty="0"/>
              <a:t> rekomenduje treści na podstawie czasu oglądania i reakcji.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Unikanie polaryzacji i </a:t>
            </a:r>
            <a:r>
              <a:rPr lang="pl-PL" dirty="0" err="1"/>
              <a:t>bańek</a:t>
            </a:r>
            <a:r>
              <a:rPr lang="pl-PL" dirty="0"/>
              <a:t> informacyjnych.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16868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11F58A-0D43-C157-4FE9-6C3995DC9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Porównanie systemów tradycyjnych i inteligentnych</a:t>
            </a:r>
          </a:p>
        </p:txBody>
      </p:sp>
      <p:graphicFrame>
        <p:nvGraphicFramePr>
          <p:cNvPr id="6" name="Rectangle 1">
            <a:extLst>
              <a:ext uri="{FF2B5EF4-FFF2-40B4-BE49-F238E27FC236}">
                <a16:creationId xmlns:a16="http://schemas.microsoft.com/office/drawing/2014/main" id="{FB295854-176B-F3F8-478E-9D54F2EA9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029383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616442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0FF3EEF-DBEA-8F5A-9185-0EBEB23B1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Wykorzystanie danych behawioralnych w rekomendacjach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68A5AD7-529D-820F-B258-9E394417F0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Analiza </a:t>
            </a:r>
            <a:r>
              <a:rPr lang="pl-PL" dirty="0" err="1"/>
              <a:t>zachowań</a:t>
            </a:r>
            <a:r>
              <a:rPr lang="pl-PL" dirty="0"/>
              <a:t> użytkownika: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Czas spędzony na stronie.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Historia kliknięć i </a:t>
            </a:r>
            <a:r>
              <a:rPr lang="pl-PL" dirty="0" err="1"/>
              <a:t>wyszukiwań</a:t>
            </a:r>
            <a:r>
              <a:rPr lang="pl-PL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Wzorce zakupowe.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</a:t>
            </a:r>
            <a:r>
              <a:rPr lang="pl-PL" dirty="0" err="1"/>
              <a:t>Zalando</a:t>
            </a:r>
            <a:r>
              <a:rPr lang="pl-PL" dirty="0"/>
              <a:t> dostosowuje rekomendacje ubrań do nawyków zakupowych użytkownika.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Korzyści: Precyzyjniejsze sugestie i lepsze doświadczenie użytkownika.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Wyzwania: Prywatność danych i regulacje prawne (np. RODO).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1642003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857025F-ED28-E1AE-FB56-CF1E685A6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Wpływ systemów rekomendacyjnych na kulturę i społeczeństwo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B9D2B33-F0C5-B55A-C234-4ED218F38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Pozytywy</a:t>
            </a:r>
            <a:r>
              <a:rPr lang="pl-PL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Promowanie niszowych twórców i treści.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Zwiększenie wygody użytkownika dzięki spersonalizowanym sugestiom.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b="1" dirty="0"/>
              <a:t>Negatywy</a:t>
            </a:r>
            <a:r>
              <a:rPr lang="pl-PL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Zjawisko „echo </a:t>
            </a:r>
            <a:r>
              <a:rPr lang="pl-PL" dirty="0" err="1"/>
              <a:t>chambers</a:t>
            </a:r>
            <a:r>
              <a:rPr lang="pl-PL" dirty="0"/>
              <a:t>” w </a:t>
            </a:r>
            <a:r>
              <a:rPr lang="pl-PL" dirty="0" err="1"/>
              <a:t>social</a:t>
            </a:r>
            <a:r>
              <a:rPr lang="pl-PL" dirty="0"/>
              <a:t> media.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Nadmierna konsumpcja treści (np. </a:t>
            </a:r>
            <a:r>
              <a:rPr lang="pl-PL" dirty="0" err="1"/>
              <a:t>binge-watching</a:t>
            </a:r>
            <a:r>
              <a:rPr lang="pl-PL" dirty="0"/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Przykład: Algorytmy YouTube wpływają na preferencje użytkowników i trendy kulturowe.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2558648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ADAAF94-2760-70A4-F936-47D8B5B1C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Przyszłość systemów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86D8A3A-804E-9505-0DCB-64B1B14DAC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Wzrost wykorzystania </a:t>
            </a:r>
            <a:r>
              <a:rPr lang="pl-PL" b="1" dirty="0"/>
              <a:t>modele generatywne</a:t>
            </a:r>
            <a:r>
              <a:rPr lang="pl-PL" dirty="0"/>
              <a:t>: Tworzenie nowych treści na podstawie preferencji użytkownika.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Rozwój </a:t>
            </a:r>
            <a:r>
              <a:rPr lang="pl-PL" b="1" dirty="0"/>
              <a:t>AI kontekstowej</a:t>
            </a:r>
            <a:r>
              <a:rPr lang="pl-PL" dirty="0"/>
              <a:t>: Uwzględnianie emocji, nastroju i lokalizacji.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Większy nacisk na </a:t>
            </a:r>
            <a:r>
              <a:rPr lang="pl-PL" b="1" dirty="0"/>
              <a:t>etykę i prywatność</a:t>
            </a:r>
            <a:r>
              <a:rPr lang="pl-PL" dirty="0"/>
              <a:t>: Transparentność i kontrola użytkownika nad danymi.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Integracja z </a:t>
            </a:r>
            <a:r>
              <a:rPr lang="pl-PL" b="1" dirty="0"/>
              <a:t>rozszerzoną i wirtualną rzeczywistością</a:t>
            </a:r>
            <a:r>
              <a:rPr lang="pl-PL" dirty="0"/>
              <a:t>: Personalizacja doświadczeń AR/VR.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Automatyzacja budowy modeli za pomocą </a:t>
            </a:r>
            <a:r>
              <a:rPr lang="pl-PL" b="1" dirty="0" err="1"/>
              <a:t>AutoML</a:t>
            </a:r>
            <a:r>
              <a:rPr lang="pl-PL" dirty="0"/>
              <a:t>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310072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82591E2-2CC7-C099-2ADA-4B65C5037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Podsumowanie i wnioski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33F485-95E5-A93E-41D0-7827DBFAC6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Systemy rekomendacyjne, uczenie transferowe i systemy ekspertowe mają kluczowy wpływ na rozwój technologii.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Praktyczne zastosowania obejmują e-commerce, medycynę, media społecznościowe i edukację.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Wyzwaniem pozostaje etyka, prywatność i zapewnienie różnorodności treści.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Wykorzystanie zaawansowanych technik, takich jak hybrydowe podejścia i uczenie transferowe, pozwala na zwiększenie efektywności systemów.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Przyszłość: personalizacja w czasie rzeczywistym, AR/VR, i jeszcze głębsza integracja z codziennym życiem użytkowników.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88006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A1EA56-802C-A56E-E72C-7EC4D1F58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Znaczenie uczenia maszynowego w systemach rekomendacyjnych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A907393-32B4-19DD-123B-1409E6BFB7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Uczenie maszynowe umożliwia automatyczne wykrywanie wzorców w danych użytkowników.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Dzięki algorytmom takim jak regresja logistyczna czy drzewa decyzyjne, systemy rekomendacyjne mogą lepiej przewidywać preferencje.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Uczenie głębokie zwiększa skuteczność systemów, szczególnie w przypadku dużych i złożonych danych.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Modele sekwencyjne analizują historię interakcji użytkownika, aby przewidywać kolejne kroki.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Współczesne algorytmy są w stanie radzić sobie z wyzwaniami, takimi jak zimny start czy zmienne preferencje.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20038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D92568-2E3F-A7C8-5DB4-196CA7A51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788" y="804333"/>
            <a:ext cx="3391900" cy="5249334"/>
          </a:xfrm>
        </p:spPr>
        <p:txBody>
          <a:bodyPr>
            <a:normAutofit/>
          </a:bodyPr>
          <a:lstStyle/>
          <a:p>
            <a:pPr algn="r"/>
            <a:r>
              <a:rPr lang="pl-PL" sz="4600" b="1"/>
              <a:t>Uczenie transferowe – ogólny zarys</a:t>
            </a:r>
            <a:endParaRPr lang="pl-PL" sz="460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9934752-EC06-4B5F-A12E-7568DAA06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1048" y="804333"/>
            <a:ext cx="6306003" cy="5249334"/>
          </a:xfrm>
        </p:spPr>
        <p:txBody>
          <a:bodyPr anchor="ctr"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Uczenie transferowe umożliwia wykorzystanie wiedzy zdobytej na jednym zadaniu do rozwiązania innego, podobnego problemu.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Kluczowa koncepcja: przenoszenie wiedzy między modelami lub domenami.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Powszechnie stosowane w obszarach takich jak przetwarzanie języka naturalnego (np. BERT, GPT) czy rozpoznawanie obrazów.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Zmniejsza potrzebę dużych zbiorów danych w nowym zadaniu, przyspieszając proces uczenia.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/>
              <a:t>Szczególnie przydatne w dziedzinach, gdzie dane są kosztowne lub trudno dostępne.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5994619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38947ED1-A2C0-4235-8188-AFE627F4D5DD}"/>
</file>

<file path=customXml/itemProps2.xml><?xml version="1.0" encoding="utf-8"?>
<ds:datastoreItem xmlns:ds="http://schemas.openxmlformats.org/officeDocument/2006/customXml" ds:itemID="{228E74AE-B5AC-4BF3-B167-6CF504D23175}"/>
</file>

<file path=customXml/itemProps3.xml><?xml version="1.0" encoding="utf-8"?>
<ds:datastoreItem xmlns:ds="http://schemas.openxmlformats.org/officeDocument/2006/customXml" ds:itemID="{4603E273-59F8-40D1-B5D1-DE61F5D694F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4898</Words>
  <Application>Microsoft Office PowerPoint</Application>
  <PresentationFormat>Panoramiczny</PresentationFormat>
  <Paragraphs>532</Paragraphs>
  <Slides>73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73</vt:i4>
      </vt:variant>
    </vt:vector>
  </HeadingPairs>
  <TitlesOfParts>
    <vt:vector size="81" baseType="lpstr">
      <vt:lpstr>Arial</vt:lpstr>
      <vt:lpstr>Calibri</vt:lpstr>
      <vt:lpstr>Calibri Light</vt:lpstr>
      <vt:lpstr>Cambria Math</vt:lpstr>
      <vt:lpstr>fkGroteskNeue</vt:lpstr>
      <vt:lpstr>KaTeX_Main</vt:lpstr>
      <vt:lpstr>KaTeX_Math</vt:lpstr>
      <vt:lpstr>Motyw pakietu Office</vt:lpstr>
      <vt:lpstr>Projekt „Kierunki – drogi dla gospodarki”</vt:lpstr>
      <vt:lpstr>Wstęp</vt:lpstr>
      <vt:lpstr>Historia i rozwój systemów rekomendacyjnych</vt:lpstr>
      <vt:lpstr>Główne zastosowania systemów rekomendacyjnych</vt:lpstr>
      <vt:lpstr>Podstawy funkcjonowania systemów ekspertowych</vt:lpstr>
      <vt:lpstr>Rola sztucznej inteligencji w systemach rekomendacyjnych i ekspertowych</vt:lpstr>
      <vt:lpstr>Porównanie systemów tradycyjnych i inteligentnych</vt:lpstr>
      <vt:lpstr>Znaczenie uczenia maszynowego w systemach rekomendacyjnych</vt:lpstr>
      <vt:lpstr>Uczenie transferowe – ogólny zarys</vt:lpstr>
      <vt:lpstr>Współczesne wyzwania w budowie systemów rekomendacyjnych</vt:lpstr>
      <vt:lpstr>Kluczowe pytania, które będziemy omawiać</vt:lpstr>
      <vt:lpstr>Filtracja oparta na zawartości – mechanizmy i przykłady</vt:lpstr>
      <vt:lpstr>Filtracja oparta na współpracy – mechanizmy i przykłady</vt:lpstr>
      <vt:lpstr>Rola hybrydowych systemów rekomendacyjnych</vt:lpstr>
      <vt:lpstr>Znaczenie personalizacji w systemach rekomendacyjnych</vt:lpstr>
      <vt:lpstr>Algorytmy macierzowe w systemach rekomendacyjnych</vt:lpstr>
      <vt:lpstr>Uczenie głębokie w systemach rekomendacyjnych</vt:lpstr>
      <vt:lpstr>Modele sekwencyjne w rekomendacjach (np. RNN)</vt:lpstr>
      <vt:lpstr>Eksperymenty i ocena jakości rekomendacji</vt:lpstr>
      <vt:lpstr>Problemy związane z zimnym startem użytkowników i produktów</vt:lpstr>
      <vt:lpstr>Przykłady zastosowań w różnych branżach (Netflix, Spotify, Amazon)</vt:lpstr>
      <vt:lpstr>Wpływ rekomendacji na decyzje konsumenckie</vt:lpstr>
      <vt:lpstr>Budowa systemu rekomendacyjnego od podstaw – kroki</vt:lpstr>
      <vt:lpstr>Rekomendacje w e-commerce – case study</vt:lpstr>
      <vt:lpstr>Rekomendacje w serwisach streamingowych – case study</vt:lpstr>
      <vt:lpstr>Przykład tworzenia systemu rekomendacyjnego</vt:lpstr>
      <vt:lpstr>Krok 1 - Zbieranie danych</vt:lpstr>
      <vt:lpstr>Krok 2 - Przygotowanie danych</vt:lpstr>
      <vt:lpstr>Krok 3 - Wybór metody rekomendacyjnej</vt:lpstr>
      <vt:lpstr>Wybór metody c.d.</vt:lpstr>
      <vt:lpstr>Krok 4 - Budowa modelu rekomendacyjnego</vt:lpstr>
      <vt:lpstr>Krok 5 - Walidacja i optymalizacja modelu</vt:lpstr>
      <vt:lpstr>Krok 5 cd</vt:lpstr>
      <vt:lpstr>Krok 6 - Wdrożenie systemu rekomendacyjnego</vt:lpstr>
      <vt:lpstr>Krok 7 - Monitorowanie i aktualizacja</vt:lpstr>
      <vt:lpstr>Wywiązanie z przykładem praktycznym</vt:lpstr>
      <vt:lpstr>Podsumowanie procesu</vt:lpstr>
      <vt:lpstr>Wyzwania związane z prywatnością użytkownika</vt:lpstr>
      <vt:lpstr>Modele online vs. offline w rekomendacjach</vt:lpstr>
      <vt:lpstr>Systemy ekspertowe – architektura i komponenty</vt:lpstr>
      <vt:lpstr>Przykłady zastosowań systemów ekspertowych</vt:lpstr>
      <vt:lpstr>Zalety i wady systemów ekspertowych</vt:lpstr>
      <vt:lpstr>Integracja systemów ekspertowych z uczeniem maszynowym</vt:lpstr>
      <vt:lpstr>Uczenie transferowe w systemach ekspertowych</vt:lpstr>
      <vt:lpstr>Techniki uczenia transferowego – przegląd</vt:lpstr>
      <vt:lpstr>Modele pretrenowane w uczeniu transferowym</vt:lpstr>
      <vt:lpstr>Uczenie transferowe – wyzwania i ograniczenia</vt:lpstr>
      <vt:lpstr>Eksperymentalne podejścia w uczeniu transferowym</vt:lpstr>
      <vt:lpstr>Przypadek użycia – medycyna i uczenie transferowe</vt:lpstr>
      <vt:lpstr>Wykorzystanie zbiorów rozmytych w systemach rekomendacyjnych</vt:lpstr>
      <vt:lpstr>Alternatywy dla listy Top-N w systemach rekomendacyjnych</vt:lpstr>
      <vt:lpstr>Budowa silnika rekomendacji filmów  – case study</vt:lpstr>
      <vt:lpstr>Hybrydowe systemy rekomendacyjne – podejścia</vt:lpstr>
      <vt:lpstr>Modele rankingowe w systemach rekomendacyjnych</vt:lpstr>
      <vt:lpstr>Współczesne trendy w systemach rekomendacyjnych</vt:lpstr>
      <vt:lpstr>Algorytmy rozproszone w systemach rekomendacyjnych</vt:lpstr>
      <vt:lpstr>Interfejs użytkownika w systemach rekomendacyjnych</vt:lpstr>
      <vt:lpstr>Etyka w systemach rekomendacyjnych</vt:lpstr>
      <vt:lpstr>Systemy rekomendacyjne a różnorodność treści</vt:lpstr>
      <vt:lpstr>Narzędzia i biblioteki do budowy systemów rekomendacyjnych</vt:lpstr>
      <vt:lpstr>Wydajność systemów rekomendacyjnych – metryki oceny</vt:lpstr>
      <vt:lpstr>Personalizacja systemów rekomendacyjnych</vt:lpstr>
      <vt:lpstr>Wykorzystanie uczenia transferowego w NLP</vt:lpstr>
      <vt:lpstr>Rekomendacje w czasie rzeczywistym</vt:lpstr>
      <vt:lpstr>Wyjaśnialność systemów rekomendacyjnych</vt:lpstr>
      <vt:lpstr>Techniki zwiększania odporności systemów rekomendacyjnych</vt:lpstr>
      <vt:lpstr>Systemy rekomendacyjne w e-commerce</vt:lpstr>
      <vt:lpstr>Rekomendacje w serwisach streamingowych</vt:lpstr>
      <vt:lpstr>Systemy rekomendacyjne a social media</vt:lpstr>
      <vt:lpstr>Wykorzystanie danych behawioralnych w rekomendacjach</vt:lpstr>
      <vt:lpstr>Wpływ systemów rekomendacyjnych na kulturę i społeczeństwo</vt:lpstr>
      <vt:lpstr>Przyszłość systemów rekomendacyjnych</vt:lpstr>
      <vt:lpstr>Podsumowanie i wnioski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Wprowadzenie do systemów rekomendacyjnych, systemów ekspertowych i uczenia transferowego</dc:title>
  <dc:creator>Piotr Bełdowski</dc:creator>
  <cp:lastModifiedBy>Karolina Goede</cp:lastModifiedBy>
  <cp:revision>84</cp:revision>
  <dcterms:created xsi:type="dcterms:W3CDTF">2024-06-08T14:40:10Z</dcterms:created>
  <dcterms:modified xsi:type="dcterms:W3CDTF">2026-02-06T10:32:24Z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