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8" r:id="rId11"/>
    <p:sldId id="269" r:id="rId12"/>
    <p:sldId id="303" r:id="rId13"/>
    <p:sldId id="266" r:id="rId14"/>
    <p:sldId id="267" r:id="rId15"/>
    <p:sldId id="304" r:id="rId16"/>
    <p:sldId id="305" r:id="rId17"/>
    <p:sldId id="270" r:id="rId18"/>
    <p:sldId id="272" r:id="rId19"/>
    <p:sldId id="271"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6" r:id="rId39"/>
    <p:sldId id="293" r:id="rId40"/>
    <p:sldId id="298" r:id="rId41"/>
    <p:sldId id="299" r:id="rId42"/>
    <p:sldId id="300" r:id="rId43"/>
    <p:sldId id="301" r:id="rId44"/>
    <p:sldId id="302" r:id="rId45"/>
    <p:sldId id="291" r:id="rId46"/>
    <p:sldId id="292" r:id="rId47"/>
    <p:sldId id="294" r:id="rId48"/>
    <p:sldId id="295" r:id="rId49"/>
    <p:sldId id="297" r:id="rId50"/>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 pośredn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73" autoAdjust="0"/>
    <p:restoredTop sz="94003" autoAdjust="0"/>
  </p:normalViewPr>
  <p:slideViewPr>
    <p:cSldViewPr snapToGrid="0">
      <p:cViewPr varScale="1">
        <p:scale>
          <a:sx n="73" d="100"/>
          <a:sy n="73" d="100"/>
        </p:scale>
        <p:origin x="39" y="4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3.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10" name="Tytuł 9"/>
          <p:cNvSpPr>
            <a:spLocks noGrp="1"/>
          </p:cNvSpPr>
          <p:nvPr>
            <p:ph type="title"/>
          </p:nvPr>
        </p:nvSpPr>
        <p:spPr/>
        <p:txBody>
          <a:bodyPr/>
          <a:lstStyle/>
          <a:p>
            <a:r>
              <a:rPr lang="pl-PL"/>
              <a:t>Kliknij, aby edytować styl</a:t>
            </a:r>
          </a:p>
        </p:txBody>
      </p:sp>
    </p:spTree>
    <p:extLst>
      <p:ext uri="{BB962C8B-B14F-4D97-AF65-F5344CB8AC3E}">
        <p14:creationId xmlns:p14="http://schemas.microsoft.com/office/powerpoint/2010/main" val="1463119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6.02.2026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971279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6.02.2026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92041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b="1"/>
            </a:lvl1pPr>
          </a:lstStyle>
          <a:p>
            <a:r>
              <a:rPr lang="pl-PL" dirty="0"/>
              <a:t>Kliknij, aby edytować styl</a:t>
            </a:r>
          </a:p>
        </p:txBody>
      </p:sp>
      <p:sp>
        <p:nvSpPr>
          <p:cNvPr id="3" name="Symbol zastępczy zawartości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Tree>
    <p:extLst>
      <p:ext uri="{BB962C8B-B14F-4D97-AF65-F5344CB8AC3E}">
        <p14:creationId xmlns:p14="http://schemas.microsoft.com/office/powerpoint/2010/main" val="2133677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25BA6EE3-B419-4539-A71C-850B302A0075}" type="datetimeFigureOut">
              <a:rPr lang="pl-PL" smtClean="0"/>
              <a:t>6.02.2026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87740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25BA6EE3-B419-4539-A71C-850B302A0075}" type="datetimeFigureOut">
              <a:rPr lang="pl-PL" smtClean="0"/>
              <a:t>6.02.2026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416588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25BA6EE3-B419-4539-A71C-850B302A0075}" type="datetimeFigureOut">
              <a:rPr lang="pl-PL" smtClean="0"/>
              <a:t>6.02.2026</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1794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25BA6EE3-B419-4539-A71C-850B302A0075}" type="datetimeFigureOut">
              <a:rPr lang="pl-PL" smtClean="0"/>
              <a:t>6.02.2026</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33770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5BA6EE3-B419-4539-A71C-850B302A0075}" type="datetimeFigureOut">
              <a:rPr lang="pl-PL" smtClean="0"/>
              <a:t>6.02.2026</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358003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6.02.2026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147679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6.02.2026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2056084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BA6EE3-B419-4539-A71C-850B302A0075}" type="datetimeFigureOut">
              <a:rPr lang="pl-PL" smtClean="0"/>
              <a:t>6.02.2026</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DAAAE-2952-40E7-99D1-B432747B2D3F}" type="slidenum">
              <a:rPr lang="pl-PL" smtClean="0"/>
              <a:t>‹#›</a:t>
            </a:fld>
            <a:endParaRPr lang="pl-PL"/>
          </a:p>
        </p:txBody>
      </p:sp>
    </p:spTree>
    <p:extLst>
      <p:ext uri="{BB962C8B-B14F-4D97-AF65-F5344CB8AC3E}">
        <p14:creationId xmlns:p14="http://schemas.microsoft.com/office/powerpoint/2010/main" val="867524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hyperlink" Target="https://bazywiedzy.com/mnozenie-macierzy.htm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gif"/><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gif"/><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kgpdag.wordpress.com/" TargetMode="External"/><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en.wikipedia.org/wiki/Mathematical_optimization" TargetMode="External"/><Relationship Id="rId2" Type="http://schemas.openxmlformats.org/officeDocument/2006/relationships/image" Target="../media/image40.gif"/><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hyperlink" Target="https://en.wikipedia.org/wiki/Mathematical_optimization" TargetMode="External"/><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ogo Uniwersytetu Kazimierza Wielkiego w Bydgoszcz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7721" y="286329"/>
            <a:ext cx="1857952" cy="1857952"/>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ctrTitle"/>
          </p:nvPr>
        </p:nvSpPr>
        <p:spPr>
          <a:xfrm>
            <a:off x="1524000" y="1122363"/>
            <a:ext cx="9144000" cy="2387600"/>
          </a:xfrm>
        </p:spPr>
        <p:txBody>
          <a:bodyPr>
            <a:normAutofit/>
          </a:bodyPr>
          <a:lstStyle/>
          <a:p>
            <a:r>
              <a:rPr lang="pl-PL" sz="4000" dirty="0"/>
              <a:t>Projekt „Kierunki – drogi dla gospodarki”</a:t>
            </a:r>
          </a:p>
        </p:txBody>
      </p:sp>
      <p:sp>
        <p:nvSpPr>
          <p:cNvPr id="3" name="Podtytuł 2"/>
          <p:cNvSpPr>
            <a:spLocks noGrp="1"/>
          </p:cNvSpPr>
          <p:nvPr>
            <p:ph type="subTitle" idx="1"/>
          </p:nvPr>
        </p:nvSpPr>
        <p:spPr/>
        <p:txBody>
          <a:bodyPr>
            <a:normAutofit lnSpcReduction="10000"/>
          </a:bodyPr>
          <a:lstStyle/>
          <a:p>
            <a:pPr algn="l"/>
            <a:r>
              <a:rPr lang="pl-PL" dirty="0"/>
              <a:t>Tytuł wykładu: Podstawy matematyczne sztucznej inteligencji</a:t>
            </a:r>
          </a:p>
          <a:p>
            <a:pPr algn="l"/>
            <a:r>
              <a:rPr lang="pl-PL" dirty="0"/>
              <a:t>Przedmiot: Wstęp do sztucznej inteligencji</a:t>
            </a:r>
          </a:p>
          <a:p>
            <a:pPr algn="l"/>
            <a:r>
              <a:rPr lang="pl-PL" dirty="0"/>
              <a:t>Kierunek: </a:t>
            </a:r>
            <a:r>
              <a:rPr lang="pl-PL" dirty="0" err="1"/>
              <a:t>Kogniwistyka</a:t>
            </a:r>
            <a:endParaRPr lang="pl-PL" dirty="0"/>
          </a:p>
          <a:p>
            <a:pPr algn="l"/>
            <a:r>
              <a:rPr lang="pl-PL" dirty="0"/>
              <a:t>Autor: dr inż. Piotr Bełdowski</a:t>
            </a:r>
          </a:p>
        </p:txBody>
      </p:sp>
      <p:pic>
        <p:nvPicPr>
          <p:cNvPr id="2050" name="Picture 2" descr="Logo Funduszy Europejskich dla Rozwoju Społeczne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77" t="24982" r="18017" b="25905"/>
          <a:stretch/>
        </p:blipFill>
        <p:spPr bwMode="auto">
          <a:xfrm>
            <a:off x="2705099" y="5445938"/>
            <a:ext cx="2781301" cy="9232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ogo oznaczające, że warsztat jest dofinansowany przez Unię Europejską"/>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5445938"/>
            <a:ext cx="2857500" cy="91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492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179DE70-9CFC-1827-3A32-7E6DFA9BEF1D}"/>
              </a:ext>
            </a:extLst>
          </p:cNvPr>
          <p:cNvSpPr>
            <a:spLocks noGrp="1"/>
          </p:cNvSpPr>
          <p:nvPr>
            <p:ph type="title"/>
          </p:nvPr>
        </p:nvSpPr>
        <p:spPr/>
        <p:txBody>
          <a:bodyPr/>
          <a:lstStyle/>
          <a:p>
            <a:r>
              <a:rPr lang="pl-PL" dirty="0"/>
              <a:t>Macierze jako przekształcenia</a:t>
            </a:r>
          </a:p>
        </p:txBody>
      </p:sp>
      <p:sp>
        <p:nvSpPr>
          <p:cNvPr id="4" name="pole tekstowe 3">
            <a:extLst>
              <a:ext uri="{FF2B5EF4-FFF2-40B4-BE49-F238E27FC236}">
                <a16:creationId xmlns:a16="http://schemas.microsoft.com/office/drawing/2014/main" id="{C6D3FD54-9CF6-E644-F24A-3F4FD7EEF90D}"/>
              </a:ext>
            </a:extLst>
          </p:cNvPr>
          <p:cNvSpPr txBox="1"/>
          <p:nvPr/>
        </p:nvSpPr>
        <p:spPr>
          <a:xfrm>
            <a:off x="1266150" y="1841396"/>
            <a:ext cx="8702797" cy="1200329"/>
          </a:xfrm>
          <a:prstGeom prst="rect">
            <a:avLst/>
          </a:prstGeom>
          <a:noFill/>
        </p:spPr>
        <p:txBody>
          <a:bodyPr wrap="square">
            <a:spAutoFit/>
          </a:bodyPr>
          <a:lstStyle/>
          <a:p>
            <a:pPr algn="l"/>
            <a:r>
              <a:rPr lang="pl-PL" b="0" i="0" dirty="0">
                <a:effectLst/>
                <a:latin typeface="fkGroteskNeue"/>
              </a:rPr>
              <a:t>Macierz opisuje liniowe przekształcenie przestrzeni. Przykłady: skalowanie, obrót, rozwarcie.​</a:t>
            </a:r>
          </a:p>
          <a:p>
            <a:pPr algn="l"/>
            <a:r>
              <a:rPr lang="pl-PL" b="0" i="0" dirty="0">
                <a:effectLst/>
                <a:latin typeface="fkGroteskNeue"/>
              </a:rPr>
              <a:t>Mnożenie macierzy przez wektor stosowane jako transformacja: </a:t>
            </a:r>
            <a:r>
              <a:rPr lang="pl-PL" b="1" i="0" dirty="0">
                <a:effectLst/>
                <a:latin typeface="KaTeX_Main"/>
              </a:rPr>
              <a:t>y</a:t>
            </a:r>
            <a:r>
              <a:rPr lang="pl-PL" b="0" i="0" dirty="0">
                <a:effectLst/>
                <a:latin typeface="KaTeX_Main"/>
              </a:rPr>
              <a:t>=</a:t>
            </a:r>
            <a:r>
              <a:rPr lang="pl-PL" b="0" i="1" dirty="0" err="1">
                <a:effectLst/>
                <a:latin typeface="KaTeX_Math"/>
              </a:rPr>
              <a:t>A</a:t>
            </a:r>
            <a:r>
              <a:rPr lang="pl-PL" b="1" i="0" dirty="0" err="1">
                <a:effectLst/>
                <a:latin typeface="KaTeX_Main"/>
              </a:rPr>
              <a:t>x</a:t>
            </a:r>
            <a:r>
              <a:rPr lang="pl-PL" b="0" i="0" dirty="0">
                <a:effectLst/>
                <a:latin typeface="fkGroteskNeue"/>
              </a:rPr>
              <a:t>.</a:t>
            </a:r>
          </a:p>
          <a:p>
            <a:pPr algn="l"/>
            <a:r>
              <a:rPr lang="pl-PL" b="0" i="0" dirty="0">
                <a:effectLst/>
                <a:latin typeface="fkGroteskNeue"/>
              </a:rPr>
              <a:t>Mnożenie macierzy nie jest przemienne!</a:t>
            </a:r>
          </a:p>
        </p:txBody>
      </p:sp>
      <mc:AlternateContent xmlns:mc="http://schemas.openxmlformats.org/markup-compatibility/2006">
        <mc:Choice xmlns:a14="http://schemas.microsoft.com/office/drawing/2010/main" Requires="a14">
          <p:sp>
            <p:nvSpPr>
              <p:cNvPr id="10" name="pole tekstowe 9">
                <a:extLst>
                  <a:ext uri="{FF2B5EF4-FFF2-40B4-BE49-F238E27FC236}">
                    <a16:creationId xmlns:a16="http://schemas.microsoft.com/office/drawing/2014/main" id="{4DC03FE7-0481-D3E4-6AD2-8257752C2ACD}"/>
                  </a:ext>
                </a:extLst>
              </p:cNvPr>
              <p:cNvSpPr txBox="1"/>
              <p:nvPr/>
            </p:nvSpPr>
            <p:spPr>
              <a:xfrm>
                <a:off x="1266151" y="4023429"/>
                <a:ext cx="7917606" cy="1488484"/>
              </a:xfrm>
              <a:prstGeom prst="rect">
                <a:avLst/>
              </a:prstGeom>
              <a:noFill/>
            </p:spPr>
            <p:txBody>
              <a:bodyPr wrap="square">
                <a:spAutoFit/>
              </a:bodyPr>
              <a:lstStyle/>
              <a:p>
                <a:pPr algn="l"/>
                <a:r>
                  <a:rPr lang="pl-PL" b="0" i="0" dirty="0">
                    <a:effectLst/>
                    <a:latin typeface="fkGroteskNeue"/>
                  </a:rPr>
                  <a:t>Transpozycja: </a:t>
                </a:r>
                <a14:m>
                  <m:oMath xmlns:m="http://schemas.openxmlformats.org/officeDocument/2006/math">
                    <m:sSup>
                      <m:sSupPr>
                        <m:ctrlPr>
                          <a:rPr lang="pl-PL" b="1" i="1" dirty="0" smtClean="0">
                            <a:effectLst/>
                            <a:latin typeface="Cambria Math" panose="02040503050406030204" pitchFamily="18" charset="0"/>
                          </a:rPr>
                        </m:ctrlPr>
                      </m:sSupPr>
                      <m:e>
                        <m:r>
                          <a:rPr lang="pl-PL" b="1" i="1" dirty="0" smtClean="0">
                            <a:effectLst/>
                            <a:latin typeface="Cambria Math" panose="02040503050406030204" pitchFamily="18" charset="0"/>
                          </a:rPr>
                          <m:t>𝑨</m:t>
                        </m:r>
                      </m:e>
                      <m:sup>
                        <m:r>
                          <a:rPr lang="pl-PL" b="1" i="1" dirty="0" smtClean="0">
                            <a:effectLst/>
                            <a:latin typeface="Cambria Math" panose="02040503050406030204" pitchFamily="18" charset="0"/>
                          </a:rPr>
                          <m:t>𝑻</m:t>
                        </m:r>
                      </m:sup>
                    </m:sSup>
                  </m:oMath>
                </a14:m>
                <a:r>
                  <a:rPr lang="pl-PL" b="1" i="0" dirty="0">
                    <a:effectLst/>
                    <a:latin typeface="fkGroteskNeue"/>
                  </a:rPr>
                  <a:t> </a:t>
                </a:r>
                <a:r>
                  <a:rPr lang="pl-PL" b="0" i="0" dirty="0">
                    <a:effectLst/>
                    <a:latin typeface="fkGroteskNeue"/>
                  </a:rPr>
                  <a:t>– zamiana wierszy na kolumny.​</a:t>
                </a:r>
              </a:p>
              <a:p>
                <a:pPr algn="l"/>
                <a:r>
                  <a:rPr lang="pl-PL" b="0" i="0" dirty="0">
                    <a:effectLst/>
                    <a:latin typeface="fkGroteskNeue"/>
                  </a:rPr>
                  <a:t>Macierz jednostkowa: </a:t>
                </a:r>
                <a:r>
                  <a:rPr lang="pl-PL" b="1" i="1" dirty="0">
                    <a:effectLst/>
                    <a:latin typeface="KaTeX_Math"/>
                  </a:rPr>
                  <a:t>I</a:t>
                </a:r>
                <a:r>
                  <a:rPr lang="pl-PL" b="1" i="0" dirty="0">
                    <a:effectLst/>
                    <a:latin typeface="fkGroteskNeue"/>
                  </a:rPr>
                  <a:t> </a:t>
                </a:r>
                <a:r>
                  <a:rPr lang="pl-PL" b="0" i="0" dirty="0">
                    <a:effectLst/>
                    <a:latin typeface="fkGroteskNeue"/>
                  </a:rPr>
                  <a:t>– działa jak 1 w mnożeniu. </a:t>
                </a:r>
              </a:p>
              <a:p>
                <a:r>
                  <a:rPr lang="pl-PL" b="0" i="0" dirty="0">
                    <a:effectLst/>
                    <a:latin typeface="fkGroteskNeue"/>
                  </a:rPr>
                  <a:t>Macierz odwrotna: </a:t>
                </a:r>
                <a14:m>
                  <m:oMath xmlns:m="http://schemas.openxmlformats.org/officeDocument/2006/math">
                    <m:sSup>
                      <m:sSupPr>
                        <m:ctrlPr>
                          <a:rPr lang="pl-PL" b="1" i="1" dirty="0" smtClean="0">
                            <a:effectLst/>
                            <a:latin typeface="Cambria Math" panose="02040503050406030204" pitchFamily="18" charset="0"/>
                          </a:rPr>
                        </m:ctrlPr>
                      </m:sSupPr>
                      <m:e>
                        <m:r>
                          <a:rPr lang="pl-PL" b="1" i="1" dirty="0" smtClean="0">
                            <a:effectLst/>
                            <a:latin typeface="Cambria Math" panose="02040503050406030204" pitchFamily="18" charset="0"/>
                          </a:rPr>
                          <m:t>𝑨</m:t>
                        </m:r>
                      </m:e>
                      <m:sup>
                        <m:r>
                          <a:rPr lang="pl-PL" b="1" i="1" dirty="0" smtClean="0">
                            <a:effectLst/>
                            <a:latin typeface="Cambria Math" panose="02040503050406030204" pitchFamily="18" charset="0"/>
                          </a:rPr>
                          <m:t>−</m:t>
                        </m:r>
                        <m:r>
                          <a:rPr lang="pl-PL" b="1" i="1" dirty="0" smtClean="0">
                            <a:effectLst/>
                            <a:latin typeface="Cambria Math" panose="02040503050406030204" pitchFamily="18" charset="0"/>
                          </a:rPr>
                          <m:t>𝟏</m:t>
                        </m:r>
                      </m:sup>
                    </m:sSup>
                  </m:oMath>
                </a14:m>
                <a:r>
                  <a:rPr lang="pl-PL" b="0" i="0" dirty="0">
                    <a:effectLst/>
                    <a:latin typeface="fkGroteskNeue"/>
                  </a:rPr>
                  <a:t>– taka, że </a:t>
                </a:r>
                <a:r>
                  <a:rPr lang="pl-PL" dirty="0"/>
                  <a:t> </a:t>
                </a:r>
                <a14:m>
                  <m:oMath xmlns:m="http://schemas.openxmlformats.org/officeDocument/2006/math">
                    <m:sSup>
                      <m:sSupPr>
                        <m:ctrlPr>
                          <a:rPr lang="pl-PL" b="1" i="1" dirty="0">
                            <a:latin typeface="Cambria Math" panose="02040503050406030204" pitchFamily="18" charset="0"/>
                          </a:rPr>
                        </m:ctrlPr>
                      </m:sSupPr>
                      <m:e>
                        <m:r>
                          <a:rPr lang="pl-PL" b="1" i="1" dirty="0" smtClean="0">
                            <a:latin typeface="Cambria Math" panose="02040503050406030204" pitchFamily="18" charset="0"/>
                          </a:rPr>
                          <m:t>𝑨</m:t>
                        </m:r>
                        <m:r>
                          <a:rPr lang="pl-PL" b="1" i="1" dirty="0" smtClean="0">
                            <a:latin typeface="Cambria Math" panose="02040503050406030204" pitchFamily="18" charset="0"/>
                            <a:ea typeface="Cambria Math" panose="02040503050406030204" pitchFamily="18" charset="0"/>
                          </a:rPr>
                          <m:t>∙</m:t>
                        </m:r>
                        <m:r>
                          <a:rPr lang="pl-PL" b="1" i="1" dirty="0">
                            <a:latin typeface="Cambria Math" panose="02040503050406030204" pitchFamily="18" charset="0"/>
                          </a:rPr>
                          <m:t>𝑨</m:t>
                        </m:r>
                      </m:e>
                      <m:sup>
                        <m:r>
                          <a:rPr lang="pl-PL" b="1" i="1" dirty="0">
                            <a:latin typeface="Cambria Math" panose="02040503050406030204" pitchFamily="18" charset="0"/>
                          </a:rPr>
                          <m:t>−</m:t>
                        </m:r>
                        <m:r>
                          <a:rPr lang="pl-PL" b="1" i="1" dirty="0">
                            <a:latin typeface="Cambria Math" panose="02040503050406030204" pitchFamily="18" charset="0"/>
                          </a:rPr>
                          <m:t>𝟏</m:t>
                        </m:r>
                      </m:sup>
                    </m:sSup>
                    <m:r>
                      <a:rPr lang="pl-PL" b="1" i="1" dirty="0" smtClean="0">
                        <a:latin typeface="Cambria Math" panose="02040503050406030204" pitchFamily="18" charset="0"/>
                      </a:rPr>
                      <m:t>=</m:t>
                    </m:r>
                    <m:r>
                      <a:rPr lang="pl-PL" b="1" i="1" dirty="0" smtClean="0">
                        <a:latin typeface="Cambria Math" panose="02040503050406030204" pitchFamily="18" charset="0"/>
                      </a:rPr>
                      <m:t>𝑰</m:t>
                    </m:r>
                  </m:oMath>
                </a14:m>
                <a:r>
                  <a:rPr lang="pl-PL" b="0" i="0" dirty="0">
                    <a:effectLst/>
                    <a:latin typeface="fkGroteskNeue"/>
                  </a:rPr>
                  <a:t>.</a:t>
                </a:r>
              </a:p>
              <a:p>
                <a:pPr algn="l"/>
                <a:r>
                  <a:rPr lang="pl-PL" b="0" i="0" dirty="0">
                    <a:effectLst/>
                    <a:latin typeface="fkGroteskNeue"/>
                  </a:rPr>
                  <a:t>Wyznacznik: opisuje skalowanie obiektu przez macierz. Jeśli </a:t>
                </a:r>
                <a:r>
                  <a:rPr lang="pl-PL" b="0" i="0" dirty="0" err="1">
                    <a:effectLst/>
                    <a:latin typeface="KaTeX_Main"/>
                  </a:rPr>
                  <a:t>det</a:t>
                </a:r>
                <a:r>
                  <a:rPr lang="pl-PL" b="0" i="0" dirty="0">
                    <a:effectLst/>
                    <a:latin typeface="KaTeX_Main"/>
                  </a:rPr>
                  <a:t>⁡(</a:t>
                </a:r>
                <a:r>
                  <a:rPr lang="pl-PL" b="1" i="1" dirty="0">
                    <a:effectLst/>
                    <a:latin typeface="KaTeX_Main"/>
                  </a:rPr>
                  <a:t>A</a:t>
                </a:r>
                <a:r>
                  <a:rPr lang="pl-PL" b="0" i="0" dirty="0">
                    <a:effectLst/>
                    <a:latin typeface="KaTeX_Main"/>
                  </a:rPr>
                  <a:t>)=0</a:t>
                </a:r>
                <a:r>
                  <a:rPr lang="pl-PL" b="0" i="0" dirty="0">
                    <a:effectLst/>
                    <a:latin typeface="fkGroteskNeue"/>
                  </a:rPr>
                  <a:t>– macierz jest osobliwa (nieodwraca</a:t>
                </a:r>
                <a:r>
                  <a:rPr lang="pl-PL" dirty="0">
                    <a:latin typeface="fkGroteskNeue"/>
                  </a:rPr>
                  <a:t>lna</a:t>
                </a:r>
                <a:r>
                  <a:rPr lang="pl-PL" b="0" i="0" dirty="0">
                    <a:effectLst/>
                    <a:latin typeface="fkGroteskNeue"/>
                  </a:rPr>
                  <a:t>).</a:t>
                </a:r>
              </a:p>
            </p:txBody>
          </p:sp>
        </mc:Choice>
        <mc:Fallback>
          <p:sp>
            <p:nvSpPr>
              <p:cNvPr id="10" name="pole tekstowe 9">
                <a:extLst>
                  <a:ext uri="{FF2B5EF4-FFF2-40B4-BE49-F238E27FC236}">
                    <a16:creationId xmlns:a16="http://schemas.microsoft.com/office/drawing/2014/main" id="{4DC03FE7-0481-D3E4-6AD2-8257752C2ACD}"/>
                  </a:ext>
                </a:extLst>
              </p:cNvPr>
              <p:cNvSpPr txBox="1">
                <a:spLocks noRot="1" noChangeAspect="1" noMove="1" noResize="1" noEditPoints="1" noAdjustHandles="1" noChangeArrowheads="1" noChangeShapeType="1" noTextEdit="1"/>
              </p:cNvSpPr>
              <p:nvPr/>
            </p:nvSpPr>
            <p:spPr>
              <a:xfrm>
                <a:off x="1266151" y="4023429"/>
                <a:ext cx="7917606" cy="1488484"/>
              </a:xfrm>
              <a:prstGeom prst="rect">
                <a:avLst/>
              </a:prstGeom>
              <a:blipFill>
                <a:blip r:embed="rId2"/>
                <a:stretch>
                  <a:fillRect l="-693" t="-1639" r="-385" b="-5738"/>
                </a:stretch>
              </a:blipFill>
            </p:spPr>
            <p:txBody>
              <a:bodyPr/>
              <a:lstStyle/>
              <a:p>
                <a:r>
                  <a:rPr lang="pl-PL">
                    <a:noFill/>
                  </a:rPr>
                  <a:t> </a:t>
                </a:r>
              </a:p>
            </p:txBody>
          </p:sp>
        </mc:Fallback>
      </mc:AlternateContent>
    </p:spTree>
    <p:extLst>
      <p:ext uri="{BB962C8B-B14F-4D97-AF65-F5344CB8AC3E}">
        <p14:creationId xmlns:p14="http://schemas.microsoft.com/office/powerpoint/2010/main" val="2496185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47088DF-D4E6-242C-4DD3-F86DC52BDC82}"/>
              </a:ext>
            </a:extLst>
          </p:cNvPr>
          <p:cNvSpPr>
            <a:spLocks noGrp="1"/>
          </p:cNvSpPr>
          <p:nvPr>
            <p:ph type="title"/>
          </p:nvPr>
        </p:nvSpPr>
        <p:spPr/>
        <p:txBody>
          <a:bodyPr/>
          <a:lstStyle/>
          <a:p>
            <a:r>
              <a:rPr lang="pl-PL" dirty="0"/>
              <a:t>Operacje na macierzach</a:t>
            </a:r>
          </a:p>
        </p:txBody>
      </p:sp>
      <p:pic>
        <p:nvPicPr>
          <p:cNvPr id="5" name="Symbol zastępczy zawartości 4" descr="Definicja dodawania dwóch macierzy">
            <a:extLst>
              <a:ext uri="{FF2B5EF4-FFF2-40B4-BE49-F238E27FC236}">
                <a16:creationId xmlns:a16="http://schemas.microsoft.com/office/drawing/2014/main" id="{41CD2046-5E1A-0B67-4CA8-B550E5F3C3E5}"/>
              </a:ext>
              <a:ext uri="{C183D7F6-B498-43B3-948B-1728B52AA6E4}">
                <adec:decorative xmlns:adec="http://schemas.microsoft.com/office/drawing/2017/decorative" val="0"/>
              </a:ext>
            </a:extLst>
          </p:cNvPr>
          <p:cNvPicPr>
            <a:picLocks noGrp="1" noChangeAspect="1"/>
          </p:cNvPicPr>
          <p:nvPr>
            <p:ph idx="1"/>
          </p:nvPr>
        </p:nvPicPr>
        <p:blipFill>
          <a:blip r:embed="rId2"/>
          <a:stretch>
            <a:fillRect/>
          </a:stretch>
        </p:blipFill>
        <p:spPr>
          <a:xfrm>
            <a:off x="1433899" y="1583660"/>
            <a:ext cx="3267531" cy="666843"/>
          </a:xfrm>
        </p:spPr>
      </p:pic>
      <p:pic>
        <p:nvPicPr>
          <p:cNvPr id="7" name="Obraz 6" descr="Przykład dodawania dwóch macierzy">
            <a:extLst>
              <a:ext uri="{FF2B5EF4-FFF2-40B4-BE49-F238E27FC236}">
                <a16:creationId xmlns:a16="http://schemas.microsoft.com/office/drawing/2014/main" id="{C9784B86-B9D9-D9FD-A8D8-FD4555E76744}"/>
              </a:ext>
            </a:extLst>
          </p:cNvPr>
          <p:cNvPicPr>
            <a:picLocks noChangeAspect="1"/>
          </p:cNvPicPr>
          <p:nvPr/>
        </p:nvPicPr>
        <p:blipFill>
          <a:blip r:embed="rId3"/>
          <a:stretch>
            <a:fillRect/>
          </a:stretch>
        </p:blipFill>
        <p:spPr>
          <a:xfrm>
            <a:off x="282932" y="2357532"/>
            <a:ext cx="5505025" cy="767094"/>
          </a:xfrm>
          <a:prstGeom prst="rect">
            <a:avLst/>
          </a:prstGeom>
        </p:spPr>
      </p:pic>
      <p:pic>
        <p:nvPicPr>
          <p:cNvPr id="9" name="Obraz 8" descr="Definicja mnożenia macierzy przez liczbę">
            <a:extLst>
              <a:ext uri="{FF2B5EF4-FFF2-40B4-BE49-F238E27FC236}">
                <a16:creationId xmlns:a16="http://schemas.microsoft.com/office/drawing/2014/main" id="{F97FB4AD-E342-C7A3-85D4-C21FFE4B74C6}"/>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7989957" y="1583660"/>
            <a:ext cx="2310955" cy="666843"/>
          </a:xfrm>
          <a:prstGeom prst="rect">
            <a:avLst/>
          </a:prstGeom>
        </p:spPr>
      </p:pic>
      <p:pic>
        <p:nvPicPr>
          <p:cNvPr id="11" name="Obraz 10" descr="Mnożenie macierzy przez liczbę">
            <a:extLst>
              <a:ext uri="{FF2B5EF4-FFF2-40B4-BE49-F238E27FC236}">
                <a16:creationId xmlns:a16="http://schemas.microsoft.com/office/drawing/2014/main" id="{C37CE2D1-92C7-4EB8-C6FF-3F205B289B68}"/>
              </a:ext>
            </a:extLst>
          </p:cNvPr>
          <p:cNvPicPr>
            <a:picLocks noChangeAspect="1"/>
          </p:cNvPicPr>
          <p:nvPr/>
        </p:nvPicPr>
        <p:blipFill>
          <a:blip r:embed="rId5"/>
          <a:stretch>
            <a:fillRect/>
          </a:stretch>
        </p:blipFill>
        <p:spPr>
          <a:xfrm>
            <a:off x="6383656" y="2306026"/>
            <a:ext cx="5277587" cy="706210"/>
          </a:xfrm>
          <a:prstGeom prst="rect">
            <a:avLst/>
          </a:prstGeom>
        </p:spPr>
      </p:pic>
      <p:pic>
        <p:nvPicPr>
          <p:cNvPr id="13" name="Obraz 12" descr="Definicja mnożenia elemntó macirzy">
            <a:extLst>
              <a:ext uri="{FF2B5EF4-FFF2-40B4-BE49-F238E27FC236}">
                <a16:creationId xmlns:a16="http://schemas.microsoft.com/office/drawing/2014/main" id="{9F27E94D-DC89-1DA3-4F8A-EB14A21E8385}"/>
              </a:ext>
              <a:ext uri="{C183D7F6-B498-43B3-948B-1728B52AA6E4}">
                <adec:decorative xmlns:adec="http://schemas.microsoft.com/office/drawing/2017/decorative" val="0"/>
              </a:ext>
            </a:extLst>
          </p:cNvPr>
          <p:cNvPicPr>
            <a:picLocks noChangeAspect="1"/>
          </p:cNvPicPr>
          <p:nvPr/>
        </p:nvPicPr>
        <p:blipFill>
          <a:blip r:embed="rId6"/>
          <a:stretch>
            <a:fillRect/>
          </a:stretch>
        </p:blipFill>
        <p:spPr>
          <a:xfrm>
            <a:off x="3349970" y="3627574"/>
            <a:ext cx="5334744" cy="600159"/>
          </a:xfrm>
          <a:prstGeom prst="rect">
            <a:avLst/>
          </a:prstGeom>
        </p:spPr>
      </p:pic>
      <p:pic>
        <p:nvPicPr>
          <p:cNvPr id="15" name="Obraz 14" descr="Przykład pokazujący nieprzemienność operacji mnożenia macierzy">
            <a:extLst>
              <a:ext uri="{FF2B5EF4-FFF2-40B4-BE49-F238E27FC236}">
                <a16:creationId xmlns:a16="http://schemas.microsoft.com/office/drawing/2014/main" id="{A362175B-D3E3-C2AF-28B0-B6F43E10E8A8}"/>
              </a:ext>
              <a:ext uri="{C183D7F6-B498-43B3-948B-1728B52AA6E4}">
                <adec:decorative xmlns:adec="http://schemas.microsoft.com/office/drawing/2017/decorative" val="0"/>
              </a:ext>
            </a:extLst>
          </p:cNvPr>
          <p:cNvPicPr>
            <a:picLocks noChangeAspect="1"/>
          </p:cNvPicPr>
          <p:nvPr/>
        </p:nvPicPr>
        <p:blipFill>
          <a:blip r:embed="rId7"/>
          <a:stretch>
            <a:fillRect/>
          </a:stretch>
        </p:blipFill>
        <p:spPr>
          <a:xfrm>
            <a:off x="3349970" y="4843071"/>
            <a:ext cx="5277587" cy="1467055"/>
          </a:xfrm>
          <a:prstGeom prst="rect">
            <a:avLst/>
          </a:prstGeom>
        </p:spPr>
      </p:pic>
    </p:spTree>
    <p:extLst>
      <p:ext uri="{BB962C8B-B14F-4D97-AF65-F5344CB8AC3E}">
        <p14:creationId xmlns:p14="http://schemas.microsoft.com/office/powerpoint/2010/main" val="645503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7F0F2CB-C7EE-8B35-AA48-E563CD40F3B5}"/>
              </a:ext>
            </a:extLst>
          </p:cNvPr>
          <p:cNvSpPr>
            <a:spLocks noGrp="1"/>
          </p:cNvSpPr>
          <p:nvPr>
            <p:ph type="title"/>
          </p:nvPr>
        </p:nvSpPr>
        <p:spPr/>
        <p:txBody>
          <a:bodyPr/>
          <a:lstStyle/>
          <a:p>
            <a:r>
              <a:rPr lang="pl-PL" dirty="0"/>
              <a:t>Mnożenie macierzy</a:t>
            </a:r>
          </a:p>
        </p:txBody>
      </p:sp>
      <p:pic>
        <p:nvPicPr>
          <p:cNvPr id="1028" name="Picture 4" descr="Wizualizacja procesu mnożenia dwóch macierzy (A 2×3 oraz B 3×2): pokazanie procedury obliczania elementu wynikowego jako sumy iloczynów (dot product) odpowiednich wierszy i kolumn">
            <a:extLst>
              <a:ext uri="{FF2B5EF4-FFF2-40B4-BE49-F238E27FC236}">
                <a16:creationId xmlns:a16="http://schemas.microsoft.com/office/drawing/2014/main" id="{A46947ED-0243-EC4F-EF18-72C939F849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6065" y="3908314"/>
            <a:ext cx="8899870" cy="172970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nożenie macierzy - wzór">
            <a:extLst>
              <a:ext uri="{FF2B5EF4-FFF2-40B4-BE49-F238E27FC236}">
                <a16:creationId xmlns:a16="http://schemas.microsoft.com/office/drawing/2014/main" id="{AA171EA1-EFB8-BF92-A5B9-CEAC1B71BB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0150" y="2775308"/>
            <a:ext cx="2100417" cy="898205"/>
          </a:xfrm>
          <a:prstGeom prst="rect">
            <a:avLst/>
          </a:prstGeom>
          <a:noFill/>
          <a:extLst>
            <a:ext uri="{909E8E84-426E-40DD-AFC4-6F175D3DCCD1}">
              <a14:hiddenFill xmlns:a14="http://schemas.microsoft.com/office/drawing/2010/main">
                <a:solidFill>
                  <a:srgbClr val="FFFFFF"/>
                </a:solidFill>
              </a14:hiddenFill>
            </a:ext>
          </a:extLst>
        </p:spPr>
      </p:pic>
      <p:sp>
        <p:nvSpPr>
          <p:cNvPr id="7" name="pole tekstowe 6">
            <a:extLst>
              <a:ext uri="{FF2B5EF4-FFF2-40B4-BE49-F238E27FC236}">
                <a16:creationId xmlns:a16="http://schemas.microsoft.com/office/drawing/2014/main" id="{E4150ED4-4162-F6E7-5797-C70AEF38EDE7}"/>
              </a:ext>
            </a:extLst>
          </p:cNvPr>
          <p:cNvSpPr txBox="1"/>
          <p:nvPr/>
        </p:nvSpPr>
        <p:spPr>
          <a:xfrm>
            <a:off x="1553847" y="6123543"/>
            <a:ext cx="6096000" cy="369332"/>
          </a:xfrm>
          <a:prstGeom prst="rect">
            <a:avLst/>
          </a:prstGeom>
          <a:noFill/>
        </p:spPr>
        <p:txBody>
          <a:bodyPr wrap="square">
            <a:spAutoFit/>
          </a:bodyPr>
          <a:lstStyle/>
          <a:p>
            <a:r>
              <a:rPr lang="pl-PL" dirty="0">
                <a:hlinkClick r:id="rId4"/>
              </a:rPr>
              <a:t>mnożenie macierzy - link otwiera się w nowym oknie</a:t>
            </a:r>
            <a:endParaRPr lang="pl-PL" dirty="0"/>
          </a:p>
        </p:txBody>
      </p:sp>
    </p:spTree>
    <p:extLst>
      <p:ext uri="{BB962C8B-B14F-4D97-AF65-F5344CB8AC3E}">
        <p14:creationId xmlns:p14="http://schemas.microsoft.com/office/powerpoint/2010/main" val="2556506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1CD52D9-7335-7DEA-9101-4169CB2D9749}"/>
              </a:ext>
            </a:extLst>
          </p:cNvPr>
          <p:cNvSpPr>
            <a:spLocks noGrp="1"/>
          </p:cNvSpPr>
          <p:nvPr>
            <p:ph type="title"/>
          </p:nvPr>
        </p:nvSpPr>
        <p:spPr/>
        <p:txBody>
          <a:bodyPr/>
          <a:lstStyle/>
          <a:p>
            <a:r>
              <a:rPr lang="pl-PL" dirty="0"/>
              <a:t>Operacje na macierzach podstawowe</a:t>
            </a:r>
          </a:p>
        </p:txBody>
      </p:sp>
      <p:pic>
        <p:nvPicPr>
          <p:cNvPr id="5" name="Symbol zastępczy zawartości 4" descr="Definicja operacji transpozycji. Zamiana rzędów na kolumny, przykład operacji dla przykładowych danych">
            <a:extLst>
              <a:ext uri="{FF2B5EF4-FFF2-40B4-BE49-F238E27FC236}">
                <a16:creationId xmlns:a16="http://schemas.microsoft.com/office/drawing/2014/main" id="{87E3F912-1C84-4C24-3C5D-2F8D4313D3AC}"/>
              </a:ext>
              <a:ext uri="{C183D7F6-B498-43B3-948B-1728B52AA6E4}">
                <adec:decorative xmlns:adec="http://schemas.microsoft.com/office/drawing/2017/decorative" val="0"/>
              </a:ext>
            </a:extLst>
          </p:cNvPr>
          <p:cNvPicPr>
            <a:picLocks noGrp="1" noChangeAspect="1"/>
          </p:cNvPicPr>
          <p:nvPr>
            <p:ph idx="1"/>
          </p:nvPr>
        </p:nvPicPr>
        <p:blipFill>
          <a:blip r:embed="rId2"/>
          <a:stretch>
            <a:fillRect/>
          </a:stretch>
        </p:blipFill>
        <p:spPr>
          <a:xfrm>
            <a:off x="2628765" y="1776670"/>
            <a:ext cx="6344535" cy="1066949"/>
          </a:xfrm>
        </p:spPr>
      </p:pic>
      <p:pic>
        <p:nvPicPr>
          <p:cNvPr id="7" name="Obraz 6" descr="Operacje na macierzach wykorzystujące właściwości transpozycji macierzy">
            <a:extLst>
              <a:ext uri="{FF2B5EF4-FFF2-40B4-BE49-F238E27FC236}">
                <a16:creationId xmlns:a16="http://schemas.microsoft.com/office/drawing/2014/main" id="{705F4459-E8A8-BF7A-C1B1-6EA8C74B29DE}"/>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628765" y="2929601"/>
            <a:ext cx="6411220" cy="1438476"/>
          </a:xfrm>
          <a:prstGeom prst="rect">
            <a:avLst/>
          </a:prstGeom>
        </p:spPr>
      </p:pic>
      <p:pic>
        <p:nvPicPr>
          <p:cNvPr id="9" name="Obraz 8" descr="Macierz jednostkowa, zawierająca wartości 1 na przekątnej i 0 na pozostałych pozycjach">
            <a:extLst>
              <a:ext uri="{FF2B5EF4-FFF2-40B4-BE49-F238E27FC236}">
                <a16:creationId xmlns:a16="http://schemas.microsoft.com/office/drawing/2014/main" id="{6C8002C5-8C54-587F-4FF2-8252810CFF1B}"/>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4233994" y="4706752"/>
            <a:ext cx="2524477" cy="1800476"/>
          </a:xfrm>
          <a:prstGeom prst="rect">
            <a:avLst/>
          </a:prstGeom>
        </p:spPr>
      </p:pic>
    </p:spTree>
    <p:extLst>
      <p:ext uri="{BB962C8B-B14F-4D97-AF65-F5344CB8AC3E}">
        <p14:creationId xmlns:p14="http://schemas.microsoft.com/office/powerpoint/2010/main" val="675646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0805271-919B-AD6A-0F7F-77E03EC9016A}"/>
              </a:ext>
            </a:extLst>
          </p:cNvPr>
          <p:cNvSpPr>
            <a:spLocks noGrp="1"/>
          </p:cNvSpPr>
          <p:nvPr>
            <p:ph type="title"/>
          </p:nvPr>
        </p:nvSpPr>
        <p:spPr/>
        <p:txBody>
          <a:bodyPr/>
          <a:lstStyle/>
          <a:p>
            <a:r>
              <a:rPr lang="pl-PL" dirty="0"/>
              <a:t>Operacje na macierzach cd.</a:t>
            </a:r>
          </a:p>
        </p:txBody>
      </p:sp>
      <p:pic>
        <p:nvPicPr>
          <p:cNvPr id="5" name="Symbol zastępczy zawartości 4" descr="Definicja wyznacznika macierzy ">
            <a:extLst>
              <a:ext uri="{FF2B5EF4-FFF2-40B4-BE49-F238E27FC236}">
                <a16:creationId xmlns:a16="http://schemas.microsoft.com/office/drawing/2014/main" id="{C5672DC0-282A-70A6-BAB1-6C821898A196}"/>
              </a:ext>
              <a:ext uri="{C183D7F6-B498-43B3-948B-1728B52AA6E4}">
                <adec:decorative xmlns:adec="http://schemas.microsoft.com/office/drawing/2017/decorative" val="0"/>
              </a:ext>
            </a:extLst>
          </p:cNvPr>
          <p:cNvPicPr>
            <a:picLocks noGrp="1" noChangeAspect="1"/>
          </p:cNvPicPr>
          <p:nvPr>
            <p:ph idx="1"/>
          </p:nvPr>
        </p:nvPicPr>
        <p:blipFill>
          <a:blip r:embed="rId2"/>
          <a:stretch>
            <a:fillRect/>
          </a:stretch>
        </p:blipFill>
        <p:spPr>
          <a:xfrm>
            <a:off x="1304332" y="2215146"/>
            <a:ext cx="4077269" cy="819264"/>
          </a:xfrm>
        </p:spPr>
      </p:pic>
      <p:pic>
        <p:nvPicPr>
          <p:cNvPr id="7" name="Obraz 6" descr="Przykład przedstawiający obliczanie wyznacznika macierzy 2x2">
            <a:extLst>
              <a:ext uri="{FF2B5EF4-FFF2-40B4-BE49-F238E27FC236}">
                <a16:creationId xmlns:a16="http://schemas.microsoft.com/office/drawing/2014/main" id="{EE6B5D78-3088-1EB6-7F53-7341FE76FFD2}"/>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4298494" y="3202779"/>
            <a:ext cx="2867425" cy="981212"/>
          </a:xfrm>
          <a:prstGeom prst="rect">
            <a:avLst/>
          </a:prstGeom>
        </p:spPr>
      </p:pic>
      <p:pic>
        <p:nvPicPr>
          <p:cNvPr id="9" name="Obraz 8" descr="Definicja śladu macierzy">
            <a:extLst>
              <a:ext uri="{FF2B5EF4-FFF2-40B4-BE49-F238E27FC236}">
                <a16:creationId xmlns:a16="http://schemas.microsoft.com/office/drawing/2014/main" id="{877FA96C-1BE0-0439-B797-640D99A2F4F4}"/>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1453780" y="3921619"/>
            <a:ext cx="2362530" cy="981212"/>
          </a:xfrm>
          <a:prstGeom prst="rect">
            <a:avLst/>
          </a:prstGeom>
        </p:spPr>
      </p:pic>
      <p:pic>
        <p:nvPicPr>
          <p:cNvPr id="11" name="Obraz 10" descr="Definicja iloczynu skalarnego macierzy">
            <a:extLst>
              <a:ext uri="{FF2B5EF4-FFF2-40B4-BE49-F238E27FC236}">
                <a16:creationId xmlns:a16="http://schemas.microsoft.com/office/drawing/2014/main" id="{7ABAB685-117E-BFCF-62BC-6C1C66E109F0}"/>
              </a:ext>
            </a:extLst>
          </p:cNvPr>
          <p:cNvPicPr>
            <a:picLocks noChangeAspect="1"/>
          </p:cNvPicPr>
          <p:nvPr/>
        </p:nvPicPr>
        <p:blipFill>
          <a:blip r:embed="rId5"/>
          <a:stretch>
            <a:fillRect/>
          </a:stretch>
        </p:blipFill>
        <p:spPr>
          <a:xfrm>
            <a:off x="4526704" y="4412225"/>
            <a:ext cx="6506483" cy="2124371"/>
          </a:xfrm>
          <a:prstGeom prst="rect">
            <a:avLst/>
          </a:prstGeom>
        </p:spPr>
      </p:pic>
      <p:pic>
        <p:nvPicPr>
          <p:cNvPr id="1026" name="Picture 2" descr="Przykład przedstawiający obliczanie wyznacznika macierzy 3x3">
            <a:extLst>
              <a:ext uri="{FF2B5EF4-FFF2-40B4-BE49-F238E27FC236}">
                <a16:creationId xmlns:a16="http://schemas.microsoft.com/office/drawing/2014/main" id="{159A074F-2F00-718F-C8FC-B7FA62BD8C5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79945" y="1409700"/>
            <a:ext cx="3048000" cy="2019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242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566A7FF-4EB3-207F-8FE7-E8C181183A99}"/>
              </a:ext>
            </a:extLst>
          </p:cNvPr>
          <p:cNvSpPr>
            <a:spLocks noGrp="1"/>
          </p:cNvSpPr>
          <p:nvPr>
            <p:ph type="title"/>
          </p:nvPr>
        </p:nvSpPr>
        <p:spPr/>
        <p:txBody>
          <a:bodyPr/>
          <a:lstStyle/>
          <a:p>
            <a:r>
              <a:rPr lang="pl-PL" dirty="0"/>
              <a:t>Operacje na macierzach pozostałe</a:t>
            </a:r>
            <a:br>
              <a:rPr lang="pl-PL" dirty="0"/>
            </a:br>
            <a:endParaRPr lang="pl-PL" dirty="0"/>
          </a:p>
        </p:txBody>
      </p:sp>
      <p:pic>
        <p:nvPicPr>
          <p:cNvPr id="2050" name="Picture 2" descr="Przykład obliczania macierzy odwrotnej">
            <a:extLst>
              <a:ext uri="{FF2B5EF4-FFF2-40B4-BE49-F238E27FC236}">
                <a16:creationId xmlns:a16="http://schemas.microsoft.com/office/drawing/2014/main" id="{F47F79AD-2CBC-3EB0-7B74-088620C2F93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97097" y="4982497"/>
            <a:ext cx="3381375" cy="1219200"/>
          </a:xfrm>
          <a:prstGeom prst="rect">
            <a:avLst/>
          </a:prstGeom>
          <a:noFill/>
          <a:extLst>
            <a:ext uri="{909E8E84-426E-40DD-AFC4-6F175D3DCCD1}">
              <a14:hiddenFill xmlns:a14="http://schemas.microsoft.com/office/drawing/2010/main">
                <a:solidFill>
                  <a:srgbClr val="FFFFFF"/>
                </a:solidFill>
              </a14:hiddenFill>
            </a:ext>
          </a:extLst>
        </p:spPr>
      </p:pic>
      <p:pic>
        <p:nvPicPr>
          <p:cNvPr id="5" name="Obraz 4" descr="Definicja mnożenia macierzy odwrotnych">
            <a:extLst>
              <a:ext uri="{FF2B5EF4-FFF2-40B4-BE49-F238E27FC236}">
                <a16:creationId xmlns:a16="http://schemas.microsoft.com/office/drawing/2014/main" id="{A4F02769-609E-CD45-DB4A-17C0C9354BCC}"/>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4325626" y="2150114"/>
            <a:ext cx="2265439" cy="591612"/>
          </a:xfrm>
          <a:prstGeom prst="rect">
            <a:avLst/>
          </a:prstGeom>
        </p:spPr>
      </p:pic>
      <p:pic>
        <p:nvPicPr>
          <p:cNvPr id="7" name="Obraz 6" descr="Operacja odwracania macierzy odwrotnej">
            <a:extLst>
              <a:ext uri="{FF2B5EF4-FFF2-40B4-BE49-F238E27FC236}">
                <a16:creationId xmlns:a16="http://schemas.microsoft.com/office/drawing/2014/main" id="{813C1DA3-A611-D705-5DF7-6FF11DEA7DB4}"/>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1241926" y="3429000"/>
            <a:ext cx="1438476" cy="504895"/>
          </a:xfrm>
          <a:prstGeom prst="rect">
            <a:avLst/>
          </a:prstGeom>
        </p:spPr>
      </p:pic>
      <p:pic>
        <p:nvPicPr>
          <p:cNvPr id="9" name="Obraz 8" descr="Własność operacji odwracania iloczynu macierzy">
            <a:extLst>
              <a:ext uri="{FF2B5EF4-FFF2-40B4-BE49-F238E27FC236}">
                <a16:creationId xmlns:a16="http://schemas.microsoft.com/office/drawing/2014/main" id="{D8B71482-6466-A57A-5B90-F8A8217CF837}"/>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4325626" y="3463020"/>
            <a:ext cx="1924319" cy="428685"/>
          </a:xfrm>
          <a:prstGeom prst="rect">
            <a:avLst/>
          </a:prstGeom>
        </p:spPr>
      </p:pic>
      <p:pic>
        <p:nvPicPr>
          <p:cNvPr id="11" name="Obraz 10" descr="Odwrotność macierzy transponowanej">
            <a:extLst>
              <a:ext uri="{FF2B5EF4-FFF2-40B4-BE49-F238E27FC236}">
                <a16:creationId xmlns:a16="http://schemas.microsoft.com/office/drawing/2014/main" id="{03A4A186-4426-980F-12CE-3FE07931CE79}"/>
              </a:ext>
              <a:ext uri="{C183D7F6-B498-43B3-948B-1728B52AA6E4}">
                <adec:decorative xmlns:adec="http://schemas.microsoft.com/office/drawing/2017/decorative" val="0"/>
              </a:ext>
            </a:extLst>
          </p:cNvPr>
          <p:cNvPicPr>
            <a:picLocks noChangeAspect="1"/>
          </p:cNvPicPr>
          <p:nvPr/>
        </p:nvPicPr>
        <p:blipFill>
          <a:blip r:embed="rId6"/>
          <a:stretch>
            <a:fillRect/>
          </a:stretch>
        </p:blipFill>
        <p:spPr>
          <a:xfrm>
            <a:off x="7989388" y="3383079"/>
            <a:ext cx="1810003" cy="419158"/>
          </a:xfrm>
          <a:prstGeom prst="rect">
            <a:avLst/>
          </a:prstGeom>
        </p:spPr>
      </p:pic>
    </p:spTree>
    <p:extLst>
      <p:ext uri="{BB962C8B-B14F-4D97-AF65-F5344CB8AC3E}">
        <p14:creationId xmlns:p14="http://schemas.microsoft.com/office/powerpoint/2010/main" val="981893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FFB200C-CE78-1508-19B9-52692F8CEBC0}"/>
              </a:ext>
            </a:extLst>
          </p:cNvPr>
          <p:cNvSpPr>
            <a:spLocks noGrp="1"/>
          </p:cNvSpPr>
          <p:nvPr>
            <p:ph type="title"/>
          </p:nvPr>
        </p:nvSpPr>
        <p:spPr/>
        <p:txBody>
          <a:bodyPr/>
          <a:lstStyle/>
          <a:p>
            <a:r>
              <a:rPr lang="pl-PL" dirty="0"/>
              <a:t>Wartości i wektory własne</a:t>
            </a:r>
          </a:p>
        </p:txBody>
      </p:sp>
      <p:sp>
        <p:nvSpPr>
          <p:cNvPr id="4" name="pole tekstowe 3">
            <a:extLst>
              <a:ext uri="{FF2B5EF4-FFF2-40B4-BE49-F238E27FC236}">
                <a16:creationId xmlns:a16="http://schemas.microsoft.com/office/drawing/2014/main" id="{C3EAE9E1-CC4C-78C3-EF33-CB26F13041D1}"/>
              </a:ext>
            </a:extLst>
          </p:cNvPr>
          <p:cNvSpPr txBox="1"/>
          <p:nvPr/>
        </p:nvSpPr>
        <p:spPr>
          <a:xfrm>
            <a:off x="931794" y="2364290"/>
            <a:ext cx="9245876" cy="3046988"/>
          </a:xfrm>
          <a:prstGeom prst="rect">
            <a:avLst/>
          </a:prstGeom>
          <a:noFill/>
        </p:spPr>
        <p:txBody>
          <a:bodyPr wrap="square">
            <a:spAutoFit/>
          </a:bodyPr>
          <a:lstStyle/>
          <a:p>
            <a:pPr algn="l"/>
            <a:r>
              <a:rPr lang="pl-PL" sz="2400" b="0" i="0" dirty="0">
                <a:effectLst/>
              </a:rPr>
              <a:t>Definicja: </a:t>
            </a:r>
            <a:r>
              <a:rPr lang="pl-PL" sz="2400" b="0" i="1" dirty="0">
                <a:effectLst/>
              </a:rPr>
              <a:t>A</a:t>
            </a:r>
            <a:r>
              <a:rPr lang="pl-PL" sz="2400" b="1" i="0" dirty="0">
                <a:effectLst/>
              </a:rPr>
              <a:t>v</a:t>
            </a:r>
            <a:r>
              <a:rPr lang="pl-PL" sz="2400" b="0" i="0" dirty="0">
                <a:effectLst/>
              </a:rPr>
              <a:t>=</a:t>
            </a:r>
            <a:r>
              <a:rPr lang="pl-PL" sz="2400" b="0" i="1" dirty="0" err="1">
                <a:effectLst/>
              </a:rPr>
              <a:t>λ</a:t>
            </a:r>
            <a:r>
              <a:rPr lang="pl-PL" sz="2400" b="1" i="0" dirty="0" err="1">
                <a:effectLst/>
              </a:rPr>
              <a:t>v</a:t>
            </a:r>
            <a:r>
              <a:rPr lang="pl-PL" sz="2400" b="0" i="0" dirty="0">
                <a:effectLst/>
              </a:rPr>
              <a:t> </a:t>
            </a:r>
          </a:p>
          <a:p>
            <a:pPr algn="l"/>
            <a:r>
              <a:rPr lang="pl-PL" sz="2400" b="0" i="0" dirty="0">
                <a:effectLst/>
              </a:rPr>
              <a:t>– </a:t>
            </a:r>
            <a:r>
              <a:rPr lang="pl-PL" sz="2400" b="1" i="0" dirty="0">
                <a:effectLst/>
              </a:rPr>
              <a:t>v</a:t>
            </a:r>
            <a:r>
              <a:rPr lang="pl-PL" sz="2400" b="0" i="0" dirty="0">
                <a:effectLst/>
              </a:rPr>
              <a:t> to wektor własny, </a:t>
            </a:r>
          </a:p>
          <a:p>
            <a:pPr algn="l"/>
            <a:r>
              <a:rPr lang="pl-PL" sz="2400" dirty="0"/>
              <a:t>- </a:t>
            </a:r>
            <a:r>
              <a:rPr lang="pl-PL" sz="2400" b="0" i="0" dirty="0">
                <a:effectLst/>
              </a:rPr>
              <a:t>λ wartość własna.​</a:t>
            </a:r>
          </a:p>
          <a:p>
            <a:pPr algn="l"/>
            <a:r>
              <a:rPr lang="pl-PL" sz="2400" b="0" i="0" dirty="0">
                <a:effectLst/>
              </a:rPr>
              <a:t>Interpretacja: macierz przekształca wektor w jego wielokrotność. </a:t>
            </a:r>
          </a:p>
          <a:p>
            <a:pPr algn="l"/>
            <a:r>
              <a:rPr lang="pl-PL" sz="2400" b="0" i="0" dirty="0">
                <a:effectLst/>
              </a:rPr>
              <a:t>W AI wykorzystujemy w:</a:t>
            </a:r>
          </a:p>
          <a:p>
            <a:pPr algn="l">
              <a:buFont typeface="Arial" panose="020B0604020202020204" pitchFamily="34" charset="0"/>
              <a:buChar char="•"/>
            </a:pPr>
            <a:r>
              <a:rPr lang="pl-PL" sz="2400" b="0" i="0" dirty="0">
                <a:effectLst/>
              </a:rPr>
              <a:t>PCA (analiza głównych składowych),</a:t>
            </a:r>
          </a:p>
          <a:p>
            <a:pPr algn="l">
              <a:buFont typeface="Arial" panose="020B0604020202020204" pitchFamily="34" charset="0"/>
              <a:buChar char="•"/>
            </a:pPr>
            <a:r>
              <a:rPr lang="pl-PL" sz="2400" b="0" i="0" dirty="0">
                <a:effectLst/>
              </a:rPr>
              <a:t>redukcja wymiaru,</a:t>
            </a:r>
          </a:p>
          <a:p>
            <a:pPr algn="l">
              <a:buFont typeface="Arial" panose="020B0604020202020204" pitchFamily="34" charset="0"/>
              <a:buChar char="•"/>
            </a:pPr>
            <a:r>
              <a:rPr lang="pl-PL" sz="2400" b="0" i="0" dirty="0">
                <a:effectLst/>
              </a:rPr>
              <a:t>analiza stabilności systemów.</a:t>
            </a:r>
          </a:p>
        </p:txBody>
      </p:sp>
    </p:spTree>
    <p:extLst>
      <p:ext uri="{BB962C8B-B14F-4D97-AF65-F5344CB8AC3E}">
        <p14:creationId xmlns:p14="http://schemas.microsoft.com/office/powerpoint/2010/main" val="667040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3AC7531-B83E-C478-54E4-774E16F61F0C}"/>
              </a:ext>
            </a:extLst>
          </p:cNvPr>
          <p:cNvSpPr>
            <a:spLocks noGrp="1"/>
          </p:cNvSpPr>
          <p:nvPr>
            <p:ph type="title"/>
          </p:nvPr>
        </p:nvSpPr>
        <p:spPr/>
        <p:txBody>
          <a:bodyPr/>
          <a:lstStyle/>
          <a:p>
            <a:r>
              <a:rPr lang="pl-PL" dirty="0"/>
              <a:t>Układy równań liniowych</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1FA52143-DF05-DE85-ED04-0A8AB6A87E27}"/>
                  </a:ext>
                </a:extLst>
              </p:cNvPr>
              <p:cNvSpPr txBox="1"/>
              <p:nvPr/>
            </p:nvSpPr>
            <p:spPr>
              <a:xfrm>
                <a:off x="1557958" y="2433864"/>
                <a:ext cx="6097656" cy="3145541"/>
              </a:xfrm>
              <a:prstGeom prst="rect">
                <a:avLst/>
              </a:prstGeom>
              <a:noFill/>
            </p:spPr>
            <p:txBody>
              <a:bodyPr wrap="square">
                <a:spAutoFit/>
              </a:bodyPr>
              <a:lstStyle/>
              <a:p>
                <a:pPr algn="l"/>
                <a:r>
                  <a:rPr lang="pl-PL" b="0" i="0" dirty="0">
                    <a:effectLst/>
                  </a:rPr>
                  <a:t>Postać macierzowa: </a:t>
                </a:r>
                <a:r>
                  <a:rPr lang="pl-PL" b="0" i="1" dirty="0" err="1">
                    <a:effectLst/>
                  </a:rPr>
                  <a:t>A</a:t>
                </a:r>
                <a:r>
                  <a:rPr lang="pl-PL" b="1" i="0" dirty="0" err="1">
                    <a:effectLst/>
                  </a:rPr>
                  <a:t>x</a:t>
                </a:r>
                <a:r>
                  <a:rPr lang="pl-PL" b="0" i="0" dirty="0">
                    <a:effectLst/>
                  </a:rPr>
                  <a:t>=</a:t>
                </a:r>
                <a:r>
                  <a:rPr lang="pl-PL" b="1" i="0" dirty="0">
                    <a:effectLst/>
                  </a:rPr>
                  <a:t>b</a:t>
                </a:r>
                <a:r>
                  <a:rPr lang="pl-PL" b="0" i="0" dirty="0">
                    <a:effectLst/>
                  </a:rPr>
                  <a:t>.​</a:t>
                </a:r>
              </a:p>
              <a:p>
                <a:pPr algn="l"/>
                <a:r>
                  <a:rPr lang="pl-PL" b="0" i="0" dirty="0">
                    <a:effectLst/>
                  </a:rPr>
                  <a:t>Rozwiązanie: </a:t>
                </a:r>
              </a:p>
              <a:p>
                <a:pPr algn="l"/>
                <a14:m>
                  <m:oMathPara xmlns:m="http://schemas.openxmlformats.org/officeDocument/2006/math">
                    <m:oMathParaPr>
                      <m:jc m:val="centerGroup"/>
                    </m:oMathParaPr>
                    <m:oMath xmlns:m="http://schemas.openxmlformats.org/officeDocument/2006/math">
                      <m:r>
                        <a:rPr lang="pl-PL" b="1" i="1" dirty="0" smtClean="0">
                          <a:effectLst/>
                          <a:latin typeface="Cambria Math" panose="02040503050406030204" pitchFamily="18" charset="0"/>
                        </a:rPr>
                        <m:t>𝒙</m:t>
                      </m:r>
                      <m:r>
                        <a:rPr lang="pl-PL" b="1" i="1" dirty="0" smtClean="0">
                          <a:effectLst/>
                          <a:latin typeface="Cambria Math" panose="02040503050406030204" pitchFamily="18" charset="0"/>
                        </a:rPr>
                        <m:t>= </m:t>
                      </m:r>
                      <m:sSup>
                        <m:sSupPr>
                          <m:ctrlPr>
                            <a:rPr lang="pl-PL" b="1" i="1" dirty="0" smtClean="0">
                              <a:effectLst/>
                              <a:latin typeface="Cambria Math" panose="02040503050406030204" pitchFamily="18" charset="0"/>
                            </a:rPr>
                          </m:ctrlPr>
                        </m:sSupPr>
                        <m:e>
                          <m:r>
                            <a:rPr lang="pl-PL" b="1" i="1" dirty="0" smtClean="0">
                              <a:effectLst/>
                              <a:latin typeface="Cambria Math" panose="02040503050406030204" pitchFamily="18" charset="0"/>
                            </a:rPr>
                            <m:t>𝑨</m:t>
                          </m:r>
                        </m:e>
                        <m:sup>
                          <m:r>
                            <a:rPr lang="pl-PL" b="1" i="1" dirty="0" smtClean="0">
                              <a:effectLst/>
                              <a:latin typeface="Cambria Math" panose="02040503050406030204" pitchFamily="18" charset="0"/>
                            </a:rPr>
                            <m:t>−</m:t>
                          </m:r>
                          <m:r>
                            <a:rPr lang="pl-PL" b="1" i="1" dirty="0" smtClean="0">
                              <a:effectLst/>
                              <a:latin typeface="Cambria Math" panose="02040503050406030204" pitchFamily="18" charset="0"/>
                            </a:rPr>
                            <m:t>𝟏</m:t>
                          </m:r>
                        </m:sup>
                      </m:sSup>
                      <m:r>
                        <a:rPr lang="pl-PL" b="1" i="1" dirty="0" smtClean="0">
                          <a:effectLst/>
                          <a:latin typeface="Cambria Math" panose="02040503050406030204" pitchFamily="18" charset="0"/>
                        </a:rPr>
                        <m:t>𝒃</m:t>
                      </m:r>
                    </m:oMath>
                  </m:oMathPara>
                </a14:m>
                <a:endParaRPr lang="pl-PL" b="0" i="0" dirty="0">
                  <a:effectLst/>
                </a:endParaRPr>
              </a:p>
              <a:p>
                <a:pPr algn="l"/>
                <a:endParaRPr lang="pl-PL" dirty="0"/>
              </a:p>
              <a:p>
                <a:pPr algn="l"/>
                <a:r>
                  <a:rPr lang="pl-PL" b="0" i="0" dirty="0">
                    <a:effectLst/>
                  </a:rPr>
                  <a:t>(jeśli A jest odwracalna). </a:t>
                </a:r>
              </a:p>
              <a:p>
                <a:pPr algn="l"/>
                <a:r>
                  <a:rPr lang="pl-PL" b="0" i="0" dirty="0">
                    <a:effectLst/>
                  </a:rPr>
                  <a:t>W praktyce:</a:t>
                </a:r>
              </a:p>
              <a:p>
                <a:pPr algn="l">
                  <a:buFont typeface="Arial" panose="020B0604020202020204" pitchFamily="34" charset="0"/>
                  <a:buChar char="•"/>
                </a:pPr>
                <a:r>
                  <a:rPr lang="pl-PL" b="0" i="0" dirty="0">
                    <a:effectLst/>
                  </a:rPr>
                  <a:t>metoda eliminacji Gaussa,</a:t>
                </a:r>
              </a:p>
              <a:p>
                <a:pPr algn="l">
                  <a:buFont typeface="Arial" panose="020B0604020202020204" pitchFamily="34" charset="0"/>
                  <a:buChar char="•"/>
                </a:pPr>
                <a:r>
                  <a:rPr lang="pl-PL" b="0" i="0" dirty="0">
                    <a:effectLst/>
                  </a:rPr>
                  <a:t>rozkład LU,</a:t>
                </a:r>
              </a:p>
              <a:p>
                <a:pPr algn="l">
                  <a:buFont typeface="Arial" panose="020B0604020202020204" pitchFamily="34" charset="0"/>
                  <a:buChar char="•"/>
                </a:pPr>
                <a:r>
                  <a:rPr lang="pl-PL" b="0" i="0" dirty="0">
                    <a:effectLst/>
                  </a:rPr>
                  <a:t>metody iteracyjne.​</a:t>
                </a:r>
              </a:p>
              <a:p>
                <a:pPr algn="l"/>
                <a:r>
                  <a:rPr lang="pl-PL" b="0" i="0" dirty="0">
                    <a:effectLst/>
                  </a:rPr>
                  <a:t>W uczeniu maszynowym – związane z procesem regresji liniowej.</a:t>
                </a:r>
              </a:p>
            </p:txBody>
          </p:sp>
        </mc:Choice>
        <mc:Fallback xmlns="">
          <p:sp>
            <p:nvSpPr>
              <p:cNvPr id="4" name="pole tekstowe 3">
                <a:extLst>
                  <a:ext uri="{FF2B5EF4-FFF2-40B4-BE49-F238E27FC236}">
                    <a16:creationId xmlns:a16="http://schemas.microsoft.com/office/drawing/2014/main" id="{1FA52143-DF05-DE85-ED04-0A8AB6A87E27}"/>
                  </a:ext>
                </a:extLst>
              </p:cNvPr>
              <p:cNvSpPr txBox="1">
                <a:spLocks noRot="1" noChangeAspect="1" noMove="1" noResize="1" noEditPoints="1" noAdjustHandles="1" noChangeArrowheads="1" noChangeShapeType="1" noTextEdit="1"/>
              </p:cNvSpPr>
              <p:nvPr/>
            </p:nvSpPr>
            <p:spPr>
              <a:xfrm>
                <a:off x="1557958" y="2433864"/>
                <a:ext cx="6097656" cy="3145541"/>
              </a:xfrm>
              <a:prstGeom prst="rect">
                <a:avLst/>
              </a:prstGeom>
              <a:blipFill>
                <a:blip r:embed="rId2"/>
                <a:stretch>
                  <a:fillRect l="-900" t="-969" b="-2132"/>
                </a:stretch>
              </a:blipFill>
            </p:spPr>
            <p:txBody>
              <a:bodyPr/>
              <a:lstStyle/>
              <a:p>
                <a:r>
                  <a:rPr lang="pl-PL">
                    <a:noFill/>
                  </a:rPr>
                  <a:t> </a:t>
                </a:r>
              </a:p>
            </p:txBody>
          </p:sp>
        </mc:Fallback>
      </mc:AlternateContent>
    </p:spTree>
    <p:extLst>
      <p:ext uri="{BB962C8B-B14F-4D97-AF65-F5344CB8AC3E}">
        <p14:creationId xmlns:p14="http://schemas.microsoft.com/office/powerpoint/2010/main" val="2106894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2F731CC-5FFB-C498-24CA-2F9BBA563FDC}"/>
              </a:ext>
            </a:extLst>
          </p:cNvPr>
          <p:cNvSpPr>
            <a:spLocks noGrp="1"/>
          </p:cNvSpPr>
          <p:nvPr>
            <p:ph type="title"/>
          </p:nvPr>
        </p:nvSpPr>
        <p:spPr/>
        <p:txBody>
          <a:bodyPr/>
          <a:lstStyle/>
          <a:p>
            <a:r>
              <a:rPr lang="pl-PL" dirty="0"/>
              <a:t>Tensory</a:t>
            </a:r>
          </a:p>
        </p:txBody>
      </p:sp>
      <p:sp>
        <p:nvSpPr>
          <p:cNvPr id="3" name="Symbol zastępczy zawartości 2">
            <a:extLst>
              <a:ext uri="{FF2B5EF4-FFF2-40B4-BE49-F238E27FC236}">
                <a16:creationId xmlns:a16="http://schemas.microsoft.com/office/drawing/2014/main" id="{A9430193-A6EC-5D31-D641-7D8935FF44E6}"/>
              </a:ext>
            </a:extLst>
          </p:cNvPr>
          <p:cNvSpPr>
            <a:spLocks noGrp="1"/>
          </p:cNvSpPr>
          <p:nvPr>
            <p:ph idx="1"/>
          </p:nvPr>
        </p:nvSpPr>
        <p:spPr/>
        <p:txBody>
          <a:bodyPr/>
          <a:lstStyle/>
          <a:p>
            <a:r>
              <a:rPr lang="pl-PL" sz="1800" dirty="0">
                <a:solidFill>
                  <a:srgbClr val="000000"/>
                </a:solidFill>
              </a:rPr>
              <a:t>Tensory to n-wymiarowe tablice skalarów Wektory to tensory pierwszego rzędu, </a:t>
            </a:r>
            <a:r>
              <a:rPr lang="pl-PL" sz="1800" dirty="0" err="1">
                <a:solidFill>
                  <a:srgbClr val="000000"/>
                </a:solidFill>
              </a:rPr>
              <a:t>v∈Rn</a:t>
            </a:r>
            <a:r>
              <a:rPr lang="pl-PL" sz="1800" dirty="0">
                <a:solidFill>
                  <a:srgbClr val="000000"/>
                </a:solidFill>
              </a:rPr>
              <a:t>
 Macierze są tensorami drugiego rzędu, </a:t>
            </a:r>
            <a:r>
              <a:rPr lang="pl-PL" sz="1800" dirty="0" err="1">
                <a:solidFill>
                  <a:srgbClr val="000000"/>
                </a:solidFill>
              </a:rPr>
              <a:t>A∈Rm×n</a:t>
            </a:r>
            <a:r>
              <a:rPr lang="pl-PL" sz="1800" dirty="0">
                <a:solidFill>
                  <a:srgbClr val="000000"/>
                </a:solidFill>
              </a:rPr>
              <a:t>
 Np. tensor czwartego rzędu to T∈Rn1×n2×n3×n4
•Tensory są oznaczone wielkimi literami specjalnej czcionki (np. X, Y, Z) 
•Obrazy RGB są tensorami trzeciego rzędu, tzn. są to tablice trójwymiarowe 3 osie odpowiadają szerokości, wysokości i kanałowi 
 Np. 224 × 224 × 3
 Oś kanału odpowiada kanałom kolorowym (czerwonym, zielonym i niebieskim)</a:t>
            </a:r>
            <a:endParaRPr lang="pl-PL" dirty="0"/>
          </a:p>
        </p:txBody>
      </p:sp>
    </p:spTree>
    <p:extLst>
      <p:ext uri="{BB962C8B-B14F-4D97-AF65-F5344CB8AC3E}">
        <p14:creationId xmlns:p14="http://schemas.microsoft.com/office/powerpoint/2010/main" val="2764723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F848B7B-6102-15D5-1DD3-5EF4A8F833E3}"/>
              </a:ext>
            </a:extLst>
          </p:cNvPr>
          <p:cNvSpPr>
            <a:spLocks noGrp="1"/>
          </p:cNvSpPr>
          <p:nvPr>
            <p:ph type="title"/>
          </p:nvPr>
        </p:nvSpPr>
        <p:spPr/>
        <p:txBody>
          <a:bodyPr/>
          <a:lstStyle/>
          <a:p>
            <a:r>
              <a:rPr lang="pl-PL" dirty="0"/>
              <a:t>Hiperpłaszczyzna</a:t>
            </a:r>
          </a:p>
        </p:txBody>
      </p:sp>
      <p:sp>
        <p:nvSpPr>
          <p:cNvPr id="3" name="Symbol zastępczy zawartości 2">
            <a:extLst>
              <a:ext uri="{FF2B5EF4-FFF2-40B4-BE49-F238E27FC236}">
                <a16:creationId xmlns:a16="http://schemas.microsoft.com/office/drawing/2014/main" id="{1A32B028-297E-3F18-E255-D046C0A41241}"/>
              </a:ext>
            </a:extLst>
          </p:cNvPr>
          <p:cNvSpPr>
            <a:spLocks noGrp="1"/>
          </p:cNvSpPr>
          <p:nvPr>
            <p:ph idx="1"/>
          </p:nvPr>
        </p:nvSpPr>
        <p:spPr>
          <a:xfrm>
            <a:off x="838200" y="1825626"/>
            <a:ext cx="10515600" cy="2553056"/>
          </a:xfrm>
        </p:spPr>
        <p:txBody>
          <a:bodyPr>
            <a:normAutofit lnSpcReduction="10000"/>
          </a:bodyPr>
          <a:lstStyle/>
          <a:p>
            <a:pPr marL="0" indent="0">
              <a:buNone/>
            </a:pPr>
            <a:r>
              <a:rPr lang="pl-PL" sz="1800" dirty="0">
                <a:solidFill>
                  <a:srgbClr val="000000"/>
                </a:solidFill>
              </a:rPr>
              <a:t>Hiperpłaszczyzna to podprzestrzeń, której wymiar jest o jeden mniejszy niż jej otaczająca ją przestrzeń W przestrzeni 2D hiperpłaszczyzna jest linią prostą (tj. 1D)
 W 3D hiperpłaszczyzna jest płaszczyzną (tj. 2D)
 W d-wymiarowej przestrzeni liniowej hiperpłaszczyzna ma wymiary d−1 i dzieli przestrzeń na dwie półprzestrzenie
•Hiperpłaszczyzna jest uogólnieniem koncepcji płaszczyzny w przestrzeni wielowymiarowej
•W uczeniu maszynowym hiperpłaszczyzny są granicami decyzyjnymi używanymi do klasyfikacji liniowej Punkty danych leżące po obu stronach hiperpłaszczyzny są przypisywane do różnych klas</a:t>
            </a:r>
            <a:endParaRPr lang="pl-PL" dirty="0"/>
          </a:p>
        </p:txBody>
      </p:sp>
      <p:pic>
        <p:nvPicPr>
          <p:cNvPr id="5" name="Obraz 4" descr="Reprezentacja przestrzeni trójwymiarowej i rzutowanie na dwuwymiarową z linią i płaszczyzną oddzielającymi grupy danych">
            <a:extLst>
              <a:ext uri="{FF2B5EF4-FFF2-40B4-BE49-F238E27FC236}">
                <a16:creationId xmlns:a16="http://schemas.microsoft.com/office/drawing/2014/main" id="{99623FCD-CAE6-0ED0-DDED-1438ADF91C1E}"/>
              </a:ext>
            </a:extLst>
          </p:cNvPr>
          <p:cNvPicPr>
            <a:picLocks noChangeAspect="1"/>
          </p:cNvPicPr>
          <p:nvPr/>
        </p:nvPicPr>
        <p:blipFill>
          <a:blip r:embed="rId2"/>
          <a:srcRect r="813" b="17603"/>
          <a:stretch/>
        </p:blipFill>
        <p:spPr>
          <a:xfrm>
            <a:off x="3471083" y="4174754"/>
            <a:ext cx="6557499" cy="2103638"/>
          </a:xfrm>
          <a:prstGeom prst="rect">
            <a:avLst/>
          </a:prstGeom>
        </p:spPr>
      </p:pic>
      <p:sp>
        <p:nvSpPr>
          <p:cNvPr id="6" name="pole tekstowe 5">
            <a:extLst>
              <a:ext uri="{FF2B5EF4-FFF2-40B4-BE49-F238E27FC236}">
                <a16:creationId xmlns:a16="http://schemas.microsoft.com/office/drawing/2014/main" id="{AA44E154-3262-3808-5F65-878EA8FE033C}"/>
              </a:ext>
            </a:extLst>
          </p:cNvPr>
          <p:cNvSpPr txBox="1"/>
          <p:nvPr/>
        </p:nvSpPr>
        <p:spPr>
          <a:xfrm>
            <a:off x="7302776" y="6419094"/>
            <a:ext cx="3400563" cy="369332"/>
          </a:xfrm>
          <a:prstGeom prst="rect">
            <a:avLst/>
          </a:prstGeom>
          <a:noFill/>
        </p:spPr>
        <p:txBody>
          <a:bodyPr wrap="square">
            <a:spAutoFit/>
          </a:bodyPr>
          <a:lstStyle/>
          <a:p>
            <a:r>
              <a:rPr lang="pl-PL" dirty="0">
                <a:hlinkClick r:id="rId3"/>
              </a:rPr>
              <a:t>https://kgpdag.wordpress.com/</a:t>
            </a:r>
            <a:endParaRPr lang="pl-PL" dirty="0"/>
          </a:p>
        </p:txBody>
      </p:sp>
    </p:spTree>
    <p:extLst>
      <p:ext uri="{BB962C8B-B14F-4D97-AF65-F5344CB8AC3E}">
        <p14:creationId xmlns:p14="http://schemas.microsoft.com/office/powerpoint/2010/main" val="2354173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ACAF65B-3F28-FA7C-BC88-533652BBD86A}"/>
              </a:ext>
            </a:extLst>
          </p:cNvPr>
          <p:cNvSpPr>
            <a:spLocks noGrp="1"/>
          </p:cNvSpPr>
          <p:nvPr>
            <p:ph type="title"/>
          </p:nvPr>
        </p:nvSpPr>
        <p:spPr>
          <a:xfrm>
            <a:off x="761803" y="350196"/>
            <a:ext cx="4646904" cy="1624520"/>
          </a:xfrm>
        </p:spPr>
        <p:txBody>
          <a:bodyPr anchor="ctr">
            <a:normAutofit/>
          </a:bodyPr>
          <a:lstStyle/>
          <a:p>
            <a:r>
              <a:rPr lang="pl-PL" sz="4000"/>
              <a:t>Wprowadzenie do matematyki w AI</a:t>
            </a:r>
          </a:p>
        </p:txBody>
      </p:sp>
      <p:sp>
        <p:nvSpPr>
          <p:cNvPr id="3" name="Symbol zastępczy zawartości 2">
            <a:extLst>
              <a:ext uri="{FF2B5EF4-FFF2-40B4-BE49-F238E27FC236}">
                <a16:creationId xmlns:a16="http://schemas.microsoft.com/office/drawing/2014/main" id="{4FE1E236-E2C1-ABB6-2021-2B95E9B00B50}"/>
              </a:ext>
            </a:extLst>
          </p:cNvPr>
          <p:cNvSpPr>
            <a:spLocks noGrp="1"/>
          </p:cNvSpPr>
          <p:nvPr>
            <p:ph idx="1"/>
          </p:nvPr>
        </p:nvSpPr>
        <p:spPr>
          <a:xfrm>
            <a:off x="761802" y="2743200"/>
            <a:ext cx="4646905" cy="3613149"/>
          </a:xfrm>
        </p:spPr>
        <p:txBody>
          <a:bodyPr anchor="ctr">
            <a:normAutofit/>
          </a:bodyPr>
          <a:lstStyle/>
          <a:p>
            <a:pPr marL="0" indent="0">
              <a:buNone/>
            </a:pPr>
            <a:r>
              <a:rPr lang="pl-PL" sz="1800" dirty="0"/>
              <a:t>Matematyka jest kluczowym narzędziem w sztucznej inteligencji, ponieważ pozwala na modelowanie rzeczywistości w sposób precyzyjny i analityczny. Pomaga w zrozumieniu algorytmów, które napędzają AI, a także w interpretacji danych. Wiele technik uczenia maszynowego opiera się na matematycznych koncepcjach, takich jak optymalizacja, statystyka czy algebra liniowa. Wspólne zrozumienie tych pojęć umożliwia efektywne wykorzystanie narzędzi AI w praktyce. Dzisiaj skupimy się na kilku podstawowych zagadnieniach matematycznych, które są fundamentem dla dalszych tematów.</a:t>
            </a:r>
          </a:p>
        </p:txBody>
      </p:sp>
      <p:pic>
        <p:nvPicPr>
          <p:cNvPr id="5" name="Picture 4" descr="Obraz zawierający tekst, pismo odręczne, tablica, kreda&#10;">
            <a:extLst>
              <a:ext uri="{FF2B5EF4-FFF2-40B4-BE49-F238E27FC236}">
                <a16:creationId xmlns:a16="http://schemas.microsoft.com/office/drawing/2014/main" id="{04C02C7E-63BA-18D7-BEC3-30475DA79A0C}"/>
              </a:ext>
            </a:extLst>
          </p:cNvPr>
          <p:cNvPicPr>
            <a:picLocks noChangeAspect="1"/>
          </p:cNvPicPr>
          <p:nvPr/>
        </p:nvPicPr>
        <p:blipFill>
          <a:blip r:embed="rId2"/>
          <a:srcRect l="17569" r="32375"/>
          <a:stretch/>
        </p:blipFill>
        <p:spPr>
          <a:xfrm>
            <a:off x="6096000" y="1"/>
            <a:ext cx="6102825" cy="6858000"/>
          </a:xfrm>
          <a:prstGeom prst="rect">
            <a:avLst/>
          </a:prstGeom>
        </p:spPr>
      </p:pic>
    </p:spTree>
    <p:extLst>
      <p:ext uri="{BB962C8B-B14F-4D97-AF65-F5344CB8AC3E}">
        <p14:creationId xmlns:p14="http://schemas.microsoft.com/office/powerpoint/2010/main" val="37464593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FF77FA4-7294-2FF8-112E-D997A50D2A04}"/>
              </a:ext>
            </a:extLst>
          </p:cNvPr>
          <p:cNvSpPr>
            <a:spLocks noGrp="1"/>
          </p:cNvSpPr>
          <p:nvPr>
            <p:ph type="title"/>
          </p:nvPr>
        </p:nvSpPr>
        <p:spPr/>
        <p:txBody>
          <a:bodyPr/>
          <a:lstStyle/>
          <a:p>
            <a:r>
              <a:rPr lang="pl-PL" b="1" dirty="0"/>
              <a:t>Wprowadzenie do rachunku różniczkowego</a:t>
            </a:r>
            <a:endParaRPr lang="pl-PL" dirty="0"/>
          </a:p>
        </p:txBody>
      </p:sp>
      <p:sp>
        <p:nvSpPr>
          <p:cNvPr id="3" name="Symbol zastępczy zawartości 2">
            <a:extLst>
              <a:ext uri="{FF2B5EF4-FFF2-40B4-BE49-F238E27FC236}">
                <a16:creationId xmlns:a16="http://schemas.microsoft.com/office/drawing/2014/main" id="{0EAD71D9-BC5D-43E9-78EE-EA87F9F06C11}"/>
              </a:ext>
            </a:extLst>
          </p:cNvPr>
          <p:cNvSpPr>
            <a:spLocks noGrp="1"/>
          </p:cNvSpPr>
          <p:nvPr>
            <p:ph idx="1"/>
          </p:nvPr>
        </p:nvSpPr>
        <p:spPr>
          <a:xfrm>
            <a:off x="818535" y="2277909"/>
            <a:ext cx="6014884" cy="2990215"/>
          </a:xfrm>
        </p:spPr>
        <p:txBody>
          <a:bodyPr>
            <a:normAutofit lnSpcReduction="10000"/>
          </a:bodyPr>
          <a:lstStyle/>
          <a:p>
            <a:pPr marL="0" indent="0">
              <a:buNone/>
            </a:pPr>
            <a:r>
              <a:rPr lang="pl-PL" dirty="0"/>
              <a:t>Rachunek różniczkowy bada, jak zmienia się funkcja, gdy zmieniają się jej argumenty. Pochodna to miara tempa tej zmiany – nachylenie krzywej w danym punkcie. W kontekście AI: określa kierunek uczenia się modelu, służy do minimalizacji błędu. Symbolicznie:</a:t>
            </a:r>
          </a:p>
        </p:txBody>
      </p:sp>
      <p:pic>
        <p:nvPicPr>
          <p:cNvPr id="6" name="Obraz 5" descr="Wzór - definicja pochodnej funkcji">
            <a:extLst>
              <a:ext uri="{FF2B5EF4-FFF2-40B4-BE49-F238E27FC236}">
                <a16:creationId xmlns:a16="http://schemas.microsoft.com/office/drawing/2014/main" id="{16365EE6-3BF4-0A0C-6B64-D46BA2BAE9A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1938583" y="5268124"/>
            <a:ext cx="2352598" cy="1424812"/>
          </a:xfrm>
          <a:prstGeom prst="rect">
            <a:avLst/>
          </a:prstGeom>
        </p:spPr>
      </p:pic>
      <p:pic>
        <p:nvPicPr>
          <p:cNvPr id="2053" name="Picture 5" descr="Wykres funkcji f(x) z naniesioną linią styczną w punkcie (x₀, f(x₀)) demonstrujący nachylenie krzywej (slope) jako geometryczną interpretację pochodnej">
            <a:extLst>
              <a:ext uri="{FF2B5EF4-FFF2-40B4-BE49-F238E27FC236}">
                <a16:creationId xmlns:a16="http://schemas.microsoft.com/office/drawing/2014/main" id="{D34DD294-8BF4-2967-65C1-30A869591E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6297" y="2105301"/>
            <a:ext cx="4675096" cy="3758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3334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FEC809-4733-B5C8-BAF3-E2D308B17794}"/>
              </a:ext>
            </a:extLst>
          </p:cNvPr>
          <p:cNvSpPr>
            <a:spLocks noGrp="1"/>
          </p:cNvSpPr>
          <p:nvPr>
            <p:ph type="title"/>
          </p:nvPr>
        </p:nvSpPr>
        <p:spPr/>
        <p:txBody>
          <a:bodyPr/>
          <a:lstStyle/>
          <a:p>
            <a:r>
              <a:rPr lang="pl-PL" dirty="0"/>
              <a:t>Interpretacja pochodnej</a:t>
            </a:r>
          </a:p>
        </p:txBody>
      </p:sp>
      <p:pic>
        <p:nvPicPr>
          <p:cNvPr id="6148" name="Picture 4" descr="Punkt siodłowy">
            <a:extLst>
              <a:ext uri="{FF2B5EF4-FFF2-40B4-BE49-F238E27FC236}">
                <a16:creationId xmlns:a16="http://schemas.microsoft.com/office/drawing/2014/main" id="{9F529277-855E-33F3-51A3-CEE454495A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0825" y="3766594"/>
            <a:ext cx="3718990" cy="3091406"/>
          </a:xfrm>
          <a:prstGeom prst="rect">
            <a:avLst/>
          </a:prstGeom>
          <a:noFill/>
          <a:extLst>
            <a:ext uri="{909E8E84-426E-40DD-AFC4-6F175D3DCCD1}">
              <a14:hiddenFill xmlns:a14="http://schemas.microsoft.com/office/drawing/2010/main">
                <a:solidFill>
                  <a:srgbClr val="FFFFFF"/>
                </a:solidFill>
              </a14:hiddenFill>
            </a:ext>
          </a:extLst>
        </p:spPr>
      </p:pic>
      <p:sp>
        <p:nvSpPr>
          <p:cNvPr id="4" name="pole tekstowe 3">
            <a:extLst>
              <a:ext uri="{FF2B5EF4-FFF2-40B4-BE49-F238E27FC236}">
                <a16:creationId xmlns:a16="http://schemas.microsoft.com/office/drawing/2014/main" id="{8B6B4095-F102-C3E8-D8B5-D6BF9D60062E}"/>
              </a:ext>
            </a:extLst>
          </p:cNvPr>
          <p:cNvSpPr txBox="1"/>
          <p:nvPr/>
        </p:nvSpPr>
        <p:spPr>
          <a:xfrm>
            <a:off x="219489" y="1618746"/>
            <a:ext cx="7716089" cy="2585323"/>
          </a:xfrm>
          <a:prstGeom prst="rect">
            <a:avLst/>
          </a:prstGeom>
          <a:noFill/>
        </p:spPr>
        <p:txBody>
          <a:bodyPr wrap="square">
            <a:spAutoFit/>
          </a:bodyPr>
          <a:lstStyle/>
          <a:p>
            <a:r>
              <a:rPr lang="pl-PL" dirty="0">
                <a:effectLst/>
              </a:rPr>
              <a:t>Jeśli </a:t>
            </a:r>
            <a:r>
              <a:rPr lang="pl-PL" i="1" dirty="0">
                <a:effectLst/>
              </a:rPr>
              <a:t>f</a:t>
            </a:r>
            <a:r>
              <a:rPr lang="pl-PL" dirty="0">
                <a:effectLst/>
              </a:rPr>
              <a:t>′(</a:t>
            </a:r>
            <a:r>
              <a:rPr lang="pl-PL" i="1" dirty="0">
                <a:effectLst/>
              </a:rPr>
              <a:t>x</a:t>
            </a:r>
            <a:r>
              <a:rPr lang="pl-PL" dirty="0">
                <a:effectLst/>
              </a:rPr>
              <a:t>)=0, wartość </a:t>
            </a:r>
            <a:r>
              <a:rPr lang="pl-PL" i="1" dirty="0">
                <a:effectLst/>
              </a:rPr>
              <a:t>f</a:t>
            </a:r>
            <a:r>
              <a:rPr lang="pl-PL" dirty="0">
                <a:effectLst/>
              </a:rPr>
              <a:t>(</a:t>
            </a:r>
            <a:r>
              <a:rPr lang="pl-PL" i="1" dirty="0">
                <a:effectLst/>
              </a:rPr>
              <a:t>x</a:t>
            </a:r>
            <a:r>
              <a:rPr lang="pl-PL" dirty="0">
                <a:effectLst/>
              </a:rPr>
              <a:t>) oznacza punkt ekstremalny.​</a:t>
            </a:r>
          </a:p>
          <a:p>
            <a:r>
              <a:rPr lang="pl-PL" dirty="0">
                <a:effectLst/>
              </a:rPr>
              <a:t>Pochodna określa lokalną zmianę funkcji. </a:t>
            </a:r>
          </a:p>
          <a:p>
            <a:r>
              <a:rPr lang="pl-PL" dirty="0">
                <a:effectLst/>
              </a:rPr>
              <a:t>Jeśli f′(x)&gt;0</a:t>
            </a:r>
            <a:r>
              <a:rPr lang="pl-PL" dirty="0"/>
              <a:t>     </a:t>
            </a:r>
            <a:r>
              <a:rPr lang="pl-PL" i="1" dirty="0">
                <a:effectLst/>
              </a:rPr>
              <a:t>f</a:t>
            </a:r>
            <a:r>
              <a:rPr lang="pl-PL" dirty="0">
                <a:effectLst/>
              </a:rPr>
              <a:t>– funkcja rosnąca, </a:t>
            </a:r>
          </a:p>
          <a:p>
            <a:r>
              <a:rPr lang="pl-PL" dirty="0">
                <a:effectLst/>
              </a:rPr>
              <a:t>jeśli </a:t>
            </a:r>
            <a:r>
              <a:rPr lang="pl-PL" i="1" dirty="0">
                <a:effectLst/>
              </a:rPr>
              <a:t>f</a:t>
            </a:r>
            <a:r>
              <a:rPr lang="pl-PL" dirty="0">
                <a:effectLst/>
              </a:rPr>
              <a:t>′(</a:t>
            </a:r>
            <a:r>
              <a:rPr lang="pl-PL" i="1" dirty="0">
                <a:effectLst/>
              </a:rPr>
              <a:t>x</a:t>
            </a:r>
            <a:r>
              <a:rPr lang="pl-PL" dirty="0">
                <a:effectLst/>
              </a:rPr>
              <a:t>)&lt;0 – funkcja malejąca.</a:t>
            </a:r>
          </a:p>
          <a:p>
            <a:r>
              <a:rPr lang="pl-PL" b="0" i="1" dirty="0">
                <a:effectLst/>
              </a:rPr>
              <a:t>f</a:t>
            </a:r>
            <a:r>
              <a:rPr lang="pl-PL" b="0" dirty="0">
                <a:effectLst/>
              </a:rPr>
              <a:t>′′(</a:t>
            </a:r>
            <a:r>
              <a:rPr lang="pl-PL" b="0" i="1" dirty="0">
                <a:effectLst/>
              </a:rPr>
              <a:t>x</a:t>
            </a:r>
            <a:r>
              <a:rPr lang="pl-PL" b="0" dirty="0">
                <a:effectLst/>
              </a:rPr>
              <a:t>)=0</a:t>
            </a:r>
            <a:r>
              <a:rPr lang="pl-PL" b="0" i="0" dirty="0">
                <a:effectLst/>
              </a:rPr>
              <a:t> oznacza punkt krytyczny (minimum, maksimum lub punkt niestacjonarny). </a:t>
            </a:r>
          </a:p>
          <a:p>
            <a:r>
              <a:rPr lang="pl-PL" b="0" i="0" dirty="0">
                <a:effectLst/>
              </a:rPr>
              <a:t>W modela</a:t>
            </a:r>
            <a:r>
              <a:rPr lang="pl-PL" dirty="0"/>
              <a:t>ch</a:t>
            </a:r>
            <a:r>
              <a:rPr lang="pl-PL" b="0" i="0" dirty="0">
                <a:effectLst/>
              </a:rPr>
              <a:t> AI pochodną używa aktualizacji wag w kierunku najmniejszego błędu.</a:t>
            </a:r>
            <a:br>
              <a:rPr lang="pl-PL" b="0" i="0" dirty="0">
                <a:effectLst/>
              </a:rPr>
            </a:br>
            <a:endParaRPr lang="pl-PL" dirty="0"/>
          </a:p>
        </p:txBody>
      </p:sp>
      <p:pic>
        <p:nvPicPr>
          <p:cNvPr id="1032" name="Picture 8" descr="Wykres obrazujący różne typy minimów i maksimów funkcji">
            <a:extLst>
              <a:ext uri="{FF2B5EF4-FFF2-40B4-BE49-F238E27FC236}">
                <a16:creationId xmlns:a16="http://schemas.microsoft.com/office/drawing/2014/main" id="{49EF1338-C0F5-B96C-B043-3709B4DF078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4843" y="2911408"/>
            <a:ext cx="4957668" cy="3966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392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CA59742-9A1A-E34B-F205-26D844CF62BC}"/>
              </a:ext>
            </a:extLst>
          </p:cNvPr>
          <p:cNvSpPr>
            <a:spLocks noGrp="1"/>
          </p:cNvSpPr>
          <p:nvPr>
            <p:ph type="title"/>
          </p:nvPr>
        </p:nvSpPr>
        <p:spPr/>
        <p:txBody>
          <a:bodyPr/>
          <a:lstStyle/>
          <a:p>
            <a:r>
              <a:rPr lang="pl-PL" dirty="0"/>
              <a:t>Pochodne funkcji wielu zmiennych</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29F1BC5D-A3C6-31F1-3E19-3AC3F15A1C45}"/>
                  </a:ext>
                </a:extLst>
              </p:cNvPr>
              <p:cNvSpPr txBox="1"/>
              <p:nvPr/>
            </p:nvSpPr>
            <p:spPr>
              <a:xfrm>
                <a:off x="1249846" y="1973934"/>
                <a:ext cx="6097656" cy="2229713"/>
              </a:xfrm>
              <a:prstGeom prst="rect">
                <a:avLst/>
              </a:prstGeom>
              <a:noFill/>
            </p:spPr>
            <p:txBody>
              <a:bodyPr wrap="square">
                <a:spAutoFit/>
              </a:bodyPr>
              <a:lstStyle/>
              <a:p>
                <a:pPr algn="l"/>
                <a:r>
                  <a:rPr lang="pl-PL" b="0" i="0" dirty="0">
                    <a:effectLst/>
                  </a:rPr>
                  <a:t>W przypadku funkcji wieloma argumentami używa się pochodnych cząstkowych. </a:t>
                </a:r>
              </a:p>
              <a:p>
                <a:pPr algn="l"/>
                <a:r>
                  <a:rPr lang="pl-PL" b="0" i="0" dirty="0">
                    <a:effectLst/>
                  </a:rPr>
                  <a:t>Dla </a:t>
                </a:r>
                <a:r>
                  <a:rPr lang="pl-PL" b="0" i="1" dirty="0">
                    <a:effectLst/>
                  </a:rPr>
                  <a:t>f</a:t>
                </a:r>
                <a:r>
                  <a:rPr lang="pl-PL" b="0" i="0" dirty="0">
                    <a:effectLst/>
                  </a:rPr>
                  <a:t>(</a:t>
                </a:r>
                <a:r>
                  <a:rPr lang="pl-PL" b="0" i="1" dirty="0" err="1">
                    <a:effectLst/>
                  </a:rPr>
                  <a:t>x</a:t>
                </a:r>
                <a:r>
                  <a:rPr lang="pl-PL" b="0" i="0" dirty="0" err="1">
                    <a:effectLst/>
                  </a:rPr>
                  <a:t>,</a:t>
                </a:r>
                <a:r>
                  <a:rPr lang="pl-PL" b="0" i="1" dirty="0" err="1">
                    <a:effectLst/>
                  </a:rPr>
                  <a:t>y</a:t>
                </a:r>
                <a:r>
                  <a:rPr lang="pl-PL" b="0" i="0" dirty="0">
                    <a:effectLst/>
                  </a:rPr>
                  <a:t>): </a:t>
                </a:r>
              </a:p>
              <a:p>
                <a:pPr algn="l"/>
                <a14:m>
                  <m:oMath xmlns:m="http://schemas.openxmlformats.org/officeDocument/2006/math">
                    <m:r>
                      <a:rPr lang="pl-PL" b="0" i="1" smtClean="0">
                        <a:effectLst/>
                        <a:latin typeface="Cambria Math" panose="02040503050406030204" pitchFamily="18" charset="0"/>
                      </a:rPr>
                      <m:t>                        </m:t>
                    </m:r>
                    <m:f>
                      <m:fPr>
                        <m:ctrlPr>
                          <a:rPr lang="pl-PL" b="0" i="1" smtClean="0">
                            <a:effectLst/>
                            <a:latin typeface="Cambria Math" panose="02040503050406030204" pitchFamily="18" charset="0"/>
                          </a:rPr>
                        </m:ctrlPr>
                      </m:fPr>
                      <m:num>
                        <m:r>
                          <m:rPr>
                            <m:nor/>
                          </m:rPr>
                          <a:rPr lang="pl-PL" dirty="0"/>
                          <m:t>∂</m:t>
                        </m:r>
                        <m:r>
                          <m:rPr>
                            <m:nor/>
                          </m:rPr>
                          <a:rPr lang="pl-PL" dirty="0"/>
                          <m:t>f</m:t>
                        </m:r>
                      </m:num>
                      <m:den>
                        <m:r>
                          <m:rPr>
                            <m:nor/>
                          </m:rPr>
                          <a:rPr lang="pl-PL" dirty="0"/>
                          <m:t>∂</m:t>
                        </m:r>
                        <m:r>
                          <a:rPr lang="pl-PL" b="0" i="1" dirty="0" smtClean="0">
                            <a:latin typeface="Cambria Math" panose="02040503050406030204" pitchFamily="18" charset="0"/>
                          </a:rPr>
                          <m:t>𝑥</m:t>
                        </m:r>
                      </m:den>
                    </m:f>
                  </m:oMath>
                </a14:m>
                <a:r>
                  <a:rPr lang="pl-PL" dirty="0"/>
                  <a:t>           </a:t>
                </a:r>
                <a14:m>
                  <m:oMath xmlns:m="http://schemas.openxmlformats.org/officeDocument/2006/math">
                    <m:f>
                      <m:fPr>
                        <m:ctrlPr>
                          <a:rPr lang="pl-PL" i="1">
                            <a:latin typeface="Cambria Math" panose="02040503050406030204" pitchFamily="18" charset="0"/>
                          </a:rPr>
                        </m:ctrlPr>
                      </m:fPr>
                      <m:num>
                        <m:r>
                          <m:rPr>
                            <m:nor/>
                          </m:rPr>
                          <a:rPr lang="pl-PL" dirty="0"/>
                          <m:t>∂</m:t>
                        </m:r>
                        <m:r>
                          <m:rPr>
                            <m:nor/>
                          </m:rPr>
                          <a:rPr lang="pl-PL" dirty="0"/>
                          <m:t>f</m:t>
                        </m:r>
                      </m:num>
                      <m:den>
                        <m:r>
                          <m:rPr>
                            <m:nor/>
                          </m:rPr>
                          <a:rPr lang="pl-PL" dirty="0"/>
                          <m:t>∂</m:t>
                        </m:r>
                        <m:r>
                          <a:rPr lang="pl-PL" b="0" i="1" dirty="0" smtClean="0">
                            <a:latin typeface="Cambria Math" panose="02040503050406030204" pitchFamily="18" charset="0"/>
                          </a:rPr>
                          <m:t>𝑦</m:t>
                        </m:r>
                      </m:den>
                    </m:f>
                    <m:r>
                      <a:rPr lang="pl-PL" i="1" dirty="0">
                        <a:latin typeface="Cambria Math" panose="02040503050406030204" pitchFamily="18" charset="0"/>
                      </a:rPr>
                      <m:t> </m:t>
                    </m:r>
                  </m:oMath>
                </a14:m>
                <a:endParaRPr lang="pl-PL" dirty="0"/>
              </a:p>
              <a:p>
                <a:pPr algn="l"/>
                <a:r>
                  <a:rPr lang="pl-PL" b="0" i="0" dirty="0">
                    <a:effectLst/>
                  </a:rPr>
                  <a:t>Każda pochodna cząstkowa opisuje wpływ jednej zmiennej przy założeniu stałości pozostałych. W uczeniu maszynowym podstawa obliczania gradientu błędu</a:t>
                </a:r>
              </a:p>
            </p:txBody>
          </p:sp>
        </mc:Choice>
        <mc:Fallback xmlns="">
          <p:sp>
            <p:nvSpPr>
              <p:cNvPr id="4" name="pole tekstowe 3">
                <a:extLst>
                  <a:ext uri="{FF2B5EF4-FFF2-40B4-BE49-F238E27FC236}">
                    <a16:creationId xmlns:a16="http://schemas.microsoft.com/office/drawing/2014/main" id="{29F1BC5D-A3C6-31F1-3E19-3AC3F15A1C45}"/>
                  </a:ext>
                </a:extLst>
              </p:cNvPr>
              <p:cNvSpPr txBox="1">
                <a:spLocks noRot="1" noChangeAspect="1" noMove="1" noResize="1" noEditPoints="1" noAdjustHandles="1" noChangeArrowheads="1" noChangeShapeType="1" noTextEdit="1"/>
              </p:cNvSpPr>
              <p:nvPr/>
            </p:nvSpPr>
            <p:spPr>
              <a:xfrm>
                <a:off x="1249846" y="1973934"/>
                <a:ext cx="6097656" cy="2229713"/>
              </a:xfrm>
              <a:prstGeom prst="rect">
                <a:avLst/>
              </a:prstGeom>
              <a:blipFill>
                <a:blip r:embed="rId2"/>
                <a:stretch>
                  <a:fillRect l="-800" t="-1639" r="-1200" b="-3552"/>
                </a:stretch>
              </a:blipFill>
            </p:spPr>
            <p:txBody>
              <a:bodyPr/>
              <a:lstStyle/>
              <a:p>
                <a:r>
                  <a:rPr lang="pl-PL">
                    <a:noFill/>
                  </a:rPr>
                  <a:t> </a:t>
                </a:r>
              </a:p>
            </p:txBody>
          </p:sp>
        </mc:Fallback>
      </mc:AlternateContent>
      <mc:AlternateContent xmlns:mc="http://schemas.openxmlformats.org/markup-compatibility/2006" xmlns:a14="http://schemas.microsoft.com/office/drawing/2010/main">
        <mc:Choice Requires="a14">
          <p:sp>
            <p:nvSpPr>
              <p:cNvPr id="11" name="pole tekstowe 10">
                <a:extLst>
                  <a:ext uri="{FF2B5EF4-FFF2-40B4-BE49-F238E27FC236}">
                    <a16:creationId xmlns:a16="http://schemas.microsoft.com/office/drawing/2014/main" id="{CE5B8AA8-812A-455E-BF24-E61FF6BCC42B}"/>
                  </a:ext>
                </a:extLst>
              </p:cNvPr>
              <p:cNvSpPr txBox="1"/>
              <p:nvPr/>
            </p:nvSpPr>
            <p:spPr>
              <a:xfrm>
                <a:off x="1249846" y="4387502"/>
                <a:ext cx="10357430" cy="2255617"/>
              </a:xfrm>
              <a:prstGeom prst="rect">
                <a:avLst/>
              </a:prstGeom>
              <a:noFill/>
            </p:spPr>
            <p:txBody>
              <a:bodyPr wrap="square">
                <a:spAutoFit/>
              </a:bodyPr>
              <a:lstStyle/>
              <a:p>
                <a:pPr algn="l"/>
                <a:r>
                  <a:rPr lang="pl-PL" b="0" i="0" dirty="0">
                    <a:effectLst/>
                  </a:rPr>
                  <a:t>Gradient to wektor wszystkich pochodnych cząstkowych: </a:t>
                </a:r>
                <a:endParaRPr lang="pl-PL" dirty="0"/>
              </a:p>
              <a:p>
                <a14:m>
                  <m:oMath xmlns:m="http://schemas.openxmlformats.org/officeDocument/2006/math">
                    <m:r>
                      <m:rPr>
                        <m:sty m:val="p"/>
                      </m:rPr>
                      <a:rPr lang="pl-PL" b="0" i="1" smtClean="0">
                        <a:effectLst/>
                        <a:latin typeface="Cambria Math" panose="02040503050406030204" pitchFamily="18" charset="0"/>
                        <a:ea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𝑓</m:t>
                    </m:r>
                    <m:d>
                      <m:dPr>
                        <m:ctrlPr>
                          <a:rPr lang="pl-PL" b="0" i="1" smtClean="0">
                            <a:effectLst/>
                            <a:latin typeface="Cambria Math" panose="02040503050406030204" pitchFamily="18" charset="0"/>
                            <a:ea typeface="Cambria Math" panose="02040503050406030204" pitchFamily="18" charset="0"/>
                          </a:rPr>
                        </m:ctrlPr>
                      </m:dPr>
                      <m:e>
                        <m:r>
                          <a:rPr lang="pl-PL" b="0" i="1" smtClean="0">
                            <a:effectLst/>
                            <a:latin typeface="Cambria Math" panose="02040503050406030204" pitchFamily="18" charset="0"/>
                            <a:ea typeface="Cambria Math" panose="02040503050406030204" pitchFamily="18" charset="0"/>
                          </a:rPr>
                          <m:t>𝑥</m:t>
                        </m:r>
                        <m:r>
                          <a:rPr lang="pl-PL" b="0" i="1" smtClean="0">
                            <a:effectLst/>
                            <a:latin typeface="Cambria Math" panose="02040503050406030204" pitchFamily="18" charset="0"/>
                            <a:ea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𝑦</m:t>
                        </m:r>
                        <m:r>
                          <a:rPr lang="pl-PL" b="0" i="1" smtClean="0">
                            <a:effectLst/>
                            <a:latin typeface="Cambria Math" panose="02040503050406030204" pitchFamily="18" charset="0"/>
                            <a:ea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𝑧</m:t>
                        </m:r>
                      </m:e>
                    </m:d>
                    <m:r>
                      <a:rPr lang="pl-PL" b="0" i="1" smtClean="0">
                        <a:effectLst/>
                        <a:latin typeface="Cambria Math" panose="02040503050406030204" pitchFamily="18" charset="0"/>
                        <a:ea typeface="Cambria Math" panose="02040503050406030204" pitchFamily="18" charset="0"/>
                      </a:rPr>
                      <m:t>=</m:t>
                    </m:r>
                    <m:d>
                      <m:dPr>
                        <m:begChr m:val="["/>
                        <m:endChr m:val="]"/>
                        <m:ctrlPr>
                          <a:rPr lang="pl-PL" b="0" i="1" smtClean="0">
                            <a:effectLst/>
                            <a:latin typeface="Cambria Math" panose="02040503050406030204" pitchFamily="18" charset="0"/>
                            <a:ea typeface="Cambria Math" panose="02040503050406030204" pitchFamily="18" charset="0"/>
                          </a:rPr>
                        </m:ctrlPr>
                      </m:dPr>
                      <m:e>
                        <m:m>
                          <m:mPr>
                            <m:mcs>
                              <m:mc>
                                <m:mcPr>
                                  <m:count m:val="1"/>
                                  <m:mcJc m:val="center"/>
                                </m:mcPr>
                              </m:mc>
                            </m:mcs>
                            <m:ctrlPr>
                              <a:rPr lang="pl-PL" b="0" i="1" smtClean="0">
                                <a:effectLst/>
                                <a:latin typeface="Cambria Math" panose="02040503050406030204" pitchFamily="18" charset="0"/>
                                <a:ea typeface="Cambria Math" panose="02040503050406030204" pitchFamily="18" charset="0"/>
                              </a:rPr>
                            </m:ctrlPr>
                          </m:mPr>
                          <m:mr>
                            <m:e>
                              <m:f>
                                <m:fPr>
                                  <m:ctrlPr>
                                    <a:rPr lang="pl-PL" b="0" i="1" smtClean="0">
                                      <a:effectLst/>
                                      <a:latin typeface="Cambria Math" panose="02040503050406030204" pitchFamily="18" charset="0"/>
                                      <a:ea typeface="Cambria Math" panose="02040503050406030204" pitchFamily="18" charset="0"/>
                                    </a:rPr>
                                  </m:ctrlPr>
                                </m:fPr>
                                <m:num>
                                  <m:r>
                                    <a:rPr lang="pl-PL" b="0" i="1" smtClean="0">
                                      <a:effectLst/>
                                      <a:latin typeface="Cambria Math" panose="02040503050406030204" pitchFamily="18" charset="0"/>
                                      <a:ea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𝑓</m:t>
                                  </m:r>
                                </m:num>
                                <m:den>
                                  <m:r>
                                    <a:rPr lang="pl-PL" i="1">
                                      <a:latin typeface="Cambria Math" panose="02040503050406030204" pitchFamily="18" charset="0"/>
                                      <a:ea typeface="Cambria Math" panose="02040503050406030204" pitchFamily="18" charset="0"/>
                                    </a:rPr>
                                    <m:t>𝜕</m:t>
                                  </m:r>
                                </m:den>
                              </m:f>
                            </m:e>
                          </m:mr>
                          <m:mr>
                            <m:e>
                              <m:f>
                                <m:fPr>
                                  <m:ctrlPr>
                                    <a:rPr lang="pl-PL" b="0" i="1" smtClean="0">
                                      <a:effectLst/>
                                      <a:latin typeface="Cambria Math" panose="02040503050406030204" pitchFamily="18" charset="0"/>
                                      <a:ea typeface="Cambria Math" panose="02040503050406030204" pitchFamily="18" charset="0"/>
                                    </a:rPr>
                                  </m:ctrlPr>
                                </m:fPr>
                                <m:num>
                                  <m:r>
                                    <a:rPr lang="pl-PL" i="1">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𝑓</m:t>
                                  </m:r>
                                </m:num>
                                <m:den>
                                  <m:r>
                                    <a:rPr lang="pl-PL" i="1">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𝑦</m:t>
                                  </m:r>
                                </m:den>
                              </m:f>
                            </m:e>
                          </m:mr>
                          <m:mr>
                            <m:e>
                              <m:f>
                                <m:fPr>
                                  <m:ctrlPr>
                                    <a:rPr lang="pl-PL" b="0" i="1" smtClean="0">
                                      <a:effectLst/>
                                      <a:latin typeface="Cambria Math" panose="02040503050406030204" pitchFamily="18" charset="0"/>
                                      <a:ea typeface="Cambria Math" panose="02040503050406030204" pitchFamily="18" charset="0"/>
                                    </a:rPr>
                                  </m:ctrlPr>
                                </m:fPr>
                                <m:num>
                                  <m:r>
                                    <a:rPr lang="pl-PL" i="1">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𝑓</m:t>
                                  </m:r>
                                </m:num>
                                <m:den>
                                  <m:r>
                                    <a:rPr lang="pl-PL" i="1">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𝑧</m:t>
                                  </m:r>
                                </m:den>
                              </m:f>
                            </m:e>
                          </m:mr>
                        </m:m>
                      </m:e>
                    </m:d>
                  </m:oMath>
                </a14:m>
                <a:r>
                  <a:rPr lang="pl-PL" b="0" i="0" dirty="0">
                    <a:effectLst/>
                  </a:rPr>
                  <a:t>.​</a:t>
                </a:r>
              </a:p>
              <a:p>
                <a:pPr algn="l"/>
                <a:r>
                  <a:rPr lang="pl-PL" b="0" i="0" dirty="0">
                    <a:effectLst/>
                  </a:rPr>
                  <a:t>Wskazuje kierunek najszybszego wzrostu funkcji. W praktyce używa się do znajdowania minimów – przeciw kierunku gradientu</a:t>
                </a:r>
              </a:p>
            </p:txBody>
          </p:sp>
        </mc:Choice>
        <mc:Fallback xmlns="">
          <p:sp>
            <p:nvSpPr>
              <p:cNvPr id="11" name="pole tekstowe 10">
                <a:extLst>
                  <a:ext uri="{FF2B5EF4-FFF2-40B4-BE49-F238E27FC236}">
                    <a16:creationId xmlns:a16="http://schemas.microsoft.com/office/drawing/2014/main" id="{CE5B8AA8-812A-455E-BF24-E61FF6BCC42B}"/>
                  </a:ext>
                </a:extLst>
              </p:cNvPr>
              <p:cNvSpPr txBox="1">
                <a:spLocks noRot="1" noChangeAspect="1" noMove="1" noResize="1" noEditPoints="1" noAdjustHandles="1" noChangeArrowheads="1" noChangeShapeType="1" noTextEdit="1"/>
              </p:cNvSpPr>
              <p:nvPr/>
            </p:nvSpPr>
            <p:spPr>
              <a:xfrm>
                <a:off x="1249846" y="4387502"/>
                <a:ext cx="10357430" cy="2255617"/>
              </a:xfrm>
              <a:prstGeom prst="rect">
                <a:avLst/>
              </a:prstGeom>
              <a:blipFill>
                <a:blip r:embed="rId3"/>
                <a:stretch>
                  <a:fillRect l="-471" t="-1622" b="-3243"/>
                </a:stretch>
              </a:blipFill>
            </p:spPr>
            <p:txBody>
              <a:bodyPr/>
              <a:lstStyle/>
              <a:p>
                <a:r>
                  <a:rPr lang="pl-PL">
                    <a:noFill/>
                  </a:rPr>
                  <a:t> </a:t>
                </a:r>
              </a:p>
            </p:txBody>
          </p:sp>
        </mc:Fallback>
      </mc:AlternateContent>
    </p:spTree>
    <p:extLst>
      <p:ext uri="{BB962C8B-B14F-4D97-AF65-F5344CB8AC3E}">
        <p14:creationId xmlns:p14="http://schemas.microsoft.com/office/powerpoint/2010/main" val="40804201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CBEA483-CB4B-F330-0FDC-FC24744820E1}"/>
              </a:ext>
            </a:extLst>
          </p:cNvPr>
          <p:cNvSpPr>
            <a:spLocks noGrp="1"/>
          </p:cNvSpPr>
          <p:nvPr>
            <p:ph type="title"/>
          </p:nvPr>
        </p:nvSpPr>
        <p:spPr/>
        <p:txBody>
          <a:bodyPr/>
          <a:lstStyle/>
          <a:p>
            <a:r>
              <a:rPr lang="pl-PL" dirty="0"/>
              <a:t>Różniczkowanie wektorowe</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6FACE095-72AB-8C60-3B88-86DD80947291}"/>
                  </a:ext>
                </a:extLst>
              </p:cNvPr>
              <p:cNvSpPr txBox="1"/>
              <p:nvPr/>
            </p:nvSpPr>
            <p:spPr>
              <a:xfrm>
                <a:off x="1041124" y="1690688"/>
                <a:ext cx="9345267" cy="2647713"/>
              </a:xfrm>
              <a:prstGeom prst="rect">
                <a:avLst/>
              </a:prstGeom>
              <a:noFill/>
            </p:spPr>
            <p:txBody>
              <a:bodyPr wrap="square">
                <a:spAutoFit/>
              </a:bodyPr>
              <a:lstStyle/>
              <a:p>
                <a:r>
                  <a:rPr lang="pl-PL" dirty="0">
                    <a:effectLst/>
                  </a:rPr>
                  <a:t>Gdy funkcja przyjmuje wektor jako argument, stosuje się różniczkowanie wektorowe. Pochodna względem wektora </a:t>
                </a:r>
                <a:r>
                  <a:rPr lang="pl-PL" dirty="0">
                    <a:effectLst/>
                    <a:latin typeface="KaTeX_Main"/>
                  </a:rPr>
                  <a:t>x</a:t>
                </a:r>
                <a:r>
                  <a:rPr lang="pl-PL" b="1" dirty="0">
                    <a:effectLst/>
                    <a:latin typeface="KaTeX_Main"/>
                  </a:rPr>
                  <a:t>x</a:t>
                </a:r>
                <a:r>
                  <a:rPr lang="pl-PL" dirty="0">
                    <a:effectLst/>
                  </a:rPr>
                  <a:t> daje gradient: </a:t>
                </a:r>
              </a:p>
              <a:p>
                <a:pPr/>
                <a14:m>
                  <m:oMathPara xmlns:m="http://schemas.openxmlformats.org/officeDocument/2006/math">
                    <m:oMathParaPr>
                      <m:jc m:val="centerGroup"/>
                    </m:oMathParaPr>
                    <m:oMath xmlns:m="http://schemas.openxmlformats.org/officeDocument/2006/math">
                      <m:f>
                        <m:fPr>
                          <m:ctrlPr>
                            <a:rPr lang="pl-PL" i="1" smtClean="0">
                              <a:effectLst/>
                              <a:latin typeface="Cambria Math" panose="02040503050406030204" pitchFamily="18" charset="0"/>
                            </a:rPr>
                          </m:ctrlPr>
                        </m:fPr>
                        <m:num>
                          <m:r>
                            <a:rPr lang="pl-PL" i="1" smtClean="0">
                              <a:effectLst/>
                              <a:latin typeface="Cambria Math" panose="02040503050406030204" pitchFamily="18" charset="0"/>
                              <a:ea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𝑓</m:t>
                          </m:r>
                        </m:num>
                        <m:den>
                          <m:r>
                            <a:rPr lang="pl-PL" i="1" smtClean="0">
                              <a:effectLst/>
                              <a:latin typeface="Cambria Math" panose="02040503050406030204" pitchFamily="18" charset="0"/>
                              <a:ea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𝑥</m:t>
                          </m:r>
                        </m:den>
                      </m:f>
                      <m:r>
                        <a:rPr lang="pl-PL" b="0" i="1" smtClean="0">
                          <a:effectLst/>
                          <a:latin typeface="Cambria Math" panose="02040503050406030204" pitchFamily="18" charset="0"/>
                        </a:rPr>
                        <m:t>=</m:t>
                      </m:r>
                      <m:d>
                        <m:dPr>
                          <m:begChr m:val="["/>
                          <m:endChr m:val="]"/>
                          <m:ctrlPr>
                            <a:rPr lang="pl-PL" b="0" i="1" smtClean="0">
                              <a:effectLst/>
                              <a:latin typeface="Cambria Math" panose="02040503050406030204" pitchFamily="18" charset="0"/>
                            </a:rPr>
                          </m:ctrlPr>
                        </m:dPr>
                        <m:e>
                          <m:f>
                            <m:fPr>
                              <m:ctrlPr>
                                <a:rPr lang="pl-PL" i="1">
                                  <a:latin typeface="Cambria Math" panose="02040503050406030204" pitchFamily="18" charset="0"/>
                                </a:rPr>
                              </m:ctrlPr>
                            </m:fPr>
                            <m:num>
                              <m:r>
                                <a:rPr lang="pl-PL" i="1">
                                  <a:latin typeface="Cambria Math" panose="02040503050406030204" pitchFamily="18" charset="0"/>
                                  <a:ea typeface="Cambria Math" panose="02040503050406030204" pitchFamily="18" charset="0"/>
                                </a:rPr>
                                <m:t>𝜕</m:t>
                              </m:r>
                              <m:r>
                                <a:rPr lang="pl-PL" i="1">
                                  <a:latin typeface="Cambria Math" panose="02040503050406030204" pitchFamily="18" charset="0"/>
                                  <a:ea typeface="Cambria Math" panose="02040503050406030204" pitchFamily="18" charset="0"/>
                                </a:rPr>
                                <m:t>𝑓</m:t>
                              </m:r>
                            </m:num>
                            <m:den>
                              <m:r>
                                <a:rPr lang="pl-PL" i="1">
                                  <a:latin typeface="Cambria Math" panose="02040503050406030204" pitchFamily="18" charset="0"/>
                                  <a:ea typeface="Cambria Math" panose="02040503050406030204" pitchFamily="18" charset="0"/>
                                </a:rPr>
                                <m:t>𝜕</m:t>
                              </m:r>
                              <m:sSub>
                                <m:sSubPr>
                                  <m:ctrlPr>
                                    <a:rPr lang="pl-PL" i="1" smtClean="0">
                                      <a:latin typeface="Cambria Math" panose="02040503050406030204" pitchFamily="18" charset="0"/>
                                      <a:ea typeface="Cambria Math" panose="02040503050406030204" pitchFamily="18" charset="0"/>
                                    </a:rPr>
                                  </m:ctrlPr>
                                </m:sSubPr>
                                <m:e>
                                  <m:r>
                                    <a:rPr lang="pl-PL" b="0" i="1" smtClean="0">
                                      <a:latin typeface="Cambria Math" panose="02040503050406030204" pitchFamily="18" charset="0"/>
                                      <a:ea typeface="Cambria Math" panose="02040503050406030204" pitchFamily="18" charset="0"/>
                                    </a:rPr>
                                    <m:t>𝑥</m:t>
                                  </m:r>
                                </m:e>
                                <m:sub>
                                  <m:r>
                                    <a:rPr lang="pl-PL" b="0" i="1" smtClean="0">
                                      <a:latin typeface="Cambria Math" panose="02040503050406030204" pitchFamily="18" charset="0"/>
                                      <a:ea typeface="Cambria Math" panose="02040503050406030204" pitchFamily="18" charset="0"/>
                                    </a:rPr>
                                    <m:t>1</m:t>
                                  </m:r>
                                </m:sub>
                              </m:sSub>
                            </m:den>
                          </m:f>
                          <m:r>
                            <a:rPr lang="pl-PL" b="0" i="1" smtClean="0">
                              <a:latin typeface="Cambria Math" panose="02040503050406030204" pitchFamily="18" charset="0"/>
                              <a:ea typeface="Cambria Math" panose="02040503050406030204" pitchFamily="18" charset="0"/>
                            </a:rPr>
                            <m:t>,</m:t>
                          </m:r>
                          <m:f>
                            <m:fPr>
                              <m:ctrlPr>
                                <a:rPr lang="pl-PL" i="1">
                                  <a:latin typeface="Cambria Math" panose="02040503050406030204" pitchFamily="18" charset="0"/>
                                </a:rPr>
                              </m:ctrlPr>
                            </m:fPr>
                            <m:num>
                              <m:r>
                                <a:rPr lang="pl-PL" i="1">
                                  <a:latin typeface="Cambria Math" panose="02040503050406030204" pitchFamily="18" charset="0"/>
                                  <a:ea typeface="Cambria Math" panose="02040503050406030204" pitchFamily="18" charset="0"/>
                                </a:rPr>
                                <m:t>𝜕</m:t>
                              </m:r>
                              <m:r>
                                <a:rPr lang="pl-PL" i="1">
                                  <a:latin typeface="Cambria Math" panose="02040503050406030204" pitchFamily="18" charset="0"/>
                                  <a:ea typeface="Cambria Math" panose="02040503050406030204" pitchFamily="18" charset="0"/>
                                </a:rPr>
                                <m:t>𝑓</m:t>
                              </m:r>
                            </m:num>
                            <m:den>
                              <m:r>
                                <a:rPr lang="pl-PL" i="1">
                                  <a:latin typeface="Cambria Math" panose="02040503050406030204" pitchFamily="18" charset="0"/>
                                  <a:ea typeface="Cambria Math" panose="02040503050406030204" pitchFamily="18" charset="0"/>
                                </a:rPr>
                                <m:t>𝜕</m:t>
                              </m:r>
                              <m:sSub>
                                <m:sSubPr>
                                  <m:ctrlPr>
                                    <a:rPr lang="pl-PL" i="1">
                                      <a:latin typeface="Cambria Math" panose="02040503050406030204" pitchFamily="18" charset="0"/>
                                      <a:ea typeface="Cambria Math" panose="02040503050406030204" pitchFamily="18" charset="0"/>
                                    </a:rPr>
                                  </m:ctrlPr>
                                </m:sSubPr>
                                <m:e>
                                  <m:r>
                                    <a:rPr lang="pl-PL" i="1">
                                      <a:latin typeface="Cambria Math" panose="02040503050406030204" pitchFamily="18" charset="0"/>
                                      <a:ea typeface="Cambria Math" panose="02040503050406030204" pitchFamily="18" charset="0"/>
                                    </a:rPr>
                                    <m:t>𝑥</m:t>
                                  </m:r>
                                </m:e>
                                <m:sub>
                                  <m:r>
                                    <a:rPr lang="pl-PL" b="0" i="1" smtClean="0">
                                      <a:latin typeface="Cambria Math" panose="02040503050406030204" pitchFamily="18" charset="0"/>
                                      <a:ea typeface="Cambria Math" panose="02040503050406030204" pitchFamily="18" charset="0"/>
                                    </a:rPr>
                                    <m:t>2</m:t>
                                  </m:r>
                                </m:sub>
                              </m:sSub>
                            </m:den>
                          </m:f>
                          <m:r>
                            <a:rPr lang="pl-PL" b="0" i="1" smtClean="0">
                              <a:latin typeface="Cambria Math" panose="02040503050406030204" pitchFamily="18" charset="0"/>
                              <a:ea typeface="Cambria Math" panose="02040503050406030204" pitchFamily="18" charset="0"/>
                            </a:rPr>
                            <m:t>,…</m:t>
                          </m:r>
                        </m:e>
                      </m:d>
                    </m:oMath>
                  </m:oMathPara>
                </a14:m>
                <a:endParaRPr lang="pl-PL" dirty="0">
                  <a:effectLst/>
                </a:endParaRPr>
              </a:p>
              <a:p>
                <a:endParaRPr lang="pl-PL" b="0" i="0" dirty="0">
                  <a:effectLst/>
                  <a:latin typeface="fkGroteskNeue"/>
                </a:endParaRPr>
              </a:p>
              <a:p>
                <a:r>
                  <a:rPr lang="pl-PL" b="0" i="0" dirty="0">
                    <a:effectLst/>
                    <a:latin typeface="fkGroteskNeue"/>
                  </a:rPr>
                  <a:t>W sieciach neuronowych gradient opisuje, jak zmiana wag wpływa na wynik.</a:t>
                </a:r>
                <a:br>
                  <a:rPr lang="pl-PL" b="0" i="0" dirty="0">
                    <a:effectLst/>
                    <a:latin typeface="fkGroteskNeue"/>
                  </a:rPr>
                </a:br>
                <a:endParaRPr lang="pl-PL" b="0" i="0" dirty="0">
                  <a:effectLst/>
                  <a:latin typeface="fkGroteskNeue"/>
                </a:endParaRPr>
              </a:p>
              <a:p>
                <a:endParaRPr lang="pl-PL" dirty="0">
                  <a:latin typeface="fkGroteskNeue"/>
                </a:endParaRPr>
              </a:p>
              <a:p>
                <a:r>
                  <a:rPr lang="pl-PL" dirty="0">
                    <a:latin typeface="fkGroteskNeue"/>
                  </a:rPr>
                  <a:t>Macierz Jacobiego</a:t>
                </a:r>
                <a:endParaRPr lang="pl-PL" dirty="0"/>
              </a:p>
            </p:txBody>
          </p:sp>
        </mc:Choice>
        <mc:Fallback xmlns="">
          <p:sp>
            <p:nvSpPr>
              <p:cNvPr id="4" name="pole tekstowe 3">
                <a:extLst>
                  <a:ext uri="{FF2B5EF4-FFF2-40B4-BE49-F238E27FC236}">
                    <a16:creationId xmlns:a16="http://schemas.microsoft.com/office/drawing/2014/main" id="{6FACE095-72AB-8C60-3B88-86DD80947291}"/>
                  </a:ext>
                </a:extLst>
              </p:cNvPr>
              <p:cNvSpPr txBox="1">
                <a:spLocks noRot="1" noChangeAspect="1" noMove="1" noResize="1" noEditPoints="1" noAdjustHandles="1" noChangeArrowheads="1" noChangeShapeType="1" noTextEdit="1"/>
              </p:cNvSpPr>
              <p:nvPr/>
            </p:nvSpPr>
            <p:spPr>
              <a:xfrm>
                <a:off x="1041124" y="1690688"/>
                <a:ext cx="9345267" cy="2647713"/>
              </a:xfrm>
              <a:prstGeom prst="rect">
                <a:avLst/>
              </a:prstGeom>
              <a:blipFill>
                <a:blip r:embed="rId2"/>
                <a:stretch>
                  <a:fillRect l="-587" t="-1149" b="-2529"/>
                </a:stretch>
              </a:blipFill>
            </p:spPr>
            <p:txBody>
              <a:bodyPr/>
              <a:lstStyle/>
              <a:p>
                <a:r>
                  <a:rPr lang="pl-PL">
                    <a:noFill/>
                  </a:rPr>
                  <a:t> </a:t>
                </a:r>
              </a:p>
            </p:txBody>
          </p:sp>
        </mc:Fallback>
      </mc:AlternateContent>
      <mc:AlternateContent xmlns:mc="http://schemas.openxmlformats.org/markup-compatibility/2006" xmlns:a14="http://schemas.microsoft.com/office/drawing/2010/main">
        <mc:Choice Requires="a14">
          <p:sp>
            <p:nvSpPr>
              <p:cNvPr id="11" name="pole tekstowe 10">
                <a:extLst>
                  <a:ext uri="{FF2B5EF4-FFF2-40B4-BE49-F238E27FC236}">
                    <a16:creationId xmlns:a16="http://schemas.microsoft.com/office/drawing/2014/main" id="{0DD5269D-81CF-442E-97AC-6D5122D31F22}"/>
                  </a:ext>
                </a:extLst>
              </p:cNvPr>
              <p:cNvSpPr txBox="1"/>
              <p:nvPr/>
            </p:nvSpPr>
            <p:spPr>
              <a:xfrm>
                <a:off x="1041124" y="4622877"/>
                <a:ext cx="9345267" cy="2082173"/>
              </a:xfrm>
              <a:prstGeom prst="rect">
                <a:avLst/>
              </a:prstGeom>
              <a:noFill/>
            </p:spPr>
            <p:txBody>
              <a:bodyPr wrap="square">
                <a:spAutoFit/>
              </a:bodyPr>
              <a:lstStyle/>
              <a:p>
                <a:pPr algn="l"/>
                <a:r>
                  <a:rPr lang="pl-PL" b="0" i="0" dirty="0">
                    <a:effectLst/>
                    <a:latin typeface="fkGroteskNeue"/>
                  </a:rPr>
                  <a:t>Gdy funkcja zwraca wektor wyników, gradient rozszerza się do macierzy Jacobiego: </a:t>
                </a:r>
                <a:endParaRPr lang="pl-PL" dirty="0">
                  <a:latin typeface="KaTeX_Main"/>
                </a:endParaRPr>
              </a:p>
              <a:p>
                <a:pPr algn="l"/>
                <a14:m>
                  <m:oMathPara xmlns:m="http://schemas.openxmlformats.org/officeDocument/2006/math">
                    <m:oMathParaPr>
                      <m:jc m:val="centerGroup"/>
                    </m:oMathParaPr>
                    <m:oMath xmlns:m="http://schemas.openxmlformats.org/officeDocument/2006/math">
                      <m:sSub>
                        <m:sSubPr>
                          <m:ctrlPr>
                            <a:rPr lang="pl-PL" b="0" i="1" smtClean="0">
                              <a:effectLst/>
                              <a:latin typeface="Cambria Math" panose="02040503050406030204" pitchFamily="18" charset="0"/>
                            </a:rPr>
                          </m:ctrlPr>
                        </m:sSubPr>
                        <m:e>
                          <m:r>
                            <a:rPr lang="pl-PL" b="0" i="1" smtClean="0">
                              <a:effectLst/>
                              <a:latin typeface="Cambria Math" panose="02040503050406030204" pitchFamily="18" charset="0"/>
                            </a:rPr>
                            <m:t>𝐽</m:t>
                          </m:r>
                        </m:e>
                        <m:sub>
                          <m:r>
                            <a:rPr lang="pl-PL" b="0" i="1" smtClean="0">
                              <a:effectLst/>
                              <a:latin typeface="Cambria Math" panose="02040503050406030204" pitchFamily="18" charset="0"/>
                            </a:rPr>
                            <m:t>𝑖𝑗</m:t>
                          </m:r>
                        </m:sub>
                      </m:sSub>
                      <m:r>
                        <a:rPr lang="pl-PL" b="0" i="1" smtClean="0">
                          <a:effectLst/>
                          <a:latin typeface="Cambria Math" panose="02040503050406030204" pitchFamily="18" charset="0"/>
                        </a:rPr>
                        <m:t>=</m:t>
                      </m:r>
                      <m:f>
                        <m:fPr>
                          <m:ctrlPr>
                            <a:rPr lang="pl-PL" i="1" smtClean="0">
                              <a:effectLst/>
                              <a:latin typeface="Cambria Math" panose="02040503050406030204" pitchFamily="18" charset="0"/>
                            </a:rPr>
                          </m:ctrlPr>
                        </m:fPr>
                        <m:num>
                          <m:r>
                            <a:rPr lang="pl-PL" i="1" smtClean="0">
                              <a:effectLst/>
                              <a:latin typeface="Cambria Math" panose="02040503050406030204" pitchFamily="18" charset="0"/>
                              <a:ea typeface="Cambria Math" panose="02040503050406030204" pitchFamily="18" charset="0"/>
                            </a:rPr>
                            <m:t>𝜕</m:t>
                          </m:r>
                          <m:sSub>
                            <m:sSubPr>
                              <m:ctrlPr>
                                <a:rPr lang="pl-PL"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𝑓</m:t>
                              </m:r>
                            </m:e>
                            <m:sub>
                              <m:r>
                                <a:rPr lang="pl-PL" b="0" i="1" smtClean="0">
                                  <a:effectLst/>
                                  <a:latin typeface="Cambria Math" panose="02040503050406030204" pitchFamily="18" charset="0"/>
                                  <a:ea typeface="Cambria Math" panose="02040503050406030204" pitchFamily="18" charset="0"/>
                                </a:rPr>
                                <m:t>𝑖</m:t>
                              </m:r>
                            </m:sub>
                          </m:sSub>
                        </m:num>
                        <m:den>
                          <m:r>
                            <a:rPr lang="pl-PL" i="1" smtClean="0">
                              <a:effectLst/>
                              <a:latin typeface="Cambria Math" panose="02040503050406030204" pitchFamily="18" charset="0"/>
                              <a:ea typeface="Cambria Math" panose="02040503050406030204" pitchFamily="18" charset="0"/>
                            </a:rPr>
                            <m:t>𝜕</m:t>
                          </m:r>
                          <m:sSub>
                            <m:sSubPr>
                              <m:ctrlPr>
                                <a:rPr lang="pl-PL"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𝑥</m:t>
                              </m:r>
                            </m:e>
                            <m:sub>
                              <m:r>
                                <a:rPr lang="pl-PL" b="0" i="1" smtClean="0">
                                  <a:effectLst/>
                                  <a:latin typeface="Cambria Math" panose="02040503050406030204" pitchFamily="18" charset="0"/>
                                  <a:ea typeface="Cambria Math" panose="02040503050406030204" pitchFamily="18" charset="0"/>
                                </a:rPr>
                                <m:t>𝑗</m:t>
                              </m:r>
                            </m:sub>
                          </m:sSub>
                        </m:den>
                      </m:f>
                    </m:oMath>
                  </m:oMathPara>
                </a14:m>
                <a:endParaRPr lang="pl-PL" b="0" i="0" dirty="0">
                  <a:effectLst/>
                  <a:latin typeface="KaTeX_Main"/>
                </a:endParaRPr>
              </a:p>
              <a:p>
                <a:pPr algn="l"/>
                <a:endParaRPr lang="pl-PL" b="0" i="0" dirty="0">
                  <a:effectLst/>
                  <a:latin typeface="fkGroteskNeue"/>
                </a:endParaRPr>
              </a:p>
              <a:p>
                <a:pPr algn="l"/>
                <a:r>
                  <a:rPr lang="pl-PL" b="0" i="0" dirty="0">
                    <a:effectLst/>
                    <a:latin typeface="fkGroteskNeue"/>
                  </a:rPr>
                  <a:t>Używany m.in.:</a:t>
                </a:r>
              </a:p>
              <a:p>
                <a:pPr algn="l">
                  <a:buFont typeface="Arial" panose="020B0604020202020204" pitchFamily="34" charset="0"/>
                  <a:buChar char="•"/>
                </a:pPr>
                <a:r>
                  <a:rPr lang="pl-PL" b="0" i="0" dirty="0">
                    <a:effectLst/>
                    <a:latin typeface="fkGroteskNeue"/>
                  </a:rPr>
                  <a:t>przekształcenia nieliniowe,</a:t>
                </a:r>
              </a:p>
              <a:p>
                <a:pPr algn="l">
                  <a:buFont typeface="Arial" panose="020B0604020202020204" pitchFamily="34" charset="0"/>
                  <a:buChar char="•"/>
                </a:pPr>
                <a:r>
                  <a:rPr lang="pl-PL" b="0" i="0" dirty="0">
                    <a:effectLst/>
                    <a:latin typeface="fkGroteskNeue"/>
                  </a:rPr>
                  <a:t>sieci złożone (np. </a:t>
                </a:r>
                <a:r>
                  <a:rPr lang="pl-PL" b="0" i="0" dirty="0" err="1">
                    <a:effectLst/>
                    <a:latin typeface="fkGroteskNeue"/>
                  </a:rPr>
                  <a:t>autoenkodery</a:t>
                </a:r>
                <a:r>
                  <a:rPr lang="pl-PL" b="0" i="0" dirty="0">
                    <a:effectLst/>
                    <a:latin typeface="fkGroteskNeue"/>
                  </a:rPr>
                  <a:t>).</a:t>
                </a:r>
              </a:p>
            </p:txBody>
          </p:sp>
        </mc:Choice>
        <mc:Fallback xmlns="">
          <p:sp>
            <p:nvSpPr>
              <p:cNvPr id="11" name="pole tekstowe 10">
                <a:extLst>
                  <a:ext uri="{FF2B5EF4-FFF2-40B4-BE49-F238E27FC236}">
                    <a16:creationId xmlns:a16="http://schemas.microsoft.com/office/drawing/2014/main" id="{0DD5269D-81CF-442E-97AC-6D5122D31F22}"/>
                  </a:ext>
                </a:extLst>
              </p:cNvPr>
              <p:cNvSpPr txBox="1">
                <a:spLocks noRot="1" noChangeAspect="1" noMove="1" noResize="1" noEditPoints="1" noAdjustHandles="1" noChangeArrowheads="1" noChangeShapeType="1" noTextEdit="1"/>
              </p:cNvSpPr>
              <p:nvPr/>
            </p:nvSpPr>
            <p:spPr>
              <a:xfrm>
                <a:off x="1041124" y="4622877"/>
                <a:ext cx="9345267" cy="2082173"/>
              </a:xfrm>
              <a:prstGeom prst="rect">
                <a:avLst/>
              </a:prstGeom>
              <a:blipFill>
                <a:blip r:embed="rId3"/>
                <a:stretch>
                  <a:fillRect l="-587" t="-1462" b="-3509"/>
                </a:stretch>
              </a:blipFill>
            </p:spPr>
            <p:txBody>
              <a:bodyPr/>
              <a:lstStyle/>
              <a:p>
                <a:r>
                  <a:rPr lang="pl-PL">
                    <a:noFill/>
                  </a:rPr>
                  <a:t> </a:t>
                </a:r>
              </a:p>
            </p:txBody>
          </p:sp>
        </mc:Fallback>
      </mc:AlternateContent>
    </p:spTree>
    <p:extLst>
      <p:ext uri="{BB962C8B-B14F-4D97-AF65-F5344CB8AC3E}">
        <p14:creationId xmlns:p14="http://schemas.microsoft.com/office/powerpoint/2010/main" val="2585226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543698E-289C-6E31-AB04-929E05325299}"/>
              </a:ext>
            </a:extLst>
          </p:cNvPr>
          <p:cNvSpPr>
            <a:spLocks noGrp="1"/>
          </p:cNvSpPr>
          <p:nvPr>
            <p:ph type="title"/>
          </p:nvPr>
        </p:nvSpPr>
        <p:spPr/>
        <p:txBody>
          <a:bodyPr/>
          <a:lstStyle/>
          <a:p>
            <a:r>
              <a:rPr lang="pl-PL" dirty="0">
                <a:latin typeface="+mn-lt"/>
              </a:rPr>
              <a:t>Ekstremum funkcji</a:t>
            </a:r>
          </a:p>
        </p:txBody>
      </p:sp>
      <p:sp>
        <p:nvSpPr>
          <p:cNvPr id="7" name="pole tekstowe 6">
            <a:extLst>
              <a:ext uri="{FF2B5EF4-FFF2-40B4-BE49-F238E27FC236}">
                <a16:creationId xmlns:a16="http://schemas.microsoft.com/office/drawing/2014/main" id="{F27B7107-8CAD-C629-635A-C7B65F026FA7}"/>
              </a:ext>
            </a:extLst>
          </p:cNvPr>
          <p:cNvSpPr txBox="1"/>
          <p:nvPr/>
        </p:nvSpPr>
        <p:spPr>
          <a:xfrm>
            <a:off x="1229032" y="3899619"/>
            <a:ext cx="7549207" cy="2031325"/>
          </a:xfrm>
          <a:prstGeom prst="rect">
            <a:avLst/>
          </a:prstGeom>
          <a:noFill/>
        </p:spPr>
        <p:txBody>
          <a:bodyPr wrap="square">
            <a:spAutoFit/>
          </a:bodyPr>
          <a:lstStyle/>
          <a:p>
            <a:pPr>
              <a:buFont typeface="Arial" panose="020B0604020202020204" pitchFamily="34" charset="0"/>
              <a:buChar char="•"/>
            </a:pPr>
            <a:r>
              <a:rPr lang="pl-PL" dirty="0"/>
              <a:t>W uczeniu maszynowym pochodne są obliczane automatycznie (</a:t>
            </a:r>
            <a:r>
              <a:rPr lang="pl-PL" dirty="0" err="1"/>
              <a:t>autograd</a:t>
            </a:r>
            <a:r>
              <a:rPr lang="pl-PL" dirty="0"/>
              <a:t>).</a:t>
            </a:r>
          </a:p>
          <a:p>
            <a:pPr>
              <a:buFont typeface="Arial" panose="020B0604020202020204" pitchFamily="34" charset="0"/>
              <a:buChar char="•"/>
            </a:pPr>
            <a:r>
              <a:rPr lang="pl-PL" dirty="0"/>
              <a:t>Przykłady zastosowań:</a:t>
            </a:r>
          </a:p>
          <a:p>
            <a:pPr marL="742950" lvl="1" indent="-285750">
              <a:buFont typeface="Arial" panose="020B0604020202020204" pitchFamily="34" charset="0"/>
              <a:buChar char="•"/>
            </a:pPr>
            <a:r>
              <a:rPr lang="pl-PL" dirty="0"/>
              <a:t>obliczanie gradientu straty,</a:t>
            </a:r>
          </a:p>
          <a:p>
            <a:pPr marL="742950" lvl="1" indent="-285750">
              <a:buFont typeface="Arial" panose="020B0604020202020204" pitchFamily="34" charset="0"/>
              <a:buChar char="•"/>
            </a:pPr>
            <a:r>
              <a:rPr lang="pl-PL" dirty="0"/>
              <a:t>uczenie sieci neuronowych,</a:t>
            </a:r>
          </a:p>
          <a:p>
            <a:pPr marL="742950" lvl="1" indent="-285750">
              <a:buFont typeface="Arial" panose="020B0604020202020204" pitchFamily="34" charset="0"/>
              <a:buChar char="•"/>
            </a:pPr>
            <a:r>
              <a:rPr lang="pl-PL" dirty="0"/>
              <a:t>optymalizacja </a:t>
            </a:r>
            <a:r>
              <a:rPr lang="pl-PL" dirty="0" err="1"/>
              <a:t>hiperparametrów</a:t>
            </a:r>
            <a:r>
              <a:rPr lang="pl-PL" dirty="0"/>
              <a:t>.</a:t>
            </a:r>
          </a:p>
          <a:p>
            <a:pPr>
              <a:buFont typeface="Arial" panose="020B0604020202020204" pitchFamily="34" charset="0"/>
              <a:buChar char="•"/>
            </a:pPr>
            <a:r>
              <a:rPr lang="pl-PL" dirty="0"/>
              <a:t>Narzędzia: </a:t>
            </a:r>
            <a:r>
              <a:rPr lang="pl-PL" dirty="0" err="1"/>
              <a:t>TensorFlow</a:t>
            </a:r>
            <a:r>
              <a:rPr lang="pl-PL" dirty="0"/>
              <a:t>, </a:t>
            </a:r>
            <a:r>
              <a:rPr lang="pl-PL" dirty="0" err="1"/>
              <a:t>PyTorch</a:t>
            </a:r>
            <a:r>
              <a:rPr lang="pl-PL" dirty="0"/>
              <a:t> – posiadają wbudowany mechanizm automatycznego różniczkowania.</a:t>
            </a:r>
          </a:p>
        </p:txBody>
      </p:sp>
      <p:sp>
        <p:nvSpPr>
          <p:cNvPr id="4" name="pole tekstowe 3">
            <a:extLst>
              <a:ext uri="{FF2B5EF4-FFF2-40B4-BE49-F238E27FC236}">
                <a16:creationId xmlns:a16="http://schemas.microsoft.com/office/drawing/2014/main" id="{E3A2B8D0-AD09-294E-95A4-40956AAD8B7C}"/>
              </a:ext>
            </a:extLst>
          </p:cNvPr>
          <p:cNvSpPr txBox="1"/>
          <p:nvPr/>
        </p:nvSpPr>
        <p:spPr>
          <a:xfrm>
            <a:off x="1229032" y="2062328"/>
            <a:ext cx="8188960" cy="1200329"/>
          </a:xfrm>
          <a:prstGeom prst="rect">
            <a:avLst/>
          </a:prstGeom>
          <a:noFill/>
        </p:spPr>
        <p:txBody>
          <a:bodyPr wrap="square">
            <a:spAutoFit/>
          </a:bodyPr>
          <a:lstStyle/>
          <a:p>
            <a:pPr algn="l"/>
            <a:r>
              <a:rPr lang="pl-PL" b="0" i="0" dirty="0">
                <a:effectLst/>
              </a:rPr>
              <a:t>Analiza Hessego pozwala ustalić, czy to minimum, maksimum czy punkt siodłowy. Ekstremum to punkt, w którym ∇</a:t>
            </a:r>
            <a:r>
              <a:rPr lang="pl-PL" b="0" i="1" dirty="0">
                <a:effectLst/>
              </a:rPr>
              <a:t>f</a:t>
            </a:r>
            <a:r>
              <a:rPr lang="pl-PL" b="0" i="0" dirty="0">
                <a:effectLst/>
              </a:rPr>
              <a:t>=0.​</a:t>
            </a:r>
          </a:p>
          <a:p>
            <a:pPr algn="l">
              <a:buFont typeface="Arial" panose="020B0604020202020204" pitchFamily="34" charset="0"/>
              <a:buChar char="•"/>
            </a:pPr>
            <a:r>
              <a:rPr lang="pl-PL" b="0" i="0" dirty="0">
                <a:effectLst/>
              </a:rPr>
              <a:t>pozwala znaleźć zależności minimum funkcji błędu,</a:t>
            </a:r>
          </a:p>
          <a:p>
            <a:pPr algn="l">
              <a:buFont typeface="Arial" panose="020B0604020202020204" pitchFamily="34" charset="0"/>
              <a:buChar char="•"/>
            </a:pPr>
            <a:r>
              <a:rPr lang="pl-PL" b="0" i="0" dirty="0">
                <a:effectLst/>
              </a:rPr>
              <a:t>stosuje metody numeryczne (np. gradient </a:t>
            </a:r>
            <a:r>
              <a:rPr lang="pl-PL" b="0" i="0" dirty="0" err="1">
                <a:effectLst/>
              </a:rPr>
              <a:t>descent</a:t>
            </a:r>
            <a:r>
              <a:rPr lang="pl-PL" b="0" i="0" dirty="0">
                <a:effectLst/>
              </a:rPr>
              <a:t>)</a:t>
            </a:r>
          </a:p>
        </p:txBody>
      </p:sp>
    </p:spTree>
    <p:extLst>
      <p:ext uri="{BB962C8B-B14F-4D97-AF65-F5344CB8AC3E}">
        <p14:creationId xmlns:p14="http://schemas.microsoft.com/office/powerpoint/2010/main" val="22713561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78679FE-E773-A89A-1601-082369EF5FB7}"/>
              </a:ext>
            </a:extLst>
          </p:cNvPr>
          <p:cNvSpPr>
            <a:spLocks noGrp="1"/>
          </p:cNvSpPr>
          <p:nvPr>
            <p:ph type="title"/>
          </p:nvPr>
        </p:nvSpPr>
        <p:spPr/>
        <p:txBody>
          <a:bodyPr/>
          <a:lstStyle/>
          <a:p>
            <a:r>
              <a:rPr lang="pl-PL" dirty="0">
                <a:latin typeface="+mn-lt"/>
              </a:rPr>
              <a:t>Wprowadzenie do optymalizacji</a:t>
            </a:r>
          </a:p>
        </p:txBody>
      </p:sp>
      <p:pic>
        <p:nvPicPr>
          <p:cNvPr id="3074" name="Picture 2" descr="Wizualizacja poszukiwania punktu minimum funkcji">
            <a:extLst>
              <a:ext uri="{FF2B5EF4-FFF2-40B4-BE49-F238E27FC236}">
                <a16:creationId xmlns:a16="http://schemas.microsoft.com/office/drawing/2014/main" id="{EB557579-102E-61EB-02B1-6B1F3C33C5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806" y="2238375"/>
            <a:ext cx="2903896" cy="2903896"/>
          </a:xfrm>
          <a:prstGeom prst="rect">
            <a:avLst/>
          </a:prstGeom>
          <a:noFill/>
          <a:extLst>
            <a:ext uri="{909E8E84-426E-40DD-AFC4-6F175D3DCCD1}">
              <a14:hiddenFill xmlns:a14="http://schemas.microsoft.com/office/drawing/2010/main">
                <a:solidFill>
                  <a:srgbClr val="FFFFFF"/>
                </a:solidFill>
              </a14:hiddenFill>
            </a:ext>
          </a:extLst>
        </p:spPr>
      </p:pic>
      <p:sp>
        <p:nvSpPr>
          <p:cNvPr id="4" name="pole tekstowe 3">
            <a:extLst>
              <a:ext uri="{FF2B5EF4-FFF2-40B4-BE49-F238E27FC236}">
                <a16:creationId xmlns:a16="http://schemas.microsoft.com/office/drawing/2014/main" id="{05427938-7F7A-9526-CFEA-1B17E80D2D59}"/>
              </a:ext>
            </a:extLst>
          </p:cNvPr>
          <p:cNvSpPr txBox="1"/>
          <p:nvPr/>
        </p:nvSpPr>
        <p:spPr>
          <a:xfrm>
            <a:off x="5380702" y="5996677"/>
            <a:ext cx="6096000" cy="369332"/>
          </a:xfrm>
          <a:prstGeom prst="rect">
            <a:avLst/>
          </a:prstGeom>
          <a:noFill/>
        </p:spPr>
        <p:txBody>
          <a:bodyPr wrap="square">
            <a:spAutoFit/>
          </a:bodyPr>
          <a:lstStyle/>
          <a:p>
            <a:r>
              <a:rPr lang="pl-PL" dirty="0">
                <a:hlinkClick r:id="rId3"/>
              </a:rPr>
              <a:t>Więcej o optymalizacji -link otwiera się w nowym oknie</a:t>
            </a:r>
            <a:endParaRPr lang="pl-PL" dirty="0"/>
          </a:p>
        </p:txBody>
      </p:sp>
      <mc:AlternateContent xmlns:mc="http://schemas.openxmlformats.org/markup-compatibility/2006" xmlns:a14="http://schemas.microsoft.com/office/drawing/2010/main">
        <mc:Choice Requires="a14">
          <p:sp>
            <p:nvSpPr>
              <p:cNvPr id="6" name="pole tekstowe 5">
                <a:extLst>
                  <a:ext uri="{FF2B5EF4-FFF2-40B4-BE49-F238E27FC236}">
                    <a16:creationId xmlns:a16="http://schemas.microsoft.com/office/drawing/2014/main" id="{22042D5D-7635-9988-2586-E4C33717F700}"/>
                  </a:ext>
                </a:extLst>
              </p:cNvPr>
              <p:cNvSpPr txBox="1"/>
              <p:nvPr/>
            </p:nvSpPr>
            <p:spPr>
              <a:xfrm>
                <a:off x="715298" y="2359009"/>
                <a:ext cx="7470913" cy="2862322"/>
              </a:xfrm>
              <a:prstGeom prst="rect">
                <a:avLst/>
              </a:prstGeom>
              <a:noFill/>
            </p:spPr>
            <p:txBody>
              <a:bodyPr wrap="square">
                <a:spAutoFit/>
              </a:bodyPr>
              <a:lstStyle/>
              <a:p>
                <a:pPr algn="l"/>
                <a:r>
                  <a:rPr lang="pl-PL" b="0" i="0" dirty="0">
                    <a:effectLst/>
                  </a:rPr>
                  <a:t>Optymalizacja polega na znalezieniu wartości zmiennych, które minimalizują lub maksymalizują daną funkcję.​</a:t>
                </a:r>
              </a:p>
              <a:p>
                <a:pPr algn="l"/>
                <a:r>
                  <a:rPr lang="pl-PL" b="0" i="0" dirty="0">
                    <a:effectLst/>
                  </a:rPr>
                  <a:t>W AI funkcja ta to zwykle funkcja błędu (</a:t>
                </a:r>
                <a:r>
                  <a:rPr lang="pl-PL" b="0" i="0" dirty="0" err="1">
                    <a:effectLst/>
                  </a:rPr>
                  <a:t>loss</a:t>
                </a:r>
                <a:r>
                  <a:rPr lang="pl-PL" b="0" i="0" dirty="0">
                    <a:effectLst/>
                  </a:rPr>
                  <a:t>) – miernik, jak daleko model jest od pożądanego wyniku. </a:t>
                </a:r>
              </a:p>
              <a:p>
                <a:pPr algn="l"/>
                <a:endParaRPr lang="pl-PL" dirty="0"/>
              </a:p>
              <a:p>
                <a:pPr algn="l"/>
                <a:r>
                  <a:rPr lang="pl-PL" b="0" i="0" dirty="0">
                    <a:effectLst/>
                  </a:rPr>
                  <a:t>Cel: </a:t>
                </a:r>
              </a:p>
              <a:p>
                <a:pPr algn="l"/>
                <a14:m>
                  <m:oMath xmlns:m="http://schemas.openxmlformats.org/officeDocument/2006/math">
                    <m:sSub>
                      <m:sSubPr>
                        <m:ctrlPr>
                          <a:rPr lang="pl-PL" b="0" i="1" smtClean="0">
                            <a:effectLst/>
                            <a:latin typeface="Cambria Math" panose="02040503050406030204" pitchFamily="18" charset="0"/>
                          </a:rPr>
                        </m:ctrlPr>
                      </m:sSubPr>
                      <m:e>
                        <m:r>
                          <a:rPr lang="pl-PL" b="0" i="1" smtClean="0">
                            <a:effectLst/>
                            <a:latin typeface="Cambria Math" panose="02040503050406030204" pitchFamily="18" charset="0"/>
                          </a:rPr>
                          <m:t>𝑚𝑖𝑛</m:t>
                        </m:r>
                      </m:e>
                      <m:sub>
                        <m:r>
                          <a:rPr lang="pl-PL" b="0" i="1" smtClean="0">
                            <a:effectLst/>
                            <a:latin typeface="Cambria Math" panose="02040503050406030204" pitchFamily="18" charset="0"/>
                            <a:ea typeface="Cambria Math" panose="02040503050406030204" pitchFamily="18" charset="0"/>
                          </a:rPr>
                          <m:t>𝜃</m:t>
                        </m:r>
                        <m:r>
                          <a:rPr lang="pl-PL" b="0" i="1" smtClean="0">
                            <a:effectLst/>
                            <a:latin typeface="Cambria Math" panose="02040503050406030204" pitchFamily="18" charset="0"/>
                            <a:ea typeface="Cambria Math" panose="02040503050406030204" pitchFamily="18" charset="0"/>
                          </a:rPr>
                          <m:t> </m:t>
                        </m:r>
                      </m:sub>
                    </m:sSub>
                    <m:r>
                      <a:rPr lang="pl-PL" b="0" i="1" smtClean="0">
                        <a:effectLst/>
                        <a:latin typeface="Cambria Math" panose="02040503050406030204" pitchFamily="18" charset="0"/>
                      </a:rPr>
                      <m:t>𝐿</m:t>
                    </m:r>
                    <m:r>
                      <a:rPr lang="pl-PL" b="0" i="1" smtClean="0">
                        <a:effectLst/>
                        <a:latin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𝜃</m:t>
                    </m:r>
                    <m:r>
                      <a:rPr lang="pl-PL" b="0" i="1" smtClean="0">
                        <a:effectLst/>
                        <a:latin typeface="Cambria Math" panose="02040503050406030204" pitchFamily="18" charset="0"/>
                      </a:rPr>
                      <m:t>)</m:t>
                    </m:r>
                  </m:oMath>
                </a14:m>
                <a:r>
                  <a:rPr lang="pl-PL" b="0" i="0" dirty="0">
                    <a:effectLst/>
                  </a:rPr>
                  <a:t>, </a:t>
                </a:r>
              </a:p>
              <a:p>
                <a:pPr algn="l"/>
                <a:endParaRPr lang="pl-PL" dirty="0"/>
              </a:p>
              <a:p>
                <a:pPr algn="l"/>
                <a:r>
                  <a:rPr lang="pl-PL" b="0" i="0" dirty="0">
                    <a:effectLst/>
                  </a:rPr>
                  <a:t>gdzie θ – parametry modelu (np. wagi sieci neuronowych).​</a:t>
                </a:r>
              </a:p>
              <a:p>
                <a:pPr algn="l"/>
                <a:r>
                  <a:rPr lang="pl-PL" b="0" i="0" dirty="0">
                    <a:effectLst/>
                  </a:rPr>
                  <a:t>Używa metod iteracyjnych, gdy obliczenia analityczne są niemożliwe.</a:t>
                </a:r>
              </a:p>
            </p:txBody>
          </p:sp>
        </mc:Choice>
        <mc:Fallback xmlns="">
          <p:sp>
            <p:nvSpPr>
              <p:cNvPr id="6" name="pole tekstowe 5">
                <a:extLst>
                  <a:ext uri="{FF2B5EF4-FFF2-40B4-BE49-F238E27FC236}">
                    <a16:creationId xmlns:a16="http://schemas.microsoft.com/office/drawing/2014/main" id="{22042D5D-7635-9988-2586-E4C33717F700}"/>
                  </a:ext>
                </a:extLst>
              </p:cNvPr>
              <p:cNvSpPr txBox="1">
                <a:spLocks noRot="1" noChangeAspect="1" noMove="1" noResize="1" noEditPoints="1" noAdjustHandles="1" noChangeArrowheads="1" noChangeShapeType="1" noTextEdit="1"/>
              </p:cNvSpPr>
              <p:nvPr/>
            </p:nvSpPr>
            <p:spPr>
              <a:xfrm>
                <a:off x="715298" y="2359009"/>
                <a:ext cx="7470913" cy="2862322"/>
              </a:xfrm>
              <a:prstGeom prst="rect">
                <a:avLst/>
              </a:prstGeom>
              <a:blipFill>
                <a:blip r:embed="rId4"/>
                <a:stretch>
                  <a:fillRect l="-653" t="-1277" b="-2340"/>
                </a:stretch>
              </a:blipFill>
            </p:spPr>
            <p:txBody>
              <a:bodyPr/>
              <a:lstStyle/>
              <a:p>
                <a:r>
                  <a:rPr lang="pl-PL">
                    <a:noFill/>
                  </a:rPr>
                  <a:t> </a:t>
                </a:r>
              </a:p>
            </p:txBody>
          </p:sp>
        </mc:Fallback>
      </mc:AlternateContent>
    </p:spTree>
    <p:extLst>
      <p:ext uri="{BB962C8B-B14F-4D97-AF65-F5344CB8AC3E}">
        <p14:creationId xmlns:p14="http://schemas.microsoft.com/office/powerpoint/2010/main" val="15756778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3ED1571-35C4-2924-F5BC-D1D1946B5315}"/>
              </a:ext>
            </a:extLst>
          </p:cNvPr>
          <p:cNvSpPr>
            <a:spLocks noGrp="1"/>
          </p:cNvSpPr>
          <p:nvPr>
            <p:ph type="title"/>
          </p:nvPr>
        </p:nvSpPr>
        <p:spPr>
          <a:xfrm>
            <a:off x="838200" y="404882"/>
            <a:ext cx="10515600" cy="1325563"/>
          </a:xfrm>
        </p:spPr>
        <p:txBody>
          <a:bodyPr/>
          <a:lstStyle/>
          <a:p>
            <a:r>
              <a:rPr lang="pl-PL" dirty="0">
                <a:latin typeface="+mn-lt"/>
              </a:rPr>
              <a:t>Klasyfikacja problemów optymalizacyjnych</a:t>
            </a:r>
          </a:p>
        </p:txBody>
      </p:sp>
      <p:pic>
        <p:nvPicPr>
          <p:cNvPr id="2050" name="Picture 2" descr="Obraz zawierający wizualizację przykładową optymalizację funkcji">
            <a:extLst>
              <a:ext uri="{FF2B5EF4-FFF2-40B4-BE49-F238E27FC236}">
                <a16:creationId xmlns:a16="http://schemas.microsoft.com/office/drawing/2014/main" id="{B4C8AF8A-54D4-C3B2-955B-B345069C1A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6562" y="2652065"/>
            <a:ext cx="3821931" cy="2874092"/>
          </a:xfrm>
          <a:prstGeom prst="rect">
            <a:avLst/>
          </a:prstGeom>
          <a:noFill/>
          <a:extLst>
            <a:ext uri="{909E8E84-426E-40DD-AFC4-6F175D3DCCD1}">
              <a14:hiddenFill xmlns:a14="http://schemas.microsoft.com/office/drawing/2010/main">
                <a:solidFill>
                  <a:srgbClr val="FFFFFF"/>
                </a:solidFill>
              </a14:hiddenFill>
            </a:ext>
          </a:extLst>
        </p:spPr>
      </p:pic>
      <p:sp>
        <p:nvSpPr>
          <p:cNvPr id="4" name="pole tekstowe 3">
            <a:extLst>
              <a:ext uri="{FF2B5EF4-FFF2-40B4-BE49-F238E27FC236}">
                <a16:creationId xmlns:a16="http://schemas.microsoft.com/office/drawing/2014/main" id="{37B7DD8B-1E82-AD21-0668-EB403F117C34}"/>
              </a:ext>
            </a:extLst>
          </p:cNvPr>
          <p:cNvSpPr txBox="1"/>
          <p:nvPr/>
        </p:nvSpPr>
        <p:spPr>
          <a:xfrm>
            <a:off x="3513909" y="5874935"/>
            <a:ext cx="7989676" cy="369332"/>
          </a:xfrm>
          <a:prstGeom prst="rect">
            <a:avLst/>
          </a:prstGeom>
          <a:noFill/>
        </p:spPr>
        <p:txBody>
          <a:bodyPr wrap="square">
            <a:spAutoFit/>
          </a:bodyPr>
          <a:lstStyle/>
          <a:p>
            <a:r>
              <a:rPr lang="pl-PL" dirty="0" err="1">
                <a:hlinkClick r:id="rId3"/>
              </a:rPr>
              <a:t>wikipedia</a:t>
            </a:r>
            <a:r>
              <a:rPr lang="pl-PL" dirty="0">
                <a:hlinkClick r:id="rId3"/>
              </a:rPr>
              <a:t> o matematycznej optymizacji - link </a:t>
            </a:r>
            <a:r>
              <a:rPr lang="pl-PL" dirty="0" err="1">
                <a:hlinkClick r:id="rId3"/>
              </a:rPr>
              <a:t>otwira</a:t>
            </a:r>
            <a:r>
              <a:rPr lang="pl-PL" dirty="0">
                <a:hlinkClick r:id="rId3"/>
              </a:rPr>
              <a:t> się w nowym oknie</a:t>
            </a:r>
            <a:endParaRPr lang="pl-PL" dirty="0"/>
          </a:p>
        </p:txBody>
      </p:sp>
      <p:sp>
        <p:nvSpPr>
          <p:cNvPr id="6" name="pole tekstowe 5">
            <a:extLst>
              <a:ext uri="{FF2B5EF4-FFF2-40B4-BE49-F238E27FC236}">
                <a16:creationId xmlns:a16="http://schemas.microsoft.com/office/drawing/2014/main" id="{954EB39D-2169-3979-4CF1-76135F89A89A}"/>
              </a:ext>
            </a:extLst>
          </p:cNvPr>
          <p:cNvSpPr txBox="1"/>
          <p:nvPr/>
        </p:nvSpPr>
        <p:spPr>
          <a:xfrm>
            <a:off x="838200" y="2516829"/>
            <a:ext cx="6097656" cy="2031325"/>
          </a:xfrm>
          <a:prstGeom prst="rect">
            <a:avLst/>
          </a:prstGeom>
          <a:noFill/>
        </p:spPr>
        <p:txBody>
          <a:bodyPr wrap="square">
            <a:spAutoFit/>
          </a:bodyPr>
          <a:lstStyle/>
          <a:p>
            <a:pPr algn="l"/>
            <a:r>
              <a:rPr lang="pl-PL" b="0" i="0" dirty="0">
                <a:effectLst/>
              </a:rPr>
              <a:t>Optymalizacja bez ograniczeń: </a:t>
            </a:r>
            <a:endParaRPr lang="pl-PL" dirty="0"/>
          </a:p>
          <a:p>
            <a:pPr algn="l"/>
            <a:r>
              <a:rPr lang="pl-PL" b="0" i="0" dirty="0">
                <a:effectLst/>
              </a:rPr>
              <a:t>Szukamy minimum funkcji f(x) bez dodatkowych warunków</a:t>
            </a:r>
            <a:endParaRPr lang="pl-PL" dirty="0"/>
          </a:p>
          <a:p>
            <a:pPr algn="l"/>
            <a:r>
              <a:rPr lang="pl-PL" b="0" i="0" dirty="0">
                <a:effectLst/>
              </a:rPr>
              <a:t>Optymalizacja z ograniczeniami (ograniczona):</a:t>
            </a:r>
          </a:p>
          <a:p>
            <a:pPr algn="l">
              <a:buFont typeface="Arial" panose="020B0604020202020204" pitchFamily="34" charset="0"/>
              <a:buChar char="•"/>
            </a:pPr>
            <a:r>
              <a:rPr lang="pl-PL" b="0" i="0" dirty="0">
                <a:effectLst/>
              </a:rPr>
              <a:t>szukamy minimum funkcji </a:t>
            </a:r>
            <a:r>
              <a:rPr lang="pl-PL" b="0" i="1" dirty="0">
                <a:effectLst/>
              </a:rPr>
              <a:t>f</a:t>
            </a:r>
            <a:r>
              <a:rPr lang="pl-PL" b="0" i="0" dirty="0">
                <a:effectLst/>
              </a:rPr>
              <a:t>(</a:t>
            </a:r>
            <a:r>
              <a:rPr lang="pl-PL" b="1" i="0" dirty="0">
                <a:effectLst/>
              </a:rPr>
              <a:t>x</a:t>
            </a:r>
            <a:r>
              <a:rPr lang="pl-PL" b="0" i="0" dirty="0">
                <a:effectLst/>
              </a:rPr>
              <a:t>) przy warunkach typu g(x)=0,h(x)≤0.​</a:t>
            </a:r>
          </a:p>
          <a:p>
            <a:pPr algn="l"/>
            <a:r>
              <a:rPr lang="pl-PL" b="0" i="0" dirty="0">
                <a:effectLst/>
              </a:rPr>
              <a:t>W AI częściej stosuje się wersje bez ograniczeń (np. w uczeniu sieci).</a:t>
            </a:r>
          </a:p>
        </p:txBody>
      </p:sp>
    </p:spTree>
    <p:extLst>
      <p:ext uri="{BB962C8B-B14F-4D97-AF65-F5344CB8AC3E}">
        <p14:creationId xmlns:p14="http://schemas.microsoft.com/office/powerpoint/2010/main" val="3867503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58B8798-A266-1B33-A63B-C898C8945E72}"/>
              </a:ext>
            </a:extLst>
          </p:cNvPr>
          <p:cNvSpPr>
            <a:spLocks noGrp="1"/>
          </p:cNvSpPr>
          <p:nvPr>
            <p:ph type="title"/>
          </p:nvPr>
        </p:nvSpPr>
        <p:spPr/>
        <p:txBody>
          <a:bodyPr/>
          <a:lstStyle/>
          <a:p>
            <a:r>
              <a:rPr lang="pl-PL" dirty="0"/>
              <a:t>Wypukłość funkcji</a:t>
            </a:r>
          </a:p>
        </p:txBody>
      </p:sp>
      <mc:AlternateContent xmlns:mc="http://schemas.openxmlformats.org/markup-compatibility/2006">
        <mc:Choice xmlns:a14="http://schemas.microsoft.com/office/drawing/2010/main" Requires="a14">
          <p:sp>
            <p:nvSpPr>
              <p:cNvPr id="4" name="pole tekstowe 3">
                <a:extLst>
                  <a:ext uri="{FF2B5EF4-FFF2-40B4-BE49-F238E27FC236}">
                    <a16:creationId xmlns:a16="http://schemas.microsoft.com/office/drawing/2014/main" id="{6BAFD444-D74C-722F-DD7A-A51476C6D422}"/>
                  </a:ext>
                </a:extLst>
              </p:cNvPr>
              <p:cNvSpPr txBox="1"/>
              <p:nvPr/>
            </p:nvSpPr>
            <p:spPr>
              <a:xfrm>
                <a:off x="645261" y="1881614"/>
                <a:ext cx="7297807" cy="2585323"/>
              </a:xfrm>
              <a:prstGeom prst="rect">
                <a:avLst/>
              </a:prstGeom>
              <a:noFill/>
            </p:spPr>
            <p:txBody>
              <a:bodyPr wrap="square">
                <a:spAutoFit/>
              </a:bodyPr>
              <a:lstStyle/>
              <a:p>
                <a:r>
                  <a:rPr lang="pl-PL" dirty="0">
                    <a:effectLst/>
                  </a:rPr>
                  <a:t>Funkcja </a:t>
                </a:r>
                <a:r>
                  <a:rPr lang="pl-PL" i="1" dirty="0">
                    <a:effectLst/>
                  </a:rPr>
                  <a:t>f</a:t>
                </a:r>
                <a:r>
                  <a:rPr lang="pl-PL" dirty="0">
                    <a:effectLst/>
                  </a:rPr>
                  <a:t>(</a:t>
                </a:r>
                <a:r>
                  <a:rPr lang="pl-PL" b="1" dirty="0">
                    <a:effectLst/>
                  </a:rPr>
                  <a:t>x</a:t>
                </a:r>
                <a:r>
                  <a:rPr lang="pl-PL" dirty="0">
                    <a:effectLst/>
                  </a:rPr>
                  <a:t>) jest wypukła, jeśli dla dowolnych punktów </a:t>
                </a:r>
                <a:r>
                  <a:rPr lang="pl-PL" b="1" dirty="0">
                    <a:effectLst/>
                  </a:rPr>
                  <a:t>x</a:t>
                </a:r>
                <a:r>
                  <a:rPr lang="pl-PL" dirty="0">
                    <a:effectLst/>
                  </a:rPr>
                  <a:t>1,</a:t>
                </a:r>
                <a:r>
                  <a:rPr lang="pl-PL" b="1" dirty="0">
                    <a:effectLst/>
                  </a:rPr>
                  <a:t>x</a:t>
                </a:r>
                <a:r>
                  <a:rPr lang="pl-PL" dirty="0">
                    <a:effectLst/>
                  </a:rPr>
                  <a:t>2: </a:t>
                </a:r>
              </a:p>
              <a:p>
                <a:r>
                  <a:rPr lang="pl-PL" dirty="0">
                    <a:effectLst/>
                  </a:rPr>
                  <a:t>​</a:t>
                </a:r>
              </a:p>
              <a:p>
                <a:pPr/>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𝑓</m:t>
                      </m:r>
                      <m:d>
                        <m:dPr>
                          <m:ctrlPr>
                            <a:rPr lang="pl-PL" b="0" i="1" smtClean="0">
                              <a:effectLst/>
                              <a:latin typeface="Cambria Math" panose="02040503050406030204" pitchFamily="18" charset="0"/>
                            </a:rPr>
                          </m:ctrlPr>
                        </m:dPr>
                        <m:e>
                          <m:r>
                            <a:rPr lang="pl-PL" b="0" i="1" smtClean="0">
                              <a:effectLst/>
                              <a:latin typeface="Cambria Math" panose="02040503050406030204" pitchFamily="18" charset="0"/>
                            </a:rPr>
                            <m:t>𝑡</m:t>
                          </m:r>
                          <m:sSub>
                            <m:sSubPr>
                              <m:ctrlPr>
                                <a:rPr lang="pl-PL" b="0" i="1" smtClean="0">
                                  <a:effectLst/>
                                  <a:latin typeface="Cambria Math" panose="02040503050406030204" pitchFamily="18" charset="0"/>
                                </a:rPr>
                              </m:ctrlPr>
                            </m:sSubPr>
                            <m:e>
                              <m:r>
                                <a:rPr lang="pl-PL" b="0" i="1" smtClean="0">
                                  <a:effectLst/>
                                  <a:latin typeface="Cambria Math" panose="02040503050406030204" pitchFamily="18" charset="0"/>
                                </a:rPr>
                                <m:t>𝑥</m:t>
                              </m:r>
                            </m:e>
                            <m:sub>
                              <m:r>
                                <a:rPr lang="pl-PL" b="0" i="1" smtClean="0">
                                  <a:effectLst/>
                                  <a:latin typeface="Cambria Math" panose="02040503050406030204" pitchFamily="18" charset="0"/>
                                </a:rPr>
                                <m:t>1</m:t>
                              </m:r>
                            </m:sub>
                          </m:sSub>
                          <m:r>
                            <a:rPr lang="pl-PL" b="0" i="1" smtClean="0">
                              <a:effectLst/>
                              <a:latin typeface="Cambria Math" panose="02040503050406030204" pitchFamily="18" charset="0"/>
                            </a:rPr>
                            <m:t>+(1−</m:t>
                          </m:r>
                          <m:r>
                            <a:rPr lang="pl-PL" b="0" i="1" smtClean="0">
                              <a:effectLst/>
                              <a:latin typeface="Cambria Math" panose="02040503050406030204" pitchFamily="18" charset="0"/>
                            </a:rPr>
                            <m:t>𝑡</m:t>
                          </m:r>
                          <m:r>
                            <a:rPr lang="pl-PL" b="0" i="1" smtClean="0">
                              <a:effectLst/>
                              <a:latin typeface="Cambria Math" panose="02040503050406030204" pitchFamily="18" charset="0"/>
                            </a:rPr>
                            <m:t>)</m:t>
                          </m:r>
                          <m:sSub>
                            <m:sSubPr>
                              <m:ctrlPr>
                                <a:rPr lang="pl-PL" b="0" i="1" smtClean="0">
                                  <a:effectLst/>
                                  <a:latin typeface="Cambria Math" panose="02040503050406030204" pitchFamily="18" charset="0"/>
                                </a:rPr>
                              </m:ctrlPr>
                            </m:sSubPr>
                            <m:e>
                              <m:r>
                                <a:rPr lang="pl-PL" b="0" i="1" smtClean="0">
                                  <a:effectLst/>
                                  <a:latin typeface="Cambria Math" panose="02040503050406030204" pitchFamily="18" charset="0"/>
                                </a:rPr>
                                <m:t>𝑥</m:t>
                              </m:r>
                            </m:e>
                            <m:sub>
                              <m:r>
                                <a:rPr lang="pl-PL" b="0" i="1" smtClean="0">
                                  <a:effectLst/>
                                  <a:latin typeface="Cambria Math" panose="02040503050406030204" pitchFamily="18" charset="0"/>
                                </a:rPr>
                                <m:t>2</m:t>
                              </m:r>
                            </m:sub>
                          </m:sSub>
                        </m:e>
                      </m:d>
                      <m:r>
                        <a:rPr lang="pl-PL" b="0" i="1" smtClean="0">
                          <a:effectLst/>
                          <a:latin typeface="Cambria Math" panose="02040503050406030204" pitchFamily="18" charset="0"/>
                          <a:ea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𝑡𝑓</m:t>
                      </m:r>
                      <m:d>
                        <m:dPr>
                          <m:ctrlPr>
                            <a:rPr lang="pl-PL" b="0" i="1" smtClean="0">
                              <a:effectLst/>
                              <a:latin typeface="Cambria Math" panose="02040503050406030204" pitchFamily="18" charset="0"/>
                              <a:ea typeface="Cambria Math" panose="02040503050406030204" pitchFamily="18" charset="0"/>
                            </a:rPr>
                          </m:ctrlPr>
                        </m:dPr>
                        <m:e>
                          <m:sSub>
                            <m:sSubPr>
                              <m:ctrlPr>
                                <a:rPr lang="pl-PL" b="0"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𝑥</m:t>
                              </m:r>
                            </m:e>
                            <m:sub>
                              <m:r>
                                <a:rPr lang="pl-PL" b="0" i="1" smtClean="0">
                                  <a:effectLst/>
                                  <a:latin typeface="Cambria Math" panose="02040503050406030204" pitchFamily="18" charset="0"/>
                                  <a:ea typeface="Cambria Math" panose="02040503050406030204" pitchFamily="18" charset="0"/>
                                </a:rPr>
                                <m:t>1</m:t>
                              </m:r>
                            </m:sub>
                          </m:sSub>
                        </m:e>
                      </m:d>
                      <m:r>
                        <a:rPr lang="pl-PL" b="0" i="1" smtClean="0">
                          <a:effectLst/>
                          <a:latin typeface="Cambria Math" panose="02040503050406030204" pitchFamily="18" charset="0"/>
                          <a:ea typeface="Cambria Math" panose="02040503050406030204" pitchFamily="18" charset="0"/>
                        </a:rPr>
                        <m:t>+</m:t>
                      </m:r>
                      <m:d>
                        <m:dPr>
                          <m:ctrlPr>
                            <a:rPr lang="pl-PL" b="0" i="1" smtClean="0">
                              <a:effectLst/>
                              <a:latin typeface="Cambria Math" panose="02040503050406030204" pitchFamily="18" charset="0"/>
                              <a:ea typeface="Cambria Math" panose="02040503050406030204" pitchFamily="18" charset="0"/>
                            </a:rPr>
                          </m:ctrlPr>
                        </m:dPr>
                        <m:e>
                          <m:r>
                            <a:rPr lang="pl-PL" b="0" i="1" smtClean="0">
                              <a:effectLst/>
                              <a:latin typeface="Cambria Math" panose="02040503050406030204" pitchFamily="18" charset="0"/>
                              <a:ea typeface="Cambria Math" panose="02040503050406030204" pitchFamily="18" charset="0"/>
                            </a:rPr>
                            <m:t>1−</m:t>
                          </m:r>
                          <m:r>
                            <a:rPr lang="pl-PL" b="0" i="1" smtClean="0">
                              <a:effectLst/>
                              <a:latin typeface="Cambria Math" panose="02040503050406030204" pitchFamily="18" charset="0"/>
                              <a:ea typeface="Cambria Math" panose="02040503050406030204" pitchFamily="18" charset="0"/>
                            </a:rPr>
                            <m:t>𝑡</m:t>
                          </m:r>
                        </m:e>
                      </m:d>
                      <m:r>
                        <a:rPr lang="pl-PL" b="0" i="1" smtClean="0">
                          <a:effectLst/>
                          <a:latin typeface="Cambria Math" panose="02040503050406030204" pitchFamily="18" charset="0"/>
                          <a:ea typeface="Cambria Math" panose="02040503050406030204" pitchFamily="18" charset="0"/>
                        </a:rPr>
                        <m:t>𝑓</m:t>
                      </m:r>
                      <m:d>
                        <m:dPr>
                          <m:ctrlPr>
                            <a:rPr lang="pl-PL" b="0" i="1" smtClean="0">
                              <a:effectLst/>
                              <a:latin typeface="Cambria Math" panose="02040503050406030204" pitchFamily="18" charset="0"/>
                              <a:ea typeface="Cambria Math" panose="02040503050406030204" pitchFamily="18" charset="0"/>
                            </a:rPr>
                          </m:ctrlPr>
                        </m:dPr>
                        <m:e>
                          <m:sSub>
                            <m:sSubPr>
                              <m:ctrlPr>
                                <a:rPr lang="pl-PL" b="0"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𝑥</m:t>
                              </m:r>
                            </m:e>
                            <m:sub>
                              <m:r>
                                <a:rPr lang="pl-PL" b="0" i="1" smtClean="0">
                                  <a:effectLst/>
                                  <a:latin typeface="Cambria Math" panose="02040503050406030204" pitchFamily="18" charset="0"/>
                                  <a:ea typeface="Cambria Math" panose="02040503050406030204" pitchFamily="18" charset="0"/>
                                </a:rPr>
                                <m:t>2</m:t>
                              </m:r>
                            </m:sub>
                          </m:sSub>
                        </m:e>
                      </m:d>
                    </m:oMath>
                  </m:oMathPara>
                </a14:m>
                <a:endParaRPr lang="pl-PL" dirty="0">
                  <a:effectLst/>
                </a:endParaRPr>
              </a:p>
              <a:p>
                <a:r>
                  <a:rPr lang="pl-PL" dirty="0">
                    <a:effectLst/>
                  </a:rPr>
                  <a:t>Intuicja: odcinek między dwoma punktami leży powyżej wykresu funkcji. </a:t>
                </a:r>
              </a:p>
              <a:p>
                <a:endParaRPr lang="pl-PL" dirty="0"/>
              </a:p>
              <a:p>
                <a:r>
                  <a:rPr lang="pl-PL" dirty="0">
                    <a:effectLst/>
                  </a:rPr>
                  <a:t>Dla funkcji wypukłej każdy </a:t>
                </a:r>
                <a:r>
                  <a:rPr lang="pl-PL" dirty="0" err="1">
                    <a:effectLst/>
                  </a:rPr>
                  <a:t>minimun</a:t>
                </a:r>
                <a:r>
                  <a:rPr lang="pl-PL" dirty="0">
                    <a:effectLst/>
                  </a:rPr>
                  <a:t> lokalny jest </a:t>
                </a:r>
                <a:r>
                  <a:rPr lang="pl-PL" dirty="0" err="1">
                    <a:effectLst/>
                  </a:rPr>
                  <a:t>minimunem</a:t>
                </a:r>
                <a:r>
                  <a:rPr lang="pl-PL" dirty="0">
                    <a:effectLst/>
                  </a:rPr>
                  <a:t> globalnym.</a:t>
                </a:r>
              </a:p>
              <a:p>
                <a:r>
                  <a:rPr lang="pl-PL" b="0" i="0" dirty="0">
                    <a:effectLst/>
                  </a:rPr>
                  <a:t>W praktyce wykorzystywane gwarantuje stabilne działanie algorytmów gradientowych.</a:t>
                </a:r>
                <a:br>
                  <a:rPr lang="pl-PL" b="0" i="0" dirty="0">
                    <a:effectLst/>
                  </a:rPr>
                </a:br>
                <a:endParaRPr lang="pl-PL" dirty="0"/>
              </a:p>
            </p:txBody>
          </p:sp>
        </mc:Choice>
        <mc:Fallback>
          <p:sp>
            <p:nvSpPr>
              <p:cNvPr id="4" name="pole tekstowe 3">
                <a:extLst>
                  <a:ext uri="{FF2B5EF4-FFF2-40B4-BE49-F238E27FC236}">
                    <a16:creationId xmlns:a16="http://schemas.microsoft.com/office/drawing/2014/main" id="{6BAFD444-D74C-722F-DD7A-A51476C6D422}"/>
                  </a:ext>
                </a:extLst>
              </p:cNvPr>
              <p:cNvSpPr txBox="1">
                <a:spLocks noRot="1" noChangeAspect="1" noMove="1" noResize="1" noEditPoints="1" noAdjustHandles="1" noChangeArrowheads="1" noChangeShapeType="1" noTextEdit="1"/>
              </p:cNvSpPr>
              <p:nvPr/>
            </p:nvSpPr>
            <p:spPr>
              <a:xfrm>
                <a:off x="645261" y="1881614"/>
                <a:ext cx="7297807" cy="2585323"/>
              </a:xfrm>
              <a:prstGeom prst="rect">
                <a:avLst/>
              </a:prstGeom>
              <a:blipFill>
                <a:blip r:embed="rId2"/>
                <a:stretch>
                  <a:fillRect l="-752" t="-1415"/>
                </a:stretch>
              </a:blipFill>
            </p:spPr>
            <p:txBody>
              <a:bodyPr/>
              <a:lstStyle/>
              <a:p>
                <a:r>
                  <a:rPr lang="pl-PL">
                    <a:noFill/>
                  </a:rPr>
                  <a:t> </a:t>
                </a:r>
              </a:p>
            </p:txBody>
          </p:sp>
        </mc:Fallback>
      </mc:AlternateContent>
    </p:spTree>
    <p:extLst>
      <p:ext uri="{BB962C8B-B14F-4D97-AF65-F5344CB8AC3E}">
        <p14:creationId xmlns:p14="http://schemas.microsoft.com/office/powerpoint/2010/main" val="38263506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5C45711-8266-24D3-B0D3-FF5F255169EE}"/>
              </a:ext>
            </a:extLst>
          </p:cNvPr>
          <p:cNvSpPr>
            <a:spLocks noGrp="1"/>
          </p:cNvSpPr>
          <p:nvPr>
            <p:ph type="title"/>
          </p:nvPr>
        </p:nvSpPr>
        <p:spPr/>
        <p:txBody>
          <a:bodyPr/>
          <a:lstStyle/>
          <a:p>
            <a:r>
              <a:rPr lang="pl-PL" dirty="0"/>
              <a:t>Gradient </a:t>
            </a:r>
            <a:r>
              <a:rPr lang="pl-PL" dirty="0" err="1"/>
              <a:t>Descent</a:t>
            </a:r>
            <a:r>
              <a:rPr lang="pl-PL" dirty="0"/>
              <a:t> (spadek gradientowy)</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6AE0FC18-0148-F87B-BC13-26334A4527D8}"/>
                  </a:ext>
                </a:extLst>
              </p:cNvPr>
              <p:cNvSpPr txBox="1"/>
              <p:nvPr/>
            </p:nvSpPr>
            <p:spPr>
              <a:xfrm>
                <a:off x="1408870" y="2486024"/>
                <a:ext cx="8768799" cy="2031325"/>
              </a:xfrm>
              <a:prstGeom prst="rect">
                <a:avLst/>
              </a:prstGeom>
              <a:noFill/>
            </p:spPr>
            <p:txBody>
              <a:bodyPr wrap="square">
                <a:spAutoFit/>
              </a:bodyPr>
              <a:lstStyle/>
              <a:p>
                <a:pPr algn="l"/>
                <a:r>
                  <a:rPr lang="pl-PL" b="0" i="0" dirty="0">
                    <a:effectLst/>
                  </a:rPr>
                  <a:t>Najprostsza i najwcześniejsza metoda optymalizacji w uczeniu maszynowym. Aktualizacja parametrów w kierunku przeciwnym do gradientu:</a:t>
                </a:r>
              </a:p>
              <a:p>
                <a:pPr algn="l"/>
                <a:endParaRPr lang="pl-PL" b="0" i="0" dirty="0">
                  <a:effectLst/>
                </a:endParaRPr>
              </a:p>
              <a:p>
                <a14:m>
                  <m:oMath xmlns:m="http://schemas.openxmlformats.org/officeDocument/2006/math">
                    <m:sSub>
                      <m:sSubPr>
                        <m:ctrlPr>
                          <a:rPr lang="el-GR" b="0" i="1" smtClean="0">
                            <a:effectLst/>
                            <a:latin typeface="Cambria Math" panose="02040503050406030204" pitchFamily="18" charset="0"/>
                          </a:rPr>
                        </m:ctrlPr>
                      </m:sSubPr>
                      <m:e>
                        <m:r>
                          <a:rPr lang="el-GR" b="0" i="1" smtClean="0">
                            <a:effectLst/>
                            <a:latin typeface="Cambria Math" panose="02040503050406030204" pitchFamily="18" charset="0"/>
                            <a:ea typeface="Cambria Math" panose="02040503050406030204" pitchFamily="18" charset="0"/>
                          </a:rPr>
                          <m:t>𝜃</m:t>
                        </m:r>
                      </m:e>
                      <m:sub>
                        <m:r>
                          <a:rPr lang="pl-PL" b="0" i="1" smtClean="0">
                            <a:effectLst/>
                            <a:latin typeface="Cambria Math" panose="02040503050406030204" pitchFamily="18" charset="0"/>
                          </a:rPr>
                          <m:t>𝑡</m:t>
                        </m:r>
                        <m:r>
                          <a:rPr lang="pl-PL" b="0" i="1" smtClean="0">
                            <a:effectLst/>
                            <a:latin typeface="Cambria Math" panose="02040503050406030204" pitchFamily="18" charset="0"/>
                          </a:rPr>
                          <m:t>+1</m:t>
                        </m:r>
                      </m:sub>
                    </m:sSub>
                    <m:r>
                      <a:rPr lang="pl-PL" b="0" i="1" smtClean="0">
                        <a:effectLst/>
                        <a:latin typeface="Cambria Math" panose="02040503050406030204" pitchFamily="18" charset="0"/>
                      </a:rPr>
                      <m:t>=</m:t>
                    </m:r>
                    <m:sSub>
                      <m:sSubPr>
                        <m:ctrlPr>
                          <a:rPr lang="el-GR" i="1">
                            <a:latin typeface="Cambria Math" panose="02040503050406030204" pitchFamily="18" charset="0"/>
                          </a:rPr>
                        </m:ctrlPr>
                      </m:sSubPr>
                      <m:e>
                        <m:r>
                          <a:rPr lang="el-GR" i="1">
                            <a:latin typeface="Cambria Math" panose="02040503050406030204" pitchFamily="18" charset="0"/>
                            <a:ea typeface="Cambria Math" panose="02040503050406030204" pitchFamily="18" charset="0"/>
                          </a:rPr>
                          <m:t>𝜃</m:t>
                        </m:r>
                      </m:e>
                      <m:sub>
                        <m:r>
                          <a:rPr lang="pl-PL" i="1">
                            <a:latin typeface="Cambria Math" panose="02040503050406030204" pitchFamily="18" charset="0"/>
                          </a:rPr>
                          <m:t>𝑡</m:t>
                        </m:r>
                      </m:sub>
                    </m:sSub>
                    <m:r>
                      <a:rPr lang="pl-PL" b="0" i="1" smtClean="0">
                        <a:latin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𝜂</m:t>
                    </m:r>
                    <m:r>
                      <m:rPr>
                        <m:sty m:val="p"/>
                      </m:rPr>
                      <a:rPr lang="pl-PL" b="0" i="1" smtClean="0">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𝐿</m:t>
                    </m:r>
                    <m:r>
                      <a:rPr lang="pl-PL" b="0" i="1" smtClean="0">
                        <a:latin typeface="Cambria Math" panose="02040503050406030204" pitchFamily="18" charset="0"/>
                        <a:ea typeface="Cambria Math" panose="02040503050406030204" pitchFamily="18" charset="0"/>
                      </a:rPr>
                      <m:t>(</m:t>
                    </m:r>
                    <m:sSub>
                      <m:sSubPr>
                        <m:ctrlPr>
                          <a:rPr lang="el-GR" i="1">
                            <a:latin typeface="Cambria Math" panose="02040503050406030204" pitchFamily="18" charset="0"/>
                          </a:rPr>
                        </m:ctrlPr>
                      </m:sSubPr>
                      <m:e>
                        <m:r>
                          <a:rPr lang="el-GR" i="1">
                            <a:latin typeface="Cambria Math" panose="02040503050406030204" pitchFamily="18" charset="0"/>
                            <a:ea typeface="Cambria Math" panose="02040503050406030204" pitchFamily="18" charset="0"/>
                          </a:rPr>
                          <m:t>𝜃</m:t>
                        </m:r>
                      </m:e>
                      <m:sub>
                        <m:r>
                          <a:rPr lang="pl-PL" i="1">
                            <a:latin typeface="Cambria Math" panose="02040503050406030204" pitchFamily="18" charset="0"/>
                          </a:rPr>
                          <m:t>𝑡</m:t>
                        </m:r>
                      </m:sub>
                    </m:sSub>
                    <m:r>
                      <a:rPr lang="pl-PL" b="0" i="1" smtClean="0">
                        <a:latin typeface="Cambria Math" panose="02040503050406030204" pitchFamily="18" charset="0"/>
                        <a:ea typeface="Cambria Math" panose="02040503050406030204" pitchFamily="18" charset="0"/>
                      </a:rPr>
                      <m:t>)</m:t>
                    </m:r>
                  </m:oMath>
                </a14:m>
                <a:r>
                  <a:rPr lang="el-GR" b="0" i="0" dirty="0">
                    <a:effectLst/>
                  </a:rPr>
                  <a:t>​</a:t>
                </a:r>
              </a:p>
              <a:p>
                <a:pPr algn="l"/>
                <a:r>
                  <a:rPr lang="el-GR" b="0" i="1" dirty="0">
                    <a:effectLst/>
                  </a:rPr>
                  <a:t>η</a:t>
                </a:r>
                <a:r>
                  <a:rPr lang="el-GR" b="0" i="0" dirty="0">
                    <a:effectLst/>
                  </a:rPr>
                  <a:t> – </a:t>
                </a:r>
                <a:r>
                  <a:rPr lang="pl-PL" b="0" i="0" dirty="0">
                    <a:effectLst/>
                  </a:rPr>
                  <a:t>współczynnik uczenia (learning </a:t>
                </a:r>
                <a:r>
                  <a:rPr lang="pl-PL" b="0" i="0" dirty="0" err="1">
                    <a:effectLst/>
                  </a:rPr>
                  <a:t>rate</a:t>
                </a:r>
                <a:r>
                  <a:rPr lang="pl-PL" b="0" i="0" dirty="0">
                    <a:effectLst/>
                  </a:rPr>
                  <a:t>), </a:t>
                </a:r>
                <a:endParaRPr lang="pl-PL" dirty="0"/>
              </a:p>
              <a:p>
                <a:pPr algn="l"/>
                <a:r>
                  <a:rPr lang="pl-PL" b="0" i="0" dirty="0">
                    <a:effectLst/>
                  </a:rPr>
                  <a:t>∇</a:t>
                </a:r>
                <a:r>
                  <a:rPr lang="pl-PL" b="0" i="1" dirty="0">
                    <a:effectLst/>
                  </a:rPr>
                  <a:t>L</a:t>
                </a:r>
                <a:r>
                  <a:rPr lang="pl-PL" b="0" i="0" dirty="0">
                    <a:effectLst/>
                  </a:rPr>
                  <a:t> – gradient błędu. </a:t>
                </a:r>
              </a:p>
              <a:p>
                <a:pPr algn="l"/>
                <a:r>
                  <a:rPr lang="pl-PL" b="0" i="0" dirty="0">
                    <a:effectLst/>
                  </a:rPr>
                  <a:t>Iteracyjne dążenie do minimum funkcji błędu</a:t>
                </a:r>
              </a:p>
            </p:txBody>
          </p:sp>
        </mc:Choice>
        <mc:Fallback xmlns="">
          <p:sp>
            <p:nvSpPr>
              <p:cNvPr id="4" name="pole tekstowe 3">
                <a:extLst>
                  <a:ext uri="{FF2B5EF4-FFF2-40B4-BE49-F238E27FC236}">
                    <a16:creationId xmlns:a16="http://schemas.microsoft.com/office/drawing/2014/main" id="{6AE0FC18-0148-F87B-BC13-26334A4527D8}"/>
                  </a:ext>
                </a:extLst>
              </p:cNvPr>
              <p:cNvSpPr txBox="1">
                <a:spLocks noRot="1" noChangeAspect="1" noMove="1" noResize="1" noEditPoints="1" noAdjustHandles="1" noChangeArrowheads="1" noChangeShapeType="1" noTextEdit="1"/>
              </p:cNvSpPr>
              <p:nvPr/>
            </p:nvSpPr>
            <p:spPr>
              <a:xfrm>
                <a:off x="1408870" y="2486024"/>
                <a:ext cx="8768799" cy="2031325"/>
              </a:xfrm>
              <a:prstGeom prst="rect">
                <a:avLst/>
              </a:prstGeom>
              <a:blipFill>
                <a:blip r:embed="rId2"/>
                <a:stretch>
                  <a:fillRect l="-556" t="-1802" b="-3904"/>
                </a:stretch>
              </a:blipFill>
            </p:spPr>
            <p:txBody>
              <a:bodyPr/>
              <a:lstStyle/>
              <a:p>
                <a:r>
                  <a:rPr lang="pl-PL">
                    <a:noFill/>
                  </a:rPr>
                  <a:t> </a:t>
                </a:r>
              </a:p>
            </p:txBody>
          </p:sp>
        </mc:Fallback>
      </mc:AlternateContent>
    </p:spTree>
    <p:extLst>
      <p:ext uri="{BB962C8B-B14F-4D97-AF65-F5344CB8AC3E}">
        <p14:creationId xmlns:p14="http://schemas.microsoft.com/office/powerpoint/2010/main" val="23910084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67F5BC3-31AD-5D52-7C26-780BC4908D4C}"/>
              </a:ext>
            </a:extLst>
          </p:cNvPr>
          <p:cNvSpPr>
            <a:spLocks noGrp="1"/>
          </p:cNvSpPr>
          <p:nvPr>
            <p:ph type="title"/>
          </p:nvPr>
        </p:nvSpPr>
        <p:spPr/>
        <p:txBody>
          <a:bodyPr/>
          <a:lstStyle/>
          <a:p>
            <a:r>
              <a:rPr lang="pl-PL" dirty="0"/>
              <a:t>Współczynnik uczenia</a:t>
            </a:r>
          </a:p>
        </p:txBody>
      </p:sp>
      <p:sp>
        <p:nvSpPr>
          <p:cNvPr id="4" name="pole tekstowe 3">
            <a:extLst>
              <a:ext uri="{FF2B5EF4-FFF2-40B4-BE49-F238E27FC236}">
                <a16:creationId xmlns:a16="http://schemas.microsoft.com/office/drawing/2014/main" id="{CE0AACEA-7478-8B10-69B0-C78021F39DC7}"/>
              </a:ext>
            </a:extLst>
          </p:cNvPr>
          <p:cNvSpPr txBox="1"/>
          <p:nvPr/>
        </p:nvSpPr>
        <p:spPr>
          <a:xfrm>
            <a:off x="677634" y="2551837"/>
            <a:ext cx="8212207" cy="1754326"/>
          </a:xfrm>
          <a:prstGeom prst="rect">
            <a:avLst/>
          </a:prstGeom>
          <a:noFill/>
        </p:spPr>
        <p:txBody>
          <a:bodyPr wrap="square">
            <a:spAutoFit/>
          </a:bodyPr>
          <a:lstStyle/>
          <a:p>
            <a:pPr algn="l"/>
            <a:r>
              <a:rPr lang="pl-PL" dirty="0"/>
              <a:t>Zbyt duży</a:t>
            </a:r>
            <a:r>
              <a:rPr lang="pl-PL" b="0" i="0" dirty="0">
                <a:effectLst/>
              </a:rPr>
              <a:t> </a:t>
            </a:r>
            <a:r>
              <a:rPr lang="pl-PL" b="0" i="1" dirty="0">
                <a:effectLst/>
              </a:rPr>
              <a:t>η</a:t>
            </a:r>
            <a:r>
              <a:rPr lang="pl-PL" b="0" i="0" dirty="0">
                <a:effectLst/>
              </a:rPr>
              <a:t>: skoki wokół minimum, brak </a:t>
            </a:r>
            <a:r>
              <a:rPr lang="pl-PL" dirty="0"/>
              <a:t>zbieżności</a:t>
            </a:r>
            <a:r>
              <a:rPr lang="pl-PL" b="0" i="0" dirty="0">
                <a:effectLst/>
              </a:rPr>
              <a:t>. </a:t>
            </a:r>
          </a:p>
          <a:p>
            <a:r>
              <a:rPr lang="pl-PL" dirty="0"/>
              <a:t>Zbyt mały</a:t>
            </a:r>
            <a:r>
              <a:rPr lang="pl-PL" b="0" i="0" dirty="0">
                <a:effectLst/>
              </a:rPr>
              <a:t> </a:t>
            </a:r>
            <a:r>
              <a:rPr lang="pl-PL" b="0" i="1" dirty="0">
                <a:effectLst/>
              </a:rPr>
              <a:t>η</a:t>
            </a:r>
            <a:r>
              <a:rPr lang="pl-PL" b="0" i="0" dirty="0">
                <a:effectLst/>
              </a:rPr>
              <a:t>: wolne uczenie, ryzyko utknięcia. </a:t>
            </a:r>
          </a:p>
          <a:p>
            <a:pPr algn="l"/>
            <a:endParaRPr lang="pl-PL" b="0" i="0" dirty="0">
              <a:effectLst/>
            </a:endParaRPr>
          </a:p>
          <a:p>
            <a:pPr algn="l"/>
            <a:r>
              <a:rPr lang="pl-PL" b="0" i="0" dirty="0">
                <a:effectLst/>
              </a:rPr>
              <a:t>Typowa praktyka:</a:t>
            </a:r>
          </a:p>
          <a:p>
            <a:pPr algn="l">
              <a:buFont typeface="Arial" panose="020B0604020202020204" pitchFamily="34" charset="0"/>
              <a:buChar char="•"/>
            </a:pPr>
            <a:r>
              <a:rPr lang="pl-PL" b="0" i="0" dirty="0">
                <a:effectLst/>
              </a:rPr>
              <a:t>zaczynamy od wysokie</a:t>
            </a:r>
            <a:r>
              <a:rPr lang="pl-PL" dirty="0"/>
              <a:t>j</a:t>
            </a:r>
            <a:r>
              <a:rPr lang="pl-PL" b="0" i="0" dirty="0">
                <a:effectLst/>
              </a:rPr>
              <a:t> wartości i stopniowo zmniejszaj learning </a:t>
            </a:r>
            <a:r>
              <a:rPr lang="pl-PL" b="0" i="0" dirty="0" err="1">
                <a:effectLst/>
              </a:rPr>
              <a:t>rate</a:t>
            </a:r>
            <a:r>
              <a:rPr lang="pl-PL" b="0" i="0" dirty="0">
                <a:effectLst/>
              </a:rPr>
              <a:t>,</a:t>
            </a:r>
          </a:p>
          <a:p>
            <a:pPr algn="l">
              <a:buFont typeface="Arial" panose="020B0604020202020204" pitchFamily="34" charset="0"/>
              <a:buChar char="•"/>
            </a:pPr>
            <a:r>
              <a:rPr lang="pl-PL" b="0" i="0" dirty="0">
                <a:effectLst/>
              </a:rPr>
              <a:t>stosujemy harmonogramy lub adaptacyjne metody (np. Adam)</a:t>
            </a:r>
          </a:p>
        </p:txBody>
      </p:sp>
    </p:spTree>
    <p:extLst>
      <p:ext uri="{BB962C8B-B14F-4D97-AF65-F5344CB8AC3E}">
        <p14:creationId xmlns:p14="http://schemas.microsoft.com/office/powerpoint/2010/main" val="3086093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27940D7-AE11-AC53-41F9-5AFF9C628859}"/>
              </a:ext>
            </a:extLst>
          </p:cNvPr>
          <p:cNvSpPr>
            <a:spLocks noGrp="1"/>
          </p:cNvSpPr>
          <p:nvPr>
            <p:ph type="title"/>
          </p:nvPr>
        </p:nvSpPr>
        <p:spPr/>
        <p:txBody>
          <a:bodyPr>
            <a:normAutofit/>
          </a:bodyPr>
          <a:lstStyle/>
          <a:p>
            <a:r>
              <a:rPr lang="pl-PL" b="1" dirty="0"/>
              <a:t>Podstawy matematyczne sztucznej inteligencji</a:t>
            </a:r>
            <a:endParaRPr lang="pl-PL" dirty="0"/>
          </a:p>
        </p:txBody>
      </p:sp>
      <p:sp>
        <p:nvSpPr>
          <p:cNvPr id="3" name="Symbol zastępczy zawartości 2">
            <a:extLst>
              <a:ext uri="{FF2B5EF4-FFF2-40B4-BE49-F238E27FC236}">
                <a16:creationId xmlns:a16="http://schemas.microsoft.com/office/drawing/2014/main" id="{9FED74AE-B132-1A50-CD69-01D145CE9E56}"/>
              </a:ext>
            </a:extLst>
          </p:cNvPr>
          <p:cNvSpPr>
            <a:spLocks noGrp="1"/>
          </p:cNvSpPr>
          <p:nvPr>
            <p:ph idx="1"/>
          </p:nvPr>
        </p:nvSpPr>
        <p:spPr/>
        <p:txBody>
          <a:bodyPr>
            <a:normAutofit/>
          </a:bodyPr>
          <a:lstStyle/>
          <a:p>
            <a:pPr>
              <a:buFont typeface="Arial" panose="020B0604020202020204" pitchFamily="34" charset="0"/>
              <a:buChar char="•"/>
            </a:pPr>
            <a:r>
              <a:rPr lang="pl-PL" dirty="0"/>
              <a:t>Matematyka stanowi fundament każdej dziedziny sztucznej inteligencji.</a:t>
            </a:r>
          </a:p>
          <a:p>
            <a:pPr>
              <a:buFont typeface="Arial" panose="020B0604020202020204" pitchFamily="34" charset="0"/>
              <a:buChar char="•"/>
            </a:pPr>
            <a:r>
              <a:rPr lang="pl-PL" dirty="0"/>
              <a:t>Umożliwia precyzyjne opisywanie danych, relacji i algorytmów.</a:t>
            </a:r>
          </a:p>
          <a:p>
            <a:pPr>
              <a:buFont typeface="Arial" panose="020B0604020202020204" pitchFamily="34" charset="0"/>
              <a:buChar char="•"/>
            </a:pPr>
            <a:r>
              <a:rPr lang="pl-PL" dirty="0"/>
              <a:t>W AI wykorzystywane są głównie:</a:t>
            </a:r>
          </a:p>
          <a:p>
            <a:pPr marL="742950" lvl="1" indent="-285750">
              <a:buFont typeface="Arial" panose="020B0604020202020204" pitchFamily="34" charset="0"/>
              <a:buChar char="•"/>
            </a:pPr>
            <a:r>
              <a:rPr lang="pl-PL" b="1" dirty="0"/>
              <a:t>algebra liniowa</a:t>
            </a:r>
            <a:r>
              <a:rPr lang="pl-PL" dirty="0"/>
              <a:t> (wektory, macierze),</a:t>
            </a:r>
          </a:p>
          <a:p>
            <a:pPr marL="742950" lvl="1" indent="-285750">
              <a:buFont typeface="Arial" panose="020B0604020202020204" pitchFamily="34" charset="0"/>
              <a:buChar char="•"/>
            </a:pPr>
            <a:r>
              <a:rPr lang="pl-PL" b="1" dirty="0"/>
              <a:t>rachunek różniczkowy i całkowy</a:t>
            </a:r>
            <a:r>
              <a:rPr lang="pl-PL" dirty="0"/>
              <a:t> (uczenie, optymalizacja),</a:t>
            </a:r>
          </a:p>
          <a:p>
            <a:pPr marL="742950" lvl="1" indent="-285750">
              <a:buFont typeface="Arial" panose="020B0604020202020204" pitchFamily="34" charset="0"/>
              <a:buChar char="•"/>
            </a:pPr>
            <a:r>
              <a:rPr lang="pl-PL" b="1" dirty="0"/>
              <a:t>prawdopodobieństwo i statystyka</a:t>
            </a:r>
            <a:r>
              <a:rPr lang="pl-PL" dirty="0"/>
              <a:t> (modelowanie niepewności).</a:t>
            </a:r>
          </a:p>
          <a:p>
            <a:pPr>
              <a:buFont typeface="Arial" panose="020B0604020202020204" pitchFamily="34" charset="0"/>
              <a:buChar char="•"/>
            </a:pPr>
            <a:r>
              <a:rPr lang="pl-PL" dirty="0"/>
              <a:t>Celem jest zrozumienie narzędzi potrzebnych do analizy i budowy modeli AI.</a:t>
            </a:r>
          </a:p>
          <a:p>
            <a:endParaRPr lang="pl-PL" dirty="0"/>
          </a:p>
        </p:txBody>
      </p:sp>
    </p:spTree>
    <p:extLst>
      <p:ext uri="{BB962C8B-B14F-4D97-AF65-F5344CB8AC3E}">
        <p14:creationId xmlns:p14="http://schemas.microsoft.com/office/powerpoint/2010/main" val="9797583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B7814D-E46D-3471-A1EF-A02777B9438E}"/>
              </a:ext>
            </a:extLst>
          </p:cNvPr>
          <p:cNvSpPr>
            <a:spLocks noGrp="1"/>
          </p:cNvSpPr>
          <p:nvPr>
            <p:ph type="title"/>
          </p:nvPr>
        </p:nvSpPr>
        <p:spPr/>
        <p:txBody>
          <a:bodyPr/>
          <a:lstStyle/>
          <a:p>
            <a:r>
              <a:rPr lang="pl-PL" dirty="0">
                <a:latin typeface="+mn-lt"/>
              </a:rPr>
              <a:t>Funkcja kosztu (</a:t>
            </a:r>
            <a:r>
              <a:rPr lang="pl-PL" dirty="0" err="1">
                <a:latin typeface="+mn-lt"/>
              </a:rPr>
              <a:t>Loss</a:t>
            </a:r>
            <a:r>
              <a:rPr lang="pl-PL" dirty="0">
                <a:latin typeface="+mn-lt"/>
              </a:rPr>
              <a:t> </a:t>
            </a:r>
            <a:r>
              <a:rPr lang="pl-PL" dirty="0" err="1">
                <a:latin typeface="+mn-lt"/>
              </a:rPr>
              <a:t>Function</a:t>
            </a:r>
            <a:r>
              <a:rPr lang="pl-PL" dirty="0">
                <a:latin typeface="+mn-lt"/>
              </a:rPr>
              <a:t>)</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EBE3C210-85A2-AA3E-E18E-014F9B795665}"/>
                  </a:ext>
                </a:extLst>
              </p:cNvPr>
              <p:cNvSpPr txBox="1"/>
              <p:nvPr/>
            </p:nvSpPr>
            <p:spPr>
              <a:xfrm>
                <a:off x="663438" y="1628177"/>
                <a:ext cx="8602274" cy="2787558"/>
              </a:xfrm>
              <a:prstGeom prst="rect">
                <a:avLst/>
              </a:prstGeom>
              <a:noFill/>
            </p:spPr>
            <p:txBody>
              <a:bodyPr wrap="square">
                <a:spAutoFit/>
              </a:bodyPr>
              <a:lstStyle/>
              <a:p>
                <a:pPr algn="l"/>
                <a:r>
                  <a:rPr lang="pl-PL" b="0" i="0" dirty="0">
                    <a:effectLst/>
                  </a:rPr>
                  <a:t>Funkcja kosztu mierzy, jak dobrze model odwzoruje dane. Przykład dla regresji: </a:t>
                </a:r>
              </a:p>
              <a:p>
                <a:pPr algn="l"/>
                <a:endParaRPr lang="pl-PL" dirty="0"/>
              </a:p>
              <a:p>
                <a:pPr algn="l"/>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𝐿</m:t>
                      </m:r>
                      <m:d>
                        <m:dPr>
                          <m:ctrlPr>
                            <a:rPr lang="pl-PL" b="0" i="1" smtClean="0">
                              <a:effectLst/>
                              <a:latin typeface="Cambria Math" panose="02040503050406030204" pitchFamily="18" charset="0"/>
                            </a:rPr>
                          </m:ctrlPr>
                        </m:dPr>
                        <m:e>
                          <m:r>
                            <a:rPr lang="pl-PL" b="0" i="1" smtClean="0">
                              <a:effectLst/>
                              <a:latin typeface="Cambria Math" panose="02040503050406030204" pitchFamily="18" charset="0"/>
                              <a:ea typeface="Cambria Math" panose="02040503050406030204" pitchFamily="18" charset="0"/>
                            </a:rPr>
                            <m:t>𝜃</m:t>
                          </m:r>
                        </m:e>
                      </m:d>
                      <m:r>
                        <a:rPr lang="pl-PL" b="0" i="1" smtClean="0">
                          <a:effectLst/>
                          <a:latin typeface="Cambria Math" panose="02040503050406030204" pitchFamily="18" charset="0"/>
                          <a:ea typeface="Cambria Math" panose="02040503050406030204" pitchFamily="18" charset="0"/>
                        </a:rPr>
                        <m:t>=</m:t>
                      </m:r>
                      <m:f>
                        <m:fPr>
                          <m:ctrlPr>
                            <a:rPr lang="pl-PL" b="0" i="1" smtClean="0">
                              <a:effectLst/>
                              <a:latin typeface="Cambria Math" panose="02040503050406030204" pitchFamily="18" charset="0"/>
                              <a:ea typeface="Cambria Math" panose="02040503050406030204" pitchFamily="18" charset="0"/>
                            </a:rPr>
                          </m:ctrlPr>
                        </m:fPr>
                        <m:num>
                          <m:r>
                            <a:rPr lang="pl-PL" b="0" i="1" smtClean="0">
                              <a:effectLst/>
                              <a:latin typeface="Cambria Math" panose="02040503050406030204" pitchFamily="18" charset="0"/>
                              <a:ea typeface="Cambria Math" panose="02040503050406030204" pitchFamily="18" charset="0"/>
                            </a:rPr>
                            <m:t>1</m:t>
                          </m:r>
                        </m:num>
                        <m:den>
                          <m:r>
                            <a:rPr lang="pl-PL" b="0" i="1" smtClean="0">
                              <a:effectLst/>
                              <a:latin typeface="Cambria Math" panose="02040503050406030204" pitchFamily="18" charset="0"/>
                              <a:ea typeface="Cambria Math" panose="02040503050406030204" pitchFamily="18" charset="0"/>
                            </a:rPr>
                            <m:t>𝑛</m:t>
                          </m:r>
                        </m:den>
                      </m:f>
                      <m:nary>
                        <m:naryPr>
                          <m:chr m:val="∑"/>
                          <m:ctrlPr>
                            <a:rPr lang="pl-PL" b="0" i="1" smtClean="0">
                              <a:effectLst/>
                              <a:latin typeface="Cambria Math" panose="02040503050406030204" pitchFamily="18" charset="0"/>
                              <a:ea typeface="Cambria Math" panose="02040503050406030204" pitchFamily="18" charset="0"/>
                            </a:rPr>
                          </m:ctrlPr>
                        </m:naryPr>
                        <m:sub>
                          <m:r>
                            <m:rPr>
                              <m:brk m:alnAt="23"/>
                            </m:rPr>
                            <a:rPr lang="pl-PL" b="0" i="1" smtClean="0">
                              <a:effectLst/>
                              <a:latin typeface="Cambria Math" panose="02040503050406030204" pitchFamily="18" charset="0"/>
                              <a:ea typeface="Cambria Math" panose="02040503050406030204" pitchFamily="18" charset="0"/>
                            </a:rPr>
                            <m:t>𝑖</m:t>
                          </m:r>
                          <m:r>
                            <a:rPr lang="pl-PL" b="0" i="1" smtClean="0">
                              <a:effectLst/>
                              <a:latin typeface="Cambria Math" panose="02040503050406030204" pitchFamily="18" charset="0"/>
                              <a:ea typeface="Cambria Math" panose="02040503050406030204" pitchFamily="18" charset="0"/>
                            </a:rPr>
                            <m:t>=1</m:t>
                          </m:r>
                        </m:sub>
                        <m:sup>
                          <m:r>
                            <a:rPr lang="pl-PL" b="0" i="1" smtClean="0">
                              <a:effectLst/>
                              <a:latin typeface="Cambria Math" panose="02040503050406030204" pitchFamily="18" charset="0"/>
                              <a:ea typeface="Cambria Math" panose="02040503050406030204" pitchFamily="18" charset="0"/>
                            </a:rPr>
                            <m:t>𝑛</m:t>
                          </m:r>
                        </m:sup>
                        <m:e>
                          <m:sSup>
                            <m:sSupPr>
                              <m:ctrlPr>
                                <a:rPr lang="pl-PL" b="0" i="1" smtClean="0">
                                  <a:effectLst/>
                                  <a:latin typeface="Cambria Math" panose="02040503050406030204" pitchFamily="18" charset="0"/>
                                  <a:ea typeface="Cambria Math" panose="02040503050406030204" pitchFamily="18" charset="0"/>
                                </a:rPr>
                              </m:ctrlPr>
                            </m:sSupPr>
                            <m:e>
                              <m:d>
                                <m:dPr>
                                  <m:ctrlPr>
                                    <a:rPr lang="pl-PL" b="0" i="1" smtClean="0">
                                      <a:effectLst/>
                                      <a:latin typeface="Cambria Math" panose="02040503050406030204" pitchFamily="18" charset="0"/>
                                      <a:ea typeface="Cambria Math" panose="02040503050406030204" pitchFamily="18" charset="0"/>
                                    </a:rPr>
                                  </m:ctrlPr>
                                </m:dPr>
                                <m:e>
                                  <m:sSub>
                                    <m:sSubPr>
                                      <m:ctrlPr>
                                        <a:rPr lang="pl-PL" b="0"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𝑦</m:t>
                                      </m:r>
                                    </m:e>
                                    <m:sub>
                                      <m:r>
                                        <a:rPr lang="pl-PL" b="0" i="1" smtClean="0">
                                          <a:effectLst/>
                                          <a:latin typeface="Cambria Math" panose="02040503050406030204" pitchFamily="18" charset="0"/>
                                          <a:ea typeface="Cambria Math" panose="02040503050406030204" pitchFamily="18" charset="0"/>
                                        </a:rPr>
                                        <m:t>𝑖</m:t>
                                      </m:r>
                                    </m:sub>
                                  </m:sSub>
                                  <m:r>
                                    <a:rPr lang="pl-PL" b="0" i="1" smtClean="0">
                                      <a:effectLst/>
                                      <a:latin typeface="Cambria Math" panose="02040503050406030204" pitchFamily="18" charset="0"/>
                                      <a:ea typeface="Cambria Math" panose="02040503050406030204" pitchFamily="18" charset="0"/>
                                    </a:rPr>
                                    <m:t>−</m:t>
                                  </m:r>
                                  <m:acc>
                                    <m:accPr>
                                      <m:chr m:val="̂"/>
                                      <m:ctrlPr>
                                        <a:rPr lang="pl-PL" b="0" i="1" smtClean="0">
                                          <a:effectLst/>
                                          <a:latin typeface="Cambria Math" panose="02040503050406030204" pitchFamily="18" charset="0"/>
                                          <a:ea typeface="Cambria Math" panose="02040503050406030204" pitchFamily="18" charset="0"/>
                                        </a:rPr>
                                      </m:ctrlPr>
                                    </m:accPr>
                                    <m:e>
                                      <m:sSub>
                                        <m:sSubPr>
                                          <m:ctrlPr>
                                            <a:rPr lang="pl-PL" b="0"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𝑦</m:t>
                                          </m:r>
                                        </m:e>
                                        <m:sub>
                                          <m:r>
                                            <a:rPr lang="pl-PL" b="0" i="1" smtClean="0">
                                              <a:effectLst/>
                                              <a:latin typeface="Cambria Math" panose="02040503050406030204" pitchFamily="18" charset="0"/>
                                              <a:ea typeface="Cambria Math" panose="02040503050406030204" pitchFamily="18" charset="0"/>
                                            </a:rPr>
                                            <m:t>𝑖</m:t>
                                          </m:r>
                                        </m:sub>
                                      </m:sSub>
                                    </m:e>
                                  </m:acc>
                                </m:e>
                              </m:d>
                            </m:e>
                            <m:sup>
                              <m:r>
                                <a:rPr lang="pl-PL" b="0" i="1" smtClean="0">
                                  <a:effectLst/>
                                  <a:latin typeface="Cambria Math" panose="02040503050406030204" pitchFamily="18" charset="0"/>
                                  <a:ea typeface="Cambria Math" panose="02040503050406030204" pitchFamily="18" charset="0"/>
                                </a:rPr>
                                <m:t>2</m:t>
                              </m:r>
                            </m:sup>
                          </m:sSup>
                        </m:e>
                      </m:nary>
                    </m:oMath>
                  </m:oMathPara>
                </a14:m>
                <a:endParaRPr lang="pl-PL" b="0" i="0" dirty="0">
                  <a:effectLst/>
                </a:endParaRPr>
              </a:p>
              <a:p>
                <a:pPr algn="l"/>
                <a:endParaRPr lang="pl-PL" b="0" i="0" dirty="0">
                  <a:effectLst/>
                </a:endParaRPr>
              </a:p>
              <a:p>
                <a:pPr algn="l"/>
                <a:r>
                  <a:rPr lang="pl-PL" b="0" i="0" dirty="0">
                    <a:effectLst/>
                  </a:rPr>
                  <a:t>Cel optymalizacji: minimalizacja funkcji błędu. Wybór odpowiedniej funkcji straty ma kluczowy wpływ na skuteczność modelu.</a:t>
                </a:r>
              </a:p>
              <a:p>
                <a:br>
                  <a:rPr lang="pl-PL" dirty="0"/>
                </a:br>
                <a:endParaRPr lang="pl-PL" dirty="0"/>
              </a:p>
            </p:txBody>
          </p:sp>
        </mc:Choice>
        <mc:Fallback xmlns="">
          <p:sp>
            <p:nvSpPr>
              <p:cNvPr id="4" name="pole tekstowe 3">
                <a:extLst>
                  <a:ext uri="{FF2B5EF4-FFF2-40B4-BE49-F238E27FC236}">
                    <a16:creationId xmlns:a16="http://schemas.microsoft.com/office/drawing/2014/main" id="{EBE3C210-85A2-AA3E-E18E-014F9B795665}"/>
                  </a:ext>
                </a:extLst>
              </p:cNvPr>
              <p:cNvSpPr txBox="1">
                <a:spLocks noRot="1" noChangeAspect="1" noMove="1" noResize="1" noEditPoints="1" noAdjustHandles="1" noChangeArrowheads="1" noChangeShapeType="1" noTextEdit="1"/>
              </p:cNvSpPr>
              <p:nvPr/>
            </p:nvSpPr>
            <p:spPr>
              <a:xfrm>
                <a:off x="663438" y="1628177"/>
                <a:ext cx="8602274" cy="2787558"/>
              </a:xfrm>
              <a:prstGeom prst="rect">
                <a:avLst/>
              </a:prstGeom>
              <a:blipFill>
                <a:blip r:embed="rId2"/>
                <a:stretch>
                  <a:fillRect l="-638" t="-1094"/>
                </a:stretch>
              </a:blipFill>
            </p:spPr>
            <p:txBody>
              <a:bodyPr/>
              <a:lstStyle/>
              <a:p>
                <a:r>
                  <a:rPr lang="pl-PL">
                    <a:noFill/>
                  </a:rPr>
                  <a:t> </a:t>
                </a:r>
              </a:p>
            </p:txBody>
          </p:sp>
        </mc:Fallback>
      </mc:AlternateContent>
      <mc:AlternateContent xmlns:mc="http://schemas.openxmlformats.org/markup-compatibility/2006">
        <mc:Choice xmlns:a14="http://schemas.microsoft.com/office/drawing/2010/main" Requires="a14">
          <p:graphicFrame>
            <p:nvGraphicFramePr>
              <p:cNvPr id="8" name="Tabela 7">
                <a:extLst>
                  <a:ext uri="{FF2B5EF4-FFF2-40B4-BE49-F238E27FC236}">
                    <a16:creationId xmlns:a16="http://schemas.microsoft.com/office/drawing/2014/main" id="{70AC381B-3AC1-2A62-7B1D-8F68C6B1A63C}"/>
                  </a:ext>
                </a:extLst>
              </p:cNvPr>
              <p:cNvGraphicFramePr>
                <a:graphicFrameLocks noGrp="1"/>
              </p:cNvGraphicFramePr>
              <p:nvPr>
                <p:extLst>
                  <p:ext uri="{D42A27DB-BD31-4B8C-83A1-F6EECF244321}">
                    <p14:modId xmlns:p14="http://schemas.microsoft.com/office/powerpoint/2010/main" val="3651668132"/>
                  </p:ext>
                </p:extLst>
              </p:nvPr>
            </p:nvGraphicFramePr>
            <p:xfrm>
              <a:off x="127552" y="4303184"/>
              <a:ext cx="11936896" cy="2358073"/>
            </p:xfrm>
            <a:graphic>
              <a:graphicData uri="http://schemas.openxmlformats.org/drawingml/2006/table">
                <a:tbl>
                  <a:tblPr firstRow="1"/>
                  <a:tblGrid>
                    <a:gridCol w="2305878">
                      <a:extLst>
                        <a:ext uri="{9D8B030D-6E8A-4147-A177-3AD203B41FA5}">
                          <a16:colId xmlns:a16="http://schemas.microsoft.com/office/drawing/2014/main" val="1265041957"/>
                        </a:ext>
                      </a:extLst>
                    </a:gridCol>
                    <a:gridCol w="2782957">
                      <a:extLst>
                        <a:ext uri="{9D8B030D-6E8A-4147-A177-3AD203B41FA5}">
                          <a16:colId xmlns:a16="http://schemas.microsoft.com/office/drawing/2014/main" val="833321787"/>
                        </a:ext>
                      </a:extLst>
                    </a:gridCol>
                    <a:gridCol w="3863837">
                      <a:extLst>
                        <a:ext uri="{9D8B030D-6E8A-4147-A177-3AD203B41FA5}">
                          <a16:colId xmlns:a16="http://schemas.microsoft.com/office/drawing/2014/main" val="3615101873"/>
                        </a:ext>
                      </a:extLst>
                    </a:gridCol>
                    <a:gridCol w="2984224">
                      <a:extLst>
                        <a:ext uri="{9D8B030D-6E8A-4147-A177-3AD203B41FA5}">
                          <a16:colId xmlns:a16="http://schemas.microsoft.com/office/drawing/2014/main" val="2896928135"/>
                        </a:ext>
                      </a:extLst>
                    </a:gridCol>
                  </a:tblGrid>
                  <a:tr h="0">
                    <a:tc>
                      <a:txBody>
                        <a:bodyPr/>
                        <a:lstStyle/>
                        <a:p>
                          <a:pPr algn="l" fontAlgn="t" latinLnBrk="0"/>
                          <a:r>
                            <a:rPr lang="pl-PL" b="0" dirty="0">
                              <a:effectLst/>
                            </a:rPr>
                            <a:t>Typ zadania</a:t>
                          </a:r>
                        </a:p>
                      </a:txBody>
                      <a:tcPr marL="60960" marR="60960" marT="60960" marB="60960">
                        <a:lnL w="7620" cap="flat" cmpd="sng" algn="ctr">
                          <a:solidFill>
                            <a:srgbClr val="10B010"/>
                          </a:solidFill>
                          <a:prstDash val="solid"/>
                          <a:round/>
                          <a:headEnd type="none" w="med" len="med"/>
                          <a:tailEnd type="none" w="med" len="med"/>
                        </a:lnL>
                        <a:lnR w="7620" cap="flat" cmpd="sng" algn="ctr">
                          <a:solidFill>
                            <a:srgbClr val="70B410"/>
                          </a:solidFill>
                          <a:prstDash val="solid"/>
                          <a:round/>
                          <a:headEnd type="none" w="med" len="med"/>
                          <a:tailEnd type="none" w="med" len="med"/>
                        </a:lnR>
                        <a:lnT w="7620" cap="flat" cmpd="sng" algn="ctr">
                          <a:solidFill>
                            <a:srgbClr val="10B010"/>
                          </a:solidFill>
                          <a:prstDash val="solid"/>
                          <a:round/>
                          <a:headEnd type="none" w="med" len="med"/>
                          <a:tailEnd type="none" w="med" len="med"/>
                        </a:lnT>
                        <a:lnB w="7620" cap="flat" cmpd="sng" algn="ctr">
                          <a:solidFill>
                            <a:srgbClr val="00B110"/>
                          </a:solidFill>
                          <a:prstDash val="solid"/>
                          <a:round/>
                          <a:headEnd type="none" w="med" len="med"/>
                          <a:tailEnd type="none" w="med" len="med"/>
                        </a:lnB>
                        <a:noFill/>
                      </a:tcPr>
                    </a:tc>
                    <a:tc>
                      <a:txBody>
                        <a:bodyPr/>
                        <a:lstStyle/>
                        <a:p>
                          <a:pPr algn="l" fontAlgn="t" latinLnBrk="0"/>
                          <a:r>
                            <a:rPr lang="pl-PL" b="0">
                              <a:effectLst/>
                            </a:rPr>
                            <a:t>Nazwa funkcji</a:t>
                          </a:r>
                        </a:p>
                      </a:txBody>
                      <a:tcPr marL="60960" marR="60960" marT="60960" marB="60960">
                        <a:lnL w="7620" cap="flat" cmpd="sng" algn="ctr">
                          <a:solidFill>
                            <a:srgbClr val="70B410"/>
                          </a:solidFill>
                          <a:prstDash val="solid"/>
                          <a:round/>
                          <a:headEnd type="none" w="med" len="med"/>
                          <a:tailEnd type="none" w="med" len="med"/>
                        </a:lnL>
                        <a:lnR w="7620" cap="flat" cmpd="sng" algn="ctr">
                          <a:solidFill>
                            <a:srgbClr val="40AD10"/>
                          </a:solidFill>
                          <a:prstDash val="solid"/>
                          <a:round/>
                          <a:headEnd type="none" w="med" len="med"/>
                          <a:tailEnd type="none" w="med" len="med"/>
                        </a:lnR>
                        <a:lnT w="7620" cap="flat" cmpd="sng" algn="ctr">
                          <a:solidFill>
                            <a:srgbClr val="70B410"/>
                          </a:solidFill>
                          <a:prstDash val="solid"/>
                          <a:round/>
                          <a:headEnd type="none" w="med" len="med"/>
                          <a:tailEnd type="none" w="med" len="med"/>
                        </a:lnT>
                        <a:lnB w="7620" cap="flat" cmpd="sng" algn="ctr">
                          <a:solidFill>
                            <a:srgbClr val="20AA10"/>
                          </a:solidFill>
                          <a:prstDash val="solid"/>
                          <a:round/>
                          <a:headEnd type="none" w="med" len="med"/>
                          <a:tailEnd type="none" w="med" len="med"/>
                        </a:lnB>
                        <a:noFill/>
                      </a:tcPr>
                    </a:tc>
                    <a:tc>
                      <a:txBody>
                        <a:bodyPr/>
                        <a:lstStyle/>
                        <a:p>
                          <a:pPr algn="l" fontAlgn="t" latinLnBrk="0"/>
                          <a:r>
                            <a:rPr lang="pl-PL" b="0" dirty="0">
                              <a:effectLst/>
                            </a:rPr>
                            <a:t>Wzór</a:t>
                          </a:r>
                        </a:p>
                      </a:txBody>
                      <a:tcPr marL="60960" marR="60960" marT="60960" marB="60960">
                        <a:lnL w="7620" cap="flat" cmpd="sng" algn="ctr">
                          <a:solidFill>
                            <a:srgbClr val="40AD10"/>
                          </a:solidFill>
                          <a:prstDash val="solid"/>
                          <a:round/>
                          <a:headEnd type="none" w="med" len="med"/>
                          <a:tailEnd type="none" w="med" len="med"/>
                        </a:lnL>
                        <a:lnR w="7620" cap="flat" cmpd="sng" algn="ctr">
                          <a:solidFill>
                            <a:srgbClr val="80B310"/>
                          </a:solidFill>
                          <a:prstDash val="solid"/>
                          <a:round/>
                          <a:headEnd type="none" w="med" len="med"/>
                          <a:tailEnd type="none" w="med" len="med"/>
                        </a:lnR>
                        <a:lnT w="7620" cap="flat" cmpd="sng" algn="ctr">
                          <a:solidFill>
                            <a:srgbClr val="40AD10"/>
                          </a:solidFill>
                          <a:prstDash val="solid"/>
                          <a:round/>
                          <a:headEnd type="none" w="med" len="med"/>
                          <a:tailEnd type="none" w="med" len="med"/>
                        </a:lnT>
                        <a:lnB w="7620" cap="flat" cmpd="sng" algn="ctr">
                          <a:solidFill>
                            <a:srgbClr val="00B110"/>
                          </a:solidFill>
                          <a:prstDash val="solid"/>
                          <a:round/>
                          <a:headEnd type="none" w="med" len="med"/>
                          <a:tailEnd type="none" w="med" len="med"/>
                        </a:lnB>
                        <a:noFill/>
                      </a:tcPr>
                    </a:tc>
                    <a:tc>
                      <a:txBody>
                        <a:bodyPr/>
                        <a:lstStyle/>
                        <a:p>
                          <a:pPr algn="l" fontAlgn="t" latinLnBrk="0"/>
                          <a:r>
                            <a:rPr lang="pl-PL" b="0" dirty="0">
                              <a:effectLst/>
                            </a:rPr>
                            <a:t>Opis</a:t>
                          </a:r>
                        </a:p>
                      </a:txBody>
                      <a:tcPr marL="60960" marR="60960" marT="60960" marB="60960">
                        <a:lnL w="7620" cap="flat" cmpd="sng" algn="ctr">
                          <a:solidFill>
                            <a:srgbClr val="80B310"/>
                          </a:solidFill>
                          <a:prstDash val="solid"/>
                          <a:round/>
                          <a:headEnd type="none" w="med" len="med"/>
                          <a:tailEnd type="none" w="med" len="med"/>
                        </a:lnL>
                        <a:lnR w="7620" cap="flat" cmpd="sng" algn="ctr">
                          <a:solidFill>
                            <a:srgbClr val="80B310"/>
                          </a:solidFill>
                          <a:prstDash val="solid"/>
                          <a:round/>
                          <a:headEnd type="none" w="med" len="med"/>
                          <a:tailEnd type="none" w="med" len="med"/>
                        </a:lnR>
                        <a:lnT w="7620" cap="flat" cmpd="sng" algn="ctr">
                          <a:solidFill>
                            <a:srgbClr val="80B310"/>
                          </a:solidFill>
                          <a:prstDash val="solid"/>
                          <a:round/>
                          <a:headEnd type="none" w="med" len="med"/>
                          <a:tailEnd type="none" w="med" len="med"/>
                        </a:lnT>
                        <a:lnB w="7620" cap="flat" cmpd="sng" algn="ctr">
                          <a:solidFill>
                            <a:srgbClr val="40AD10"/>
                          </a:solidFill>
                          <a:prstDash val="solid"/>
                          <a:round/>
                          <a:headEnd type="none" w="med" len="med"/>
                          <a:tailEnd type="none" w="med" len="med"/>
                        </a:lnB>
                        <a:noFill/>
                      </a:tcPr>
                    </a:tc>
                    <a:extLst>
                      <a:ext uri="{0D108BD9-81ED-4DB2-BD59-A6C34878D82A}">
                        <a16:rowId xmlns:a16="http://schemas.microsoft.com/office/drawing/2014/main" val="1324575531"/>
                      </a:ext>
                    </a:extLst>
                  </a:tr>
                  <a:tr h="0">
                    <a:tc>
                      <a:txBody>
                        <a:bodyPr/>
                        <a:lstStyle/>
                        <a:p>
                          <a:pPr fontAlgn="base" latinLnBrk="0"/>
                          <a:r>
                            <a:rPr lang="pl-PL" dirty="0">
                              <a:effectLst/>
                            </a:rPr>
                            <a:t>Regresja</a:t>
                          </a:r>
                        </a:p>
                      </a:txBody>
                      <a:tcPr marL="60960" marR="60960" anchor="ctr">
                        <a:lnL w="7620" cap="flat" cmpd="sng" algn="ctr">
                          <a:solidFill>
                            <a:srgbClr val="00B110"/>
                          </a:solidFill>
                          <a:prstDash val="solid"/>
                          <a:round/>
                          <a:headEnd type="none" w="med" len="med"/>
                          <a:tailEnd type="none" w="med" len="med"/>
                        </a:lnL>
                        <a:lnR w="7620" cap="flat" cmpd="sng" algn="ctr">
                          <a:solidFill>
                            <a:srgbClr val="20AA10"/>
                          </a:solidFill>
                          <a:prstDash val="solid"/>
                          <a:round/>
                          <a:headEnd type="none" w="med" len="med"/>
                          <a:tailEnd type="none" w="med" len="med"/>
                        </a:lnR>
                        <a:lnT w="7620" cap="flat" cmpd="sng" algn="ctr">
                          <a:solidFill>
                            <a:srgbClr val="00B110"/>
                          </a:solidFill>
                          <a:prstDash val="solid"/>
                          <a:round/>
                          <a:headEnd type="none" w="med" len="med"/>
                          <a:tailEnd type="none" w="med" len="med"/>
                        </a:lnT>
                        <a:lnB w="7620" cap="flat" cmpd="sng" algn="ctr">
                          <a:solidFill>
                            <a:srgbClr val="B0AB10"/>
                          </a:solidFill>
                          <a:prstDash val="solid"/>
                          <a:round/>
                          <a:headEnd type="none" w="med" len="med"/>
                          <a:tailEnd type="none" w="med" len="med"/>
                        </a:lnB>
                        <a:noFill/>
                      </a:tcPr>
                    </a:tc>
                    <a:tc>
                      <a:txBody>
                        <a:bodyPr/>
                        <a:lstStyle/>
                        <a:p>
                          <a:pPr fontAlgn="base" latinLnBrk="0"/>
                          <a:r>
                            <a:rPr lang="pl-PL" dirty="0" err="1">
                              <a:effectLst/>
                            </a:rPr>
                            <a:t>Mean</a:t>
                          </a:r>
                          <a:r>
                            <a:rPr lang="pl-PL" dirty="0">
                              <a:effectLst/>
                            </a:rPr>
                            <a:t> </a:t>
                          </a:r>
                          <a:r>
                            <a:rPr lang="pl-PL" dirty="0" err="1">
                              <a:effectLst/>
                            </a:rPr>
                            <a:t>Squared</a:t>
                          </a:r>
                          <a:r>
                            <a:rPr lang="pl-PL" dirty="0">
                              <a:effectLst/>
                            </a:rPr>
                            <a:t> Error (MSE)</a:t>
                          </a:r>
                        </a:p>
                      </a:txBody>
                      <a:tcPr marL="60960" marR="60960" anchor="ctr">
                        <a:lnL w="7620" cap="flat" cmpd="sng" algn="ctr">
                          <a:solidFill>
                            <a:srgbClr val="20AA10"/>
                          </a:solidFill>
                          <a:prstDash val="solid"/>
                          <a:round/>
                          <a:headEnd type="none" w="med" len="med"/>
                          <a:tailEnd type="none" w="med" len="med"/>
                        </a:lnL>
                        <a:lnR w="7620" cap="flat" cmpd="sng" algn="ctr">
                          <a:solidFill>
                            <a:srgbClr val="00B110"/>
                          </a:solidFill>
                          <a:prstDash val="solid"/>
                          <a:round/>
                          <a:headEnd type="none" w="med" len="med"/>
                          <a:tailEnd type="none" w="med" len="med"/>
                        </a:lnR>
                        <a:lnT w="7620" cap="flat" cmpd="sng" algn="ctr">
                          <a:solidFill>
                            <a:srgbClr val="20AA10"/>
                          </a:solidFill>
                          <a:prstDash val="solid"/>
                          <a:round/>
                          <a:headEnd type="none" w="med" len="med"/>
                          <a:tailEnd type="none" w="med" len="med"/>
                        </a:lnT>
                        <a:lnB w="7620" cap="flat" cmpd="sng" algn="ctr">
                          <a:solidFill>
                            <a:srgbClr val="10B010"/>
                          </a:solidFill>
                          <a:prstDash val="solid"/>
                          <a:round/>
                          <a:headEnd type="none" w="med" len="med"/>
                          <a:tailEnd type="none" w="med" len="med"/>
                        </a:lnB>
                        <a:noFill/>
                      </a:tcPr>
                    </a:tc>
                    <a:tc>
                      <a:txBody>
                        <a:bodyPr/>
                        <a:lstStyle/>
                        <a:p>
                          <a:pPr fontAlgn="base" latinLnBrk="0"/>
                          <a14:m>
                            <m:oMathPara xmlns:m="http://schemas.openxmlformats.org/officeDocument/2006/math">
                              <m:oMathParaPr>
                                <m:jc m:val="centerGroup"/>
                              </m:oMathParaPr>
                              <m:oMath xmlns:m="http://schemas.openxmlformats.org/officeDocument/2006/math">
                                <m:f>
                                  <m:fPr>
                                    <m:ctrlPr>
                                      <a:rPr lang="pl-PL" b="0" i="1" smtClean="0">
                                        <a:effectLst/>
                                        <a:latin typeface="Cambria Math" panose="02040503050406030204" pitchFamily="18" charset="0"/>
                                        <a:ea typeface="Cambria Math" panose="02040503050406030204" pitchFamily="18" charset="0"/>
                                      </a:rPr>
                                    </m:ctrlPr>
                                  </m:fPr>
                                  <m:num>
                                    <m:r>
                                      <a:rPr lang="pl-PL" b="0" i="1" smtClean="0">
                                        <a:effectLst/>
                                        <a:latin typeface="Cambria Math" panose="02040503050406030204" pitchFamily="18" charset="0"/>
                                        <a:ea typeface="Cambria Math" panose="02040503050406030204" pitchFamily="18" charset="0"/>
                                      </a:rPr>
                                      <m:t>1</m:t>
                                    </m:r>
                                  </m:num>
                                  <m:den>
                                    <m:r>
                                      <a:rPr lang="pl-PL" b="0" i="1" smtClean="0">
                                        <a:effectLst/>
                                        <a:latin typeface="Cambria Math" panose="02040503050406030204" pitchFamily="18" charset="0"/>
                                        <a:ea typeface="Cambria Math" panose="02040503050406030204" pitchFamily="18" charset="0"/>
                                      </a:rPr>
                                      <m:t>𝑛</m:t>
                                    </m:r>
                                  </m:den>
                                </m:f>
                                <m:nary>
                                  <m:naryPr>
                                    <m:chr m:val="∑"/>
                                    <m:ctrlPr>
                                      <a:rPr lang="pl-PL" b="0" i="1" smtClean="0">
                                        <a:effectLst/>
                                        <a:latin typeface="Cambria Math" panose="02040503050406030204" pitchFamily="18" charset="0"/>
                                        <a:ea typeface="Cambria Math" panose="02040503050406030204" pitchFamily="18" charset="0"/>
                                      </a:rPr>
                                    </m:ctrlPr>
                                  </m:naryPr>
                                  <m:sub>
                                    <m:r>
                                      <m:rPr>
                                        <m:brk m:alnAt="23"/>
                                      </m:rPr>
                                      <a:rPr lang="pl-PL" b="0" i="1" smtClean="0">
                                        <a:effectLst/>
                                        <a:latin typeface="Cambria Math" panose="02040503050406030204" pitchFamily="18" charset="0"/>
                                        <a:ea typeface="Cambria Math" panose="02040503050406030204" pitchFamily="18" charset="0"/>
                                      </a:rPr>
                                      <m:t>𝑖</m:t>
                                    </m:r>
                                    <m:r>
                                      <a:rPr lang="pl-PL" b="0" i="1" smtClean="0">
                                        <a:effectLst/>
                                        <a:latin typeface="Cambria Math" panose="02040503050406030204" pitchFamily="18" charset="0"/>
                                        <a:ea typeface="Cambria Math" panose="02040503050406030204" pitchFamily="18" charset="0"/>
                                      </a:rPr>
                                      <m:t>=1</m:t>
                                    </m:r>
                                  </m:sub>
                                  <m:sup>
                                    <m:r>
                                      <a:rPr lang="pl-PL" b="0" i="1" smtClean="0">
                                        <a:effectLst/>
                                        <a:latin typeface="Cambria Math" panose="02040503050406030204" pitchFamily="18" charset="0"/>
                                        <a:ea typeface="Cambria Math" panose="02040503050406030204" pitchFamily="18" charset="0"/>
                                      </a:rPr>
                                      <m:t>𝑛</m:t>
                                    </m:r>
                                  </m:sup>
                                  <m:e>
                                    <m:sSup>
                                      <m:sSupPr>
                                        <m:ctrlPr>
                                          <a:rPr lang="pl-PL" b="0" i="1" smtClean="0">
                                            <a:effectLst/>
                                            <a:latin typeface="Cambria Math" panose="02040503050406030204" pitchFamily="18" charset="0"/>
                                            <a:ea typeface="Cambria Math" panose="02040503050406030204" pitchFamily="18" charset="0"/>
                                          </a:rPr>
                                        </m:ctrlPr>
                                      </m:sSupPr>
                                      <m:e>
                                        <m:d>
                                          <m:dPr>
                                            <m:ctrlPr>
                                              <a:rPr lang="pl-PL" b="0" i="1" smtClean="0">
                                                <a:effectLst/>
                                                <a:latin typeface="Cambria Math" panose="02040503050406030204" pitchFamily="18" charset="0"/>
                                                <a:ea typeface="Cambria Math" panose="02040503050406030204" pitchFamily="18" charset="0"/>
                                              </a:rPr>
                                            </m:ctrlPr>
                                          </m:dPr>
                                          <m:e>
                                            <m:sSub>
                                              <m:sSubPr>
                                                <m:ctrlPr>
                                                  <a:rPr lang="pl-PL" b="0"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𝑦</m:t>
                                                </m:r>
                                              </m:e>
                                              <m:sub>
                                                <m:r>
                                                  <a:rPr lang="pl-PL" b="0" i="1" smtClean="0">
                                                    <a:effectLst/>
                                                    <a:latin typeface="Cambria Math" panose="02040503050406030204" pitchFamily="18" charset="0"/>
                                                    <a:ea typeface="Cambria Math" panose="02040503050406030204" pitchFamily="18" charset="0"/>
                                                  </a:rPr>
                                                  <m:t>𝑖</m:t>
                                                </m:r>
                                              </m:sub>
                                            </m:sSub>
                                            <m:r>
                                              <a:rPr lang="pl-PL" b="0" i="1" smtClean="0">
                                                <a:effectLst/>
                                                <a:latin typeface="Cambria Math" panose="02040503050406030204" pitchFamily="18" charset="0"/>
                                                <a:ea typeface="Cambria Math" panose="02040503050406030204" pitchFamily="18" charset="0"/>
                                              </a:rPr>
                                              <m:t>−</m:t>
                                            </m:r>
                                            <m:acc>
                                              <m:accPr>
                                                <m:chr m:val="̂"/>
                                                <m:ctrlPr>
                                                  <a:rPr lang="pl-PL" b="0" i="1" smtClean="0">
                                                    <a:effectLst/>
                                                    <a:latin typeface="Cambria Math" panose="02040503050406030204" pitchFamily="18" charset="0"/>
                                                    <a:ea typeface="Cambria Math" panose="02040503050406030204" pitchFamily="18" charset="0"/>
                                                  </a:rPr>
                                                </m:ctrlPr>
                                              </m:accPr>
                                              <m:e>
                                                <m:sSub>
                                                  <m:sSubPr>
                                                    <m:ctrlPr>
                                                      <a:rPr lang="pl-PL" b="0"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𝑦</m:t>
                                                    </m:r>
                                                  </m:e>
                                                  <m:sub>
                                                    <m:r>
                                                      <a:rPr lang="pl-PL" b="0" i="1" smtClean="0">
                                                        <a:effectLst/>
                                                        <a:latin typeface="Cambria Math" panose="02040503050406030204" pitchFamily="18" charset="0"/>
                                                        <a:ea typeface="Cambria Math" panose="02040503050406030204" pitchFamily="18" charset="0"/>
                                                      </a:rPr>
                                                      <m:t>𝑖</m:t>
                                                    </m:r>
                                                  </m:sub>
                                                </m:sSub>
                                              </m:e>
                                            </m:acc>
                                          </m:e>
                                        </m:d>
                                      </m:e>
                                      <m:sup>
                                        <m:r>
                                          <a:rPr lang="pl-PL" b="0" i="1" smtClean="0">
                                            <a:effectLst/>
                                            <a:latin typeface="Cambria Math" panose="02040503050406030204" pitchFamily="18" charset="0"/>
                                            <a:ea typeface="Cambria Math" panose="02040503050406030204" pitchFamily="18" charset="0"/>
                                          </a:rPr>
                                          <m:t>2</m:t>
                                        </m:r>
                                      </m:sup>
                                    </m:sSup>
                                  </m:e>
                                </m:nary>
                              </m:oMath>
                            </m:oMathPara>
                          </a14:m>
                          <a:endParaRPr lang="pt-BR" dirty="0">
                            <a:effectLst/>
                          </a:endParaRPr>
                        </a:p>
                      </a:txBody>
                      <a:tcPr marL="60960" marR="60960" anchor="ctr">
                        <a:lnL w="7620" cap="flat" cmpd="sng" algn="ctr">
                          <a:solidFill>
                            <a:srgbClr val="00B110"/>
                          </a:solidFill>
                          <a:prstDash val="solid"/>
                          <a:round/>
                          <a:headEnd type="none" w="med" len="med"/>
                          <a:tailEnd type="none" w="med" len="med"/>
                        </a:lnL>
                        <a:lnR w="7620" cap="flat" cmpd="sng" algn="ctr">
                          <a:solidFill>
                            <a:srgbClr val="40AD10"/>
                          </a:solidFill>
                          <a:prstDash val="solid"/>
                          <a:round/>
                          <a:headEnd type="none" w="med" len="med"/>
                          <a:tailEnd type="none" w="med" len="med"/>
                        </a:lnR>
                        <a:lnT w="7620" cap="flat" cmpd="sng" algn="ctr">
                          <a:solidFill>
                            <a:srgbClr val="00B110"/>
                          </a:solidFill>
                          <a:prstDash val="solid"/>
                          <a:round/>
                          <a:headEnd type="none" w="med" len="med"/>
                          <a:tailEnd type="none" w="med" len="med"/>
                        </a:lnT>
                        <a:lnB w="7620" cap="flat" cmpd="sng" algn="ctr">
                          <a:solidFill>
                            <a:srgbClr val="70AA10"/>
                          </a:solidFill>
                          <a:prstDash val="solid"/>
                          <a:round/>
                          <a:headEnd type="none" w="med" len="med"/>
                          <a:tailEnd type="none" w="med" len="med"/>
                        </a:lnB>
                        <a:noFill/>
                      </a:tcPr>
                    </a:tc>
                    <a:tc>
                      <a:txBody>
                        <a:bodyPr/>
                        <a:lstStyle/>
                        <a:p>
                          <a:pPr fontAlgn="base" latinLnBrk="0"/>
                          <a:r>
                            <a:rPr lang="pl-PL" dirty="0">
                              <a:effectLst/>
                            </a:rPr>
                            <a:t>Kara za duże błędy ​</a:t>
                          </a:r>
                        </a:p>
                      </a:txBody>
                      <a:tcPr marL="60960" marR="60960" anchor="ctr">
                        <a:lnL w="7620" cap="flat" cmpd="sng" algn="ctr">
                          <a:solidFill>
                            <a:srgbClr val="40AD10"/>
                          </a:solidFill>
                          <a:prstDash val="solid"/>
                          <a:round/>
                          <a:headEnd type="none" w="med" len="med"/>
                          <a:tailEnd type="none" w="med" len="med"/>
                        </a:lnL>
                        <a:lnR w="7620" cap="flat" cmpd="sng" algn="ctr">
                          <a:solidFill>
                            <a:srgbClr val="40AD10"/>
                          </a:solidFill>
                          <a:prstDash val="solid"/>
                          <a:round/>
                          <a:headEnd type="none" w="med" len="med"/>
                          <a:tailEnd type="none" w="med" len="med"/>
                        </a:lnR>
                        <a:lnT w="7620" cap="flat" cmpd="sng" algn="ctr">
                          <a:solidFill>
                            <a:srgbClr val="40AD10"/>
                          </a:solidFill>
                          <a:prstDash val="solid"/>
                          <a:round/>
                          <a:headEnd type="none" w="med" len="med"/>
                          <a:tailEnd type="none" w="med" len="med"/>
                        </a:lnT>
                        <a:lnB w="7620" cap="flat" cmpd="sng" algn="ctr">
                          <a:solidFill>
                            <a:srgbClr val="50A710"/>
                          </a:solidFill>
                          <a:prstDash val="solid"/>
                          <a:round/>
                          <a:headEnd type="none" w="med" len="med"/>
                          <a:tailEnd type="none" w="med" len="med"/>
                        </a:lnB>
                        <a:noFill/>
                      </a:tcPr>
                    </a:tc>
                    <a:extLst>
                      <a:ext uri="{0D108BD9-81ED-4DB2-BD59-A6C34878D82A}">
                        <a16:rowId xmlns:a16="http://schemas.microsoft.com/office/drawing/2014/main" val="15529307"/>
                      </a:ext>
                    </a:extLst>
                  </a:tr>
                  <a:tr h="0">
                    <a:tc>
                      <a:txBody>
                        <a:bodyPr/>
                        <a:lstStyle/>
                        <a:p>
                          <a:pPr fontAlgn="base" latinLnBrk="0"/>
                          <a:r>
                            <a:rPr lang="pl-PL" dirty="0">
                              <a:effectLst/>
                            </a:rPr>
                            <a:t>Klasyfikacja</a:t>
                          </a:r>
                        </a:p>
                      </a:txBody>
                      <a:tcPr marL="60960" marR="60960" anchor="ctr">
                        <a:lnL w="7620" cap="flat" cmpd="sng" algn="ctr">
                          <a:solidFill>
                            <a:srgbClr val="B0AB10"/>
                          </a:solidFill>
                          <a:prstDash val="solid"/>
                          <a:round/>
                          <a:headEnd type="none" w="med" len="med"/>
                          <a:tailEnd type="none" w="med" len="med"/>
                        </a:lnL>
                        <a:lnR w="7620" cap="flat" cmpd="sng" algn="ctr">
                          <a:solidFill>
                            <a:srgbClr val="10B010"/>
                          </a:solidFill>
                          <a:prstDash val="solid"/>
                          <a:round/>
                          <a:headEnd type="none" w="med" len="med"/>
                          <a:tailEnd type="none" w="med" len="med"/>
                        </a:lnR>
                        <a:lnT w="7620" cap="flat" cmpd="sng" algn="ctr">
                          <a:solidFill>
                            <a:srgbClr val="B0AB10"/>
                          </a:solidFill>
                          <a:prstDash val="solid"/>
                          <a:round/>
                          <a:headEnd type="none" w="med" len="med"/>
                          <a:tailEnd type="none" w="med" len="med"/>
                        </a:lnT>
                        <a:lnB w="7620" cap="flat" cmpd="sng" algn="ctr">
                          <a:solidFill>
                            <a:srgbClr val="70B410"/>
                          </a:solidFill>
                          <a:prstDash val="solid"/>
                          <a:round/>
                          <a:headEnd type="none" w="med" len="med"/>
                          <a:tailEnd type="none" w="med" len="med"/>
                        </a:lnB>
                        <a:noFill/>
                      </a:tcPr>
                    </a:tc>
                    <a:tc>
                      <a:txBody>
                        <a:bodyPr/>
                        <a:lstStyle/>
                        <a:p>
                          <a:pPr fontAlgn="base" latinLnBrk="0"/>
                          <a:r>
                            <a:rPr lang="pl-PL">
                              <a:effectLst/>
                            </a:rPr>
                            <a:t>Cross-Entropy</a:t>
                          </a:r>
                        </a:p>
                      </a:txBody>
                      <a:tcPr marL="60960" marR="60960" anchor="ctr">
                        <a:lnL w="7620" cap="flat" cmpd="sng" algn="ctr">
                          <a:solidFill>
                            <a:srgbClr val="10B010"/>
                          </a:solidFill>
                          <a:prstDash val="solid"/>
                          <a:round/>
                          <a:headEnd type="none" w="med" len="med"/>
                          <a:tailEnd type="none" w="med" len="med"/>
                        </a:lnL>
                        <a:lnR w="7620" cap="flat" cmpd="sng" algn="ctr">
                          <a:solidFill>
                            <a:srgbClr val="70AA10"/>
                          </a:solidFill>
                          <a:prstDash val="solid"/>
                          <a:round/>
                          <a:headEnd type="none" w="med" len="med"/>
                          <a:tailEnd type="none" w="med" len="med"/>
                        </a:lnR>
                        <a:lnT w="7620" cap="flat" cmpd="sng" algn="ctr">
                          <a:solidFill>
                            <a:srgbClr val="10B010"/>
                          </a:solidFill>
                          <a:prstDash val="solid"/>
                          <a:round/>
                          <a:headEnd type="none" w="med" len="med"/>
                          <a:tailEnd type="none" w="med" len="med"/>
                        </a:lnT>
                        <a:lnB w="7620" cap="flat" cmpd="sng" algn="ctr">
                          <a:solidFill>
                            <a:srgbClr val="70AF10"/>
                          </a:solidFill>
                          <a:prstDash val="solid"/>
                          <a:round/>
                          <a:headEnd type="none" w="med" len="med"/>
                          <a:tailEnd type="none" w="med" len="med"/>
                        </a:lnB>
                        <a:noFill/>
                      </a:tcPr>
                    </a:tc>
                    <a:tc>
                      <a:txBody>
                        <a:bodyPr/>
                        <a:lstStyle/>
                        <a:p>
                          <a:pPr fontAlgn="base" latinLnBrk="0"/>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m:t>
                                </m:r>
                                <m:nary>
                                  <m:naryPr>
                                    <m:chr m:val="∑"/>
                                    <m:subHide m:val="on"/>
                                    <m:supHide m:val="on"/>
                                    <m:ctrlPr>
                                      <a:rPr lang="pl-PL" b="0" i="1" smtClean="0">
                                        <a:effectLst/>
                                        <a:latin typeface="Cambria Math" panose="02040503050406030204" pitchFamily="18" charset="0"/>
                                      </a:rPr>
                                    </m:ctrlPr>
                                  </m:naryPr>
                                  <m:sub/>
                                  <m:sup/>
                                  <m:e>
                                    <m:r>
                                      <a:rPr lang="pl-PL" b="0" i="1" smtClean="0">
                                        <a:effectLst/>
                                        <a:latin typeface="Cambria Math" panose="02040503050406030204" pitchFamily="18" charset="0"/>
                                      </a:rPr>
                                      <m:t>𝑦𝑙𝑜𝑔</m:t>
                                    </m:r>
                                    <m:r>
                                      <a:rPr lang="pl-PL" b="0" i="1" smtClean="0">
                                        <a:effectLst/>
                                        <a:latin typeface="Cambria Math" panose="02040503050406030204" pitchFamily="18" charset="0"/>
                                      </a:rPr>
                                      <m:t>(</m:t>
                                    </m:r>
                                    <m:acc>
                                      <m:accPr>
                                        <m:chr m:val="̂"/>
                                        <m:ctrlPr>
                                          <a:rPr lang="pl-PL" b="0" i="1" smtClean="0">
                                            <a:effectLst/>
                                            <a:latin typeface="Cambria Math" panose="02040503050406030204" pitchFamily="18" charset="0"/>
                                          </a:rPr>
                                        </m:ctrlPr>
                                      </m:accPr>
                                      <m:e>
                                        <m:r>
                                          <a:rPr lang="pl-PL" b="0" i="1" smtClean="0">
                                            <a:effectLst/>
                                            <a:latin typeface="Cambria Math" panose="02040503050406030204" pitchFamily="18" charset="0"/>
                                          </a:rPr>
                                          <m:t>𝑦</m:t>
                                        </m:r>
                                        <m:r>
                                          <a:rPr lang="pl-PL" b="0" i="1" smtClean="0">
                                            <a:effectLst/>
                                            <a:latin typeface="Cambria Math" panose="02040503050406030204" pitchFamily="18" charset="0"/>
                                          </a:rPr>
                                          <m:t>)</m:t>
                                        </m:r>
                                      </m:e>
                                    </m:acc>
                                  </m:e>
                                </m:nary>
                              </m:oMath>
                            </m:oMathPara>
                          </a14:m>
                          <a:endParaRPr lang="pl-PL" dirty="0">
                            <a:effectLst/>
                          </a:endParaRPr>
                        </a:p>
                      </a:txBody>
                      <a:tcPr marL="60960" marR="60960" anchor="ctr">
                        <a:lnL w="7620" cap="flat" cmpd="sng" algn="ctr">
                          <a:solidFill>
                            <a:srgbClr val="70AA10"/>
                          </a:solidFill>
                          <a:prstDash val="solid"/>
                          <a:round/>
                          <a:headEnd type="none" w="med" len="med"/>
                          <a:tailEnd type="none" w="med" len="med"/>
                        </a:lnL>
                        <a:lnR w="7620" cap="flat" cmpd="sng" algn="ctr">
                          <a:solidFill>
                            <a:srgbClr val="50A710"/>
                          </a:solidFill>
                          <a:prstDash val="solid"/>
                          <a:round/>
                          <a:headEnd type="none" w="med" len="med"/>
                          <a:tailEnd type="none" w="med" len="med"/>
                        </a:lnR>
                        <a:lnT w="7620" cap="flat" cmpd="sng" algn="ctr">
                          <a:solidFill>
                            <a:srgbClr val="70AA10"/>
                          </a:solidFill>
                          <a:prstDash val="solid"/>
                          <a:round/>
                          <a:headEnd type="none" w="med" len="med"/>
                          <a:tailEnd type="none" w="med" len="med"/>
                        </a:lnT>
                        <a:lnB w="7620" cap="flat" cmpd="sng" algn="ctr">
                          <a:solidFill>
                            <a:srgbClr val="00A710"/>
                          </a:solidFill>
                          <a:prstDash val="solid"/>
                          <a:round/>
                          <a:headEnd type="none" w="med" len="med"/>
                          <a:tailEnd type="none" w="med" len="med"/>
                        </a:lnB>
                        <a:noFill/>
                      </a:tcPr>
                    </a:tc>
                    <a:tc>
                      <a:txBody>
                        <a:bodyPr/>
                        <a:lstStyle/>
                        <a:p>
                          <a:pPr fontAlgn="base" latinLnBrk="0"/>
                          <a:r>
                            <a:rPr lang="pl-PL">
                              <a:effectLst/>
                            </a:rPr>
                            <a:t>Miara różnicy między rozkładami</a:t>
                          </a:r>
                        </a:p>
                      </a:txBody>
                      <a:tcPr marL="60960" marR="60960" anchor="ctr">
                        <a:lnL w="7620" cap="flat" cmpd="sng" algn="ctr">
                          <a:solidFill>
                            <a:srgbClr val="50A710"/>
                          </a:solidFill>
                          <a:prstDash val="solid"/>
                          <a:round/>
                          <a:headEnd type="none" w="med" len="med"/>
                          <a:tailEnd type="none" w="med" len="med"/>
                        </a:lnL>
                        <a:lnR w="7620" cap="flat" cmpd="sng" algn="ctr">
                          <a:solidFill>
                            <a:srgbClr val="50A710"/>
                          </a:solidFill>
                          <a:prstDash val="solid"/>
                          <a:round/>
                          <a:headEnd type="none" w="med" len="med"/>
                          <a:tailEnd type="none" w="med" len="med"/>
                        </a:lnR>
                        <a:lnT w="7620" cap="flat" cmpd="sng" algn="ctr">
                          <a:solidFill>
                            <a:srgbClr val="50A710"/>
                          </a:solidFill>
                          <a:prstDash val="solid"/>
                          <a:round/>
                          <a:headEnd type="none" w="med" len="med"/>
                          <a:tailEnd type="none" w="med" len="med"/>
                        </a:lnT>
                        <a:lnB w="7620" cap="flat" cmpd="sng" algn="ctr">
                          <a:solidFill>
                            <a:srgbClr val="70A510"/>
                          </a:solidFill>
                          <a:prstDash val="solid"/>
                          <a:round/>
                          <a:headEnd type="none" w="med" len="med"/>
                          <a:tailEnd type="none" w="med" len="med"/>
                        </a:lnB>
                        <a:noFill/>
                      </a:tcPr>
                    </a:tc>
                    <a:extLst>
                      <a:ext uri="{0D108BD9-81ED-4DB2-BD59-A6C34878D82A}">
                        <a16:rowId xmlns:a16="http://schemas.microsoft.com/office/drawing/2014/main" val="989867554"/>
                      </a:ext>
                    </a:extLst>
                  </a:tr>
                  <a:tr h="0">
                    <a:tc>
                      <a:txBody>
                        <a:bodyPr/>
                        <a:lstStyle/>
                        <a:p>
                          <a:pPr fontAlgn="base" latinLnBrk="0"/>
                          <a:r>
                            <a:rPr lang="pl-PL">
                              <a:effectLst/>
                            </a:rPr>
                            <a:t>Klasyfikacja binarna</a:t>
                          </a:r>
                        </a:p>
                      </a:txBody>
                      <a:tcPr marL="60960" marR="60960" anchor="ctr">
                        <a:lnL w="7620" cap="flat" cmpd="sng" algn="ctr">
                          <a:solidFill>
                            <a:srgbClr val="70B410"/>
                          </a:solidFill>
                          <a:prstDash val="solid"/>
                          <a:round/>
                          <a:headEnd type="none" w="med" len="med"/>
                          <a:tailEnd type="none" w="med" len="med"/>
                        </a:lnL>
                        <a:lnR w="7620" cap="flat" cmpd="sng" algn="ctr">
                          <a:solidFill>
                            <a:srgbClr val="70AF10"/>
                          </a:solidFill>
                          <a:prstDash val="solid"/>
                          <a:round/>
                          <a:headEnd type="none" w="med" len="med"/>
                          <a:tailEnd type="none" w="med" len="med"/>
                        </a:lnR>
                        <a:lnT w="7620" cap="flat" cmpd="sng" algn="ctr">
                          <a:solidFill>
                            <a:srgbClr val="70B410"/>
                          </a:solidFill>
                          <a:prstDash val="solid"/>
                          <a:round/>
                          <a:headEnd type="none" w="med" len="med"/>
                          <a:tailEnd type="none" w="med" len="med"/>
                        </a:lnT>
                        <a:lnB w="7620" cap="flat" cmpd="sng" algn="ctr">
                          <a:solidFill>
                            <a:srgbClr val="70B410"/>
                          </a:solidFill>
                          <a:prstDash val="solid"/>
                          <a:round/>
                          <a:headEnd type="none" w="med" len="med"/>
                          <a:tailEnd type="none" w="med" len="med"/>
                        </a:lnB>
                        <a:noFill/>
                      </a:tcPr>
                    </a:tc>
                    <a:tc>
                      <a:txBody>
                        <a:bodyPr/>
                        <a:lstStyle/>
                        <a:p>
                          <a:pPr fontAlgn="base" latinLnBrk="0"/>
                          <a:r>
                            <a:rPr lang="pl-PL">
                              <a:effectLst/>
                            </a:rPr>
                            <a:t>Log Loss</a:t>
                          </a:r>
                        </a:p>
                      </a:txBody>
                      <a:tcPr marL="60960" marR="60960" anchor="ctr">
                        <a:lnL w="7620" cap="flat" cmpd="sng" algn="ctr">
                          <a:solidFill>
                            <a:srgbClr val="70AF10"/>
                          </a:solidFill>
                          <a:prstDash val="solid"/>
                          <a:round/>
                          <a:headEnd type="none" w="med" len="med"/>
                          <a:tailEnd type="none" w="med" len="med"/>
                        </a:lnL>
                        <a:lnR w="7620" cap="flat" cmpd="sng" algn="ctr">
                          <a:solidFill>
                            <a:srgbClr val="00A710"/>
                          </a:solidFill>
                          <a:prstDash val="solid"/>
                          <a:round/>
                          <a:headEnd type="none" w="med" len="med"/>
                          <a:tailEnd type="none" w="med" len="med"/>
                        </a:lnR>
                        <a:lnT w="7620" cap="flat" cmpd="sng" algn="ctr">
                          <a:solidFill>
                            <a:srgbClr val="70AF10"/>
                          </a:solidFill>
                          <a:prstDash val="solid"/>
                          <a:round/>
                          <a:headEnd type="none" w="med" len="med"/>
                          <a:tailEnd type="none" w="med" len="med"/>
                        </a:lnT>
                        <a:lnB w="7620" cap="flat" cmpd="sng" algn="ctr">
                          <a:solidFill>
                            <a:srgbClr val="70AF10"/>
                          </a:solidFill>
                          <a:prstDash val="solid"/>
                          <a:round/>
                          <a:headEnd type="none" w="med" len="med"/>
                          <a:tailEnd type="none" w="med" len="med"/>
                        </a:lnB>
                        <a:noFill/>
                      </a:tcPr>
                    </a:tc>
                    <a:tc>
                      <a:txBody>
                        <a:bodyPr/>
                        <a:lstStyle/>
                        <a:p>
                          <a:pPr fontAlgn="base" latinLnBrk="0"/>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m:t>
                                </m:r>
                                <m:d>
                                  <m:dPr>
                                    <m:begChr m:val="["/>
                                    <m:endChr m:val="]"/>
                                    <m:ctrlPr>
                                      <a:rPr lang="pl-PL" b="0" i="1" smtClean="0">
                                        <a:effectLst/>
                                        <a:latin typeface="Cambria Math" panose="02040503050406030204" pitchFamily="18" charset="0"/>
                                      </a:rPr>
                                    </m:ctrlPr>
                                  </m:dPr>
                                  <m:e>
                                    <m:r>
                                      <a:rPr lang="pl-PL" b="0" i="1" smtClean="0">
                                        <a:effectLst/>
                                        <a:latin typeface="Cambria Math" panose="02040503050406030204" pitchFamily="18" charset="0"/>
                                      </a:rPr>
                                      <m:t>𝑦</m:t>
                                    </m:r>
                                    <m:r>
                                      <a:rPr lang="pl-PL" b="0" i="1" smtClean="0">
                                        <a:effectLst/>
                                        <a:latin typeface="Cambria Math" panose="02040503050406030204" pitchFamily="18" charset="0"/>
                                        <a:ea typeface="Cambria Math" panose="02040503050406030204" pitchFamily="18" charset="0"/>
                                      </a:rPr>
                                      <m:t>∙</m:t>
                                    </m:r>
                                    <m:func>
                                      <m:funcPr>
                                        <m:ctrlPr>
                                          <a:rPr lang="pl-PL" b="0" i="1" smtClean="0">
                                            <a:effectLst/>
                                            <a:latin typeface="Cambria Math" panose="02040503050406030204" pitchFamily="18" charset="0"/>
                                            <a:ea typeface="Cambria Math" panose="02040503050406030204" pitchFamily="18" charset="0"/>
                                          </a:rPr>
                                        </m:ctrlPr>
                                      </m:funcPr>
                                      <m:fName>
                                        <m:r>
                                          <m:rPr>
                                            <m:sty m:val="p"/>
                                          </m:rPr>
                                          <a:rPr lang="pl-PL" b="0" i="0" smtClean="0">
                                            <a:effectLst/>
                                            <a:latin typeface="Cambria Math" panose="02040503050406030204" pitchFamily="18" charset="0"/>
                                            <a:ea typeface="Cambria Math" panose="02040503050406030204" pitchFamily="18" charset="0"/>
                                          </a:rPr>
                                          <m:t>log</m:t>
                                        </m:r>
                                      </m:fName>
                                      <m:e>
                                        <m:d>
                                          <m:dPr>
                                            <m:ctrlPr>
                                              <a:rPr lang="pl-PL" b="0" i="1" smtClean="0">
                                                <a:effectLst/>
                                                <a:latin typeface="Cambria Math" panose="02040503050406030204" pitchFamily="18" charset="0"/>
                                                <a:ea typeface="Cambria Math" panose="02040503050406030204" pitchFamily="18" charset="0"/>
                                              </a:rPr>
                                            </m:ctrlPr>
                                          </m:dPr>
                                          <m:e>
                                            <m:r>
                                              <a:rPr lang="pl-PL" b="0" i="1" smtClean="0">
                                                <a:effectLst/>
                                                <a:latin typeface="Cambria Math" panose="02040503050406030204" pitchFamily="18" charset="0"/>
                                                <a:ea typeface="Cambria Math" panose="02040503050406030204" pitchFamily="18" charset="0"/>
                                              </a:rPr>
                                              <m:t>𝑝</m:t>
                                            </m:r>
                                          </m:e>
                                        </m:d>
                                      </m:e>
                                    </m:func>
                                    <m:r>
                                      <a:rPr lang="pl-PL" b="0" i="1" smtClean="0">
                                        <a:effectLst/>
                                        <a:latin typeface="Cambria Math" panose="02040503050406030204" pitchFamily="18" charset="0"/>
                                        <a:ea typeface="Cambria Math" panose="02040503050406030204" pitchFamily="18" charset="0"/>
                                      </a:rPr>
                                      <m:t>+</m:t>
                                    </m:r>
                                    <m:d>
                                      <m:dPr>
                                        <m:ctrlPr>
                                          <a:rPr lang="pl-PL" b="0" i="1" smtClean="0">
                                            <a:effectLst/>
                                            <a:latin typeface="Cambria Math" panose="02040503050406030204" pitchFamily="18" charset="0"/>
                                            <a:ea typeface="Cambria Math" panose="02040503050406030204" pitchFamily="18" charset="0"/>
                                          </a:rPr>
                                        </m:ctrlPr>
                                      </m:dPr>
                                      <m:e>
                                        <m:r>
                                          <a:rPr lang="pl-PL" b="0" i="1" smtClean="0">
                                            <a:effectLst/>
                                            <a:latin typeface="Cambria Math" panose="02040503050406030204" pitchFamily="18" charset="0"/>
                                            <a:ea typeface="Cambria Math" panose="02040503050406030204" pitchFamily="18" charset="0"/>
                                          </a:rPr>
                                          <m:t>1−</m:t>
                                        </m:r>
                                        <m:r>
                                          <a:rPr lang="pl-PL" b="0" i="1" smtClean="0">
                                            <a:effectLst/>
                                            <a:latin typeface="Cambria Math" panose="02040503050406030204" pitchFamily="18" charset="0"/>
                                            <a:ea typeface="Cambria Math" panose="02040503050406030204" pitchFamily="18" charset="0"/>
                                          </a:rPr>
                                          <m:t>𝑦</m:t>
                                        </m:r>
                                      </m:e>
                                    </m:d>
                                    <m:r>
                                      <m:rPr>
                                        <m:sty m:val="p"/>
                                      </m:rPr>
                                      <a:rPr lang="pl-PL" b="0" i="0" smtClean="0">
                                        <a:effectLst/>
                                        <a:latin typeface="Cambria Math" panose="02040503050406030204" pitchFamily="18" charset="0"/>
                                        <a:ea typeface="Cambria Math" panose="02040503050406030204" pitchFamily="18" charset="0"/>
                                      </a:rPr>
                                      <m:t>log</m:t>
                                    </m:r>
                                    <m:r>
                                      <a:rPr lang="pl-PL" b="0" i="1" smtClean="0">
                                        <a:effectLst/>
                                        <a:latin typeface="Cambria Math" panose="02040503050406030204" pitchFamily="18" charset="0"/>
                                        <a:ea typeface="Cambria Math" panose="02040503050406030204" pitchFamily="18" charset="0"/>
                                      </a:rPr>
                                      <m:t>⁡(1−</m:t>
                                    </m:r>
                                    <m:r>
                                      <a:rPr lang="pl-PL" b="0" i="1" smtClean="0">
                                        <a:effectLst/>
                                        <a:latin typeface="Cambria Math" panose="02040503050406030204" pitchFamily="18" charset="0"/>
                                        <a:ea typeface="Cambria Math" panose="02040503050406030204" pitchFamily="18" charset="0"/>
                                      </a:rPr>
                                      <m:t>𝑝</m:t>
                                    </m:r>
                                    <m:r>
                                      <a:rPr lang="pl-PL" b="0" i="1" smtClean="0">
                                        <a:effectLst/>
                                        <a:latin typeface="Cambria Math" panose="02040503050406030204" pitchFamily="18" charset="0"/>
                                        <a:ea typeface="Cambria Math" panose="02040503050406030204" pitchFamily="18" charset="0"/>
                                      </a:rPr>
                                      <m:t>)</m:t>
                                    </m:r>
                                  </m:e>
                                </m:d>
                              </m:oMath>
                            </m:oMathPara>
                          </a14:m>
                          <a:endParaRPr lang="pl-PL" dirty="0">
                            <a:effectLst/>
                          </a:endParaRPr>
                        </a:p>
                      </a:txBody>
                      <a:tcPr marL="60960" marR="60960" anchor="ctr">
                        <a:lnL w="7620" cap="flat" cmpd="sng" algn="ctr">
                          <a:solidFill>
                            <a:srgbClr val="00A710"/>
                          </a:solidFill>
                          <a:prstDash val="solid"/>
                          <a:round/>
                          <a:headEnd type="none" w="med" len="med"/>
                          <a:tailEnd type="none" w="med" len="med"/>
                        </a:lnL>
                        <a:lnR w="7620" cap="flat" cmpd="sng" algn="ctr">
                          <a:solidFill>
                            <a:srgbClr val="70A510"/>
                          </a:solidFill>
                          <a:prstDash val="solid"/>
                          <a:round/>
                          <a:headEnd type="none" w="med" len="med"/>
                          <a:tailEnd type="none" w="med" len="med"/>
                        </a:lnR>
                        <a:lnT w="7620" cap="flat" cmpd="sng" algn="ctr">
                          <a:solidFill>
                            <a:srgbClr val="00A710"/>
                          </a:solidFill>
                          <a:prstDash val="solid"/>
                          <a:round/>
                          <a:headEnd type="none" w="med" len="med"/>
                          <a:tailEnd type="none" w="med" len="med"/>
                        </a:lnT>
                        <a:lnB w="7620" cap="flat" cmpd="sng" algn="ctr">
                          <a:solidFill>
                            <a:srgbClr val="00A710"/>
                          </a:solidFill>
                          <a:prstDash val="solid"/>
                          <a:round/>
                          <a:headEnd type="none" w="med" len="med"/>
                          <a:tailEnd type="none" w="med" len="med"/>
                        </a:lnB>
                        <a:noFill/>
                      </a:tcPr>
                    </a:tc>
                    <a:tc>
                      <a:txBody>
                        <a:bodyPr/>
                        <a:lstStyle/>
                        <a:p>
                          <a:pPr fontAlgn="base" latinLnBrk="0"/>
                          <a:r>
                            <a:rPr lang="pl-PL" dirty="0">
                              <a:effectLst/>
                            </a:rPr>
                            <a:t>Strata dla dwóch klas</a:t>
                          </a:r>
                        </a:p>
                      </a:txBody>
                      <a:tcPr marL="60960" marR="60960" anchor="ctr">
                        <a:lnL w="7620" cap="flat" cmpd="sng" algn="ctr">
                          <a:solidFill>
                            <a:srgbClr val="70A510"/>
                          </a:solidFill>
                          <a:prstDash val="solid"/>
                          <a:round/>
                          <a:headEnd type="none" w="med" len="med"/>
                          <a:tailEnd type="none" w="med" len="med"/>
                        </a:lnL>
                        <a:lnR w="7620" cap="flat" cmpd="sng" algn="ctr">
                          <a:solidFill>
                            <a:srgbClr val="70A510"/>
                          </a:solidFill>
                          <a:prstDash val="solid"/>
                          <a:round/>
                          <a:headEnd type="none" w="med" len="med"/>
                          <a:tailEnd type="none" w="med" len="med"/>
                        </a:lnR>
                        <a:lnT w="7620" cap="flat" cmpd="sng" algn="ctr">
                          <a:solidFill>
                            <a:srgbClr val="70A510"/>
                          </a:solidFill>
                          <a:prstDash val="solid"/>
                          <a:round/>
                          <a:headEnd type="none" w="med" len="med"/>
                          <a:tailEnd type="none" w="med" len="med"/>
                        </a:lnT>
                        <a:lnB w="7620" cap="flat" cmpd="sng" algn="ctr">
                          <a:solidFill>
                            <a:srgbClr val="70A510"/>
                          </a:solidFill>
                          <a:prstDash val="solid"/>
                          <a:round/>
                          <a:headEnd type="none" w="med" len="med"/>
                          <a:tailEnd type="none" w="med" len="med"/>
                        </a:lnB>
                        <a:noFill/>
                      </a:tcPr>
                    </a:tc>
                    <a:extLst>
                      <a:ext uri="{0D108BD9-81ED-4DB2-BD59-A6C34878D82A}">
                        <a16:rowId xmlns:a16="http://schemas.microsoft.com/office/drawing/2014/main" val="541096129"/>
                      </a:ext>
                    </a:extLst>
                  </a:tr>
                </a:tbl>
              </a:graphicData>
            </a:graphic>
          </p:graphicFrame>
        </mc:Choice>
        <mc:Fallback>
          <p:graphicFrame>
            <p:nvGraphicFramePr>
              <p:cNvPr id="8" name="Tabela 7">
                <a:extLst>
                  <a:ext uri="{FF2B5EF4-FFF2-40B4-BE49-F238E27FC236}">
                    <a16:creationId xmlns:a16="http://schemas.microsoft.com/office/drawing/2014/main" id="{70AC381B-3AC1-2A62-7B1D-8F68C6B1A63C}"/>
                  </a:ext>
                </a:extLst>
              </p:cNvPr>
              <p:cNvGraphicFramePr>
                <a:graphicFrameLocks noGrp="1"/>
              </p:cNvGraphicFramePr>
              <p:nvPr>
                <p:extLst>
                  <p:ext uri="{D42A27DB-BD31-4B8C-83A1-F6EECF244321}">
                    <p14:modId xmlns:p14="http://schemas.microsoft.com/office/powerpoint/2010/main" val="3651668132"/>
                  </p:ext>
                </p:extLst>
              </p:nvPr>
            </p:nvGraphicFramePr>
            <p:xfrm>
              <a:off x="127552" y="4303184"/>
              <a:ext cx="11936896" cy="2358073"/>
            </p:xfrm>
            <a:graphic>
              <a:graphicData uri="http://schemas.openxmlformats.org/drawingml/2006/table">
                <a:tbl>
                  <a:tblPr firstRow="1"/>
                  <a:tblGrid>
                    <a:gridCol w="2305878">
                      <a:extLst>
                        <a:ext uri="{9D8B030D-6E8A-4147-A177-3AD203B41FA5}">
                          <a16:colId xmlns:a16="http://schemas.microsoft.com/office/drawing/2014/main" val="1265041957"/>
                        </a:ext>
                      </a:extLst>
                    </a:gridCol>
                    <a:gridCol w="2782957">
                      <a:extLst>
                        <a:ext uri="{9D8B030D-6E8A-4147-A177-3AD203B41FA5}">
                          <a16:colId xmlns:a16="http://schemas.microsoft.com/office/drawing/2014/main" val="833321787"/>
                        </a:ext>
                      </a:extLst>
                    </a:gridCol>
                    <a:gridCol w="3863837">
                      <a:extLst>
                        <a:ext uri="{9D8B030D-6E8A-4147-A177-3AD203B41FA5}">
                          <a16:colId xmlns:a16="http://schemas.microsoft.com/office/drawing/2014/main" val="3615101873"/>
                        </a:ext>
                      </a:extLst>
                    </a:gridCol>
                    <a:gridCol w="2984224">
                      <a:extLst>
                        <a:ext uri="{9D8B030D-6E8A-4147-A177-3AD203B41FA5}">
                          <a16:colId xmlns:a16="http://schemas.microsoft.com/office/drawing/2014/main" val="2896928135"/>
                        </a:ext>
                      </a:extLst>
                    </a:gridCol>
                  </a:tblGrid>
                  <a:tr h="396240">
                    <a:tc>
                      <a:txBody>
                        <a:bodyPr/>
                        <a:lstStyle/>
                        <a:p>
                          <a:pPr algn="l" fontAlgn="t" latinLnBrk="0"/>
                          <a:r>
                            <a:rPr lang="pl-PL" b="0" dirty="0">
                              <a:effectLst/>
                            </a:rPr>
                            <a:t>Typ zadania</a:t>
                          </a:r>
                        </a:p>
                      </a:txBody>
                      <a:tcPr marL="60960" marR="60960" marT="60960" marB="60960">
                        <a:lnL w="7620" cap="flat" cmpd="sng" algn="ctr">
                          <a:solidFill>
                            <a:srgbClr val="10B010"/>
                          </a:solidFill>
                          <a:prstDash val="solid"/>
                          <a:round/>
                          <a:headEnd type="none" w="med" len="med"/>
                          <a:tailEnd type="none" w="med" len="med"/>
                        </a:lnL>
                        <a:lnR w="7620" cap="flat" cmpd="sng" algn="ctr">
                          <a:solidFill>
                            <a:srgbClr val="70B410"/>
                          </a:solidFill>
                          <a:prstDash val="solid"/>
                          <a:round/>
                          <a:headEnd type="none" w="med" len="med"/>
                          <a:tailEnd type="none" w="med" len="med"/>
                        </a:lnR>
                        <a:lnT w="7620" cap="flat" cmpd="sng" algn="ctr">
                          <a:solidFill>
                            <a:srgbClr val="10B010"/>
                          </a:solidFill>
                          <a:prstDash val="solid"/>
                          <a:round/>
                          <a:headEnd type="none" w="med" len="med"/>
                          <a:tailEnd type="none" w="med" len="med"/>
                        </a:lnT>
                        <a:lnB w="7620" cap="flat" cmpd="sng" algn="ctr">
                          <a:solidFill>
                            <a:srgbClr val="00B110"/>
                          </a:solidFill>
                          <a:prstDash val="solid"/>
                          <a:round/>
                          <a:headEnd type="none" w="med" len="med"/>
                          <a:tailEnd type="none" w="med" len="med"/>
                        </a:lnB>
                        <a:noFill/>
                      </a:tcPr>
                    </a:tc>
                    <a:tc>
                      <a:txBody>
                        <a:bodyPr/>
                        <a:lstStyle/>
                        <a:p>
                          <a:pPr algn="l" fontAlgn="t" latinLnBrk="0"/>
                          <a:r>
                            <a:rPr lang="pl-PL" b="0">
                              <a:effectLst/>
                            </a:rPr>
                            <a:t>Nazwa funkcji</a:t>
                          </a:r>
                        </a:p>
                      </a:txBody>
                      <a:tcPr marL="60960" marR="60960" marT="60960" marB="60960">
                        <a:lnL w="7620" cap="flat" cmpd="sng" algn="ctr">
                          <a:solidFill>
                            <a:srgbClr val="70B410"/>
                          </a:solidFill>
                          <a:prstDash val="solid"/>
                          <a:round/>
                          <a:headEnd type="none" w="med" len="med"/>
                          <a:tailEnd type="none" w="med" len="med"/>
                        </a:lnL>
                        <a:lnR w="7620" cap="flat" cmpd="sng" algn="ctr">
                          <a:solidFill>
                            <a:srgbClr val="40AD10"/>
                          </a:solidFill>
                          <a:prstDash val="solid"/>
                          <a:round/>
                          <a:headEnd type="none" w="med" len="med"/>
                          <a:tailEnd type="none" w="med" len="med"/>
                        </a:lnR>
                        <a:lnT w="7620" cap="flat" cmpd="sng" algn="ctr">
                          <a:solidFill>
                            <a:srgbClr val="70B410"/>
                          </a:solidFill>
                          <a:prstDash val="solid"/>
                          <a:round/>
                          <a:headEnd type="none" w="med" len="med"/>
                          <a:tailEnd type="none" w="med" len="med"/>
                        </a:lnT>
                        <a:lnB w="7620" cap="flat" cmpd="sng" algn="ctr">
                          <a:solidFill>
                            <a:srgbClr val="20AA10"/>
                          </a:solidFill>
                          <a:prstDash val="solid"/>
                          <a:round/>
                          <a:headEnd type="none" w="med" len="med"/>
                          <a:tailEnd type="none" w="med" len="med"/>
                        </a:lnB>
                        <a:noFill/>
                      </a:tcPr>
                    </a:tc>
                    <a:tc>
                      <a:txBody>
                        <a:bodyPr/>
                        <a:lstStyle/>
                        <a:p>
                          <a:pPr algn="l" fontAlgn="t" latinLnBrk="0"/>
                          <a:r>
                            <a:rPr lang="pl-PL" b="0" dirty="0">
                              <a:effectLst/>
                            </a:rPr>
                            <a:t>Wzór</a:t>
                          </a:r>
                        </a:p>
                      </a:txBody>
                      <a:tcPr marL="60960" marR="60960" marT="60960" marB="60960">
                        <a:lnL w="7620" cap="flat" cmpd="sng" algn="ctr">
                          <a:solidFill>
                            <a:srgbClr val="40AD10"/>
                          </a:solidFill>
                          <a:prstDash val="solid"/>
                          <a:round/>
                          <a:headEnd type="none" w="med" len="med"/>
                          <a:tailEnd type="none" w="med" len="med"/>
                        </a:lnL>
                        <a:lnR w="7620" cap="flat" cmpd="sng" algn="ctr">
                          <a:solidFill>
                            <a:srgbClr val="80B310"/>
                          </a:solidFill>
                          <a:prstDash val="solid"/>
                          <a:round/>
                          <a:headEnd type="none" w="med" len="med"/>
                          <a:tailEnd type="none" w="med" len="med"/>
                        </a:lnR>
                        <a:lnT w="7620" cap="flat" cmpd="sng" algn="ctr">
                          <a:solidFill>
                            <a:srgbClr val="40AD10"/>
                          </a:solidFill>
                          <a:prstDash val="solid"/>
                          <a:round/>
                          <a:headEnd type="none" w="med" len="med"/>
                          <a:tailEnd type="none" w="med" len="med"/>
                        </a:lnT>
                        <a:lnB w="7620" cap="flat" cmpd="sng" algn="ctr">
                          <a:solidFill>
                            <a:srgbClr val="00B110"/>
                          </a:solidFill>
                          <a:prstDash val="solid"/>
                          <a:round/>
                          <a:headEnd type="none" w="med" len="med"/>
                          <a:tailEnd type="none" w="med" len="med"/>
                        </a:lnB>
                        <a:noFill/>
                      </a:tcPr>
                    </a:tc>
                    <a:tc>
                      <a:txBody>
                        <a:bodyPr/>
                        <a:lstStyle/>
                        <a:p>
                          <a:pPr algn="l" fontAlgn="t" latinLnBrk="0"/>
                          <a:r>
                            <a:rPr lang="pl-PL" b="0" dirty="0">
                              <a:effectLst/>
                            </a:rPr>
                            <a:t>Opis</a:t>
                          </a:r>
                        </a:p>
                      </a:txBody>
                      <a:tcPr marL="60960" marR="60960" marT="60960" marB="60960">
                        <a:lnL w="7620" cap="flat" cmpd="sng" algn="ctr">
                          <a:solidFill>
                            <a:srgbClr val="80B310"/>
                          </a:solidFill>
                          <a:prstDash val="solid"/>
                          <a:round/>
                          <a:headEnd type="none" w="med" len="med"/>
                          <a:tailEnd type="none" w="med" len="med"/>
                        </a:lnL>
                        <a:lnR w="7620" cap="flat" cmpd="sng" algn="ctr">
                          <a:solidFill>
                            <a:srgbClr val="80B310"/>
                          </a:solidFill>
                          <a:prstDash val="solid"/>
                          <a:round/>
                          <a:headEnd type="none" w="med" len="med"/>
                          <a:tailEnd type="none" w="med" len="med"/>
                        </a:lnR>
                        <a:lnT w="7620" cap="flat" cmpd="sng" algn="ctr">
                          <a:solidFill>
                            <a:srgbClr val="80B310"/>
                          </a:solidFill>
                          <a:prstDash val="solid"/>
                          <a:round/>
                          <a:headEnd type="none" w="med" len="med"/>
                          <a:tailEnd type="none" w="med" len="med"/>
                        </a:lnT>
                        <a:lnB w="7620" cap="flat" cmpd="sng" algn="ctr">
                          <a:solidFill>
                            <a:srgbClr val="40AD10"/>
                          </a:solidFill>
                          <a:prstDash val="solid"/>
                          <a:round/>
                          <a:headEnd type="none" w="med" len="med"/>
                          <a:tailEnd type="none" w="med" len="med"/>
                        </a:lnB>
                        <a:noFill/>
                      </a:tcPr>
                    </a:tc>
                    <a:extLst>
                      <a:ext uri="{0D108BD9-81ED-4DB2-BD59-A6C34878D82A}">
                        <a16:rowId xmlns:a16="http://schemas.microsoft.com/office/drawing/2014/main" val="1324575531"/>
                      </a:ext>
                    </a:extLst>
                  </a:tr>
                  <a:tr h="840359">
                    <a:tc>
                      <a:txBody>
                        <a:bodyPr/>
                        <a:lstStyle/>
                        <a:p>
                          <a:pPr fontAlgn="base" latinLnBrk="0"/>
                          <a:r>
                            <a:rPr lang="pl-PL" dirty="0">
                              <a:effectLst/>
                            </a:rPr>
                            <a:t>Regresja</a:t>
                          </a:r>
                        </a:p>
                      </a:txBody>
                      <a:tcPr marL="60960" marR="60960" anchor="ctr">
                        <a:lnL w="7620" cap="flat" cmpd="sng" algn="ctr">
                          <a:solidFill>
                            <a:srgbClr val="00B110"/>
                          </a:solidFill>
                          <a:prstDash val="solid"/>
                          <a:round/>
                          <a:headEnd type="none" w="med" len="med"/>
                          <a:tailEnd type="none" w="med" len="med"/>
                        </a:lnL>
                        <a:lnR w="7620" cap="flat" cmpd="sng" algn="ctr">
                          <a:solidFill>
                            <a:srgbClr val="20AA10"/>
                          </a:solidFill>
                          <a:prstDash val="solid"/>
                          <a:round/>
                          <a:headEnd type="none" w="med" len="med"/>
                          <a:tailEnd type="none" w="med" len="med"/>
                        </a:lnR>
                        <a:lnT w="7620" cap="flat" cmpd="sng" algn="ctr">
                          <a:solidFill>
                            <a:srgbClr val="00B110"/>
                          </a:solidFill>
                          <a:prstDash val="solid"/>
                          <a:round/>
                          <a:headEnd type="none" w="med" len="med"/>
                          <a:tailEnd type="none" w="med" len="med"/>
                        </a:lnT>
                        <a:lnB w="7620" cap="flat" cmpd="sng" algn="ctr">
                          <a:solidFill>
                            <a:srgbClr val="B0AB10"/>
                          </a:solidFill>
                          <a:prstDash val="solid"/>
                          <a:round/>
                          <a:headEnd type="none" w="med" len="med"/>
                          <a:tailEnd type="none" w="med" len="med"/>
                        </a:lnB>
                        <a:noFill/>
                      </a:tcPr>
                    </a:tc>
                    <a:tc>
                      <a:txBody>
                        <a:bodyPr/>
                        <a:lstStyle/>
                        <a:p>
                          <a:pPr fontAlgn="base" latinLnBrk="0"/>
                          <a:r>
                            <a:rPr lang="pl-PL" dirty="0" err="1">
                              <a:effectLst/>
                            </a:rPr>
                            <a:t>Mean</a:t>
                          </a:r>
                          <a:r>
                            <a:rPr lang="pl-PL" dirty="0">
                              <a:effectLst/>
                            </a:rPr>
                            <a:t> </a:t>
                          </a:r>
                          <a:r>
                            <a:rPr lang="pl-PL" dirty="0" err="1">
                              <a:effectLst/>
                            </a:rPr>
                            <a:t>Squared</a:t>
                          </a:r>
                          <a:r>
                            <a:rPr lang="pl-PL" dirty="0">
                              <a:effectLst/>
                            </a:rPr>
                            <a:t> Error (MSE)</a:t>
                          </a:r>
                        </a:p>
                      </a:txBody>
                      <a:tcPr marL="60960" marR="60960" anchor="ctr">
                        <a:lnL w="7620" cap="flat" cmpd="sng" algn="ctr">
                          <a:solidFill>
                            <a:srgbClr val="20AA10"/>
                          </a:solidFill>
                          <a:prstDash val="solid"/>
                          <a:round/>
                          <a:headEnd type="none" w="med" len="med"/>
                          <a:tailEnd type="none" w="med" len="med"/>
                        </a:lnL>
                        <a:lnR w="7620" cap="flat" cmpd="sng" algn="ctr">
                          <a:solidFill>
                            <a:srgbClr val="00B110"/>
                          </a:solidFill>
                          <a:prstDash val="solid"/>
                          <a:round/>
                          <a:headEnd type="none" w="med" len="med"/>
                          <a:tailEnd type="none" w="med" len="med"/>
                        </a:lnR>
                        <a:lnT w="7620" cap="flat" cmpd="sng" algn="ctr">
                          <a:solidFill>
                            <a:srgbClr val="20AA10"/>
                          </a:solidFill>
                          <a:prstDash val="solid"/>
                          <a:round/>
                          <a:headEnd type="none" w="med" len="med"/>
                          <a:tailEnd type="none" w="med" len="med"/>
                        </a:lnT>
                        <a:lnB w="7620" cap="flat" cmpd="sng" algn="ctr">
                          <a:solidFill>
                            <a:srgbClr val="10B010"/>
                          </a:solidFill>
                          <a:prstDash val="solid"/>
                          <a:round/>
                          <a:headEnd type="none" w="med" len="med"/>
                          <a:tailEnd type="none" w="med" len="med"/>
                        </a:lnB>
                        <a:noFill/>
                      </a:tcPr>
                    </a:tc>
                    <a:tc>
                      <a:txBody>
                        <a:bodyPr/>
                        <a:lstStyle/>
                        <a:p>
                          <a:endParaRPr lang="pl-PL"/>
                        </a:p>
                      </a:txBody>
                      <a:tcPr marL="60960" marR="60960" anchor="ctr">
                        <a:lnL w="7620" cap="flat" cmpd="sng" algn="ctr">
                          <a:solidFill>
                            <a:srgbClr val="00B110"/>
                          </a:solidFill>
                          <a:prstDash val="solid"/>
                          <a:round/>
                          <a:headEnd type="none" w="med" len="med"/>
                          <a:tailEnd type="none" w="med" len="med"/>
                        </a:lnL>
                        <a:lnR w="7620" cap="flat" cmpd="sng" algn="ctr">
                          <a:solidFill>
                            <a:srgbClr val="40AD10"/>
                          </a:solidFill>
                          <a:prstDash val="solid"/>
                          <a:round/>
                          <a:headEnd type="none" w="med" len="med"/>
                          <a:tailEnd type="none" w="med" len="med"/>
                        </a:lnR>
                        <a:lnT w="7620" cap="flat" cmpd="sng" algn="ctr">
                          <a:solidFill>
                            <a:srgbClr val="00B110"/>
                          </a:solidFill>
                          <a:prstDash val="solid"/>
                          <a:round/>
                          <a:headEnd type="none" w="med" len="med"/>
                          <a:tailEnd type="none" w="med" len="med"/>
                        </a:lnT>
                        <a:lnB w="7620" cap="flat" cmpd="sng" algn="ctr">
                          <a:solidFill>
                            <a:srgbClr val="70AA10"/>
                          </a:solidFill>
                          <a:prstDash val="solid"/>
                          <a:round/>
                          <a:headEnd type="none" w="med" len="med"/>
                          <a:tailEnd type="none" w="med" len="med"/>
                        </a:lnB>
                        <a:blipFill>
                          <a:blip r:embed="rId3"/>
                          <a:stretch>
                            <a:fillRect l="-131861" t="-47826" r="-77445" b="-145652"/>
                          </a:stretch>
                        </a:blipFill>
                      </a:tcPr>
                    </a:tc>
                    <a:tc>
                      <a:txBody>
                        <a:bodyPr/>
                        <a:lstStyle/>
                        <a:p>
                          <a:pPr fontAlgn="base" latinLnBrk="0"/>
                          <a:r>
                            <a:rPr lang="pl-PL" dirty="0">
                              <a:effectLst/>
                            </a:rPr>
                            <a:t>Kara za duże błędy ​</a:t>
                          </a:r>
                        </a:p>
                      </a:txBody>
                      <a:tcPr marL="60960" marR="60960" anchor="ctr">
                        <a:lnL w="7620" cap="flat" cmpd="sng" algn="ctr">
                          <a:solidFill>
                            <a:srgbClr val="40AD10"/>
                          </a:solidFill>
                          <a:prstDash val="solid"/>
                          <a:round/>
                          <a:headEnd type="none" w="med" len="med"/>
                          <a:tailEnd type="none" w="med" len="med"/>
                        </a:lnL>
                        <a:lnR w="7620" cap="flat" cmpd="sng" algn="ctr">
                          <a:solidFill>
                            <a:srgbClr val="40AD10"/>
                          </a:solidFill>
                          <a:prstDash val="solid"/>
                          <a:round/>
                          <a:headEnd type="none" w="med" len="med"/>
                          <a:tailEnd type="none" w="med" len="med"/>
                        </a:lnR>
                        <a:lnT w="7620" cap="flat" cmpd="sng" algn="ctr">
                          <a:solidFill>
                            <a:srgbClr val="40AD10"/>
                          </a:solidFill>
                          <a:prstDash val="solid"/>
                          <a:round/>
                          <a:headEnd type="none" w="med" len="med"/>
                          <a:tailEnd type="none" w="med" len="med"/>
                        </a:lnT>
                        <a:lnB w="7620" cap="flat" cmpd="sng" algn="ctr">
                          <a:solidFill>
                            <a:srgbClr val="50A710"/>
                          </a:solidFill>
                          <a:prstDash val="solid"/>
                          <a:round/>
                          <a:headEnd type="none" w="med" len="med"/>
                          <a:tailEnd type="none" w="med" len="med"/>
                        </a:lnB>
                        <a:noFill/>
                      </a:tcPr>
                    </a:tc>
                    <a:extLst>
                      <a:ext uri="{0D108BD9-81ED-4DB2-BD59-A6C34878D82A}">
                        <a16:rowId xmlns:a16="http://schemas.microsoft.com/office/drawing/2014/main" val="15529307"/>
                      </a:ext>
                    </a:extLst>
                  </a:tr>
                  <a:tr h="755714">
                    <a:tc>
                      <a:txBody>
                        <a:bodyPr/>
                        <a:lstStyle/>
                        <a:p>
                          <a:pPr fontAlgn="base" latinLnBrk="0"/>
                          <a:r>
                            <a:rPr lang="pl-PL" dirty="0">
                              <a:effectLst/>
                            </a:rPr>
                            <a:t>Klasyfikacja</a:t>
                          </a:r>
                        </a:p>
                      </a:txBody>
                      <a:tcPr marL="60960" marR="60960" anchor="ctr">
                        <a:lnL w="7620" cap="flat" cmpd="sng" algn="ctr">
                          <a:solidFill>
                            <a:srgbClr val="B0AB10"/>
                          </a:solidFill>
                          <a:prstDash val="solid"/>
                          <a:round/>
                          <a:headEnd type="none" w="med" len="med"/>
                          <a:tailEnd type="none" w="med" len="med"/>
                        </a:lnL>
                        <a:lnR w="7620" cap="flat" cmpd="sng" algn="ctr">
                          <a:solidFill>
                            <a:srgbClr val="10B010"/>
                          </a:solidFill>
                          <a:prstDash val="solid"/>
                          <a:round/>
                          <a:headEnd type="none" w="med" len="med"/>
                          <a:tailEnd type="none" w="med" len="med"/>
                        </a:lnR>
                        <a:lnT w="7620" cap="flat" cmpd="sng" algn="ctr">
                          <a:solidFill>
                            <a:srgbClr val="B0AB10"/>
                          </a:solidFill>
                          <a:prstDash val="solid"/>
                          <a:round/>
                          <a:headEnd type="none" w="med" len="med"/>
                          <a:tailEnd type="none" w="med" len="med"/>
                        </a:lnT>
                        <a:lnB w="7620" cap="flat" cmpd="sng" algn="ctr">
                          <a:solidFill>
                            <a:srgbClr val="70B410"/>
                          </a:solidFill>
                          <a:prstDash val="solid"/>
                          <a:round/>
                          <a:headEnd type="none" w="med" len="med"/>
                          <a:tailEnd type="none" w="med" len="med"/>
                        </a:lnB>
                        <a:noFill/>
                      </a:tcPr>
                    </a:tc>
                    <a:tc>
                      <a:txBody>
                        <a:bodyPr/>
                        <a:lstStyle/>
                        <a:p>
                          <a:pPr fontAlgn="base" latinLnBrk="0"/>
                          <a:r>
                            <a:rPr lang="pl-PL">
                              <a:effectLst/>
                            </a:rPr>
                            <a:t>Cross-Entropy</a:t>
                          </a:r>
                        </a:p>
                      </a:txBody>
                      <a:tcPr marL="60960" marR="60960" anchor="ctr">
                        <a:lnL w="7620" cap="flat" cmpd="sng" algn="ctr">
                          <a:solidFill>
                            <a:srgbClr val="10B010"/>
                          </a:solidFill>
                          <a:prstDash val="solid"/>
                          <a:round/>
                          <a:headEnd type="none" w="med" len="med"/>
                          <a:tailEnd type="none" w="med" len="med"/>
                        </a:lnL>
                        <a:lnR w="7620" cap="flat" cmpd="sng" algn="ctr">
                          <a:solidFill>
                            <a:srgbClr val="70AA10"/>
                          </a:solidFill>
                          <a:prstDash val="solid"/>
                          <a:round/>
                          <a:headEnd type="none" w="med" len="med"/>
                          <a:tailEnd type="none" w="med" len="med"/>
                        </a:lnR>
                        <a:lnT w="7620" cap="flat" cmpd="sng" algn="ctr">
                          <a:solidFill>
                            <a:srgbClr val="10B010"/>
                          </a:solidFill>
                          <a:prstDash val="solid"/>
                          <a:round/>
                          <a:headEnd type="none" w="med" len="med"/>
                          <a:tailEnd type="none" w="med" len="med"/>
                        </a:lnT>
                        <a:lnB w="7620" cap="flat" cmpd="sng" algn="ctr">
                          <a:solidFill>
                            <a:srgbClr val="70AF10"/>
                          </a:solidFill>
                          <a:prstDash val="solid"/>
                          <a:round/>
                          <a:headEnd type="none" w="med" len="med"/>
                          <a:tailEnd type="none" w="med" len="med"/>
                        </a:lnB>
                        <a:noFill/>
                      </a:tcPr>
                    </a:tc>
                    <a:tc>
                      <a:txBody>
                        <a:bodyPr/>
                        <a:lstStyle/>
                        <a:p>
                          <a:endParaRPr lang="pl-PL"/>
                        </a:p>
                      </a:txBody>
                      <a:tcPr marL="60960" marR="60960" anchor="ctr">
                        <a:lnL w="7620" cap="flat" cmpd="sng" algn="ctr">
                          <a:solidFill>
                            <a:srgbClr val="70AA10"/>
                          </a:solidFill>
                          <a:prstDash val="solid"/>
                          <a:round/>
                          <a:headEnd type="none" w="med" len="med"/>
                          <a:tailEnd type="none" w="med" len="med"/>
                        </a:lnL>
                        <a:lnR w="7620" cap="flat" cmpd="sng" algn="ctr">
                          <a:solidFill>
                            <a:srgbClr val="50A710"/>
                          </a:solidFill>
                          <a:prstDash val="solid"/>
                          <a:round/>
                          <a:headEnd type="none" w="med" len="med"/>
                          <a:tailEnd type="none" w="med" len="med"/>
                        </a:lnR>
                        <a:lnT w="7620" cap="flat" cmpd="sng" algn="ctr">
                          <a:solidFill>
                            <a:srgbClr val="70AA10"/>
                          </a:solidFill>
                          <a:prstDash val="solid"/>
                          <a:round/>
                          <a:headEnd type="none" w="med" len="med"/>
                          <a:tailEnd type="none" w="med" len="med"/>
                        </a:lnT>
                        <a:lnB w="7620" cap="flat" cmpd="sng" algn="ctr">
                          <a:solidFill>
                            <a:srgbClr val="00A710"/>
                          </a:solidFill>
                          <a:prstDash val="solid"/>
                          <a:round/>
                          <a:headEnd type="none" w="med" len="med"/>
                          <a:tailEnd type="none" w="med" len="med"/>
                        </a:lnB>
                        <a:blipFill>
                          <a:blip r:embed="rId3"/>
                          <a:stretch>
                            <a:fillRect l="-131861" t="-163200" r="-77445" b="-60800"/>
                          </a:stretch>
                        </a:blipFill>
                      </a:tcPr>
                    </a:tc>
                    <a:tc>
                      <a:txBody>
                        <a:bodyPr/>
                        <a:lstStyle/>
                        <a:p>
                          <a:pPr fontAlgn="base" latinLnBrk="0"/>
                          <a:r>
                            <a:rPr lang="pl-PL">
                              <a:effectLst/>
                            </a:rPr>
                            <a:t>Miara różnicy między rozkładami</a:t>
                          </a:r>
                        </a:p>
                      </a:txBody>
                      <a:tcPr marL="60960" marR="60960" anchor="ctr">
                        <a:lnL w="7620" cap="flat" cmpd="sng" algn="ctr">
                          <a:solidFill>
                            <a:srgbClr val="50A710"/>
                          </a:solidFill>
                          <a:prstDash val="solid"/>
                          <a:round/>
                          <a:headEnd type="none" w="med" len="med"/>
                          <a:tailEnd type="none" w="med" len="med"/>
                        </a:lnL>
                        <a:lnR w="7620" cap="flat" cmpd="sng" algn="ctr">
                          <a:solidFill>
                            <a:srgbClr val="50A710"/>
                          </a:solidFill>
                          <a:prstDash val="solid"/>
                          <a:round/>
                          <a:headEnd type="none" w="med" len="med"/>
                          <a:tailEnd type="none" w="med" len="med"/>
                        </a:lnR>
                        <a:lnT w="7620" cap="flat" cmpd="sng" algn="ctr">
                          <a:solidFill>
                            <a:srgbClr val="50A710"/>
                          </a:solidFill>
                          <a:prstDash val="solid"/>
                          <a:round/>
                          <a:headEnd type="none" w="med" len="med"/>
                          <a:tailEnd type="none" w="med" len="med"/>
                        </a:lnT>
                        <a:lnB w="7620" cap="flat" cmpd="sng" algn="ctr">
                          <a:solidFill>
                            <a:srgbClr val="70A510"/>
                          </a:solidFill>
                          <a:prstDash val="solid"/>
                          <a:round/>
                          <a:headEnd type="none" w="med" len="med"/>
                          <a:tailEnd type="none" w="med" len="med"/>
                        </a:lnB>
                        <a:noFill/>
                      </a:tcPr>
                    </a:tc>
                    <a:extLst>
                      <a:ext uri="{0D108BD9-81ED-4DB2-BD59-A6C34878D82A}">
                        <a16:rowId xmlns:a16="http://schemas.microsoft.com/office/drawing/2014/main" val="989867554"/>
                      </a:ext>
                    </a:extLst>
                  </a:tr>
                  <a:tr h="365760">
                    <a:tc>
                      <a:txBody>
                        <a:bodyPr/>
                        <a:lstStyle/>
                        <a:p>
                          <a:pPr fontAlgn="base" latinLnBrk="0"/>
                          <a:r>
                            <a:rPr lang="pl-PL">
                              <a:effectLst/>
                            </a:rPr>
                            <a:t>Klasyfikacja binarna</a:t>
                          </a:r>
                        </a:p>
                      </a:txBody>
                      <a:tcPr marL="60960" marR="60960" anchor="ctr">
                        <a:lnL w="7620" cap="flat" cmpd="sng" algn="ctr">
                          <a:solidFill>
                            <a:srgbClr val="70B410"/>
                          </a:solidFill>
                          <a:prstDash val="solid"/>
                          <a:round/>
                          <a:headEnd type="none" w="med" len="med"/>
                          <a:tailEnd type="none" w="med" len="med"/>
                        </a:lnL>
                        <a:lnR w="7620" cap="flat" cmpd="sng" algn="ctr">
                          <a:solidFill>
                            <a:srgbClr val="70AF10"/>
                          </a:solidFill>
                          <a:prstDash val="solid"/>
                          <a:round/>
                          <a:headEnd type="none" w="med" len="med"/>
                          <a:tailEnd type="none" w="med" len="med"/>
                        </a:lnR>
                        <a:lnT w="7620" cap="flat" cmpd="sng" algn="ctr">
                          <a:solidFill>
                            <a:srgbClr val="70B410"/>
                          </a:solidFill>
                          <a:prstDash val="solid"/>
                          <a:round/>
                          <a:headEnd type="none" w="med" len="med"/>
                          <a:tailEnd type="none" w="med" len="med"/>
                        </a:lnT>
                        <a:lnB w="7620" cap="flat" cmpd="sng" algn="ctr">
                          <a:solidFill>
                            <a:srgbClr val="70B410"/>
                          </a:solidFill>
                          <a:prstDash val="solid"/>
                          <a:round/>
                          <a:headEnd type="none" w="med" len="med"/>
                          <a:tailEnd type="none" w="med" len="med"/>
                        </a:lnB>
                        <a:noFill/>
                      </a:tcPr>
                    </a:tc>
                    <a:tc>
                      <a:txBody>
                        <a:bodyPr/>
                        <a:lstStyle/>
                        <a:p>
                          <a:pPr fontAlgn="base" latinLnBrk="0"/>
                          <a:r>
                            <a:rPr lang="pl-PL">
                              <a:effectLst/>
                            </a:rPr>
                            <a:t>Log Loss</a:t>
                          </a:r>
                        </a:p>
                      </a:txBody>
                      <a:tcPr marL="60960" marR="60960" anchor="ctr">
                        <a:lnL w="7620" cap="flat" cmpd="sng" algn="ctr">
                          <a:solidFill>
                            <a:srgbClr val="70AF10"/>
                          </a:solidFill>
                          <a:prstDash val="solid"/>
                          <a:round/>
                          <a:headEnd type="none" w="med" len="med"/>
                          <a:tailEnd type="none" w="med" len="med"/>
                        </a:lnL>
                        <a:lnR w="7620" cap="flat" cmpd="sng" algn="ctr">
                          <a:solidFill>
                            <a:srgbClr val="00A710"/>
                          </a:solidFill>
                          <a:prstDash val="solid"/>
                          <a:round/>
                          <a:headEnd type="none" w="med" len="med"/>
                          <a:tailEnd type="none" w="med" len="med"/>
                        </a:lnR>
                        <a:lnT w="7620" cap="flat" cmpd="sng" algn="ctr">
                          <a:solidFill>
                            <a:srgbClr val="70AF10"/>
                          </a:solidFill>
                          <a:prstDash val="solid"/>
                          <a:round/>
                          <a:headEnd type="none" w="med" len="med"/>
                          <a:tailEnd type="none" w="med" len="med"/>
                        </a:lnT>
                        <a:lnB w="7620" cap="flat" cmpd="sng" algn="ctr">
                          <a:solidFill>
                            <a:srgbClr val="70AF10"/>
                          </a:solidFill>
                          <a:prstDash val="solid"/>
                          <a:round/>
                          <a:headEnd type="none" w="med" len="med"/>
                          <a:tailEnd type="none" w="med" len="med"/>
                        </a:lnB>
                        <a:noFill/>
                      </a:tcPr>
                    </a:tc>
                    <a:tc>
                      <a:txBody>
                        <a:bodyPr/>
                        <a:lstStyle/>
                        <a:p>
                          <a:endParaRPr lang="pl-PL"/>
                        </a:p>
                      </a:txBody>
                      <a:tcPr marL="60960" marR="60960" anchor="ctr">
                        <a:lnL w="7620" cap="flat" cmpd="sng" algn="ctr">
                          <a:solidFill>
                            <a:srgbClr val="00A710"/>
                          </a:solidFill>
                          <a:prstDash val="solid"/>
                          <a:round/>
                          <a:headEnd type="none" w="med" len="med"/>
                          <a:tailEnd type="none" w="med" len="med"/>
                        </a:lnL>
                        <a:lnR w="7620" cap="flat" cmpd="sng" algn="ctr">
                          <a:solidFill>
                            <a:srgbClr val="70A510"/>
                          </a:solidFill>
                          <a:prstDash val="solid"/>
                          <a:round/>
                          <a:headEnd type="none" w="med" len="med"/>
                          <a:tailEnd type="none" w="med" len="med"/>
                        </a:lnR>
                        <a:lnT w="7620" cap="flat" cmpd="sng" algn="ctr">
                          <a:solidFill>
                            <a:srgbClr val="00A710"/>
                          </a:solidFill>
                          <a:prstDash val="solid"/>
                          <a:round/>
                          <a:headEnd type="none" w="med" len="med"/>
                          <a:tailEnd type="none" w="med" len="med"/>
                        </a:lnT>
                        <a:lnB w="7620" cap="flat" cmpd="sng" algn="ctr">
                          <a:solidFill>
                            <a:srgbClr val="00A710"/>
                          </a:solidFill>
                          <a:prstDash val="solid"/>
                          <a:round/>
                          <a:headEnd type="none" w="med" len="med"/>
                          <a:tailEnd type="none" w="med" len="med"/>
                        </a:lnB>
                        <a:blipFill>
                          <a:blip r:embed="rId3"/>
                          <a:stretch>
                            <a:fillRect l="-131861" t="-548333" r="-77445" b="-26667"/>
                          </a:stretch>
                        </a:blipFill>
                      </a:tcPr>
                    </a:tc>
                    <a:tc>
                      <a:txBody>
                        <a:bodyPr/>
                        <a:lstStyle/>
                        <a:p>
                          <a:pPr fontAlgn="base" latinLnBrk="0"/>
                          <a:r>
                            <a:rPr lang="pl-PL" dirty="0">
                              <a:effectLst/>
                            </a:rPr>
                            <a:t>Strata dla dwóch klas</a:t>
                          </a:r>
                        </a:p>
                      </a:txBody>
                      <a:tcPr marL="60960" marR="60960" anchor="ctr">
                        <a:lnL w="7620" cap="flat" cmpd="sng" algn="ctr">
                          <a:solidFill>
                            <a:srgbClr val="70A510"/>
                          </a:solidFill>
                          <a:prstDash val="solid"/>
                          <a:round/>
                          <a:headEnd type="none" w="med" len="med"/>
                          <a:tailEnd type="none" w="med" len="med"/>
                        </a:lnL>
                        <a:lnR w="7620" cap="flat" cmpd="sng" algn="ctr">
                          <a:solidFill>
                            <a:srgbClr val="70A510"/>
                          </a:solidFill>
                          <a:prstDash val="solid"/>
                          <a:round/>
                          <a:headEnd type="none" w="med" len="med"/>
                          <a:tailEnd type="none" w="med" len="med"/>
                        </a:lnR>
                        <a:lnT w="7620" cap="flat" cmpd="sng" algn="ctr">
                          <a:solidFill>
                            <a:srgbClr val="70A510"/>
                          </a:solidFill>
                          <a:prstDash val="solid"/>
                          <a:round/>
                          <a:headEnd type="none" w="med" len="med"/>
                          <a:tailEnd type="none" w="med" len="med"/>
                        </a:lnT>
                        <a:lnB w="7620" cap="flat" cmpd="sng" algn="ctr">
                          <a:solidFill>
                            <a:srgbClr val="70A510"/>
                          </a:solidFill>
                          <a:prstDash val="solid"/>
                          <a:round/>
                          <a:headEnd type="none" w="med" len="med"/>
                          <a:tailEnd type="none" w="med" len="med"/>
                        </a:lnB>
                        <a:noFill/>
                      </a:tcPr>
                    </a:tc>
                    <a:extLst>
                      <a:ext uri="{0D108BD9-81ED-4DB2-BD59-A6C34878D82A}">
                        <a16:rowId xmlns:a16="http://schemas.microsoft.com/office/drawing/2014/main" val="541096129"/>
                      </a:ext>
                    </a:extLst>
                  </a:tr>
                </a:tbl>
              </a:graphicData>
            </a:graphic>
          </p:graphicFrame>
        </mc:Fallback>
      </mc:AlternateContent>
    </p:spTree>
    <p:extLst>
      <p:ext uri="{BB962C8B-B14F-4D97-AF65-F5344CB8AC3E}">
        <p14:creationId xmlns:p14="http://schemas.microsoft.com/office/powerpoint/2010/main" val="31280406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12B0648-1F19-1FF0-ED93-4385C43E89E6}"/>
              </a:ext>
            </a:extLst>
          </p:cNvPr>
          <p:cNvSpPr>
            <a:spLocks noGrp="1"/>
          </p:cNvSpPr>
          <p:nvPr>
            <p:ph type="title"/>
          </p:nvPr>
        </p:nvSpPr>
        <p:spPr/>
        <p:txBody>
          <a:bodyPr/>
          <a:lstStyle/>
          <a:p>
            <a:r>
              <a:rPr lang="pl-PL" dirty="0">
                <a:latin typeface="+mn-lt"/>
              </a:rPr>
              <a:t>Regresja liniowa jako przykład optymalizacji</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0E8B33B2-DEBD-33B8-22F9-D0562E8DD4A3}"/>
                  </a:ext>
                </a:extLst>
              </p:cNvPr>
              <p:cNvSpPr txBox="1"/>
              <p:nvPr/>
            </p:nvSpPr>
            <p:spPr>
              <a:xfrm>
                <a:off x="1132298" y="1690688"/>
                <a:ext cx="9959772" cy="2031325"/>
              </a:xfrm>
              <a:prstGeom prst="rect">
                <a:avLst/>
              </a:prstGeom>
              <a:noFill/>
            </p:spPr>
            <p:txBody>
              <a:bodyPr wrap="square">
                <a:spAutoFit/>
              </a:bodyPr>
              <a:lstStyle/>
              <a:p>
                <a:r>
                  <a:rPr lang="pl-PL" dirty="0">
                    <a:effectLst/>
                  </a:rPr>
                  <a:t>Model liniowy:</a:t>
                </a:r>
              </a:p>
              <a:p>
                <a:pPr/>
                <a14:m>
                  <m:oMathPara xmlns:m="http://schemas.openxmlformats.org/officeDocument/2006/math">
                    <m:oMathParaPr>
                      <m:jc m:val="centerGroup"/>
                    </m:oMathParaPr>
                    <m:oMath xmlns:m="http://schemas.openxmlformats.org/officeDocument/2006/math">
                      <m:acc>
                        <m:accPr>
                          <m:chr m:val="̂"/>
                          <m:ctrlPr>
                            <a:rPr lang="pl-PL" b="0" i="1" smtClean="0">
                              <a:effectLst/>
                              <a:latin typeface="Cambria Math" panose="02040503050406030204" pitchFamily="18" charset="0"/>
                            </a:rPr>
                          </m:ctrlPr>
                        </m:accPr>
                        <m:e>
                          <m:r>
                            <a:rPr lang="pl-PL" b="0" i="1" smtClean="0">
                              <a:effectLst/>
                              <a:latin typeface="Cambria Math" panose="02040503050406030204" pitchFamily="18" charset="0"/>
                            </a:rPr>
                            <m:t>𝑦</m:t>
                          </m:r>
                        </m:e>
                      </m:acc>
                      <m:r>
                        <a:rPr lang="pl-PL" b="0" i="1" smtClean="0">
                          <a:effectLst/>
                          <a:latin typeface="Cambria Math" panose="02040503050406030204" pitchFamily="18" charset="0"/>
                        </a:rPr>
                        <m:t>=</m:t>
                      </m:r>
                      <m:sSub>
                        <m:sSubPr>
                          <m:ctrlPr>
                            <a:rPr lang="pl-PL" b="0" i="1" smtClean="0">
                              <a:effectLst/>
                              <a:latin typeface="Cambria Math" panose="02040503050406030204" pitchFamily="18" charset="0"/>
                            </a:rPr>
                          </m:ctrlPr>
                        </m:sSubPr>
                        <m:e>
                          <m:r>
                            <a:rPr lang="pl-PL" b="0" i="1" smtClean="0">
                              <a:effectLst/>
                              <a:latin typeface="Cambria Math" panose="02040503050406030204" pitchFamily="18" charset="0"/>
                            </a:rPr>
                            <m:t>𝑤</m:t>
                          </m:r>
                        </m:e>
                        <m:sub>
                          <m:r>
                            <a:rPr lang="pl-PL" b="0" i="1" smtClean="0">
                              <a:effectLst/>
                              <a:latin typeface="Cambria Math" panose="02040503050406030204" pitchFamily="18" charset="0"/>
                            </a:rPr>
                            <m:t>0</m:t>
                          </m:r>
                        </m:sub>
                      </m:sSub>
                      <m:r>
                        <a:rPr lang="pl-PL" b="0" i="1" smtClean="0">
                          <a:effectLst/>
                          <a:latin typeface="Cambria Math" panose="02040503050406030204" pitchFamily="18" charset="0"/>
                        </a:rPr>
                        <m:t>+</m:t>
                      </m:r>
                      <m:sSub>
                        <m:sSubPr>
                          <m:ctrlPr>
                            <a:rPr lang="pl-PL" b="0" i="1" smtClean="0">
                              <a:effectLst/>
                              <a:latin typeface="Cambria Math" panose="02040503050406030204" pitchFamily="18" charset="0"/>
                            </a:rPr>
                          </m:ctrlPr>
                        </m:sSubPr>
                        <m:e>
                          <m:r>
                            <a:rPr lang="pl-PL" b="0" i="1" smtClean="0">
                              <a:effectLst/>
                              <a:latin typeface="Cambria Math" panose="02040503050406030204" pitchFamily="18" charset="0"/>
                            </a:rPr>
                            <m:t>𝑤</m:t>
                          </m:r>
                        </m:e>
                        <m:sub>
                          <m:r>
                            <a:rPr lang="pl-PL" b="0" i="1" smtClean="0">
                              <a:effectLst/>
                              <a:latin typeface="Cambria Math" panose="02040503050406030204" pitchFamily="18" charset="0"/>
                            </a:rPr>
                            <m:t>1</m:t>
                          </m:r>
                        </m:sub>
                      </m:sSub>
                      <m:sSub>
                        <m:sSubPr>
                          <m:ctrlPr>
                            <a:rPr lang="pl-PL" b="0" i="1" smtClean="0">
                              <a:effectLst/>
                              <a:latin typeface="Cambria Math" panose="02040503050406030204" pitchFamily="18" charset="0"/>
                            </a:rPr>
                          </m:ctrlPr>
                        </m:sSubPr>
                        <m:e>
                          <m:r>
                            <a:rPr lang="pl-PL" b="0" i="1" smtClean="0">
                              <a:effectLst/>
                              <a:latin typeface="Cambria Math" panose="02040503050406030204" pitchFamily="18" charset="0"/>
                            </a:rPr>
                            <m:t>𝑥</m:t>
                          </m:r>
                        </m:e>
                        <m:sub>
                          <m:r>
                            <a:rPr lang="pl-PL" b="0" i="1" smtClean="0">
                              <a:effectLst/>
                              <a:latin typeface="Cambria Math" panose="02040503050406030204" pitchFamily="18" charset="0"/>
                            </a:rPr>
                            <m:t>1</m:t>
                          </m:r>
                        </m:sub>
                      </m:sSub>
                      <m:r>
                        <a:rPr lang="pl-PL" b="0" i="1" smtClean="0">
                          <a:effectLst/>
                          <a:latin typeface="Cambria Math" panose="02040503050406030204" pitchFamily="18" charset="0"/>
                        </a:rPr>
                        <m:t>+…+</m:t>
                      </m:r>
                      <m:sSub>
                        <m:sSubPr>
                          <m:ctrlPr>
                            <a:rPr lang="pl-PL" i="1">
                              <a:latin typeface="Cambria Math" panose="02040503050406030204" pitchFamily="18" charset="0"/>
                            </a:rPr>
                          </m:ctrlPr>
                        </m:sSubPr>
                        <m:e>
                          <m:r>
                            <a:rPr lang="pl-PL" i="1">
                              <a:latin typeface="Cambria Math" panose="02040503050406030204" pitchFamily="18" charset="0"/>
                            </a:rPr>
                            <m:t>𝑤</m:t>
                          </m:r>
                        </m:e>
                        <m:sub>
                          <m:r>
                            <a:rPr lang="pl-PL" b="0" i="1" smtClean="0">
                              <a:latin typeface="Cambria Math" panose="02040503050406030204" pitchFamily="18" charset="0"/>
                            </a:rPr>
                            <m:t>𝑛</m:t>
                          </m:r>
                        </m:sub>
                      </m:sSub>
                      <m:sSub>
                        <m:sSubPr>
                          <m:ctrlPr>
                            <a:rPr lang="pl-PL" i="1">
                              <a:latin typeface="Cambria Math" panose="02040503050406030204" pitchFamily="18" charset="0"/>
                            </a:rPr>
                          </m:ctrlPr>
                        </m:sSubPr>
                        <m:e>
                          <m:r>
                            <a:rPr lang="pl-PL" i="1">
                              <a:latin typeface="Cambria Math" panose="02040503050406030204" pitchFamily="18" charset="0"/>
                            </a:rPr>
                            <m:t>𝑥</m:t>
                          </m:r>
                        </m:e>
                        <m:sub>
                          <m:r>
                            <a:rPr lang="pl-PL" b="0" i="1" smtClean="0">
                              <a:latin typeface="Cambria Math" panose="02040503050406030204" pitchFamily="18" charset="0"/>
                            </a:rPr>
                            <m:t>𝑛</m:t>
                          </m:r>
                        </m:sub>
                      </m:sSub>
                    </m:oMath>
                  </m:oMathPara>
                </a14:m>
                <a:endParaRPr lang="pl-PL" dirty="0">
                  <a:effectLst/>
                </a:endParaRPr>
              </a:p>
              <a:p>
                <a:endParaRPr lang="pl-PL" dirty="0">
                  <a:effectLst/>
                </a:endParaRPr>
              </a:p>
              <a:p>
                <a:r>
                  <a:rPr lang="pl-PL" dirty="0">
                    <a:effectLst/>
                  </a:rPr>
                  <a:t>Celem jest znalezienie wag </a:t>
                </a:r>
                <a:r>
                  <a:rPr lang="pl-PL" dirty="0"/>
                  <a:t> </a:t>
                </a:r>
                <a14:m>
                  <m:oMath xmlns:m="http://schemas.openxmlformats.org/officeDocument/2006/math">
                    <m:sSub>
                      <m:sSubPr>
                        <m:ctrlPr>
                          <a:rPr lang="pl-PL" i="1">
                            <a:latin typeface="Cambria Math" panose="02040503050406030204" pitchFamily="18" charset="0"/>
                          </a:rPr>
                        </m:ctrlPr>
                      </m:sSubPr>
                      <m:e>
                        <m:r>
                          <a:rPr lang="pl-PL" i="1">
                            <a:latin typeface="Cambria Math" panose="02040503050406030204" pitchFamily="18" charset="0"/>
                          </a:rPr>
                          <m:t>𝑤</m:t>
                        </m:r>
                      </m:e>
                      <m:sub>
                        <m:r>
                          <a:rPr lang="pl-PL" b="0" i="1" smtClean="0">
                            <a:latin typeface="Cambria Math" panose="02040503050406030204" pitchFamily="18" charset="0"/>
                          </a:rPr>
                          <m:t>𝑖</m:t>
                        </m:r>
                      </m:sub>
                    </m:sSub>
                  </m:oMath>
                </a14:m>
                <a:r>
                  <a:rPr lang="pl-PL" i="1" dirty="0"/>
                  <a:t>, które minimalizują błąd predykcji</a:t>
                </a:r>
                <a:endParaRPr lang="pl-PL" i="1" dirty="0">
                  <a:effectLst/>
                </a:endParaRPr>
              </a:p>
              <a:p>
                <a:r>
                  <a:rPr lang="pl-PL" b="0" i="0" dirty="0">
                    <a:effectLst/>
                  </a:rPr>
                  <a:t>Zastosowana metoda: gradient </a:t>
                </a:r>
                <a:r>
                  <a:rPr lang="pl-PL" b="0" i="0" dirty="0" err="1">
                    <a:effectLst/>
                  </a:rPr>
                  <a:t>descent</a:t>
                </a:r>
                <a:r>
                  <a:rPr lang="pl-PL" b="0" i="0" dirty="0">
                    <a:effectLst/>
                  </a:rPr>
                  <a:t> dla funkcji MSE.</a:t>
                </a:r>
              </a:p>
              <a:p>
                <a:r>
                  <a:rPr lang="pl-PL" b="0" i="0" dirty="0">
                    <a:effectLst/>
                  </a:rPr>
                  <a:t>Wynik prosty (lub </a:t>
                </a:r>
                <a:r>
                  <a:rPr lang="pl-PL" b="0" i="0" dirty="0" err="1">
                    <a:effectLst/>
                  </a:rPr>
                  <a:t>hiperplan</a:t>
                </a:r>
                <a:r>
                  <a:rPr lang="pl-PL" b="0" i="0" dirty="0">
                    <a:effectLst/>
                  </a:rPr>
                  <a:t>) najlepiej dopasowany do danych.</a:t>
                </a:r>
                <a:br>
                  <a:rPr lang="pl-PL" b="0" i="0" dirty="0">
                    <a:effectLst/>
                  </a:rPr>
                </a:br>
                <a:endParaRPr lang="pl-PL" dirty="0"/>
              </a:p>
            </p:txBody>
          </p:sp>
        </mc:Choice>
        <mc:Fallback xmlns="">
          <p:sp>
            <p:nvSpPr>
              <p:cNvPr id="4" name="pole tekstowe 3">
                <a:extLst>
                  <a:ext uri="{FF2B5EF4-FFF2-40B4-BE49-F238E27FC236}">
                    <a16:creationId xmlns:a16="http://schemas.microsoft.com/office/drawing/2014/main" id="{0E8B33B2-DEBD-33B8-22F9-D0562E8DD4A3}"/>
                  </a:ext>
                </a:extLst>
              </p:cNvPr>
              <p:cNvSpPr txBox="1">
                <a:spLocks noRot="1" noChangeAspect="1" noMove="1" noResize="1" noEditPoints="1" noAdjustHandles="1" noChangeArrowheads="1" noChangeShapeType="1" noTextEdit="1"/>
              </p:cNvSpPr>
              <p:nvPr/>
            </p:nvSpPr>
            <p:spPr>
              <a:xfrm>
                <a:off x="1132298" y="1690688"/>
                <a:ext cx="9959772" cy="2031325"/>
              </a:xfrm>
              <a:prstGeom prst="rect">
                <a:avLst/>
              </a:prstGeom>
              <a:blipFill>
                <a:blip r:embed="rId2"/>
                <a:stretch>
                  <a:fillRect l="-551" t="-1497"/>
                </a:stretch>
              </a:blipFill>
            </p:spPr>
            <p:txBody>
              <a:bodyPr/>
              <a:lstStyle/>
              <a:p>
                <a:r>
                  <a:rPr lang="pl-PL">
                    <a:noFill/>
                  </a:rPr>
                  <a:t> </a:t>
                </a:r>
              </a:p>
            </p:txBody>
          </p:sp>
        </mc:Fallback>
      </mc:AlternateContent>
      <mc:AlternateContent xmlns:mc="http://schemas.openxmlformats.org/markup-compatibility/2006" xmlns:a14="http://schemas.microsoft.com/office/drawing/2010/main">
        <mc:Choice Requires="a14">
          <p:sp>
            <p:nvSpPr>
              <p:cNvPr id="11" name="pole tekstowe 10">
                <a:extLst>
                  <a:ext uri="{FF2B5EF4-FFF2-40B4-BE49-F238E27FC236}">
                    <a16:creationId xmlns:a16="http://schemas.microsoft.com/office/drawing/2014/main" id="{F7D17E17-FE13-54BA-9921-F21AC31889CB}"/>
                  </a:ext>
                </a:extLst>
              </p:cNvPr>
              <p:cNvSpPr txBox="1"/>
              <p:nvPr/>
            </p:nvSpPr>
            <p:spPr>
              <a:xfrm>
                <a:off x="1132298" y="3683764"/>
                <a:ext cx="9518374" cy="1483548"/>
              </a:xfrm>
              <a:prstGeom prst="rect">
                <a:avLst/>
              </a:prstGeom>
              <a:noFill/>
            </p:spPr>
            <p:txBody>
              <a:bodyPr wrap="square">
                <a:spAutoFit/>
              </a:bodyPr>
              <a:lstStyle/>
              <a:p>
                <a:pPr algn="l"/>
                <a:r>
                  <a:rPr lang="pl-PL" b="0" i="0" dirty="0">
                    <a:effectLst/>
                  </a:rPr>
                  <a:t>Regresja to </a:t>
                </a:r>
                <a:r>
                  <a:rPr lang="pl-PL" dirty="0"/>
                  <a:t>rzutowanie danych na przestrzeń przewidywań modelu</a:t>
                </a:r>
                <a:r>
                  <a:rPr lang="pl-PL" b="0" i="0" dirty="0">
                    <a:effectLst/>
                  </a:rPr>
                  <a:t>. W sensie geometrycznym szuka się wektora </a:t>
                </a:r>
                <a:r>
                  <a:rPr lang="pl-PL" b="0" dirty="0">
                    <a:effectLst/>
                  </a:rPr>
                  <a:t> </a:t>
                </a:r>
                <a14:m>
                  <m:oMath xmlns:m="http://schemas.openxmlformats.org/officeDocument/2006/math">
                    <m:acc>
                      <m:accPr>
                        <m:chr m:val="̂"/>
                        <m:ctrlPr>
                          <a:rPr lang="pl-PL" b="0" i="1" smtClean="0">
                            <a:effectLst/>
                            <a:latin typeface="Cambria Math" panose="02040503050406030204" pitchFamily="18" charset="0"/>
                          </a:rPr>
                        </m:ctrlPr>
                      </m:accPr>
                      <m:e>
                        <m:r>
                          <a:rPr lang="pl-PL" b="0" i="1" smtClean="0">
                            <a:effectLst/>
                            <a:latin typeface="Cambria Math" panose="02040503050406030204" pitchFamily="18" charset="0"/>
                          </a:rPr>
                          <m:t>𝑦</m:t>
                        </m:r>
                      </m:e>
                    </m:acc>
                  </m:oMath>
                </a14:m>
                <a:r>
                  <a:rPr lang="pl-PL" b="0" i="0" dirty="0">
                    <a:effectLst/>
                  </a:rPr>
                  <a:t>, który jest najbliższy wektorowi </a:t>
                </a:r>
                <a:r>
                  <a:rPr lang="pl-PL" b="1" i="0" dirty="0">
                    <a:effectLst/>
                  </a:rPr>
                  <a:t>y</a:t>
                </a:r>
                <a:r>
                  <a:rPr lang="pl-PL" b="0" i="0" dirty="0">
                    <a:effectLst/>
                  </a:rPr>
                  <a:t>.​</a:t>
                </a:r>
              </a:p>
              <a:p>
                <a:pPr algn="l"/>
                <a:r>
                  <a:rPr lang="pl-PL" b="0" i="0" dirty="0">
                    <a:effectLst/>
                  </a:rPr>
                  <a:t>Minimalizuje odległość w sensie najmniejszego kwadratu:</a:t>
                </a:r>
              </a:p>
              <a:p>
                <a:pPr algn="l"/>
                <a:endParaRPr lang="pl-PL" dirty="0"/>
              </a:p>
              <a:p>
                <a:pPr algn="l"/>
                <a14:m>
                  <m:oMathPara xmlns:m="http://schemas.openxmlformats.org/officeDocument/2006/math">
                    <m:oMathParaPr>
                      <m:jc m:val="centerGroup"/>
                    </m:oMathParaPr>
                    <m:oMath xmlns:m="http://schemas.openxmlformats.org/officeDocument/2006/math">
                      <m:sSup>
                        <m:sSupPr>
                          <m:ctrlPr>
                            <a:rPr lang="pl-PL" b="0" i="1" smtClean="0">
                              <a:effectLst/>
                              <a:latin typeface="Cambria Math" panose="02040503050406030204" pitchFamily="18" charset="0"/>
                            </a:rPr>
                          </m:ctrlPr>
                        </m:sSupPr>
                        <m:e>
                          <m:d>
                            <m:dPr>
                              <m:begChr m:val="‖"/>
                              <m:endChr m:val="‖"/>
                              <m:ctrlPr>
                                <a:rPr lang="pl-PL" b="0" i="1" smtClean="0">
                                  <a:effectLst/>
                                  <a:latin typeface="Cambria Math" panose="02040503050406030204" pitchFamily="18" charset="0"/>
                                </a:rPr>
                              </m:ctrlPr>
                            </m:dPr>
                            <m:e>
                              <m:r>
                                <a:rPr lang="pl-PL" b="0" i="1" smtClean="0">
                                  <a:effectLst/>
                                  <a:latin typeface="Cambria Math" panose="02040503050406030204" pitchFamily="18" charset="0"/>
                                </a:rPr>
                                <m:t>𝑦</m:t>
                              </m:r>
                              <m:r>
                                <a:rPr lang="pl-PL" b="0" i="1" smtClean="0">
                                  <a:effectLst/>
                                  <a:latin typeface="Cambria Math" panose="02040503050406030204" pitchFamily="18" charset="0"/>
                                </a:rPr>
                                <m:t>−</m:t>
                              </m:r>
                              <m:r>
                                <a:rPr lang="pl-PL" b="0" i="1" smtClean="0">
                                  <a:effectLst/>
                                  <a:latin typeface="Cambria Math" panose="02040503050406030204" pitchFamily="18" charset="0"/>
                                </a:rPr>
                                <m:t>𝑋𝑤</m:t>
                              </m:r>
                            </m:e>
                          </m:d>
                        </m:e>
                        <m:sup>
                          <m:r>
                            <a:rPr lang="pl-PL" b="0" i="1" smtClean="0">
                              <a:effectLst/>
                              <a:latin typeface="Cambria Math" panose="02040503050406030204" pitchFamily="18" charset="0"/>
                            </a:rPr>
                            <m:t>2</m:t>
                          </m:r>
                        </m:sup>
                      </m:sSup>
                    </m:oMath>
                  </m:oMathPara>
                </a14:m>
                <a:endParaRPr lang="pl-PL" b="0" i="0" dirty="0">
                  <a:effectLst/>
                </a:endParaRPr>
              </a:p>
            </p:txBody>
          </p:sp>
        </mc:Choice>
        <mc:Fallback xmlns="">
          <p:sp>
            <p:nvSpPr>
              <p:cNvPr id="11" name="pole tekstowe 10">
                <a:extLst>
                  <a:ext uri="{FF2B5EF4-FFF2-40B4-BE49-F238E27FC236}">
                    <a16:creationId xmlns:a16="http://schemas.microsoft.com/office/drawing/2014/main" id="{F7D17E17-FE13-54BA-9921-F21AC31889CB}"/>
                  </a:ext>
                </a:extLst>
              </p:cNvPr>
              <p:cNvSpPr txBox="1">
                <a:spLocks noRot="1" noChangeAspect="1" noMove="1" noResize="1" noEditPoints="1" noAdjustHandles="1" noChangeArrowheads="1" noChangeShapeType="1" noTextEdit="1"/>
              </p:cNvSpPr>
              <p:nvPr/>
            </p:nvSpPr>
            <p:spPr>
              <a:xfrm>
                <a:off x="1132298" y="3683764"/>
                <a:ext cx="9518374" cy="1483548"/>
              </a:xfrm>
              <a:prstGeom prst="rect">
                <a:avLst/>
              </a:prstGeom>
              <a:blipFill>
                <a:blip r:embed="rId3"/>
                <a:stretch>
                  <a:fillRect l="-577" t="-2049" b="-820"/>
                </a:stretch>
              </a:blipFill>
            </p:spPr>
            <p:txBody>
              <a:bodyPr/>
              <a:lstStyle/>
              <a:p>
                <a:r>
                  <a:rPr lang="pl-PL">
                    <a:noFill/>
                  </a:rPr>
                  <a:t> </a:t>
                </a:r>
              </a:p>
            </p:txBody>
          </p:sp>
        </mc:Fallback>
      </mc:AlternateContent>
      <mc:AlternateContent xmlns:mc="http://schemas.openxmlformats.org/markup-compatibility/2006" xmlns:a14="http://schemas.microsoft.com/office/drawing/2010/main">
        <mc:Choice Requires="a14">
          <p:sp>
            <p:nvSpPr>
              <p:cNvPr id="13" name="pole tekstowe 12">
                <a:extLst>
                  <a:ext uri="{FF2B5EF4-FFF2-40B4-BE49-F238E27FC236}">
                    <a16:creationId xmlns:a16="http://schemas.microsoft.com/office/drawing/2014/main" id="{25FA1789-3758-AB5C-0B93-7CFDC56FB82E}"/>
                  </a:ext>
                </a:extLst>
              </p:cNvPr>
              <p:cNvSpPr txBox="1"/>
              <p:nvPr/>
            </p:nvSpPr>
            <p:spPr>
              <a:xfrm>
                <a:off x="1132298" y="5167312"/>
                <a:ext cx="10069102" cy="1851725"/>
              </a:xfrm>
              <a:prstGeom prst="rect">
                <a:avLst/>
              </a:prstGeom>
              <a:noFill/>
            </p:spPr>
            <p:txBody>
              <a:bodyPr wrap="square">
                <a:spAutoFit/>
              </a:bodyPr>
              <a:lstStyle/>
              <a:p>
                <a:r>
                  <a:rPr lang="pl-PL" dirty="0">
                    <a:effectLst/>
                  </a:rPr>
                  <a:t>Jeśli dane liniowo niezależne, można wyliczyć wagi prosto: </a:t>
                </a:r>
                <a:endParaRPr lang="pl-PL" dirty="0"/>
              </a:p>
              <a:p>
                <a:endParaRPr lang="pl-PL" b="0" i="0" dirty="0">
                  <a:effectLst/>
                </a:endParaRPr>
              </a:p>
              <a:p>
                <a:pPr/>
                <a14:m>
                  <m:oMathPara xmlns:m="http://schemas.openxmlformats.org/officeDocument/2006/math">
                    <m:oMathParaPr>
                      <m:jc m:val="centerGroup"/>
                    </m:oMathParaPr>
                    <m:oMath xmlns:m="http://schemas.openxmlformats.org/officeDocument/2006/math">
                      <m:r>
                        <a:rPr lang="pl-PL" b="0" i="1" smtClean="0">
                          <a:latin typeface="Cambria Math" panose="02040503050406030204" pitchFamily="18" charset="0"/>
                        </a:rPr>
                        <m:t>𝑤</m:t>
                      </m:r>
                      <m:r>
                        <a:rPr lang="pl-PL" b="0" i="1" smtClean="0">
                          <a:latin typeface="Cambria Math" panose="02040503050406030204" pitchFamily="18" charset="0"/>
                        </a:rPr>
                        <m:t>=</m:t>
                      </m:r>
                      <m:sSup>
                        <m:sSupPr>
                          <m:ctrlPr>
                            <a:rPr lang="pl-PL" b="0" i="1" smtClean="0">
                              <a:latin typeface="Cambria Math" panose="02040503050406030204" pitchFamily="18" charset="0"/>
                            </a:rPr>
                          </m:ctrlPr>
                        </m:sSupPr>
                        <m:e>
                          <m:d>
                            <m:dPr>
                              <m:ctrlPr>
                                <a:rPr lang="pl-PL" b="0" i="1" smtClean="0">
                                  <a:latin typeface="Cambria Math" panose="02040503050406030204" pitchFamily="18" charset="0"/>
                                </a:rPr>
                              </m:ctrlPr>
                            </m:dPr>
                            <m:e>
                              <m:sSup>
                                <m:sSupPr>
                                  <m:ctrlPr>
                                    <a:rPr lang="pl-PL" b="0" i="1" smtClean="0">
                                      <a:latin typeface="Cambria Math" panose="02040503050406030204" pitchFamily="18" charset="0"/>
                                    </a:rPr>
                                  </m:ctrlPr>
                                </m:sSupPr>
                                <m:e>
                                  <m:r>
                                    <a:rPr lang="pl-PL" b="0" i="1" smtClean="0">
                                      <a:latin typeface="Cambria Math" panose="02040503050406030204" pitchFamily="18" charset="0"/>
                                    </a:rPr>
                                    <m:t>𝑋</m:t>
                                  </m:r>
                                </m:e>
                                <m:sup>
                                  <m:r>
                                    <a:rPr lang="pl-PL" b="0" i="1" smtClean="0">
                                      <a:latin typeface="Cambria Math" panose="02040503050406030204" pitchFamily="18" charset="0"/>
                                    </a:rPr>
                                    <m:t>𝑇</m:t>
                                  </m:r>
                                </m:sup>
                              </m:sSup>
                              <m:r>
                                <a:rPr lang="pl-PL" b="0" i="1" smtClean="0">
                                  <a:latin typeface="Cambria Math" panose="02040503050406030204" pitchFamily="18" charset="0"/>
                                </a:rPr>
                                <m:t>𝑋</m:t>
                              </m:r>
                            </m:e>
                          </m:d>
                        </m:e>
                        <m:sup>
                          <m:r>
                            <a:rPr lang="pl-PL" b="0" i="1" smtClean="0">
                              <a:latin typeface="Cambria Math" panose="02040503050406030204" pitchFamily="18" charset="0"/>
                            </a:rPr>
                            <m:t>−1</m:t>
                          </m:r>
                        </m:sup>
                      </m:sSup>
                      <m:sSup>
                        <m:sSupPr>
                          <m:ctrlPr>
                            <a:rPr lang="pl-PL" i="1">
                              <a:latin typeface="Cambria Math" panose="02040503050406030204" pitchFamily="18" charset="0"/>
                            </a:rPr>
                          </m:ctrlPr>
                        </m:sSupPr>
                        <m:e>
                          <m:r>
                            <a:rPr lang="pl-PL" i="1">
                              <a:latin typeface="Cambria Math" panose="02040503050406030204" pitchFamily="18" charset="0"/>
                            </a:rPr>
                            <m:t>𝑋</m:t>
                          </m:r>
                        </m:e>
                        <m:sup>
                          <m:r>
                            <a:rPr lang="pl-PL" i="1">
                              <a:latin typeface="Cambria Math" panose="02040503050406030204" pitchFamily="18" charset="0"/>
                            </a:rPr>
                            <m:t>𝑇</m:t>
                          </m:r>
                        </m:sup>
                      </m:sSup>
                      <m:r>
                        <a:rPr lang="pl-PL" b="0" i="1" smtClean="0">
                          <a:latin typeface="Cambria Math" panose="02040503050406030204" pitchFamily="18" charset="0"/>
                        </a:rPr>
                        <m:t>𝑦</m:t>
                      </m:r>
                    </m:oMath>
                  </m:oMathPara>
                </a14:m>
                <a:endParaRPr lang="pl-PL" dirty="0"/>
              </a:p>
              <a:p>
                <a:r>
                  <a:rPr lang="pl-PL" b="0" i="0" dirty="0">
                    <a:effectLst/>
                  </a:rPr>
                  <a:t>To rozwiązanie minimalizuje błąd kwadratowy. W typowych przypadkach stosowane przy dużych danych – zamiast tego iteracyjny gradient </a:t>
                </a:r>
                <a:r>
                  <a:rPr lang="pl-PL" b="0" i="0" dirty="0" err="1">
                    <a:effectLst/>
                  </a:rPr>
                  <a:t>descent</a:t>
                </a:r>
                <a:r>
                  <a:rPr lang="pl-PL" b="0" i="0" dirty="0">
                    <a:effectLst/>
                  </a:rPr>
                  <a:t>.</a:t>
                </a:r>
                <a:br>
                  <a:rPr lang="pl-PL" b="0" i="0" dirty="0">
                    <a:effectLst/>
                  </a:rPr>
                </a:br>
                <a:endParaRPr lang="pl-PL" dirty="0"/>
              </a:p>
            </p:txBody>
          </p:sp>
        </mc:Choice>
        <mc:Fallback xmlns="">
          <p:sp>
            <p:nvSpPr>
              <p:cNvPr id="13" name="pole tekstowe 12">
                <a:extLst>
                  <a:ext uri="{FF2B5EF4-FFF2-40B4-BE49-F238E27FC236}">
                    <a16:creationId xmlns:a16="http://schemas.microsoft.com/office/drawing/2014/main" id="{25FA1789-3758-AB5C-0B93-7CFDC56FB82E}"/>
                  </a:ext>
                </a:extLst>
              </p:cNvPr>
              <p:cNvSpPr txBox="1">
                <a:spLocks noRot="1" noChangeAspect="1" noMove="1" noResize="1" noEditPoints="1" noAdjustHandles="1" noChangeArrowheads="1" noChangeShapeType="1" noTextEdit="1"/>
              </p:cNvSpPr>
              <p:nvPr/>
            </p:nvSpPr>
            <p:spPr>
              <a:xfrm>
                <a:off x="1132298" y="5167312"/>
                <a:ext cx="10069102" cy="1851725"/>
              </a:xfrm>
              <a:prstGeom prst="rect">
                <a:avLst/>
              </a:prstGeom>
              <a:blipFill>
                <a:blip r:embed="rId4"/>
                <a:stretch>
                  <a:fillRect l="-545" t="-1980"/>
                </a:stretch>
              </a:blipFill>
            </p:spPr>
            <p:txBody>
              <a:bodyPr/>
              <a:lstStyle/>
              <a:p>
                <a:r>
                  <a:rPr lang="pl-PL">
                    <a:noFill/>
                  </a:rPr>
                  <a:t> </a:t>
                </a:r>
              </a:p>
            </p:txBody>
          </p:sp>
        </mc:Fallback>
      </mc:AlternateContent>
    </p:spTree>
    <p:extLst>
      <p:ext uri="{BB962C8B-B14F-4D97-AF65-F5344CB8AC3E}">
        <p14:creationId xmlns:p14="http://schemas.microsoft.com/office/powerpoint/2010/main" val="20754069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492D35F-8B3B-E992-6FA2-1EABDEB605BF}"/>
              </a:ext>
            </a:extLst>
          </p:cNvPr>
          <p:cNvSpPr>
            <a:spLocks noGrp="1"/>
          </p:cNvSpPr>
          <p:nvPr>
            <p:ph type="title"/>
          </p:nvPr>
        </p:nvSpPr>
        <p:spPr/>
        <p:txBody>
          <a:bodyPr/>
          <a:lstStyle/>
          <a:p>
            <a:r>
              <a:rPr lang="pl-PL" dirty="0">
                <a:latin typeface="+mn-lt"/>
              </a:rPr>
              <a:t>Pojęcie </a:t>
            </a:r>
            <a:r>
              <a:rPr lang="pl-PL" dirty="0" err="1">
                <a:latin typeface="+mn-lt"/>
              </a:rPr>
              <a:t>overfittingu</a:t>
            </a:r>
            <a:endParaRPr lang="pl-PL" dirty="0">
              <a:latin typeface="+mn-lt"/>
            </a:endParaRPr>
          </a:p>
        </p:txBody>
      </p:sp>
      <p:sp>
        <p:nvSpPr>
          <p:cNvPr id="4" name="pole tekstowe 3">
            <a:extLst>
              <a:ext uri="{FF2B5EF4-FFF2-40B4-BE49-F238E27FC236}">
                <a16:creationId xmlns:a16="http://schemas.microsoft.com/office/drawing/2014/main" id="{BA117704-7CBD-94D3-218E-D5D689976131}"/>
              </a:ext>
            </a:extLst>
          </p:cNvPr>
          <p:cNvSpPr txBox="1"/>
          <p:nvPr/>
        </p:nvSpPr>
        <p:spPr>
          <a:xfrm>
            <a:off x="1120637" y="2354351"/>
            <a:ext cx="7874276" cy="3046988"/>
          </a:xfrm>
          <a:prstGeom prst="rect">
            <a:avLst/>
          </a:prstGeom>
          <a:noFill/>
        </p:spPr>
        <p:txBody>
          <a:bodyPr wrap="square">
            <a:spAutoFit/>
          </a:bodyPr>
          <a:lstStyle/>
          <a:p>
            <a:pPr algn="l"/>
            <a:r>
              <a:rPr lang="pl-PL" sz="2400" b="0" i="0" dirty="0" err="1">
                <a:effectLst/>
              </a:rPr>
              <a:t>Overfitting</a:t>
            </a:r>
            <a:r>
              <a:rPr lang="pl-PL" sz="2400" b="0" i="0" dirty="0">
                <a:effectLst/>
              </a:rPr>
              <a:t> (przeuczenie): model zbyt dokładnie dopasowuje dane ucząc. Skutki: źle działa na nowych danych.​</a:t>
            </a:r>
          </a:p>
          <a:p>
            <a:pPr algn="l"/>
            <a:r>
              <a:rPr lang="pl-PL" sz="2400" b="0" i="0" dirty="0">
                <a:effectLst/>
              </a:rPr>
              <a:t>Przyczyny:</a:t>
            </a:r>
          </a:p>
          <a:p>
            <a:pPr marL="285750" indent="-285750" algn="l">
              <a:buFont typeface="Arial" panose="020B0604020202020204" pitchFamily="34" charset="0"/>
              <a:buChar char="•"/>
            </a:pPr>
            <a:r>
              <a:rPr lang="pl-PL" sz="2400" b="0" i="0" dirty="0">
                <a:effectLst/>
              </a:rPr>
              <a:t>zbyt wiele parametrów,</a:t>
            </a:r>
          </a:p>
          <a:p>
            <a:pPr marL="285750" indent="-285750" algn="l">
              <a:buFont typeface="Arial" panose="020B0604020202020204" pitchFamily="34" charset="0"/>
              <a:buChar char="•"/>
            </a:pPr>
            <a:r>
              <a:rPr lang="pl-PL" sz="2400" b="0" i="0" dirty="0">
                <a:effectLst/>
              </a:rPr>
              <a:t>mało danych,</a:t>
            </a:r>
          </a:p>
          <a:p>
            <a:pPr marL="285750" indent="-285750" algn="l">
              <a:buFont typeface="Arial" panose="020B0604020202020204" pitchFamily="34" charset="0"/>
              <a:buChar char="•"/>
            </a:pPr>
            <a:r>
              <a:rPr lang="pl-PL" sz="2400" b="0" i="0" dirty="0">
                <a:effectLst/>
              </a:rPr>
              <a:t>brak </a:t>
            </a:r>
            <a:r>
              <a:rPr lang="pl-PL" sz="2400" b="0" i="0" dirty="0" err="1">
                <a:effectLst/>
              </a:rPr>
              <a:t>regularyzacji</a:t>
            </a:r>
            <a:r>
              <a:rPr lang="pl-PL" sz="2400" b="0" i="0" dirty="0">
                <a:effectLst/>
              </a:rPr>
              <a:t>.</a:t>
            </a:r>
          </a:p>
          <a:p>
            <a:pPr algn="l"/>
            <a:r>
              <a:rPr lang="pl-PL" sz="2400" b="0" i="0" dirty="0">
                <a:effectLst/>
              </a:rPr>
              <a:t>Rozwiązania: walidacja krzyżowa, ograniczenie złożoności modelu, </a:t>
            </a:r>
            <a:r>
              <a:rPr lang="pl-PL" sz="2400" b="0" i="0" dirty="0" err="1">
                <a:effectLst/>
              </a:rPr>
              <a:t>dropout</a:t>
            </a:r>
            <a:r>
              <a:rPr lang="pl-PL" sz="2400" b="0" i="0" dirty="0">
                <a:effectLst/>
              </a:rPr>
              <a:t>, L2 </a:t>
            </a:r>
            <a:r>
              <a:rPr lang="pl-PL" sz="2400" b="0" i="0" dirty="0" err="1">
                <a:effectLst/>
              </a:rPr>
              <a:t>regularyzacja</a:t>
            </a:r>
            <a:r>
              <a:rPr lang="pl-PL" sz="2400" b="0" i="0" dirty="0">
                <a:effectLst/>
              </a:rPr>
              <a:t>.</a:t>
            </a:r>
          </a:p>
        </p:txBody>
      </p:sp>
    </p:spTree>
    <p:extLst>
      <p:ext uri="{BB962C8B-B14F-4D97-AF65-F5344CB8AC3E}">
        <p14:creationId xmlns:p14="http://schemas.microsoft.com/office/powerpoint/2010/main" val="2448200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40B4768-7FBA-CF82-A183-6CCE735943ED}"/>
              </a:ext>
            </a:extLst>
          </p:cNvPr>
          <p:cNvSpPr>
            <a:spLocks noGrp="1"/>
          </p:cNvSpPr>
          <p:nvPr>
            <p:ph type="title"/>
          </p:nvPr>
        </p:nvSpPr>
        <p:spPr/>
        <p:txBody>
          <a:bodyPr/>
          <a:lstStyle/>
          <a:p>
            <a:r>
              <a:rPr lang="pl-PL" dirty="0">
                <a:latin typeface="+mn-lt"/>
              </a:rPr>
              <a:t>Wprowadzenie do rachunku prawdopodobieństwa</a:t>
            </a:r>
          </a:p>
        </p:txBody>
      </p:sp>
      <p:sp>
        <p:nvSpPr>
          <p:cNvPr id="4" name="Rectangle 1">
            <a:extLst>
              <a:ext uri="{FF2B5EF4-FFF2-40B4-BE49-F238E27FC236}">
                <a16:creationId xmlns:a16="http://schemas.microsoft.com/office/drawing/2014/main" id="{2960C621-D0E2-AE2B-6657-7080EE09FE3A}"/>
              </a:ext>
            </a:extLst>
          </p:cNvPr>
          <p:cNvSpPr>
            <a:spLocks noGrp="1" noChangeArrowheads="1"/>
          </p:cNvSpPr>
          <p:nvPr>
            <p:ph idx="1"/>
          </p:nvPr>
        </p:nvSpPr>
        <p:spPr bwMode="auto">
          <a:xfrm>
            <a:off x="1024128" y="2958852"/>
            <a:ext cx="1041503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pl-PL" altLang="pl-PL" sz="2400" b="0" i="0" u="none" strike="noStrike" cap="none" normalizeH="0" baseline="0" dirty="0">
                <a:ln>
                  <a:noFill/>
                </a:ln>
                <a:solidFill>
                  <a:schemeClr val="tx1"/>
                </a:solidFill>
                <a:effectLst/>
              </a:rPr>
              <a:t>Prawdopodobieństwo opisuje </a:t>
            </a:r>
            <a:r>
              <a:rPr kumimoji="0" lang="pl-PL" altLang="pl-PL" sz="2400" b="1" i="0" u="none" strike="noStrike" cap="none" normalizeH="0" baseline="0" dirty="0">
                <a:ln>
                  <a:noFill/>
                </a:ln>
                <a:solidFill>
                  <a:schemeClr val="tx1"/>
                </a:solidFill>
                <a:effectLst/>
              </a:rPr>
              <a:t>niepewność i zmienność zjawisk</a:t>
            </a:r>
            <a:r>
              <a:rPr kumimoji="0" lang="pl-PL" altLang="pl-PL" sz="2400" b="0" i="0" u="none" strike="noStrike" cap="none" normalizeH="0" baseline="0" dirty="0">
                <a:ln>
                  <a:noFill/>
                </a:ln>
                <a:solidFill>
                  <a:schemeClr val="tx1"/>
                </a:solidFill>
                <a:effectLst/>
              </a:rPr>
              <a:t>.</a:t>
            </a:r>
          </a:p>
          <a:p>
            <a:pPr marL="0" marR="0" lvl="0" indent="0" algn="l" defTabSz="914400" rtl="0" eaLnBrk="0" fontAlgn="base" latinLnBrk="0" hangingPunct="0">
              <a:lnSpc>
                <a:spcPct val="100000"/>
              </a:lnSpc>
              <a:spcBef>
                <a:spcPct val="0"/>
              </a:spcBef>
              <a:spcAft>
                <a:spcPct val="0"/>
              </a:spcAft>
              <a:buClrTx/>
              <a:buSzTx/>
              <a:buNone/>
              <a:tabLst/>
            </a:pPr>
            <a:r>
              <a:rPr kumimoji="0" lang="pl-PL" altLang="pl-PL" sz="2400" b="0" i="0" u="none" strike="noStrike" cap="none" normalizeH="0" baseline="0" dirty="0">
                <a:ln>
                  <a:noFill/>
                </a:ln>
                <a:solidFill>
                  <a:schemeClr val="tx1"/>
                </a:solidFill>
                <a:effectLst/>
              </a:rPr>
              <a:t>W AI pozwala modelować sytuacje, w których dane lub wyniki są losowe.</a:t>
            </a:r>
          </a:p>
          <a:p>
            <a:pPr marL="0" marR="0" lvl="0" indent="0" algn="l" defTabSz="914400" rtl="0" eaLnBrk="0" fontAlgn="base" latinLnBrk="0" hangingPunct="0">
              <a:lnSpc>
                <a:spcPct val="100000"/>
              </a:lnSpc>
              <a:spcBef>
                <a:spcPct val="0"/>
              </a:spcBef>
              <a:spcAft>
                <a:spcPct val="0"/>
              </a:spcAft>
              <a:buClrTx/>
              <a:buSzTx/>
              <a:buNone/>
              <a:tabLst/>
            </a:pPr>
            <a:r>
              <a:rPr kumimoji="0" lang="pl-PL" altLang="pl-PL" sz="2400" b="0" i="0" u="none" strike="noStrike" cap="none" normalizeH="0" baseline="0" dirty="0">
                <a:ln>
                  <a:noFill/>
                </a:ln>
                <a:solidFill>
                  <a:schemeClr val="tx1"/>
                </a:solidFill>
                <a:effectLst/>
              </a:rPr>
              <a:t>Kluczowe pojęcia:</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2400" b="0" i="0" u="none" strike="noStrike" cap="none" normalizeH="0" baseline="0" dirty="0">
                <a:ln>
                  <a:noFill/>
                </a:ln>
                <a:solidFill>
                  <a:schemeClr val="tx1"/>
                </a:solidFill>
                <a:effectLst/>
              </a:rPr>
              <a:t>przestrzeń zdarzeń,</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2400" b="0" i="0" u="none" strike="noStrike" cap="none" normalizeH="0" baseline="0" dirty="0">
                <a:ln>
                  <a:noFill/>
                </a:ln>
                <a:solidFill>
                  <a:schemeClr val="tx1"/>
                </a:solidFill>
                <a:effectLst/>
              </a:rPr>
              <a:t>prawdopodobieństwo zdarzenia,</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2400" b="0" i="0" u="none" strike="noStrike" cap="none" normalizeH="0" baseline="0" dirty="0">
                <a:ln>
                  <a:noFill/>
                </a:ln>
                <a:solidFill>
                  <a:schemeClr val="tx1"/>
                </a:solidFill>
                <a:effectLst/>
              </a:rPr>
              <a:t>zmienne losowe i rozkłady.</a:t>
            </a:r>
          </a:p>
          <a:p>
            <a:pPr marL="0" marR="0" lvl="0" indent="0" algn="l" defTabSz="914400" rtl="0" eaLnBrk="0" fontAlgn="base" latinLnBrk="0" hangingPunct="0">
              <a:lnSpc>
                <a:spcPct val="100000"/>
              </a:lnSpc>
              <a:spcBef>
                <a:spcPct val="0"/>
              </a:spcBef>
              <a:spcAft>
                <a:spcPct val="0"/>
              </a:spcAft>
              <a:buClrTx/>
              <a:buSzTx/>
              <a:buNone/>
              <a:tabLst/>
            </a:pPr>
            <a:r>
              <a:rPr kumimoji="0" lang="pl-PL" altLang="pl-PL" sz="2400" b="0" i="0" u="none" strike="noStrike" cap="none" normalizeH="0" baseline="0" dirty="0">
                <a:ln>
                  <a:noFill/>
                </a:ln>
                <a:solidFill>
                  <a:schemeClr val="tx1"/>
                </a:solidFill>
                <a:effectLst/>
              </a:rPr>
              <a:t>Przykład: model klasyfikatora nie jest pewny decyzji – ocenia ją probabilistycznie.</a:t>
            </a:r>
          </a:p>
        </p:txBody>
      </p:sp>
    </p:spTree>
    <p:extLst>
      <p:ext uri="{BB962C8B-B14F-4D97-AF65-F5344CB8AC3E}">
        <p14:creationId xmlns:p14="http://schemas.microsoft.com/office/powerpoint/2010/main" val="7469090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A057984-2145-3BA0-D837-03E85A8D76C1}"/>
              </a:ext>
            </a:extLst>
          </p:cNvPr>
          <p:cNvSpPr>
            <a:spLocks noGrp="1"/>
          </p:cNvSpPr>
          <p:nvPr>
            <p:ph type="title"/>
          </p:nvPr>
        </p:nvSpPr>
        <p:spPr/>
        <p:txBody>
          <a:bodyPr/>
          <a:lstStyle/>
          <a:p>
            <a:r>
              <a:rPr lang="pl-PL" dirty="0"/>
              <a:t>Zdarzenia i przestrzeń zdarzeń</a:t>
            </a:r>
          </a:p>
        </p:txBody>
      </p:sp>
      <p:pic>
        <p:nvPicPr>
          <p:cNvPr id="4098" name="Picture 2" descr="Zdarzenia w rzucie kostkami do gry - zpe.gov.pl">
            <a:extLst>
              <a:ext uri="{FF2B5EF4-FFF2-40B4-BE49-F238E27FC236}">
                <a16:creationId xmlns:a16="http://schemas.microsoft.com/office/drawing/2014/main" id="{23E12E3E-FE4E-3D71-0084-3F9A02CB17A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61186" y="2146851"/>
            <a:ext cx="6961239" cy="415648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996DC5CF-D59E-FFF4-71A9-489A53598707}"/>
                  </a:ext>
                </a:extLst>
              </p:cNvPr>
              <p:cNvSpPr txBox="1"/>
              <p:nvPr/>
            </p:nvSpPr>
            <p:spPr>
              <a:xfrm>
                <a:off x="146602" y="1859339"/>
                <a:ext cx="5677730" cy="3139321"/>
              </a:xfrm>
              <a:prstGeom prst="rect">
                <a:avLst/>
              </a:prstGeom>
              <a:noFill/>
            </p:spPr>
            <p:txBody>
              <a:bodyPr wrap="square">
                <a:spAutoFit/>
              </a:bodyPr>
              <a:lstStyle/>
              <a:p>
                <a:pPr algn="l"/>
                <a:r>
                  <a:rPr lang="pl-PL" b="0" i="0" dirty="0">
                    <a:effectLst/>
                  </a:rPr>
                  <a:t>Zdarzenie elementarne: pojedynczy możliwy wynik eksperymentu (np. rzut monetą – reszka).​</a:t>
                </a:r>
              </a:p>
              <a:p>
                <a:pPr algn="l"/>
                <a:r>
                  <a:rPr lang="pl-PL" b="0" i="0" dirty="0">
                    <a:effectLst/>
                  </a:rPr>
                  <a:t>Zdarzenie złożone: zbiór zdarzeń elementarnych. </a:t>
                </a:r>
              </a:p>
              <a:p>
                <a:pPr algn="l"/>
                <a:r>
                  <a:rPr lang="pl-PL" b="0" i="0" dirty="0">
                    <a:effectLst/>
                  </a:rPr>
                  <a:t>Przestrzeń zdarzeń (Ω): zbiór wszystkich możliwych wyników.</a:t>
                </a:r>
              </a:p>
              <a:p>
                <a:pPr algn="l"/>
                <a:r>
                  <a:rPr lang="pl-PL" b="0" i="0" dirty="0">
                    <a:effectLst/>
                  </a:rPr>
                  <a:t>Własności zdarzeń:</a:t>
                </a:r>
              </a:p>
              <a:p>
                <a:pPr/>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0</m:t>
                      </m:r>
                      <m:r>
                        <a:rPr lang="pl-PL" i="1">
                          <a:latin typeface="Cambria Math" panose="02040503050406030204" pitchFamily="18" charset="0"/>
                          <a:ea typeface="Cambria Math" panose="02040503050406030204" pitchFamily="18" charset="0"/>
                        </a:rPr>
                        <m:t>≤</m:t>
                      </m:r>
                      <m:r>
                        <a:rPr lang="pl-PL" i="1">
                          <a:latin typeface="Cambria Math" panose="02040503050406030204" pitchFamily="18" charset="0"/>
                          <a:ea typeface="Cambria Math" panose="02040503050406030204" pitchFamily="18" charset="0"/>
                        </a:rPr>
                        <m:t>𝑃</m:t>
                      </m:r>
                      <m:d>
                        <m:dPr>
                          <m:ctrlPr>
                            <a:rPr lang="pl-PL" i="1">
                              <a:latin typeface="Cambria Math" panose="02040503050406030204" pitchFamily="18" charset="0"/>
                              <a:ea typeface="Cambria Math" panose="02040503050406030204" pitchFamily="18" charset="0"/>
                            </a:rPr>
                          </m:ctrlPr>
                        </m:dPr>
                        <m:e>
                          <m:r>
                            <a:rPr lang="pl-PL" i="1">
                              <a:latin typeface="Cambria Math" panose="02040503050406030204" pitchFamily="18" charset="0"/>
                              <a:ea typeface="Cambria Math" panose="02040503050406030204" pitchFamily="18" charset="0"/>
                            </a:rPr>
                            <m:t>𝐴</m:t>
                          </m:r>
                        </m:e>
                      </m:d>
                      <m:r>
                        <a:rPr lang="pl-PL" i="1">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1</m:t>
                      </m:r>
                    </m:oMath>
                  </m:oMathPara>
                </a14:m>
                <a:endParaRPr lang="pl-PL" b="0" i="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pl-PL" b="0" i="1" smtClean="0">
                          <a:latin typeface="Cambria Math" panose="02040503050406030204" pitchFamily="18" charset="0"/>
                          <a:ea typeface="Cambria Math" panose="02040503050406030204" pitchFamily="18" charset="0"/>
                        </a:rPr>
                        <m:t>𝑃</m:t>
                      </m:r>
                      <m:d>
                        <m:dPr>
                          <m:ctrlPr>
                            <a:rPr lang="pl-PL" b="0" i="1" smtClean="0">
                              <a:latin typeface="Cambria Math" panose="02040503050406030204" pitchFamily="18" charset="0"/>
                              <a:ea typeface="Cambria Math" panose="02040503050406030204" pitchFamily="18" charset="0"/>
                            </a:rPr>
                          </m:ctrlPr>
                        </m:dPr>
                        <m:e>
                          <m:r>
                            <m:rPr>
                              <m:sty m:val="p"/>
                            </m:rPr>
                            <a:rPr lang="el-GR" b="0" i="1" smtClean="0">
                              <a:latin typeface="Cambria Math" panose="02040503050406030204" pitchFamily="18" charset="0"/>
                              <a:ea typeface="Cambria Math" panose="02040503050406030204" pitchFamily="18" charset="0"/>
                            </a:rPr>
                            <m:t>Ω</m:t>
                          </m:r>
                        </m:e>
                      </m:d>
                      <m:r>
                        <a:rPr lang="pl-PL" b="0" i="1" smtClean="0">
                          <a:latin typeface="Cambria Math" panose="02040503050406030204" pitchFamily="18" charset="0"/>
                          <a:ea typeface="Cambria Math" panose="02040503050406030204" pitchFamily="18" charset="0"/>
                        </a:rPr>
                        <m:t>=1</m:t>
                      </m:r>
                    </m:oMath>
                  </m:oMathPara>
                </a14:m>
                <a:endParaRPr lang="pl-PL" b="0" i="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pl-PL" b="0" i="1" smtClean="0">
                          <a:latin typeface="Cambria Math" panose="02040503050406030204" pitchFamily="18" charset="0"/>
                          <a:ea typeface="Cambria Math" panose="02040503050406030204" pitchFamily="18" charset="0"/>
                        </a:rPr>
                        <m:t>𝑃</m:t>
                      </m:r>
                      <m:d>
                        <m:dPr>
                          <m:ctrlPr>
                            <a:rPr lang="pl-PL" b="0" i="1" smtClean="0">
                              <a:latin typeface="Cambria Math" panose="02040503050406030204" pitchFamily="18" charset="0"/>
                              <a:ea typeface="Cambria Math" panose="02040503050406030204" pitchFamily="18" charset="0"/>
                            </a:rPr>
                          </m:ctrlPr>
                        </m:dPr>
                        <m:e>
                          <m:r>
                            <a:rPr lang="pl-PL" b="0" i="1" smtClean="0">
                              <a:latin typeface="Cambria Math" panose="02040503050406030204" pitchFamily="18" charset="0"/>
                              <a:ea typeface="Cambria Math" panose="02040503050406030204" pitchFamily="18" charset="0"/>
                            </a:rPr>
                            <m:t>𝐴</m:t>
                          </m:r>
                          <m:r>
                            <a:rPr lang="pl-PL" b="0" i="1" smtClean="0">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𝐵</m:t>
                          </m:r>
                        </m:e>
                      </m:d>
                      <m:r>
                        <a:rPr lang="pl-PL" b="0" i="1" smtClean="0">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𝑃</m:t>
                      </m:r>
                      <m:d>
                        <m:dPr>
                          <m:ctrlPr>
                            <a:rPr lang="pl-PL" b="0" i="1" smtClean="0">
                              <a:latin typeface="Cambria Math" panose="02040503050406030204" pitchFamily="18" charset="0"/>
                              <a:ea typeface="Cambria Math" panose="02040503050406030204" pitchFamily="18" charset="0"/>
                            </a:rPr>
                          </m:ctrlPr>
                        </m:dPr>
                        <m:e>
                          <m:r>
                            <a:rPr lang="pl-PL" b="0" i="1" smtClean="0">
                              <a:latin typeface="Cambria Math" panose="02040503050406030204" pitchFamily="18" charset="0"/>
                              <a:ea typeface="Cambria Math" panose="02040503050406030204" pitchFamily="18" charset="0"/>
                            </a:rPr>
                            <m:t>𝐴</m:t>
                          </m:r>
                        </m:e>
                      </m:d>
                      <m:r>
                        <a:rPr lang="pl-PL" b="0" i="1" smtClean="0">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𝑃</m:t>
                      </m:r>
                      <m:d>
                        <m:dPr>
                          <m:ctrlPr>
                            <a:rPr lang="pl-PL" b="0" i="1" smtClean="0">
                              <a:latin typeface="Cambria Math" panose="02040503050406030204" pitchFamily="18" charset="0"/>
                              <a:ea typeface="Cambria Math" panose="02040503050406030204" pitchFamily="18" charset="0"/>
                            </a:rPr>
                          </m:ctrlPr>
                        </m:dPr>
                        <m:e>
                          <m:r>
                            <a:rPr lang="pl-PL" b="0" i="1" smtClean="0">
                              <a:latin typeface="Cambria Math" panose="02040503050406030204" pitchFamily="18" charset="0"/>
                              <a:ea typeface="Cambria Math" panose="02040503050406030204" pitchFamily="18" charset="0"/>
                            </a:rPr>
                            <m:t>𝐵</m:t>
                          </m:r>
                        </m:e>
                      </m:d>
                      <m:r>
                        <a:rPr lang="pl-PL" b="0" i="1" smtClean="0">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𝑃</m:t>
                      </m:r>
                      <m:r>
                        <a:rPr lang="pl-PL" b="0" i="1" smtClean="0">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𝐴</m:t>
                      </m:r>
                      <m:r>
                        <a:rPr lang="pl-PL" b="0" i="1" smtClean="0">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𝐵</m:t>
                      </m:r>
                      <m:r>
                        <a:rPr lang="pl-PL" b="0" i="1" smtClean="0">
                          <a:latin typeface="Cambria Math" panose="02040503050406030204" pitchFamily="18" charset="0"/>
                          <a:ea typeface="Cambria Math" panose="02040503050406030204" pitchFamily="18" charset="0"/>
                        </a:rPr>
                        <m:t>)</m:t>
                      </m:r>
                    </m:oMath>
                  </m:oMathPara>
                </a14:m>
                <a:endParaRPr lang="pl-PL" b="0" i="0" dirty="0">
                  <a:ea typeface="Cambria Math" panose="02040503050406030204" pitchFamily="18" charset="0"/>
                </a:endParaRPr>
              </a:p>
              <a:p>
                <a:endParaRPr lang="pl-PL" b="0" i="0" dirty="0">
                  <a:ea typeface="Cambria Math" panose="02040503050406030204" pitchFamily="18" charset="0"/>
                </a:endParaRPr>
              </a:p>
              <a:p>
                <a:endParaRPr lang="pl-PL" b="0" i="0" dirty="0">
                  <a:effectLst/>
                </a:endParaRPr>
              </a:p>
            </p:txBody>
          </p:sp>
        </mc:Choice>
        <mc:Fallback xmlns="">
          <p:sp>
            <p:nvSpPr>
              <p:cNvPr id="4" name="pole tekstowe 3">
                <a:extLst>
                  <a:ext uri="{FF2B5EF4-FFF2-40B4-BE49-F238E27FC236}">
                    <a16:creationId xmlns:a16="http://schemas.microsoft.com/office/drawing/2014/main" id="{996DC5CF-D59E-FFF4-71A9-489A53598707}"/>
                  </a:ext>
                </a:extLst>
              </p:cNvPr>
              <p:cNvSpPr txBox="1">
                <a:spLocks noRot="1" noChangeAspect="1" noMove="1" noResize="1" noEditPoints="1" noAdjustHandles="1" noChangeArrowheads="1" noChangeShapeType="1" noTextEdit="1"/>
              </p:cNvSpPr>
              <p:nvPr/>
            </p:nvSpPr>
            <p:spPr>
              <a:xfrm>
                <a:off x="146602" y="1859339"/>
                <a:ext cx="5677730" cy="3139321"/>
              </a:xfrm>
              <a:prstGeom prst="rect">
                <a:avLst/>
              </a:prstGeom>
              <a:blipFill>
                <a:blip r:embed="rId3"/>
                <a:stretch>
                  <a:fillRect l="-859" t="-971"/>
                </a:stretch>
              </a:blipFill>
            </p:spPr>
            <p:txBody>
              <a:bodyPr/>
              <a:lstStyle/>
              <a:p>
                <a:r>
                  <a:rPr lang="pl-PL">
                    <a:noFill/>
                  </a:rPr>
                  <a:t> </a:t>
                </a:r>
              </a:p>
            </p:txBody>
          </p:sp>
        </mc:Fallback>
      </mc:AlternateContent>
    </p:spTree>
    <p:extLst>
      <p:ext uri="{BB962C8B-B14F-4D97-AF65-F5344CB8AC3E}">
        <p14:creationId xmlns:p14="http://schemas.microsoft.com/office/powerpoint/2010/main" val="9666724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2E5CF37-E784-62FE-ACCD-2D91E161416F}"/>
              </a:ext>
            </a:extLst>
          </p:cNvPr>
          <p:cNvSpPr>
            <a:spLocks noGrp="1"/>
          </p:cNvSpPr>
          <p:nvPr>
            <p:ph type="title"/>
          </p:nvPr>
        </p:nvSpPr>
        <p:spPr/>
        <p:txBody>
          <a:bodyPr/>
          <a:lstStyle/>
          <a:p>
            <a:r>
              <a:rPr lang="pl-PL" dirty="0"/>
              <a:t>Prawdopodobieństwo warunkowe</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C93EC2F1-9D9F-311B-3A21-ABEA8AE9EECF}"/>
                  </a:ext>
                </a:extLst>
              </p:cNvPr>
              <p:cNvSpPr txBox="1"/>
              <p:nvPr/>
            </p:nvSpPr>
            <p:spPr>
              <a:xfrm>
                <a:off x="1067406" y="2253341"/>
                <a:ext cx="7985153" cy="2121543"/>
              </a:xfrm>
              <a:prstGeom prst="rect">
                <a:avLst/>
              </a:prstGeom>
              <a:noFill/>
            </p:spPr>
            <p:txBody>
              <a:bodyPr wrap="square">
                <a:spAutoFit/>
              </a:bodyPr>
              <a:lstStyle/>
              <a:p>
                <a:pPr algn="l"/>
                <a:r>
                  <a:rPr lang="pl-PL" sz="2000" b="0" i="0" dirty="0">
                    <a:effectLst/>
                  </a:rPr>
                  <a:t>Opisuje szansę zajścia zdarzenia przy wiedzy o jednym zdarzeniu: </a:t>
                </a:r>
              </a:p>
              <a:p>
                <a:pPr algn="l"/>
                <a:endParaRPr lang="pl-PL" sz="2000" dirty="0"/>
              </a:p>
              <a:p>
                <a:r>
                  <a:rPr lang="pl-PL" sz="2000" b="0" i="0" dirty="0">
                    <a:effectLst/>
                  </a:rPr>
                  <a:t> ​</a:t>
                </a:r>
                <a14:m>
                  <m:oMath xmlns:m="http://schemas.openxmlformats.org/officeDocument/2006/math">
                    <m:r>
                      <a:rPr lang="pl-PL" sz="2000" i="1">
                        <a:latin typeface="Cambria Math" panose="02040503050406030204" pitchFamily="18" charset="0"/>
                      </a:rPr>
                      <m:t>𝑃</m:t>
                    </m:r>
                    <m:d>
                      <m:dPr>
                        <m:ctrlPr>
                          <a:rPr lang="pl-PL" sz="2000" i="1">
                            <a:latin typeface="Cambria Math" panose="02040503050406030204" pitchFamily="18" charset="0"/>
                          </a:rPr>
                        </m:ctrlPr>
                      </m:dPr>
                      <m:e>
                        <m:r>
                          <a:rPr lang="pl-PL" sz="2000" i="1">
                            <a:latin typeface="Cambria Math" panose="02040503050406030204" pitchFamily="18" charset="0"/>
                          </a:rPr>
                          <m:t>𝐴</m:t>
                        </m:r>
                        <m:r>
                          <a:rPr lang="pl-PL" sz="2000" i="1">
                            <a:latin typeface="Cambria Math" panose="02040503050406030204" pitchFamily="18" charset="0"/>
                          </a:rPr>
                          <m:t>|</m:t>
                        </m:r>
                        <m:r>
                          <a:rPr lang="pl-PL" sz="2000" i="1">
                            <a:latin typeface="Cambria Math" panose="02040503050406030204" pitchFamily="18" charset="0"/>
                          </a:rPr>
                          <m:t>𝐵</m:t>
                        </m:r>
                      </m:e>
                    </m:d>
                    <m:r>
                      <a:rPr lang="pl-PL" sz="2000" i="1">
                        <a:latin typeface="Cambria Math" panose="02040503050406030204" pitchFamily="18" charset="0"/>
                      </a:rPr>
                      <m:t>=</m:t>
                    </m:r>
                    <m:f>
                      <m:fPr>
                        <m:ctrlPr>
                          <a:rPr lang="pl-PL" sz="2000" i="1">
                            <a:latin typeface="Cambria Math" panose="02040503050406030204" pitchFamily="18" charset="0"/>
                          </a:rPr>
                        </m:ctrlPr>
                      </m:fPr>
                      <m:num>
                        <m:r>
                          <a:rPr lang="pl-PL" sz="2000" i="1">
                            <a:latin typeface="Cambria Math" panose="02040503050406030204" pitchFamily="18" charset="0"/>
                          </a:rPr>
                          <m:t>𝑃</m:t>
                        </m:r>
                        <m:d>
                          <m:dPr>
                            <m:ctrlPr>
                              <a:rPr lang="pl-PL" sz="2000" i="1">
                                <a:latin typeface="Cambria Math" panose="02040503050406030204" pitchFamily="18" charset="0"/>
                              </a:rPr>
                            </m:ctrlPr>
                          </m:dPr>
                          <m:e>
                            <m:r>
                              <a:rPr lang="pl-PL" sz="2000" b="0" i="1" smtClean="0">
                                <a:latin typeface="Cambria Math" panose="02040503050406030204" pitchFamily="18" charset="0"/>
                              </a:rPr>
                              <m:t>𝐴</m:t>
                            </m:r>
                            <m:r>
                              <a:rPr lang="pl-PL" sz="2000" i="1">
                                <a:latin typeface="Cambria Math" panose="02040503050406030204" pitchFamily="18" charset="0"/>
                                <a:ea typeface="Cambria Math" panose="02040503050406030204" pitchFamily="18" charset="0"/>
                              </a:rPr>
                              <m:t>∩</m:t>
                            </m:r>
                            <m:r>
                              <a:rPr lang="pl-PL" sz="2000" b="0" i="1" smtClean="0">
                                <a:latin typeface="Cambria Math" panose="02040503050406030204" pitchFamily="18" charset="0"/>
                                <a:ea typeface="Cambria Math" panose="02040503050406030204" pitchFamily="18" charset="0"/>
                              </a:rPr>
                              <m:t>𝐵</m:t>
                            </m:r>
                          </m:e>
                        </m:d>
                      </m:num>
                      <m:den>
                        <m:r>
                          <a:rPr lang="pl-PL" sz="2000" i="1">
                            <a:latin typeface="Cambria Math" panose="02040503050406030204" pitchFamily="18" charset="0"/>
                          </a:rPr>
                          <m:t>𝑃</m:t>
                        </m:r>
                        <m:d>
                          <m:dPr>
                            <m:ctrlPr>
                              <a:rPr lang="pl-PL" sz="2000" i="1">
                                <a:latin typeface="Cambria Math" panose="02040503050406030204" pitchFamily="18" charset="0"/>
                              </a:rPr>
                            </m:ctrlPr>
                          </m:dPr>
                          <m:e>
                            <m:r>
                              <a:rPr lang="pl-PL" sz="2000" i="1">
                                <a:latin typeface="Cambria Math" panose="02040503050406030204" pitchFamily="18" charset="0"/>
                              </a:rPr>
                              <m:t>𝐵</m:t>
                            </m:r>
                          </m:e>
                        </m:d>
                      </m:den>
                    </m:f>
                  </m:oMath>
                </a14:m>
                <a:endParaRPr lang="pl-PL" sz="2000" b="0" i="0" dirty="0">
                  <a:effectLst/>
                </a:endParaRPr>
              </a:p>
              <a:p>
                <a:endParaRPr lang="pl-PL" sz="2000" b="0" i="0" dirty="0">
                  <a:effectLst/>
                </a:endParaRPr>
              </a:p>
              <a:p>
                <a:pPr algn="l"/>
                <a:r>
                  <a:rPr lang="pl-PL" sz="2000" b="0" i="0" dirty="0">
                    <a:effectLst/>
                  </a:rPr>
                  <a:t>Czyli prawdopodobieństwo A, gdy wie się, że B zaistniało. W AI wykorzystywane np. w klasyfikatorze </a:t>
                </a:r>
                <a:r>
                  <a:rPr lang="pl-PL" sz="2000" b="0" i="0" dirty="0" err="1">
                    <a:effectLst/>
                  </a:rPr>
                  <a:t>Bayesowskim</a:t>
                </a:r>
                <a:r>
                  <a:rPr lang="pl-PL" sz="2000" b="0" i="0" dirty="0">
                    <a:effectLst/>
                  </a:rPr>
                  <a:t> i analizie sekwencji.</a:t>
                </a:r>
              </a:p>
            </p:txBody>
          </p:sp>
        </mc:Choice>
        <mc:Fallback xmlns="">
          <p:sp>
            <p:nvSpPr>
              <p:cNvPr id="4" name="pole tekstowe 3">
                <a:extLst>
                  <a:ext uri="{FF2B5EF4-FFF2-40B4-BE49-F238E27FC236}">
                    <a16:creationId xmlns:a16="http://schemas.microsoft.com/office/drawing/2014/main" id="{C93EC2F1-9D9F-311B-3A21-ABEA8AE9EECF}"/>
                  </a:ext>
                </a:extLst>
              </p:cNvPr>
              <p:cNvSpPr txBox="1">
                <a:spLocks noRot="1" noChangeAspect="1" noMove="1" noResize="1" noEditPoints="1" noAdjustHandles="1" noChangeArrowheads="1" noChangeShapeType="1" noTextEdit="1"/>
              </p:cNvSpPr>
              <p:nvPr/>
            </p:nvSpPr>
            <p:spPr>
              <a:xfrm>
                <a:off x="1067406" y="2253341"/>
                <a:ext cx="7985153" cy="2121543"/>
              </a:xfrm>
              <a:prstGeom prst="rect">
                <a:avLst/>
              </a:prstGeom>
              <a:blipFill>
                <a:blip r:embed="rId2"/>
                <a:stretch>
                  <a:fillRect l="-763" t="-1724" b="-4310"/>
                </a:stretch>
              </a:blipFill>
            </p:spPr>
            <p:txBody>
              <a:bodyPr/>
              <a:lstStyle/>
              <a:p>
                <a:r>
                  <a:rPr lang="pl-PL">
                    <a:noFill/>
                  </a:rPr>
                  <a:t> </a:t>
                </a:r>
              </a:p>
            </p:txBody>
          </p:sp>
        </mc:Fallback>
      </mc:AlternateContent>
      <mc:AlternateContent xmlns:mc="http://schemas.openxmlformats.org/markup-compatibility/2006" xmlns:a14="http://schemas.microsoft.com/office/drawing/2010/main">
        <mc:Choice Requires="a14">
          <p:sp>
            <p:nvSpPr>
              <p:cNvPr id="10" name="pole tekstowe 9">
                <a:extLst>
                  <a:ext uri="{FF2B5EF4-FFF2-40B4-BE49-F238E27FC236}">
                    <a16:creationId xmlns:a16="http://schemas.microsoft.com/office/drawing/2014/main" id="{96482E03-F747-5091-A5E3-B016BFFB9057}"/>
                  </a:ext>
                </a:extLst>
              </p:cNvPr>
              <p:cNvSpPr txBox="1"/>
              <p:nvPr/>
            </p:nvSpPr>
            <p:spPr>
              <a:xfrm>
                <a:off x="3007416" y="5289227"/>
                <a:ext cx="6177168" cy="369332"/>
              </a:xfrm>
              <a:prstGeom prst="rect">
                <a:avLst/>
              </a:prstGeom>
              <a:noFill/>
            </p:spPr>
            <p:txBody>
              <a:bodyPr wrap="square">
                <a:spAutoFit/>
              </a:bodyPr>
              <a:lstStyle/>
              <a:p>
                <a14:m>
                  <m:oMath xmlns:m="http://schemas.openxmlformats.org/officeDocument/2006/math">
                    <m:r>
                      <a:rPr lang="pl-PL" i="1" smtClean="0">
                        <a:latin typeface="Cambria Math" panose="02040503050406030204" pitchFamily="18" charset="0"/>
                      </a:rPr>
                      <m:t>𝑃</m:t>
                    </m:r>
                    <m:d>
                      <m:dPr>
                        <m:ctrlPr>
                          <a:rPr lang="pl-PL" i="1">
                            <a:latin typeface="Cambria Math" panose="02040503050406030204" pitchFamily="18" charset="0"/>
                          </a:rPr>
                        </m:ctrlPr>
                      </m:dPr>
                      <m:e>
                        <m:r>
                          <a:rPr lang="pl-PL" i="1">
                            <a:latin typeface="Cambria Math" panose="02040503050406030204" pitchFamily="18" charset="0"/>
                          </a:rPr>
                          <m:t>𝐴</m:t>
                        </m:r>
                        <m:r>
                          <a:rPr lang="pl-PL" i="1">
                            <a:latin typeface="Cambria Math" panose="02040503050406030204" pitchFamily="18" charset="0"/>
                            <a:ea typeface="Cambria Math" panose="02040503050406030204" pitchFamily="18" charset="0"/>
                          </a:rPr>
                          <m:t>∩</m:t>
                        </m:r>
                        <m:r>
                          <a:rPr lang="pl-PL" i="1">
                            <a:latin typeface="Cambria Math" panose="02040503050406030204" pitchFamily="18" charset="0"/>
                            <a:ea typeface="Cambria Math" panose="02040503050406030204" pitchFamily="18" charset="0"/>
                          </a:rPr>
                          <m:t>𝐵</m:t>
                        </m:r>
                      </m:e>
                    </m:d>
                    <m:r>
                      <a:rPr lang="pl-PL" b="0" i="1" smtClean="0">
                        <a:latin typeface="Cambria Math" panose="02040503050406030204" pitchFamily="18" charset="0"/>
                        <a:ea typeface="Cambria Math" panose="02040503050406030204" pitchFamily="18" charset="0"/>
                      </a:rPr>
                      <m:t>=</m:t>
                    </m:r>
                    <m:r>
                      <a:rPr lang="pl-PL" i="1" smtClean="0">
                        <a:latin typeface="Cambria Math" panose="02040503050406030204" pitchFamily="18" charset="0"/>
                      </a:rPr>
                      <m:t>𝑃</m:t>
                    </m:r>
                    <m:d>
                      <m:dPr>
                        <m:ctrlPr>
                          <a:rPr lang="pl-PL" i="1">
                            <a:latin typeface="Cambria Math" panose="02040503050406030204" pitchFamily="18" charset="0"/>
                          </a:rPr>
                        </m:ctrlPr>
                      </m:dPr>
                      <m:e>
                        <m:r>
                          <a:rPr lang="pl-PL" i="1">
                            <a:latin typeface="Cambria Math" panose="02040503050406030204" pitchFamily="18" charset="0"/>
                          </a:rPr>
                          <m:t>𝐴</m:t>
                        </m:r>
                      </m:e>
                    </m:d>
                  </m:oMath>
                </a14:m>
                <a:r>
                  <a:rPr lang="pl-PL" dirty="0"/>
                  <a:t> </a:t>
                </a:r>
                <a14:m>
                  <m:oMath xmlns:m="http://schemas.openxmlformats.org/officeDocument/2006/math">
                    <m:r>
                      <a:rPr lang="pl-PL" i="1">
                        <a:latin typeface="Cambria Math" panose="02040503050406030204" pitchFamily="18" charset="0"/>
                      </a:rPr>
                      <m:t>𝑃</m:t>
                    </m:r>
                    <m:d>
                      <m:dPr>
                        <m:ctrlPr>
                          <a:rPr lang="pl-PL" i="1">
                            <a:latin typeface="Cambria Math" panose="02040503050406030204" pitchFamily="18" charset="0"/>
                          </a:rPr>
                        </m:ctrlPr>
                      </m:dPr>
                      <m:e>
                        <m:r>
                          <a:rPr lang="pl-PL" b="0" i="1" smtClean="0">
                            <a:latin typeface="Cambria Math" panose="02040503050406030204" pitchFamily="18" charset="0"/>
                          </a:rPr>
                          <m:t>𝐵</m:t>
                        </m:r>
                      </m:e>
                    </m:d>
                  </m:oMath>
                </a14:m>
                <a:endParaRPr lang="pl-PL" dirty="0"/>
              </a:p>
            </p:txBody>
          </p:sp>
        </mc:Choice>
        <mc:Fallback xmlns="">
          <p:sp>
            <p:nvSpPr>
              <p:cNvPr id="10" name="pole tekstowe 9">
                <a:extLst>
                  <a:ext uri="{FF2B5EF4-FFF2-40B4-BE49-F238E27FC236}">
                    <a16:creationId xmlns:a16="http://schemas.microsoft.com/office/drawing/2014/main" id="{96482E03-F747-5091-A5E3-B016BFFB9057}"/>
                  </a:ext>
                </a:extLst>
              </p:cNvPr>
              <p:cNvSpPr txBox="1">
                <a:spLocks noRot="1" noChangeAspect="1" noMove="1" noResize="1" noEditPoints="1" noAdjustHandles="1" noChangeArrowheads="1" noChangeShapeType="1" noTextEdit="1"/>
              </p:cNvSpPr>
              <p:nvPr/>
            </p:nvSpPr>
            <p:spPr>
              <a:xfrm>
                <a:off x="3007416" y="5289227"/>
                <a:ext cx="6177168" cy="369332"/>
              </a:xfrm>
              <a:prstGeom prst="rect">
                <a:avLst/>
              </a:prstGeom>
              <a:blipFill>
                <a:blip r:embed="rId3"/>
                <a:stretch>
                  <a:fillRect/>
                </a:stretch>
              </a:blipFill>
            </p:spPr>
            <p:txBody>
              <a:bodyPr/>
              <a:lstStyle/>
              <a:p>
                <a:r>
                  <a:rPr lang="pl-PL">
                    <a:noFill/>
                  </a:rPr>
                  <a:t> </a:t>
                </a:r>
              </a:p>
            </p:txBody>
          </p:sp>
        </mc:Fallback>
      </mc:AlternateContent>
      <p:sp>
        <p:nvSpPr>
          <p:cNvPr id="14" name="pole tekstowe 13">
            <a:extLst>
              <a:ext uri="{FF2B5EF4-FFF2-40B4-BE49-F238E27FC236}">
                <a16:creationId xmlns:a16="http://schemas.microsoft.com/office/drawing/2014/main" id="{008DB11D-AC51-9409-6F87-8F442CBBAFAA}"/>
              </a:ext>
            </a:extLst>
          </p:cNvPr>
          <p:cNvSpPr txBox="1"/>
          <p:nvPr/>
        </p:nvSpPr>
        <p:spPr>
          <a:xfrm>
            <a:off x="925166" y="4642896"/>
            <a:ext cx="6136640" cy="2031325"/>
          </a:xfrm>
          <a:prstGeom prst="rect">
            <a:avLst/>
          </a:prstGeom>
          <a:noFill/>
        </p:spPr>
        <p:txBody>
          <a:bodyPr wrap="square">
            <a:spAutoFit/>
          </a:bodyPr>
          <a:lstStyle/>
          <a:p>
            <a:pPr algn="l"/>
            <a:r>
              <a:rPr lang="pl-PL" b="0" i="0" dirty="0">
                <a:effectLst/>
              </a:rPr>
              <a:t>Zdarzenia A i B niezależne, gdy zależność jednego nie wpływa na drugie:</a:t>
            </a:r>
          </a:p>
          <a:p>
            <a:pPr algn="l"/>
            <a:endParaRPr lang="pl-PL" b="0" i="0" dirty="0">
              <a:effectLst/>
            </a:endParaRPr>
          </a:p>
          <a:p>
            <a:pPr algn="l"/>
            <a:r>
              <a:rPr lang="pl-PL" b="0" i="0" dirty="0">
                <a:effectLst/>
              </a:rPr>
              <a:t>​</a:t>
            </a:r>
          </a:p>
          <a:p>
            <a:pPr algn="l"/>
            <a:r>
              <a:rPr lang="pl-PL" b="0" i="0" dirty="0">
                <a:effectLst/>
              </a:rPr>
              <a:t>Niezależność upraszcza obliczenia probabilistyczne, np. </a:t>
            </a:r>
            <a:r>
              <a:rPr lang="pl-PL" b="0" i="0" dirty="0" err="1">
                <a:effectLst/>
              </a:rPr>
              <a:t>Naive</a:t>
            </a:r>
            <a:r>
              <a:rPr lang="pl-PL" b="0" i="0" dirty="0">
                <a:effectLst/>
              </a:rPr>
              <a:t> Bayes. W modelach AI założenie niezależności jest często przybliżeniem.</a:t>
            </a:r>
          </a:p>
        </p:txBody>
      </p:sp>
    </p:spTree>
    <p:extLst>
      <p:ext uri="{BB962C8B-B14F-4D97-AF65-F5344CB8AC3E}">
        <p14:creationId xmlns:p14="http://schemas.microsoft.com/office/powerpoint/2010/main" val="9806405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2E2D5A1-0A02-6795-26EE-EB4F20F8969D}"/>
              </a:ext>
            </a:extLst>
          </p:cNvPr>
          <p:cNvSpPr>
            <a:spLocks noGrp="1"/>
          </p:cNvSpPr>
          <p:nvPr>
            <p:ph type="title"/>
          </p:nvPr>
        </p:nvSpPr>
        <p:spPr/>
        <p:txBody>
          <a:bodyPr/>
          <a:lstStyle/>
          <a:p>
            <a:r>
              <a:rPr lang="pl-PL" dirty="0">
                <a:latin typeface="+mn-lt"/>
              </a:rPr>
              <a:t>Twierdzenie Bayesa</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D0F047E5-FD87-56E9-7B6E-6D74BC4BCBCD}"/>
                  </a:ext>
                </a:extLst>
              </p:cNvPr>
              <p:cNvSpPr txBox="1"/>
              <p:nvPr/>
            </p:nvSpPr>
            <p:spPr>
              <a:xfrm>
                <a:off x="1105016" y="1997839"/>
                <a:ext cx="8148314" cy="2331087"/>
              </a:xfrm>
              <a:prstGeom prst="rect">
                <a:avLst/>
              </a:prstGeom>
              <a:noFill/>
            </p:spPr>
            <p:txBody>
              <a:bodyPr wrap="square">
                <a:spAutoFit/>
              </a:bodyPr>
              <a:lstStyle/>
              <a:p>
                <a:pPr algn="l"/>
                <a:r>
                  <a:rPr lang="pl-PL" dirty="0"/>
                  <a:t>Łączy</a:t>
                </a:r>
                <a:r>
                  <a:rPr lang="pl-PL" b="0" i="0" dirty="0">
                    <a:effectLst/>
                  </a:rPr>
                  <a:t> prawdopodobieństwo warunkowe w dwóch kierunkach: </a:t>
                </a:r>
              </a:p>
              <a:p>
                <a:pPr algn="l"/>
                <a:endParaRPr lang="pl-PL" dirty="0"/>
              </a:p>
              <a:p>
                <a:pPr/>
                <a14:m>
                  <m:oMathPara xmlns:m="http://schemas.openxmlformats.org/officeDocument/2006/math">
                    <m:oMathParaPr>
                      <m:jc m:val="centerGroup"/>
                    </m:oMathParaPr>
                    <m:oMath xmlns:m="http://schemas.openxmlformats.org/officeDocument/2006/math">
                      <m:r>
                        <a:rPr lang="pl-PL" b="0" i="1" smtClean="0">
                          <a:latin typeface="Cambria Math" panose="02040503050406030204" pitchFamily="18" charset="0"/>
                        </a:rPr>
                        <m:t>𝑃</m:t>
                      </m:r>
                      <m:d>
                        <m:dPr>
                          <m:ctrlPr>
                            <a:rPr lang="pl-PL" b="0" i="1" smtClean="0">
                              <a:latin typeface="Cambria Math" panose="02040503050406030204" pitchFamily="18" charset="0"/>
                            </a:rPr>
                          </m:ctrlPr>
                        </m:dPr>
                        <m:e>
                          <m:r>
                            <a:rPr lang="pl-PL" b="0" i="1" smtClean="0">
                              <a:latin typeface="Cambria Math" panose="02040503050406030204" pitchFamily="18" charset="0"/>
                            </a:rPr>
                            <m:t>𝐴</m:t>
                          </m:r>
                          <m:r>
                            <a:rPr lang="pl-PL" b="0" i="1" smtClean="0">
                              <a:latin typeface="Cambria Math" panose="02040503050406030204" pitchFamily="18" charset="0"/>
                            </a:rPr>
                            <m:t>|</m:t>
                          </m:r>
                          <m:r>
                            <a:rPr lang="pl-PL" b="0" i="1" smtClean="0">
                              <a:latin typeface="Cambria Math" panose="02040503050406030204" pitchFamily="18" charset="0"/>
                            </a:rPr>
                            <m:t>𝐵</m:t>
                          </m:r>
                        </m:e>
                      </m:d>
                      <m:r>
                        <a:rPr lang="pl-PL" b="0" i="1" smtClean="0">
                          <a:latin typeface="Cambria Math" panose="02040503050406030204" pitchFamily="18" charset="0"/>
                        </a:rPr>
                        <m:t>=</m:t>
                      </m:r>
                      <m:f>
                        <m:fPr>
                          <m:ctrlPr>
                            <a:rPr lang="pl-PL" b="0" i="1" smtClean="0">
                              <a:latin typeface="Cambria Math" panose="02040503050406030204" pitchFamily="18" charset="0"/>
                            </a:rPr>
                          </m:ctrlPr>
                        </m:fPr>
                        <m:num>
                          <m:r>
                            <a:rPr lang="pl-PL" i="1">
                              <a:latin typeface="Cambria Math" panose="02040503050406030204" pitchFamily="18" charset="0"/>
                            </a:rPr>
                            <m:t>𝑃</m:t>
                          </m:r>
                          <m:d>
                            <m:dPr>
                              <m:ctrlPr>
                                <a:rPr lang="pl-PL" i="1">
                                  <a:latin typeface="Cambria Math" panose="02040503050406030204" pitchFamily="18" charset="0"/>
                                </a:rPr>
                              </m:ctrlPr>
                            </m:dPr>
                            <m:e>
                              <m:r>
                                <a:rPr lang="pl-PL" b="0" i="1" smtClean="0">
                                  <a:latin typeface="Cambria Math" panose="02040503050406030204" pitchFamily="18" charset="0"/>
                                </a:rPr>
                                <m:t>𝐵</m:t>
                              </m:r>
                              <m:r>
                                <a:rPr lang="pl-PL" i="1">
                                  <a:latin typeface="Cambria Math" panose="02040503050406030204" pitchFamily="18" charset="0"/>
                                </a:rPr>
                                <m:t>|</m:t>
                              </m:r>
                              <m:r>
                                <a:rPr lang="pl-PL" b="0" i="1" smtClean="0">
                                  <a:latin typeface="Cambria Math" panose="02040503050406030204" pitchFamily="18" charset="0"/>
                                </a:rPr>
                                <m:t>𝐴</m:t>
                              </m:r>
                            </m:e>
                          </m:d>
                          <m:r>
                            <a:rPr lang="pl-PL" i="1">
                              <a:latin typeface="Cambria Math" panose="02040503050406030204" pitchFamily="18" charset="0"/>
                            </a:rPr>
                            <m:t>𝑃</m:t>
                          </m:r>
                          <m:d>
                            <m:dPr>
                              <m:ctrlPr>
                                <a:rPr lang="pl-PL" i="1">
                                  <a:latin typeface="Cambria Math" panose="02040503050406030204" pitchFamily="18" charset="0"/>
                                </a:rPr>
                              </m:ctrlPr>
                            </m:dPr>
                            <m:e>
                              <m:r>
                                <a:rPr lang="pl-PL" i="1">
                                  <a:latin typeface="Cambria Math" panose="02040503050406030204" pitchFamily="18" charset="0"/>
                                </a:rPr>
                                <m:t>𝐴</m:t>
                              </m:r>
                            </m:e>
                          </m:d>
                        </m:num>
                        <m:den>
                          <m:r>
                            <a:rPr lang="pl-PL" i="1">
                              <a:latin typeface="Cambria Math" panose="02040503050406030204" pitchFamily="18" charset="0"/>
                            </a:rPr>
                            <m:t>𝑃</m:t>
                          </m:r>
                          <m:d>
                            <m:dPr>
                              <m:ctrlPr>
                                <a:rPr lang="pl-PL" i="1">
                                  <a:latin typeface="Cambria Math" panose="02040503050406030204" pitchFamily="18" charset="0"/>
                                </a:rPr>
                              </m:ctrlPr>
                            </m:dPr>
                            <m:e>
                              <m:r>
                                <a:rPr lang="pl-PL" i="1">
                                  <a:latin typeface="Cambria Math" panose="02040503050406030204" pitchFamily="18" charset="0"/>
                                </a:rPr>
                                <m:t>𝐵</m:t>
                              </m:r>
                            </m:e>
                          </m:d>
                        </m:den>
                      </m:f>
                    </m:oMath>
                  </m:oMathPara>
                </a14:m>
                <a:endParaRPr lang="pl-PL" dirty="0"/>
              </a:p>
              <a:p>
                <a:pPr algn="l"/>
                <a:r>
                  <a:rPr lang="pl-PL" b="0" i="0" dirty="0">
                    <a:effectLst/>
                  </a:rPr>
                  <a:t>​</a:t>
                </a:r>
              </a:p>
              <a:p>
                <a:pPr algn="l"/>
                <a:r>
                  <a:rPr lang="pl-PL" b="0" i="0" dirty="0">
                    <a:effectLst/>
                  </a:rPr>
                  <a:t>Umożliwia aktualizację przewidywań po zaobserwowaniu nowych danych. Klucz do uczenia probabilistycznego i metod wnioskowania w AI.</a:t>
                </a:r>
              </a:p>
              <a:p>
                <a:pPr algn="l"/>
                <a:r>
                  <a:rPr lang="pl-PL" b="0" i="0" dirty="0">
                    <a:effectLst/>
                  </a:rPr>
                  <a:t>Przykład: model oceny prawdopodobieństwa choroby po wyniku testu.</a:t>
                </a:r>
              </a:p>
            </p:txBody>
          </p:sp>
        </mc:Choice>
        <mc:Fallback xmlns="">
          <p:sp>
            <p:nvSpPr>
              <p:cNvPr id="4" name="pole tekstowe 3">
                <a:extLst>
                  <a:ext uri="{FF2B5EF4-FFF2-40B4-BE49-F238E27FC236}">
                    <a16:creationId xmlns:a16="http://schemas.microsoft.com/office/drawing/2014/main" id="{D0F047E5-FD87-56E9-7B6E-6D74BC4BCBCD}"/>
                  </a:ext>
                </a:extLst>
              </p:cNvPr>
              <p:cNvSpPr txBox="1">
                <a:spLocks noRot="1" noChangeAspect="1" noMove="1" noResize="1" noEditPoints="1" noAdjustHandles="1" noChangeArrowheads="1" noChangeShapeType="1" noTextEdit="1"/>
              </p:cNvSpPr>
              <p:nvPr/>
            </p:nvSpPr>
            <p:spPr>
              <a:xfrm>
                <a:off x="1105016" y="1997839"/>
                <a:ext cx="8148314" cy="2331087"/>
              </a:xfrm>
              <a:prstGeom prst="rect">
                <a:avLst/>
              </a:prstGeom>
              <a:blipFill>
                <a:blip r:embed="rId2"/>
                <a:stretch>
                  <a:fillRect l="-598" t="-1571" b="-3403"/>
                </a:stretch>
              </a:blipFill>
            </p:spPr>
            <p:txBody>
              <a:bodyPr/>
              <a:lstStyle/>
              <a:p>
                <a:r>
                  <a:rPr lang="pl-PL">
                    <a:noFill/>
                  </a:rPr>
                  <a:t> </a:t>
                </a:r>
              </a:p>
            </p:txBody>
          </p:sp>
        </mc:Fallback>
      </mc:AlternateContent>
    </p:spTree>
    <p:extLst>
      <p:ext uri="{BB962C8B-B14F-4D97-AF65-F5344CB8AC3E}">
        <p14:creationId xmlns:p14="http://schemas.microsoft.com/office/powerpoint/2010/main" val="2178347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7FCB008-AEAC-A335-439E-BD8FD7296B19}"/>
              </a:ext>
            </a:extLst>
          </p:cNvPr>
          <p:cNvSpPr>
            <a:spLocks noGrp="1"/>
          </p:cNvSpPr>
          <p:nvPr>
            <p:ph type="title"/>
          </p:nvPr>
        </p:nvSpPr>
        <p:spPr/>
        <p:txBody>
          <a:bodyPr/>
          <a:lstStyle/>
          <a:p>
            <a:r>
              <a:rPr lang="pl-PL" dirty="0"/>
              <a:t>Zmienne losowe</a:t>
            </a:r>
          </a:p>
        </p:txBody>
      </p:sp>
      <p:sp>
        <p:nvSpPr>
          <p:cNvPr id="4" name="Rectangle 1">
            <a:extLst>
              <a:ext uri="{FF2B5EF4-FFF2-40B4-BE49-F238E27FC236}">
                <a16:creationId xmlns:a16="http://schemas.microsoft.com/office/drawing/2014/main" id="{69A8D40B-7EA1-9CA8-9EBF-128F1B8558B9}"/>
              </a:ext>
            </a:extLst>
          </p:cNvPr>
          <p:cNvSpPr>
            <a:spLocks noGrp="1" noChangeArrowheads="1"/>
          </p:cNvSpPr>
          <p:nvPr>
            <p:ph idx="1"/>
          </p:nvPr>
        </p:nvSpPr>
        <p:spPr bwMode="auto">
          <a:xfrm>
            <a:off x="1024128" y="2282573"/>
            <a:ext cx="7793993"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pl-PL" altLang="pl-PL" sz="2400" b="0" i="0" u="none" strike="noStrike" cap="none" normalizeH="0" baseline="0" dirty="0">
                <a:ln>
                  <a:noFill/>
                </a:ln>
                <a:solidFill>
                  <a:schemeClr val="tx1"/>
                </a:solidFill>
                <a:effectLst/>
              </a:rPr>
              <a:t>Zmienna losowa przypisuje liczby zdarzeniom losowym.</a:t>
            </a:r>
          </a:p>
          <a:p>
            <a:pPr marL="0" marR="0" lvl="0" indent="0" algn="l" defTabSz="914400" rtl="0" eaLnBrk="0" fontAlgn="base" latinLnBrk="0" hangingPunct="0">
              <a:lnSpc>
                <a:spcPct val="100000"/>
              </a:lnSpc>
              <a:spcBef>
                <a:spcPct val="0"/>
              </a:spcBef>
              <a:spcAft>
                <a:spcPct val="0"/>
              </a:spcAft>
              <a:buClrTx/>
              <a:buSzTx/>
              <a:buNone/>
              <a:tabLst/>
            </a:pPr>
            <a:r>
              <a:rPr kumimoji="0" lang="pl-PL" altLang="pl-PL" sz="2400" b="0" i="0" u="none" strike="noStrike" cap="none" normalizeH="0" baseline="0" dirty="0">
                <a:ln>
                  <a:noFill/>
                </a:ln>
                <a:solidFill>
                  <a:schemeClr val="tx1"/>
                </a:solidFill>
                <a:effectLst/>
              </a:rPr>
              <a:t>Dwa typy: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2400" b="1" i="0" u="none" strike="noStrike" cap="none" normalizeH="0" baseline="0" dirty="0">
                <a:ln>
                  <a:noFill/>
                </a:ln>
                <a:solidFill>
                  <a:schemeClr val="tx1"/>
                </a:solidFill>
                <a:effectLst/>
              </a:rPr>
              <a:t>dyskretna</a:t>
            </a:r>
            <a:r>
              <a:rPr kumimoji="0" lang="pl-PL" altLang="pl-PL" sz="2400" b="0" i="0" u="none" strike="noStrike" cap="none" normalizeH="0" baseline="0" dirty="0">
                <a:ln>
                  <a:noFill/>
                </a:ln>
                <a:solidFill>
                  <a:schemeClr val="tx1"/>
                </a:solidFill>
                <a:effectLst/>
              </a:rPr>
              <a:t> (np. liczba rzutów do sukcesu),</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2400" b="1" i="0" u="none" strike="noStrike" cap="none" normalizeH="0" baseline="0" dirty="0">
                <a:ln>
                  <a:noFill/>
                </a:ln>
                <a:solidFill>
                  <a:schemeClr val="tx1"/>
                </a:solidFill>
                <a:effectLst/>
              </a:rPr>
              <a:t>ciągła</a:t>
            </a:r>
            <a:r>
              <a:rPr kumimoji="0" lang="pl-PL" altLang="pl-PL" sz="2400" b="0" i="0" u="none" strike="noStrike" cap="none" normalizeH="0" baseline="0" dirty="0">
                <a:ln>
                  <a:noFill/>
                </a:ln>
                <a:solidFill>
                  <a:schemeClr val="tx1"/>
                </a:solidFill>
                <a:effectLst/>
              </a:rPr>
              <a:t> (np. pomiar czasu, długości).</a:t>
            </a:r>
          </a:p>
          <a:p>
            <a:pPr marL="0" marR="0" lvl="0" indent="0" algn="l" defTabSz="914400" rtl="0" eaLnBrk="0" fontAlgn="base" latinLnBrk="0" hangingPunct="0">
              <a:lnSpc>
                <a:spcPct val="100000"/>
              </a:lnSpc>
              <a:spcBef>
                <a:spcPct val="0"/>
              </a:spcBef>
              <a:spcAft>
                <a:spcPct val="0"/>
              </a:spcAft>
              <a:buClrTx/>
              <a:buSzTx/>
              <a:buNone/>
              <a:tabLst/>
            </a:pPr>
            <a:r>
              <a:rPr kumimoji="0" lang="pl-PL" altLang="pl-PL" sz="2400" b="0" i="0" u="none" strike="noStrike" cap="none" normalizeH="0" baseline="0" dirty="0">
                <a:ln>
                  <a:noFill/>
                </a:ln>
                <a:solidFill>
                  <a:schemeClr val="tx1"/>
                </a:solidFill>
                <a:effectLst/>
              </a:rPr>
              <a:t>Opisujemy je przez funkcję prawdopodobieństwa:</a:t>
            </a:r>
          </a:p>
          <a:p>
            <a:pPr marL="0" marR="0" lvl="0" indent="0" algn="l" defTabSz="914400" rtl="0" eaLnBrk="0" fontAlgn="base" latinLnBrk="0" hangingPunct="0">
              <a:lnSpc>
                <a:spcPct val="100000"/>
              </a:lnSpc>
              <a:spcBef>
                <a:spcPct val="0"/>
              </a:spcBef>
              <a:spcAft>
                <a:spcPct val="0"/>
              </a:spcAft>
              <a:buClrTx/>
              <a:buSzTx/>
              <a:buNone/>
              <a:tabLst/>
            </a:pPr>
            <a:r>
              <a:rPr kumimoji="0" lang="pl-PL" altLang="pl-PL" sz="2400" b="0" i="0" u="none" strike="noStrike" cap="none" normalizeH="0" baseline="0" dirty="0">
                <a:ln>
                  <a:noFill/>
                </a:ln>
                <a:solidFill>
                  <a:schemeClr val="tx1"/>
                </a:solidFill>
                <a:effectLst/>
              </a:rPr>
              <a:t>PMF (</a:t>
            </a:r>
            <a:r>
              <a:rPr kumimoji="0" lang="pl-PL" altLang="pl-PL" sz="2400" b="0" i="0" u="none" strike="noStrike" cap="none" normalizeH="0" baseline="0" dirty="0" err="1">
                <a:ln>
                  <a:noFill/>
                </a:ln>
                <a:solidFill>
                  <a:schemeClr val="tx1"/>
                </a:solidFill>
                <a:effectLst/>
              </a:rPr>
              <a:t>Probability</a:t>
            </a:r>
            <a:r>
              <a:rPr kumimoji="0" lang="pl-PL" altLang="pl-PL" sz="2400" b="0" i="0" u="none" strike="noStrike" cap="none" normalizeH="0" baseline="0" dirty="0">
                <a:ln>
                  <a:noFill/>
                </a:ln>
                <a:solidFill>
                  <a:schemeClr val="tx1"/>
                </a:solidFill>
                <a:effectLst/>
              </a:rPr>
              <a:t> Mass </a:t>
            </a:r>
            <a:r>
              <a:rPr kumimoji="0" lang="pl-PL" altLang="pl-PL" sz="2400" b="0" i="0" u="none" strike="noStrike" cap="none" normalizeH="0" baseline="0" dirty="0" err="1">
                <a:ln>
                  <a:noFill/>
                </a:ln>
                <a:solidFill>
                  <a:schemeClr val="tx1"/>
                </a:solidFill>
                <a:effectLst/>
              </a:rPr>
              <a:t>Function</a:t>
            </a:r>
            <a:r>
              <a:rPr kumimoji="0" lang="pl-PL" altLang="pl-PL" sz="2400" b="0" i="0" u="none" strike="noStrike" cap="none" normalizeH="0" baseline="0" dirty="0">
                <a:ln>
                  <a:noFill/>
                </a:ln>
                <a:solidFill>
                  <a:schemeClr val="tx1"/>
                </a:solidFill>
                <a:effectLst/>
              </a:rPr>
              <a:t>) – dla zmiennych dyskretnych,</a:t>
            </a:r>
          </a:p>
          <a:p>
            <a:pPr marL="0" marR="0" lvl="0" indent="0" algn="l" defTabSz="914400" rtl="0" eaLnBrk="0" fontAlgn="base" latinLnBrk="0" hangingPunct="0">
              <a:lnSpc>
                <a:spcPct val="100000"/>
              </a:lnSpc>
              <a:spcBef>
                <a:spcPct val="0"/>
              </a:spcBef>
              <a:spcAft>
                <a:spcPct val="0"/>
              </a:spcAft>
              <a:buClrTx/>
              <a:buSzTx/>
              <a:buNone/>
              <a:tabLst/>
            </a:pPr>
            <a:r>
              <a:rPr kumimoji="0" lang="pl-PL" altLang="pl-PL" sz="2400" b="0" i="0" u="none" strike="noStrike" cap="none" normalizeH="0" baseline="0" dirty="0">
                <a:ln>
                  <a:noFill/>
                </a:ln>
                <a:solidFill>
                  <a:schemeClr val="tx1"/>
                </a:solidFill>
                <a:effectLst/>
              </a:rPr>
              <a:t>PDF (</a:t>
            </a:r>
            <a:r>
              <a:rPr kumimoji="0" lang="pl-PL" altLang="pl-PL" sz="2400" b="0" i="0" u="none" strike="noStrike" cap="none" normalizeH="0" baseline="0" dirty="0" err="1">
                <a:ln>
                  <a:noFill/>
                </a:ln>
                <a:solidFill>
                  <a:schemeClr val="tx1"/>
                </a:solidFill>
                <a:effectLst/>
              </a:rPr>
              <a:t>Probability</a:t>
            </a:r>
            <a:r>
              <a:rPr kumimoji="0" lang="pl-PL" altLang="pl-PL" sz="2400" b="0" i="0" u="none" strike="noStrike" cap="none" normalizeH="0" baseline="0" dirty="0">
                <a:ln>
                  <a:noFill/>
                </a:ln>
                <a:solidFill>
                  <a:schemeClr val="tx1"/>
                </a:solidFill>
                <a:effectLst/>
              </a:rPr>
              <a:t> </a:t>
            </a:r>
            <a:r>
              <a:rPr kumimoji="0" lang="pl-PL" altLang="pl-PL" sz="2400" b="0" i="0" u="none" strike="noStrike" cap="none" normalizeH="0" baseline="0" dirty="0" err="1">
                <a:ln>
                  <a:noFill/>
                </a:ln>
                <a:solidFill>
                  <a:schemeClr val="tx1"/>
                </a:solidFill>
                <a:effectLst/>
              </a:rPr>
              <a:t>Density</a:t>
            </a:r>
            <a:r>
              <a:rPr kumimoji="0" lang="pl-PL" altLang="pl-PL" sz="2400" b="0" i="0" u="none" strike="noStrike" cap="none" normalizeH="0" baseline="0" dirty="0">
                <a:ln>
                  <a:noFill/>
                </a:ln>
                <a:solidFill>
                  <a:schemeClr val="tx1"/>
                </a:solidFill>
                <a:effectLst/>
              </a:rPr>
              <a:t> </a:t>
            </a:r>
            <a:r>
              <a:rPr kumimoji="0" lang="pl-PL" altLang="pl-PL" sz="2400" b="0" i="0" u="none" strike="noStrike" cap="none" normalizeH="0" baseline="0" dirty="0" err="1">
                <a:ln>
                  <a:noFill/>
                </a:ln>
                <a:solidFill>
                  <a:schemeClr val="tx1"/>
                </a:solidFill>
                <a:effectLst/>
              </a:rPr>
              <a:t>Function</a:t>
            </a:r>
            <a:r>
              <a:rPr kumimoji="0" lang="pl-PL" altLang="pl-PL" sz="2400" b="0" i="0" u="none" strike="noStrike" cap="none" normalizeH="0" baseline="0" dirty="0">
                <a:ln>
                  <a:noFill/>
                </a:ln>
                <a:solidFill>
                  <a:schemeClr val="tx1"/>
                </a:solidFill>
                <a:effectLst/>
              </a:rPr>
              <a:t>) – dla ciągłych.</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pl-PL" altLang="pl-PL" sz="24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39029991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3858504-E143-4C69-5F11-7DA9A7DCE1F9}"/>
              </a:ext>
            </a:extLst>
          </p:cNvPr>
          <p:cNvSpPr>
            <a:spLocks noGrp="1"/>
          </p:cNvSpPr>
          <p:nvPr>
            <p:ph type="title"/>
          </p:nvPr>
        </p:nvSpPr>
        <p:spPr/>
        <p:txBody>
          <a:bodyPr/>
          <a:lstStyle/>
          <a:p>
            <a:r>
              <a:rPr lang="pl-PL" sz="5400" dirty="0">
                <a:solidFill>
                  <a:srgbClr val="000000"/>
                </a:solidFill>
                <a:latin typeface="+mn-lt"/>
              </a:rPr>
              <a:t>Rozkład prawdopodobieństwa</a:t>
            </a:r>
            <a:endParaRPr lang="pl-PL" dirty="0">
              <a:latin typeface="+mn-lt"/>
            </a:endParaRPr>
          </a:p>
        </p:txBody>
      </p:sp>
      <p:sp>
        <p:nvSpPr>
          <p:cNvPr id="3" name="Symbol zastępczy zawartości 2">
            <a:extLst>
              <a:ext uri="{FF2B5EF4-FFF2-40B4-BE49-F238E27FC236}">
                <a16:creationId xmlns:a16="http://schemas.microsoft.com/office/drawing/2014/main" id="{2A9C4D41-4154-3E38-3CDF-2CDDB9F71C69}"/>
              </a:ext>
            </a:extLst>
          </p:cNvPr>
          <p:cNvSpPr>
            <a:spLocks noGrp="1"/>
          </p:cNvSpPr>
          <p:nvPr>
            <p:ph idx="1"/>
          </p:nvPr>
        </p:nvSpPr>
        <p:spPr>
          <a:xfrm>
            <a:off x="1024129" y="2286000"/>
            <a:ext cx="5978020" cy="4023360"/>
          </a:xfrm>
        </p:spPr>
        <p:txBody>
          <a:bodyPr/>
          <a:lstStyle/>
          <a:p>
            <a:r>
              <a:rPr lang="pl-PL" sz="1800" dirty="0">
                <a:solidFill>
                  <a:srgbClr val="000000"/>
                </a:solidFill>
              </a:rPr>
              <a:t>Rozkład prawdopodobieństwa na zmienne dyskretne można opisać za pomocą funkcji masy prawdopodobieństwa (PMF), np. sumy dwóch kości
•Rozkład prawdopodobieństwa dla zmiennych ciągłych można opisać za pomocą funkcji gęstości prawdopodobieństwa (PDF) Np. czas oczekiwania między erupcjami </a:t>
            </a:r>
            <a:r>
              <a:rPr lang="pl-PL" sz="1800" dirty="0" err="1">
                <a:solidFill>
                  <a:srgbClr val="000000"/>
                </a:solidFill>
              </a:rPr>
              <a:t>Old</a:t>
            </a:r>
            <a:r>
              <a:rPr lang="pl-PL" sz="1800" dirty="0">
                <a:solidFill>
                  <a:srgbClr val="000000"/>
                </a:solidFill>
              </a:rPr>
              <a:t> </a:t>
            </a:r>
            <a:r>
              <a:rPr lang="pl-PL" sz="1800" dirty="0" err="1">
                <a:solidFill>
                  <a:srgbClr val="000000"/>
                </a:solidFill>
              </a:rPr>
              <a:t>Faithful</a:t>
            </a:r>
            <a:r>
              <a:rPr lang="pl-PL" sz="1800" dirty="0">
                <a:solidFill>
                  <a:srgbClr val="000000"/>
                </a:solidFill>
              </a:rPr>
              <a:t> 
 Plik PDF podaje prawdopodobieństwo nieskończenie małego obszaru o objętości </a:t>
            </a:r>
            <a:r>
              <a:rPr lang="pl-PL" sz="1800" dirty="0" err="1">
                <a:solidFill>
                  <a:srgbClr val="000000"/>
                </a:solidFill>
              </a:rPr>
              <a:t>δX</a:t>
            </a:r>
            <a:r>
              <a:rPr lang="pl-PL" sz="1800" dirty="0">
                <a:solidFill>
                  <a:srgbClr val="000000"/>
                </a:solidFill>
              </a:rPr>
              <a:t>
 Aby znaleźć prawdopodobieństwo w przedziale [a, b], możemy zintegrować plik PDF w następujący sposób:</a:t>
            </a:r>
            <a:endParaRPr lang="pl-PL" dirty="0"/>
          </a:p>
        </p:txBody>
      </p:sp>
      <p:pic>
        <p:nvPicPr>
          <p:cNvPr id="5" name="Obraz 4" descr="Dwa przykładowe rozkłady prawdopodobieństwa. Góra: rozkład normalny, Dół - alternatywny rozkład z dwoma pikami wartości&#10;&#10;">
            <a:extLst>
              <a:ext uri="{FF2B5EF4-FFF2-40B4-BE49-F238E27FC236}">
                <a16:creationId xmlns:a16="http://schemas.microsoft.com/office/drawing/2014/main" id="{B48B49F7-3E88-4AA3-0AD6-EBDB89F21935}"/>
              </a:ext>
            </a:extLst>
          </p:cNvPr>
          <p:cNvPicPr>
            <a:picLocks noChangeAspect="1"/>
          </p:cNvPicPr>
          <p:nvPr/>
        </p:nvPicPr>
        <p:blipFill>
          <a:blip r:embed="rId2"/>
          <a:stretch>
            <a:fillRect/>
          </a:stretch>
        </p:blipFill>
        <p:spPr>
          <a:xfrm>
            <a:off x="7530469" y="1960886"/>
            <a:ext cx="4031611" cy="4673588"/>
          </a:xfrm>
          <a:prstGeom prst="rect">
            <a:avLst/>
          </a:prstGeom>
        </p:spPr>
      </p:pic>
      <p:pic>
        <p:nvPicPr>
          <p:cNvPr id="7" name="Obraz 6" descr="Uogólniony wzór na rozkład prawdopodobieństwa">
            <a:extLst>
              <a:ext uri="{FF2B5EF4-FFF2-40B4-BE49-F238E27FC236}">
                <a16:creationId xmlns:a16="http://schemas.microsoft.com/office/drawing/2014/main" id="{30B61D1D-2A39-BF38-73FA-F4FCAEA9F9D6}"/>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714981" y="5940615"/>
            <a:ext cx="3124636" cy="504895"/>
          </a:xfrm>
          <a:prstGeom prst="rect">
            <a:avLst/>
          </a:prstGeom>
        </p:spPr>
      </p:pic>
    </p:spTree>
    <p:extLst>
      <p:ext uri="{BB962C8B-B14F-4D97-AF65-F5344CB8AC3E}">
        <p14:creationId xmlns:p14="http://schemas.microsoft.com/office/powerpoint/2010/main" val="40844708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EF47AAF-79D7-8C49-55DC-6EB6CA07AD0C}"/>
              </a:ext>
            </a:extLst>
          </p:cNvPr>
          <p:cNvSpPr>
            <a:spLocks noGrp="1"/>
          </p:cNvSpPr>
          <p:nvPr>
            <p:ph type="title"/>
          </p:nvPr>
        </p:nvSpPr>
        <p:spPr/>
        <p:txBody>
          <a:bodyPr/>
          <a:lstStyle/>
          <a:p>
            <a:r>
              <a:rPr lang="pl-PL" dirty="0"/>
              <a:t>Ważne rozkłady prawdopodobieństwa</a:t>
            </a:r>
          </a:p>
        </p:txBody>
      </p:sp>
      <mc:AlternateContent xmlns:mc="http://schemas.openxmlformats.org/markup-compatibility/2006">
        <mc:Choice xmlns:a14="http://schemas.microsoft.com/office/drawing/2010/main" Requires="a14">
          <p:graphicFrame>
            <p:nvGraphicFramePr>
              <p:cNvPr id="3" name="Tabela 2">
                <a:extLst>
                  <a:ext uri="{FF2B5EF4-FFF2-40B4-BE49-F238E27FC236}">
                    <a16:creationId xmlns:a16="http://schemas.microsoft.com/office/drawing/2014/main" id="{AA8B32CB-72EB-2E42-9B17-1A1FBAFA8FB1}"/>
                  </a:ext>
                </a:extLst>
              </p:cNvPr>
              <p:cNvGraphicFramePr>
                <a:graphicFrameLocks noGrp="1"/>
              </p:cNvGraphicFramePr>
              <p:nvPr>
                <p:extLst>
                  <p:ext uri="{D42A27DB-BD31-4B8C-83A1-F6EECF244321}">
                    <p14:modId xmlns:p14="http://schemas.microsoft.com/office/powerpoint/2010/main" val="2408105129"/>
                  </p:ext>
                </p:extLst>
              </p:nvPr>
            </p:nvGraphicFramePr>
            <p:xfrm>
              <a:off x="1324862" y="1687480"/>
              <a:ext cx="10028940" cy="3230491"/>
            </p:xfrm>
            <a:graphic>
              <a:graphicData uri="http://schemas.openxmlformats.org/drawingml/2006/table">
                <a:tbl>
                  <a:tblPr firstRow="1"/>
                  <a:tblGrid>
                    <a:gridCol w="2507235">
                      <a:extLst>
                        <a:ext uri="{9D8B030D-6E8A-4147-A177-3AD203B41FA5}">
                          <a16:colId xmlns:a16="http://schemas.microsoft.com/office/drawing/2014/main" val="3089394928"/>
                        </a:ext>
                      </a:extLst>
                    </a:gridCol>
                    <a:gridCol w="2507235">
                      <a:extLst>
                        <a:ext uri="{9D8B030D-6E8A-4147-A177-3AD203B41FA5}">
                          <a16:colId xmlns:a16="http://schemas.microsoft.com/office/drawing/2014/main" val="2588194420"/>
                        </a:ext>
                      </a:extLst>
                    </a:gridCol>
                    <a:gridCol w="2507235">
                      <a:extLst>
                        <a:ext uri="{9D8B030D-6E8A-4147-A177-3AD203B41FA5}">
                          <a16:colId xmlns:a16="http://schemas.microsoft.com/office/drawing/2014/main" val="1275541918"/>
                        </a:ext>
                      </a:extLst>
                    </a:gridCol>
                    <a:gridCol w="2507235">
                      <a:extLst>
                        <a:ext uri="{9D8B030D-6E8A-4147-A177-3AD203B41FA5}">
                          <a16:colId xmlns:a16="http://schemas.microsoft.com/office/drawing/2014/main" val="2582481346"/>
                        </a:ext>
                      </a:extLst>
                    </a:gridCol>
                  </a:tblGrid>
                  <a:tr h="477459">
                    <a:tc>
                      <a:txBody>
                        <a:bodyPr/>
                        <a:lstStyle/>
                        <a:p>
                          <a:pPr algn="l" fontAlgn="t" latinLnBrk="0"/>
                          <a:r>
                            <a:rPr lang="pl-PL" sz="1600" b="0" dirty="0">
                              <a:effectLst/>
                            </a:rPr>
                            <a:t>Rozkład</a:t>
                          </a:r>
                        </a:p>
                      </a:txBody>
                      <a:tcPr marL="54392" marR="54392" marT="54392" marB="54392">
                        <a:lnL w="7620" cap="flat" cmpd="sng" algn="ctr">
                          <a:solidFill>
                            <a:srgbClr val="1038C3"/>
                          </a:solidFill>
                          <a:prstDash val="solid"/>
                          <a:round/>
                          <a:headEnd type="none" w="med" len="med"/>
                          <a:tailEnd type="none" w="med" len="med"/>
                        </a:lnL>
                        <a:lnR w="7620" cap="flat" cmpd="sng" algn="ctr">
                          <a:solidFill>
                            <a:srgbClr val="003EC3"/>
                          </a:solidFill>
                          <a:prstDash val="solid"/>
                          <a:round/>
                          <a:headEnd type="none" w="med" len="med"/>
                          <a:tailEnd type="none" w="med" len="med"/>
                        </a:lnR>
                        <a:lnT w="7620" cap="flat" cmpd="sng" algn="ctr">
                          <a:solidFill>
                            <a:srgbClr val="1038C3"/>
                          </a:solidFill>
                          <a:prstDash val="solid"/>
                          <a:round/>
                          <a:headEnd type="none" w="med" len="med"/>
                          <a:tailEnd type="none" w="med" len="med"/>
                        </a:lnT>
                        <a:lnB w="7620" cap="flat" cmpd="sng" algn="ctr">
                          <a:solidFill>
                            <a:srgbClr val="4035C3"/>
                          </a:solidFill>
                          <a:prstDash val="solid"/>
                          <a:round/>
                          <a:headEnd type="none" w="med" len="med"/>
                          <a:tailEnd type="none" w="med" len="med"/>
                        </a:lnB>
                        <a:noFill/>
                      </a:tcPr>
                    </a:tc>
                    <a:tc>
                      <a:txBody>
                        <a:bodyPr/>
                        <a:lstStyle/>
                        <a:p>
                          <a:pPr algn="l" fontAlgn="t" latinLnBrk="0"/>
                          <a:r>
                            <a:rPr lang="pl-PL" sz="1600" b="0">
                              <a:effectLst/>
                            </a:rPr>
                            <a:t>Typ</a:t>
                          </a:r>
                        </a:p>
                      </a:txBody>
                      <a:tcPr marL="54392" marR="54392" marT="54392" marB="54392">
                        <a:lnL w="7620" cap="flat" cmpd="sng" algn="ctr">
                          <a:solidFill>
                            <a:srgbClr val="003EC3"/>
                          </a:solidFill>
                          <a:prstDash val="solid"/>
                          <a:round/>
                          <a:headEnd type="none" w="med" len="med"/>
                          <a:tailEnd type="none" w="med" len="med"/>
                        </a:lnL>
                        <a:lnR w="7620" cap="flat" cmpd="sng" algn="ctr">
                          <a:solidFill>
                            <a:srgbClr val="503EC3"/>
                          </a:solidFill>
                          <a:prstDash val="solid"/>
                          <a:round/>
                          <a:headEnd type="none" w="med" len="med"/>
                          <a:tailEnd type="none" w="med" len="med"/>
                        </a:lnR>
                        <a:lnT w="7620" cap="flat" cmpd="sng" algn="ctr">
                          <a:solidFill>
                            <a:srgbClr val="003EC3"/>
                          </a:solidFill>
                          <a:prstDash val="solid"/>
                          <a:round/>
                          <a:headEnd type="none" w="med" len="med"/>
                          <a:tailEnd type="none" w="med" len="med"/>
                        </a:lnT>
                        <a:lnB w="7620" cap="flat" cmpd="sng" algn="ctr">
                          <a:solidFill>
                            <a:srgbClr val="003EC3"/>
                          </a:solidFill>
                          <a:prstDash val="solid"/>
                          <a:round/>
                          <a:headEnd type="none" w="med" len="med"/>
                          <a:tailEnd type="none" w="med" len="med"/>
                        </a:lnB>
                        <a:noFill/>
                      </a:tcPr>
                    </a:tc>
                    <a:tc>
                      <a:txBody>
                        <a:bodyPr/>
                        <a:lstStyle/>
                        <a:p>
                          <a:pPr algn="l" fontAlgn="t" latinLnBrk="0"/>
                          <a:r>
                            <a:rPr lang="pl-PL" sz="1600" b="0">
                              <a:effectLst/>
                            </a:rPr>
                            <a:t>Przykład</a:t>
                          </a:r>
                        </a:p>
                      </a:txBody>
                      <a:tcPr marL="54392" marR="54392" marT="54392" marB="54392">
                        <a:lnL w="7620" cap="flat" cmpd="sng" algn="ctr">
                          <a:solidFill>
                            <a:srgbClr val="503EC3"/>
                          </a:solidFill>
                          <a:prstDash val="solid"/>
                          <a:round/>
                          <a:headEnd type="none" w="med" len="med"/>
                          <a:tailEnd type="none" w="med" len="med"/>
                        </a:lnL>
                        <a:lnR w="7620" cap="flat" cmpd="sng" algn="ctr">
                          <a:solidFill>
                            <a:srgbClr val="403AC3"/>
                          </a:solidFill>
                          <a:prstDash val="solid"/>
                          <a:round/>
                          <a:headEnd type="none" w="med" len="med"/>
                          <a:tailEnd type="none" w="med" len="med"/>
                        </a:lnR>
                        <a:lnT w="7620" cap="flat" cmpd="sng" algn="ctr">
                          <a:solidFill>
                            <a:srgbClr val="503EC3"/>
                          </a:solidFill>
                          <a:prstDash val="solid"/>
                          <a:round/>
                          <a:headEnd type="none" w="med" len="med"/>
                          <a:tailEnd type="none" w="med" len="med"/>
                        </a:lnT>
                        <a:lnB w="7620" cap="flat" cmpd="sng" algn="ctr">
                          <a:solidFill>
                            <a:srgbClr val="003EC3"/>
                          </a:solidFill>
                          <a:prstDash val="solid"/>
                          <a:round/>
                          <a:headEnd type="none" w="med" len="med"/>
                          <a:tailEnd type="none" w="med" len="med"/>
                        </a:lnB>
                        <a:noFill/>
                      </a:tcPr>
                    </a:tc>
                    <a:tc>
                      <a:txBody>
                        <a:bodyPr/>
                        <a:lstStyle/>
                        <a:p>
                          <a:pPr algn="l" fontAlgn="t" latinLnBrk="0"/>
                          <a:r>
                            <a:rPr lang="pl-PL" sz="1600" b="0" dirty="0">
                              <a:effectLst/>
                            </a:rPr>
                            <a:t>Wzór/Właściwość</a:t>
                          </a:r>
                        </a:p>
                      </a:txBody>
                      <a:tcPr marL="54392" marR="54392" marT="54392" marB="54392">
                        <a:lnL w="7620" cap="flat" cmpd="sng" algn="ctr">
                          <a:solidFill>
                            <a:srgbClr val="403AC3"/>
                          </a:solidFill>
                          <a:prstDash val="solid"/>
                          <a:round/>
                          <a:headEnd type="none" w="med" len="med"/>
                          <a:tailEnd type="none" w="med" len="med"/>
                        </a:lnL>
                        <a:lnR w="7620" cap="flat" cmpd="sng" algn="ctr">
                          <a:solidFill>
                            <a:srgbClr val="403AC3"/>
                          </a:solidFill>
                          <a:prstDash val="solid"/>
                          <a:round/>
                          <a:headEnd type="none" w="med" len="med"/>
                          <a:tailEnd type="none" w="med" len="med"/>
                        </a:lnR>
                        <a:lnT w="7620" cap="flat" cmpd="sng" algn="ctr">
                          <a:solidFill>
                            <a:srgbClr val="403AC3"/>
                          </a:solidFill>
                          <a:prstDash val="solid"/>
                          <a:round/>
                          <a:headEnd type="none" w="med" len="med"/>
                          <a:tailEnd type="none" w="med" len="med"/>
                        </a:lnT>
                        <a:lnB w="7620" cap="flat" cmpd="sng" algn="ctr">
                          <a:solidFill>
                            <a:srgbClr val="503EC3"/>
                          </a:solidFill>
                          <a:prstDash val="solid"/>
                          <a:round/>
                          <a:headEnd type="none" w="med" len="med"/>
                          <a:tailEnd type="none" w="med" len="med"/>
                        </a:lnB>
                        <a:noFill/>
                      </a:tcPr>
                    </a:tc>
                    <a:extLst>
                      <a:ext uri="{0D108BD9-81ED-4DB2-BD59-A6C34878D82A}">
                        <a16:rowId xmlns:a16="http://schemas.microsoft.com/office/drawing/2014/main" val="2529594609"/>
                      </a:ext>
                    </a:extLst>
                  </a:tr>
                  <a:tr h="440635">
                    <a:tc>
                      <a:txBody>
                        <a:bodyPr/>
                        <a:lstStyle/>
                        <a:p>
                          <a:pPr fontAlgn="base" latinLnBrk="0"/>
                          <a:r>
                            <a:rPr lang="pl-PL" sz="1600" dirty="0" err="1">
                              <a:effectLst/>
                            </a:rPr>
                            <a:t>Bernoulliego</a:t>
                          </a:r>
                          <a:endParaRPr lang="pl-PL" sz="1600" dirty="0">
                            <a:effectLst/>
                          </a:endParaRPr>
                        </a:p>
                      </a:txBody>
                      <a:tcPr marL="54392" marR="54392" marT="40794" marB="40794" anchor="ctr">
                        <a:lnL w="7620" cap="flat" cmpd="sng" algn="ctr">
                          <a:solidFill>
                            <a:srgbClr val="4035C3"/>
                          </a:solidFill>
                          <a:prstDash val="solid"/>
                          <a:round/>
                          <a:headEnd type="none" w="med" len="med"/>
                          <a:tailEnd type="none" w="med" len="med"/>
                        </a:lnL>
                        <a:lnR w="7620" cap="flat" cmpd="sng" algn="ctr">
                          <a:solidFill>
                            <a:srgbClr val="003EC3"/>
                          </a:solidFill>
                          <a:prstDash val="solid"/>
                          <a:round/>
                          <a:headEnd type="none" w="med" len="med"/>
                          <a:tailEnd type="none" w="med" len="med"/>
                        </a:lnR>
                        <a:lnT w="7620" cap="flat" cmpd="sng" algn="ctr">
                          <a:solidFill>
                            <a:srgbClr val="4035C3"/>
                          </a:solidFill>
                          <a:prstDash val="solid"/>
                          <a:round/>
                          <a:headEnd type="none" w="med" len="med"/>
                          <a:tailEnd type="none" w="med" len="med"/>
                        </a:lnT>
                        <a:lnB w="7620" cap="flat" cmpd="sng" algn="ctr">
                          <a:solidFill>
                            <a:srgbClr val="1038C3"/>
                          </a:solidFill>
                          <a:prstDash val="solid"/>
                          <a:round/>
                          <a:headEnd type="none" w="med" len="med"/>
                          <a:tailEnd type="none" w="med" len="med"/>
                        </a:lnB>
                        <a:noFill/>
                      </a:tcPr>
                    </a:tc>
                    <a:tc>
                      <a:txBody>
                        <a:bodyPr/>
                        <a:lstStyle/>
                        <a:p>
                          <a:pPr fontAlgn="base" latinLnBrk="0"/>
                          <a:r>
                            <a:rPr lang="pl-PL" sz="1600">
                              <a:effectLst/>
                            </a:rPr>
                            <a:t>Dyskretny</a:t>
                          </a:r>
                        </a:p>
                      </a:txBody>
                      <a:tcPr marL="54392" marR="54392" marT="40794" marB="40794" anchor="ctr">
                        <a:lnL w="7620" cap="flat" cmpd="sng" algn="ctr">
                          <a:solidFill>
                            <a:srgbClr val="003EC3"/>
                          </a:solidFill>
                          <a:prstDash val="solid"/>
                          <a:round/>
                          <a:headEnd type="none" w="med" len="med"/>
                          <a:tailEnd type="none" w="med" len="med"/>
                        </a:lnL>
                        <a:lnR w="7620" cap="flat" cmpd="sng" algn="ctr">
                          <a:solidFill>
                            <a:srgbClr val="003EC3"/>
                          </a:solidFill>
                          <a:prstDash val="solid"/>
                          <a:round/>
                          <a:headEnd type="none" w="med" len="med"/>
                          <a:tailEnd type="none" w="med" len="med"/>
                        </a:lnR>
                        <a:lnT w="7620" cap="flat" cmpd="sng" algn="ctr">
                          <a:solidFill>
                            <a:srgbClr val="003EC3"/>
                          </a:solidFill>
                          <a:prstDash val="solid"/>
                          <a:round/>
                          <a:headEnd type="none" w="med" len="med"/>
                          <a:tailEnd type="none" w="med" len="med"/>
                        </a:lnT>
                        <a:lnB w="7620" cap="flat" cmpd="sng" algn="ctr">
                          <a:solidFill>
                            <a:srgbClr val="1033C3"/>
                          </a:solidFill>
                          <a:prstDash val="solid"/>
                          <a:round/>
                          <a:headEnd type="none" w="med" len="med"/>
                          <a:tailEnd type="none" w="med" len="med"/>
                        </a:lnB>
                        <a:noFill/>
                      </a:tcPr>
                    </a:tc>
                    <a:tc>
                      <a:txBody>
                        <a:bodyPr/>
                        <a:lstStyle/>
                        <a:p>
                          <a:pPr fontAlgn="base" latinLnBrk="0"/>
                          <a:r>
                            <a:rPr lang="pl-PL" sz="1600">
                              <a:effectLst/>
                            </a:rPr>
                            <a:t>rzut monetą</a:t>
                          </a:r>
                        </a:p>
                      </a:txBody>
                      <a:tcPr marL="54392" marR="54392" marT="40794" marB="40794" anchor="ctr">
                        <a:lnL w="7620" cap="flat" cmpd="sng" algn="ctr">
                          <a:solidFill>
                            <a:srgbClr val="003EC3"/>
                          </a:solidFill>
                          <a:prstDash val="solid"/>
                          <a:round/>
                          <a:headEnd type="none" w="med" len="med"/>
                          <a:tailEnd type="none" w="med" len="med"/>
                        </a:lnL>
                        <a:lnR w="7620" cap="flat" cmpd="sng" algn="ctr">
                          <a:solidFill>
                            <a:srgbClr val="503EC3"/>
                          </a:solidFill>
                          <a:prstDash val="solid"/>
                          <a:round/>
                          <a:headEnd type="none" w="med" len="med"/>
                          <a:tailEnd type="none" w="med" len="med"/>
                        </a:lnR>
                        <a:lnT w="7620" cap="flat" cmpd="sng" algn="ctr">
                          <a:solidFill>
                            <a:srgbClr val="003EC3"/>
                          </a:solidFill>
                          <a:prstDash val="solid"/>
                          <a:round/>
                          <a:headEnd type="none" w="med" len="med"/>
                          <a:tailEnd type="none" w="med" len="med"/>
                        </a:lnT>
                        <a:lnB w="7620" cap="flat" cmpd="sng" algn="ctr">
                          <a:solidFill>
                            <a:srgbClr val="B042C3"/>
                          </a:solidFill>
                          <a:prstDash val="solid"/>
                          <a:round/>
                          <a:headEnd type="none" w="med" len="med"/>
                          <a:tailEnd type="none" w="med" len="med"/>
                        </a:lnB>
                        <a:noFill/>
                      </a:tcPr>
                    </a:tc>
                    <a:tc>
                      <a:txBody>
                        <a:bodyPr/>
                        <a:lstStyle/>
                        <a:p>
                          <a:pPr fontAlgn="base" latinLnBrk="0"/>
                          <a:r>
                            <a:rPr lang="pl-PL" sz="1600" dirty="0">
                              <a:effectLst/>
                            </a:rPr>
                            <a:t>​</a:t>
                          </a:r>
                          <a14:m>
                            <m:oMath xmlns:m="http://schemas.openxmlformats.org/officeDocument/2006/math">
                              <m:r>
                                <a:rPr lang="pl-PL" sz="1600" b="0" i="1" smtClean="0">
                                  <a:effectLst/>
                                  <a:latin typeface="Cambria Math" panose="02040503050406030204" pitchFamily="18" charset="0"/>
                                </a:rPr>
                                <m:t>𝑃</m:t>
                              </m:r>
                              <m:d>
                                <m:dPr>
                                  <m:ctrlPr>
                                    <a:rPr lang="pl-PL" sz="1600" b="0" i="1" smtClean="0">
                                      <a:effectLst/>
                                      <a:latin typeface="Cambria Math" panose="02040503050406030204" pitchFamily="18" charset="0"/>
                                    </a:rPr>
                                  </m:ctrlPr>
                                </m:dPr>
                                <m:e>
                                  <m:r>
                                    <a:rPr lang="pl-PL" sz="1600" b="0" i="1" smtClean="0">
                                      <a:effectLst/>
                                      <a:latin typeface="Cambria Math" panose="02040503050406030204" pitchFamily="18" charset="0"/>
                                    </a:rPr>
                                    <m:t>𝑥</m:t>
                                  </m:r>
                                </m:e>
                              </m:d>
                              <m:r>
                                <a:rPr lang="pl-PL" sz="1600" b="0" i="1" smtClean="0">
                                  <a:effectLst/>
                                  <a:latin typeface="Cambria Math" panose="02040503050406030204" pitchFamily="18" charset="0"/>
                                </a:rPr>
                                <m:t>=</m:t>
                              </m:r>
                              <m:sSup>
                                <m:sSupPr>
                                  <m:ctrlPr>
                                    <a:rPr lang="pl-PL" sz="1600" b="0" i="1" smtClean="0">
                                      <a:effectLst/>
                                      <a:latin typeface="Cambria Math" panose="02040503050406030204" pitchFamily="18" charset="0"/>
                                    </a:rPr>
                                  </m:ctrlPr>
                                </m:sSupPr>
                                <m:e>
                                  <m:r>
                                    <a:rPr lang="pl-PL" sz="1600" b="0" i="1" smtClean="0">
                                      <a:effectLst/>
                                      <a:latin typeface="Cambria Math" panose="02040503050406030204" pitchFamily="18" charset="0"/>
                                    </a:rPr>
                                    <m:t>𝑝</m:t>
                                  </m:r>
                                </m:e>
                                <m:sup>
                                  <m:r>
                                    <a:rPr lang="pl-PL" sz="1600" b="0" i="1" smtClean="0">
                                      <a:effectLst/>
                                      <a:latin typeface="Cambria Math" panose="02040503050406030204" pitchFamily="18" charset="0"/>
                                    </a:rPr>
                                    <m:t>𝑥</m:t>
                                  </m:r>
                                </m:sup>
                              </m:sSup>
                              <m:sSup>
                                <m:sSupPr>
                                  <m:ctrlPr>
                                    <a:rPr lang="pl-PL" sz="1600" b="0" i="1" smtClean="0">
                                      <a:effectLst/>
                                      <a:latin typeface="Cambria Math" panose="02040503050406030204" pitchFamily="18" charset="0"/>
                                    </a:rPr>
                                  </m:ctrlPr>
                                </m:sSupPr>
                                <m:e>
                                  <m:r>
                                    <a:rPr lang="pl-PL" sz="1600" b="0" i="1" smtClean="0">
                                      <a:effectLst/>
                                      <a:latin typeface="Cambria Math" panose="02040503050406030204" pitchFamily="18" charset="0"/>
                                    </a:rPr>
                                    <m:t>(1−</m:t>
                                  </m:r>
                                  <m:r>
                                    <a:rPr lang="pl-PL" sz="1600" b="0" i="1" smtClean="0">
                                      <a:effectLst/>
                                      <a:latin typeface="Cambria Math" panose="02040503050406030204" pitchFamily="18" charset="0"/>
                                    </a:rPr>
                                    <m:t>𝑝</m:t>
                                  </m:r>
                                  <m:r>
                                    <a:rPr lang="pl-PL" sz="1600" b="0" i="1" smtClean="0">
                                      <a:effectLst/>
                                      <a:latin typeface="Cambria Math" panose="02040503050406030204" pitchFamily="18" charset="0"/>
                                    </a:rPr>
                                    <m:t>)</m:t>
                                  </m:r>
                                </m:e>
                                <m:sup>
                                  <m:r>
                                    <a:rPr lang="pl-PL" sz="1600" b="0" i="1" smtClean="0">
                                      <a:effectLst/>
                                      <a:latin typeface="Cambria Math" panose="02040503050406030204" pitchFamily="18" charset="0"/>
                                    </a:rPr>
                                    <m:t>𝑥</m:t>
                                  </m:r>
                                </m:sup>
                              </m:sSup>
                            </m:oMath>
                          </a14:m>
                          <a:endParaRPr lang="pl-PL" sz="1600" dirty="0">
                            <a:effectLst/>
                          </a:endParaRPr>
                        </a:p>
                      </a:txBody>
                      <a:tcPr marL="54392" marR="54392" marT="40794" marB="40794" anchor="ctr">
                        <a:lnL w="7620" cap="flat" cmpd="sng" algn="ctr">
                          <a:solidFill>
                            <a:srgbClr val="503EC3"/>
                          </a:solidFill>
                          <a:prstDash val="solid"/>
                          <a:round/>
                          <a:headEnd type="none" w="med" len="med"/>
                          <a:tailEnd type="none" w="med" len="med"/>
                        </a:lnL>
                        <a:lnR w="7620" cap="flat" cmpd="sng" algn="ctr">
                          <a:solidFill>
                            <a:srgbClr val="503EC3"/>
                          </a:solidFill>
                          <a:prstDash val="solid"/>
                          <a:round/>
                          <a:headEnd type="none" w="med" len="med"/>
                          <a:tailEnd type="none" w="med" len="med"/>
                        </a:lnR>
                        <a:lnT w="7620" cap="flat" cmpd="sng" algn="ctr">
                          <a:solidFill>
                            <a:srgbClr val="503EC3"/>
                          </a:solidFill>
                          <a:prstDash val="solid"/>
                          <a:round/>
                          <a:headEnd type="none" w="med" len="med"/>
                          <a:tailEnd type="none" w="med" len="med"/>
                        </a:lnT>
                        <a:lnB w="7620" cap="flat" cmpd="sng" algn="ctr">
                          <a:solidFill>
                            <a:srgbClr val="403AC3"/>
                          </a:solidFill>
                          <a:prstDash val="solid"/>
                          <a:round/>
                          <a:headEnd type="none" w="med" len="med"/>
                          <a:tailEnd type="none" w="med" len="med"/>
                        </a:lnB>
                        <a:noFill/>
                      </a:tcPr>
                    </a:tc>
                    <a:extLst>
                      <a:ext uri="{0D108BD9-81ED-4DB2-BD59-A6C34878D82A}">
                        <a16:rowId xmlns:a16="http://schemas.microsoft.com/office/drawing/2014/main" val="678576289"/>
                      </a:ext>
                    </a:extLst>
                  </a:tr>
                  <a:tr h="770799">
                    <a:tc>
                      <a:txBody>
                        <a:bodyPr/>
                        <a:lstStyle/>
                        <a:p>
                          <a:pPr fontAlgn="base" latinLnBrk="0"/>
                          <a:r>
                            <a:rPr lang="pl-PL" sz="1600" dirty="0">
                              <a:effectLst/>
                            </a:rPr>
                            <a:t>Dwumianowy</a:t>
                          </a:r>
                        </a:p>
                      </a:txBody>
                      <a:tcPr marL="54392" marR="54392" marT="40794" marB="40794" anchor="ctr">
                        <a:lnL w="7620" cap="flat" cmpd="sng" algn="ctr">
                          <a:solidFill>
                            <a:srgbClr val="1038C3"/>
                          </a:solidFill>
                          <a:prstDash val="solid"/>
                          <a:round/>
                          <a:headEnd type="none" w="med" len="med"/>
                          <a:tailEnd type="none" w="med" len="med"/>
                        </a:lnL>
                        <a:lnR w="7620" cap="flat" cmpd="sng" algn="ctr">
                          <a:solidFill>
                            <a:srgbClr val="1033C3"/>
                          </a:solidFill>
                          <a:prstDash val="solid"/>
                          <a:round/>
                          <a:headEnd type="none" w="med" len="med"/>
                          <a:tailEnd type="none" w="med" len="med"/>
                        </a:lnR>
                        <a:lnT w="7620" cap="flat" cmpd="sng" algn="ctr">
                          <a:solidFill>
                            <a:srgbClr val="1038C3"/>
                          </a:solidFill>
                          <a:prstDash val="solid"/>
                          <a:round/>
                          <a:headEnd type="none" w="med" len="med"/>
                          <a:tailEnd type="none" w="med" len="med"/>
                        </a:lnT>
                        <a:lnB w="7620" cap="flat" cmpd="sng" algn="ctr">
                          <a:solidFill>
                            <a:srgbClr val="B042C3"/>
                          </a:solidFill>
                          <a:prstDash val="solid"/>
                          <a:round/>
                          <a:headEnd type="none" w="med" len="med"/>
                          <a:tailEnd type="none" w="med" len="med"/>
                        </a:lnB>
                        <a:noFill/>
                      </a:tcPr>
                    </a:tc>
                    <a:tc>
                      <a:txBody>
                        <a:bodyPr/>
                        <a:lstStyle/>
                        <a:p>
                          <a:pPr fontAlgn="base" latinLnBrk="0"/>
                          <a:r>
                            <a:rPr lang="pl-PL" sz="1600">
                              <a:effectLst/>
                            </a:rPr>
                            <a:t>Dyskretny</a:t>
                          </a:r>
                        </a:p>
                      </a:txBody>
                      <a:tcPr marL="54392" marR="54392" marT="40794" marB="40794" anchor="ctr">
                        <a:lnL w="7620" cap="flat" cmpd="sng" algn="ctr">
                          <a:solidFill>
                            <a:srgbClr val="1033C3"/>
                          </a:solidFill>
                          <a:prstDash val="solid"/>
                          <a:round/>
                          <a:headEnd type="none" w="med" len="med"/>
                          <a:tailEnd type="none" w="med" len="med"/>
                        </a:lnL>
                        <a:lnR w="7620" cap="flat" cmpd="sng" algn="ctr">
                          <a:solidFill>
                            <a:srgbClr val="B042C3"/>
                          </a:solidFill>
                          <a:prstDash val="solid"/>
                          <a:round/>
                          <a:headEnd type="none" w="med" len="med"/>
                          <a:tailEnd type="none" w="med" len="med"/>
                        </a:lnR>
                        <a:lnT w="7620" cap="flat" cmpd="sng" algn="ctr">
                          <a:solidFill>
                            <a:srgbClr val="1033C3"/>
                          </a:solidFill>
                          <a:prstDash val="solid"/>
                          <a:round/>
                          <a:headEnd type="none" w="med" len="med"/>
                          <a:tailEnd type="none" w="med" len="med"/>
                        </a:lnT>
                        <a:lnB w="7620" cap="flat" cmpd="sng" algn="ctr">
                          <a:solidFill>
                            <a:srgbClr val="1038C3"/>
                          </a:solidFill>
                          <a:prstDash val="solid"/>
                          <a:round/>
                          <a:headEnd type="none" w="med" len="med"/>
                          <a:tailEnd type="none" w="med" len="med"/>
                        </a:lnB>
                        <a:noFill/>
                      </a:tcPr>
                    </a:tc>
                    <a:tc>
                      <a:txBody>
                        <a:bodyPr/>
                        <a:lstStyle/>
                        <a:p>
                          <a:pPr fontAlgn="base" latinLnBrk="0"/>
                          <a:r>
                            <a:rPr lang="pl-PL" sz="1600">
                              <a:effectLst/>
                            </a:rPr>
                            <a:t>liczba sukcesów</a:t>
                          </a:r>
                        </a:p>
                      </a:txBody>
                      <a:tcPr marL="54392" marR="54392" marT="40794" marB="40794" anchor="ctr">
                        <a:lnL w="7620" cap="flat" cmpd="sng" algn="ctr">
                          <a:solidFill>
                            <a:srgbClr val="B042C3"/>
                          </a:solidFill>
                          <a:prstDash val="solid"/>
                          <a:round/>
                          <a:headEnd type="none" w="med" len="med"/>
                          <a:tailEnd type="none" w="med" len="med"/>
                        </a:lnL>
                        <a:lnR w="7620" cap="flat" cmpd="sng" algn="ctr">
                          <a:solidFill>
                            <a:srgbClr val="403AC3"/>
                          </a:solidFill>
                          <a:prstDash val="solid"/>
                          <a:round/>
                          <a:headEnd type="none" w="med" len="med"/>
                          <a:tailEnd type="none" w="med" len="med"/>
                        </a:lnR>
                        <a:lnT w="7620" cap="flat" cmpd="sng" algn="ctr">
                          <a:solidFill>
                            <a:srgbClr val="B042C3"/>
                          </a:solidFill>
                          <a:prstDash val="solid"/>
                          <a:round/>
                          <a:headEnd type="none" w="med" len="med"/>
                          <a:tailEnd type="none" w="med" len="med"/>
                        </a:lnT>
                        <a:lnB w="7620" cap="flat" cmpd="sng" algn="ctr">
                          <a:solidFill>
                            <a:srgbClr val="1033C3"/>
                          </a:solidFill>
                          <a:prstDash val="solid"/>
                          <a:round/>
                          <a:headEnd type="none" w="med" len="med"/>
                          <a:tailEnd type="none" w="med" len="med"/>
                        </a:lnB>
                        <a:noFill/>
                      </a:tcPr>
                    </a:tc>
                    <a:tc>
                      <a:txBody>
                        <a:bodyPr/>
                        <a:lstStyle/>
                        <a:p>
                          <a:pPr fontAlgn="base" latinLnBrk="0"/>
                          <a14:m>
                            <m:oMathPara xmlns:m="http://schemas.openxmlformats.org/officeDocument/2006/math">
                              <m:oMathParaPr>
                                <m:jc m:val="centerGroup"/>
                              </m:oMathParaPr>
                              <m:oMath xmlns:m="http://schemas.openxmlformats.org/officeDocument/2006/math">
                                <m:r>
                                  <a:rPr lang="pl-PL" sz="1600" b="0" i="1" smtClean="0">
                                    <a:effectLst/>
                                    <a:latin typeface="Cambria Math" panose="02040503050406030204" pitchFamily="18" charset="0"/>
                                  </a:rPr>
                                  <m:t>𝑃</m:t>
                                </m:r>
                                <m:d>
                                  <m:dPr>
                                    <m:ctrlPr>
                                      <a:rPr lang="pl-PL" sz="1600" b="0" i="1" smtClean="0">
                                        <a:effectLst/>
                                        <a:latin typeface="Cambria Math" panose="02040503050406030204" pitchFamily="18" charset="0"/>
                                      </a:rPr>
                                    </m:ctrlPr>
                                  </m:dPr>
                                  <m:e>
                                    <m:r>
                                      <a:rPr lang="pl-PL" sz="1600" b="0" i="1" smtClean="0">
                                        <a:effectLst/>
                                        <a:latin typeface="Cambria Math" panose="02040503050406030204" pitchFamily="18" charset="0"/>
                                      </a:rPr>
                                      <m:t>𝑘</m:t>
                                    </m:r>
                                  </m:e>
                                </m:d>
                                <m:r>
                                  <a:rPr lang="pl-PL" sz="1600" b="0" i="1" smtClean="0">
                                    <a:effectLst/>
                                    <a:latin typeface="Cambria Math" panose="02040503050406030204" pitchFamily="18" charset="0"/>
                                  </a:rPr>
                                  <m:t>=</m:t>
                                </m:r>
                                <m:sSup>
                                  <m:sSupPr>
                                    <m:ctrlPr>
                                      <a:rPr lang="pl-PL" sz="1600" b="0" i="1" smtClean="0">
                                        <a:effectLst/>
                                        <a:latin typeface="Cambria Math" panose="02040503050406030204" pitchFamily="18" charset="0"/>
                                      </a:rPr>
                                    </m:ctrlPr>
                                  </m:sSupPr>
                                  <m:e>
                                    <m:d>
                                      <m:dPr>
                                        <m:ctrlPr>
                                          <a:rPr lang="pl-PL" sz="1600" b="0" i="1" smtClean="0">
                                            <a:effectLst/>
                                            <a:latin typeface="Cambria Math" panose="02040503050406030204" pitchFamily="18" charset="0"/>
                                          </a:rPr>
                                        </m:ctrlPr>
                                      </m:dPr>
                                      <m:e>
                                        <m:m>
                                          <m:mPr>
                                            <m:mcs>
                                              <m:mc>
                                                <m:mcPr>
                                                  <m:count m:val="1"/>
                                                  <m:mcJc m:val="center"/>
                                                </m:mcPr>
                                              </m:mc>
                                            </m:mcs>
                                            <m:ctrlPr>
                                              <a:rPr lang="pl-PL" sz="1600" b="0" i="1" smtClean="0">
                                                <a:effectLst/>
                                                <a:latin typeface="Cambria Math" panose="02040503050406030204" pitchFamily="18" charset="0"/>
                                              </a:rPr>
                                            </m:ctrlPr>
                                          </m:mPr>
                                          <m:mr>
                                            <m:e>
                                              <m:r>
                                                <m:rPr>
                                                  <m:brk m:alnAt="7"/>
                                                </m:rPr>
                                                <a:rPr lang="pl-PL" sz="1600" b="0" i="1" smtClean="0">
                                                  <a:effectLst/>
                                                  <a:latin typeface="Cambria Math" panose="02040503050406030204" pitchFamily="18" charset="0"/>
                                                </a:rPr>
                                                <m:t>𝑛</m:t>
                                              </m:r>
                                            </m:e>
                                          </m:mr>
                                          <m:mr>
                                            <m:e>
                                              <m:r>
                                                <a:rPr lang="pl-PL" sz="1600" b="0" i="1" smtClean="0">
                                                  <a:effectLst/>
                                                  <a:latin typeface="Cambria Math" panose="02040503050406030204" pitchFamily="18" charset="0"/>
                                                </a:rPr>
                                                <m:t>𝑘</m:t>
                                              </m:r>
                                            </m:e>
                                          </m:mr>
                                        </m:m>
                                      </m:e>
                                    </m:d>
                                    <m:r>
                                      <a:rPr lang="pl-PL" sz="1600" b="0" i="1" smtClean="0">
                                        <a:effectLst/>
                                        <a:latin typeface="Cambria Math" panose="02040503050406030204" pitchFamily="18" charset="0"/>
                                      </a:rPr>
                                      <m:t>𝑝</m:t>
                                    </m:r>
                                  </m:e>
                                  <m:sup>
                                    <m:r>
                                      <a:rPr lang="pl-PL" sz="1600" b="0" i="1" smtClean="0">
                                        <a:effectLst/>
                                        <a:latin typeface="Cambria Math" panose="02040503050406030204" pitchFamily="18" charset="0"/>
                                      </a:rPr>
                                      <m:t>𝑘</m:t>
                                    </m:r>
                                  </m:sup>
                                </m:sSup>
                                <m:sSup>
                                  <m:sSupPr>
                                    <m:ctrlPr>
                                      <a:rPr lang="pl-PL" sz="1600" b="0" i="1" smtClean="0">
                                        <a:effectLst/>
                                        <a:latin typeface="Cambria Math" panose="02040503050406030204" pitchFamily="18" charset="0"/>
                                      </a:rPr>
                                    </m:ctrlPr>
                                  </m:sSupPr>
                                  <m:e>
                                    <m:r>
                                      <a:rPr lang="pl-PL" sz="1600" b="0" i="1" smtClean="0">
                                        <a:effectLst/>
                                        <a:latin typeface="Cambria Math" panose="02040503050406030204" pitchFamily="18" charset="0"/>
                                      </a:rPr>
                                      <m:t>(1−</m:t>
                                    </m:r>
                                    <m:r>
                                      <a:rPr lang="pl-PL" sz="1600" b="0" i="1" smtClean="0">
                                        <a:effectLst/>
                                        <a:latin typeface="Cambria Math" panose="02040503050406030204" pitchFamily="18" charset="0"/>
                                      </a:rPr>
                                      <m:t>𝑝</m:t>
                                    </m:r>
                                    <m:r>
                                      <a:rPr lang="pl-PL" sz="1600" b="0" i="1" smtClean="0">
                                        <a:effectLst/>
                                        <a:latin typeface="Cambria Math" panose="02040503050406030204" pitchFamily="18" charset="0"/>
                                      </a:rPr>
                                      <m:t>)</m:t>
                                    </m:r>
                                  </m:e>
                                  <m:sup>
                                    <m:r>
                                      <a:rPr lang="pl-PL" sz="1600" b="0" i="1" smtClean="0">
                                        <a:effectLst/>
                                        <a:latin typeface="Cambria Math" panose="02040503050406030204" pitchFamily="18" charset="0"/>
                                      </a:rPr>
                                      <m:t>𝑛</m:t>
                                    </m:r>
                                    <m:r>
                                      <a:rPr lang="pl-PL" sz="1600" b="0" i="1" smtClean="0">
                                        <a:effectLst/>
                                        <a:latin typeface="Cambria Math" panose="02040503050406030204" pitchFamily="18" charset="0"/>
                                      </a:rPr>
                                      <m:t>−</m:t>
                                    </m:r>
                                    <m:r>
                                      <a:rPr lang="pl-PL" sz="1600" b="0" i="1" smtClean="0">
                                        <a:effectLst/>
                                        <a:latin typeface="Cambria Math" panose="02040503050406030204" pitchFamily="18" charset="0"/>
                                      </a:rPr>
                                      <m:t>𝑘</m:t>
                                    </m:r>
                                  </m:sup>
                                </m:sSup>
                              </m:oMath>
                            </m:oMathPara>
                          </a14:m>
                          <a:endParaRPr lang="pl-PL" sz="1600" dirty="0">
                            <a:effectLst/>
                          </a:endParaRPr>
                        </a:p>
                      </a:txBody>
                      <a:tcPr marL="54392" marR="54392" marT="40794" marB="40794" anchor="ctr">
                        <a:lnL w="7620" cap="flat" cmpd="sng" algn="ctr">
                          <a:solidFill>
                            <a:srgbClr val="403AC3"/>
                          </a:solidFill>
                          <a:prstDash val="solid"/>
                          <a:round/>
                          <a:headEnd type="none" w="med" len="med"/>
                          <a:tailEnd type="none" w="med" len="med"/>
                        </a:lnL>
                        <a:lnR w="7620" cap="flat" cmpd="sng" algn="ctr">
                          <a:solidFill>
                            <a:srgbClr val="403AC3"/>
                          </a:solidFill>
                          <a:prstDash val="solid"/>
                          <a:round/>
                          <a:headEnd type="none" w="med" len="med"/>
                          <a:tailEnd type="none" w="med" len="med"/>
                        </a:lnR>
                        <a:lnT w="7620" cap="flat" cmpd="sng" algn="ctr">
                          <a:solidFill>
                            <a:srgbClr val="403AC3"/>
                          </a:solidFill>
                          <a:prstDash val="solid"/>
                          <a:round/>
                          <a:headEnd type="none" w="med" len="med"/>
                          <a:tailEnd type="none" w="med" len="med"/>
                        </a:lnT>
                        <a:lnB w="7620" cap="flat" cmpd="sng" algn="ctr">
                          <a:solidFill>
                            <a:srgbClr val="502FC3"/>
                          </a:solidFill>
                          <a:prstDash val="solid"/>
                          <a:round/>
                          <a:headEnd type="none" w="med" len="med"/>
                          <a:tailEnd type="none" w="med" len="med"/>
                        </a:lnB>
                        <a:noFill/>
                      </a:tcPr>
                    </a:tc>
                    <a:extLst>
                      <a:ext uri="{0D108BD9-81ED-4DB2-BD59-A6C34878D82A}">
                        <a16:rowId xmlns:a16="http://schemas.microsoft.com/office/drawing/2014/main" val="671815654"/>
                      </a:ext>
                    </a:extLst>
                  </a:tr>
                  <a:tr h="770799">
                    <a:tc>
                      <a:txBody>
                        <a:bodyPr/>
                        <a:lstStyle/>
                        <a:p>
                          <a:pPr fontAlgn="base" latinLnBrk="0"/>
                          <a:r>
                            <a:rPr lang="pl-PL" sz="1600">
                              <a:effectLst/>
                            </a:rPr>
                            <a:t>Poissona</a:t>
                          </a:r>
                        </a:p>
                      </a:txBody>
                      <a:tcPr marL="54392" marR="54392" marT="40794" marB="40794" anchor="ctr">
                        <a:lnL w="7620" cap="flat" cmpd="sng" algn="ctr">
                          <a:solidFill>
                            <a:srgbClr val="B042C3"/>
                          </a:solidFill>
                          <a:prstDash val="solid"/>
                          <a:round/>
                          <a:headEnd type="none" w="med" len="med"/>
                          <a:tailEnd type="none" w="med" len="med"/>
                        </a:lnL>
                        <a:lnR w="7620" cap="flat" cmpd="sng" algn="ctr">
                          <a:solidFill>
                            <a:srgbClr val="1038C3"/>
                          </a:solidFill>
                          <a:prstDash val="solid"/>
                          <a:round/>
                          <a:headEnd type="none" w="med" len="med"/>
                          <a:tailEnd type="none" w="med" len="med"/>
                        </a:lnR>
                        <a:lnT w="7620" cap="flat" cmpd="sng" algn="ctr">
                          <a:solidFill>
                            <a:srgbClr val="B042C3"/>
                          </a:solidFill>
                          <a:prstDash val="solid"/>
                          <a:round/>
                          <a:headEnd type="none" w="med" len="med"/>
                          <a:tailEnd type="none" w="med" len="med"/>
                        </a:lnT>
                        <a:lnB w="7620" cap="flat" cmpd="sng" algn="ctr">
                          <a:solidFill>
                            <a:srgbClr val="2050C3"/>
                          </a:solidFill>
                          <a:prstDash val="solid"/>
                          <a:round/>
                          <a:headEnd type="none" w="med" len="med"/>
                          <a:tailEnd type="none" w="med" len="med"/>
                        </a:lnB>
                        <a:noFill/>
                      </a:tcPr>
                    </a:tc>
                    <a:tc>
                      <a:txBody>
                        <a:bodyPr/>
                        <a:lstStyle/>
                        <a:p>
                          <a:pPr fontAlgn="base" latinLnBrk="0"/>
                          <a:r>
                            <a:rPr lang="pl-PL" sz="1600">
                              <a:effectLst/>
                            </a:rPr>
                            <a:t>Dyskretny</a:t>
                          </a:r>
                        </a:p>
                      </a:txBody>
                      <a:tcPr marL="54392" marR="54392" marT="40794" marB="40794" anchor="ctr">
                        <a:lnL w="7620" cap="flat" cmpd="sng" algn="ctr">
                          <a:solidFill>
                            <a:srgbClr val="1038C3"/>
                          </a:solidFill>
                          <a:prstDash val="solid"/>
                          <a:round/>
                          <a:headEnd type="none" w="med" len="med"/>
                          <a:tailEnd type="none" w="med" len="med"/>
                        </a:lnL>
                        <a:lnR w="7620" cap="flat" cmpd="sng" algn="ctr">
                          <a:solidFill>
                            <a:srgbClr val="1033C3"/>
                          </a:solidFill>
                          <a:prstDash val="solid"/>
                          <a:round/>
                          <a:headEnd type="none" w="med" len="med"/>
                          <a:tailEnd type="none" w="med" len="med"/>
                        </a:lnR>
                        <a:lnT w="7620" cap="flat" cmpd="sng" algn="ctr">
                          <a:solidFill>
                            <a:srgbClr val="1038C3"/>
                          </a:solidFill>
                          <a:prstDash val="solid"/>
                          <a:round/>
                          <a:headEnd type="none" w="med" len="med"/>
                          <a:tailEnd type="none" w="med" len="med"/>
                        </a:lnT>
                        <a:lnB w="7620" cap="flat" cmpd="sng" algn="ctr">
                          <a:solidFill>
                            <a:srgbClr val="E04EC3"/>
                          </a:solidFill>
                          <a:prstDash val="solid"/>
                          <a:round/>
                          <a:headEnd type="none" w="med" len="med"/>
                          <a:tailEnd type="none" w="med" len="med"/>
                        </a:lnB>
                        <a:noFill/>
                      </a:tcPr>
                    </a:tc>
                    <a:tc>
                      <a:txBody>
                        <a:bodyPr/>
                        <a:lstStyle/>
                        <a:p>
                          <a:pPr fontAlgn="base" latinLnBrk="0"/>
                          <a:r>
                            <a:rPr lang="pl-PL" sz="1600">
                              <a:effectLst/>
                            </a:rPr>
                            <a:t>liczba zdarzeń w czasie</a:t>
                          </a:r>
                        </a:p>
                      </a:txBody>
                      <a:tcPr marL="54392" marR="54392" marT="40794" marB="40794" anchor="ctr">
                        <a:lnL w="7620" cap="flat" cmpd="sng" algn="ctr">
                          <a:solidFill>
                            <a:srgbClr val="1033C3"/>
                          </a:solidFill>
                          <a:prstDash val="solid"/>
                          <a:round/>
                          <a:headEnd type="none" w="med" len="med"/>
                          <a:tailEnd type="none" w="med" len="med"/>
                        </a:lnL>
                        <a:lnR w="7620" cap="flat" cmpd="sng" algn="ctr">
                          <a:solidFill>
                            <a:srgbClr val="502FC3"/>
                          </a:solidFill>
                          <a:prstDash val="solid"/>
                          <a:round/>
                          <a:headEnd type="none" w="med" len="med"/>
                          <a:tailEnd type="none" w="med" len="med"/>
                        </a:lnR>
                        <a:lnT w="7620" cap="flat" cmpd="sng" algn="ctr">
                          <a:solidFill>
                            <a:srgbClr val="1033C3"/>
                          </a:solidFill>
                          <a:prstDash val="solid"/>
                          <a:round/>
                          <a:headEnd type="none" w="med" len="med"/>
                          <a:tailEnd type="none" w="med" len="med"/>
                        </a:lnT>
                        <a:lnB w="7620" cap="flat" cmpd="sng" algn="ctr">
                          <a:solidFill>
                            <a:srgbClr val="1056C3"/>
                          </a:solidFill>
                          <a:prstDash val="solid"/>
                          <a:round/>
                          <a:headEnd type="none" w="med" len="med"/>
                          <a:tailEnd type="none" w="med" len="med"/>
                        </a:lnB>
                        <a:noFill/>
                      </a:tcPr>
                    </a:tc>
                    <a:tc>
                      <a:txBody>
                        <a:bodyPr/>
                        <a:lstStyle/>
                        <a:p>
                          <a:pPr fontAlgn="base" latinLnBrk="0"/>
                          <a14:m>
                            <m:oMathPara xmlns:m="http://schemas.openxmlformats.org/officeDocument/2006/math">
                              <m:oMathParaPr>
                                <m:jc m:val="centerGroup"/>
                              </m:oMathParaPr>
                              <m:oMath xmlns:m="http://schemas.openxmlformats.org/officeDocument/2006/math">
                                <m:r>
                                  <a:rPr lang="pl-PL" sz="1600" b="0" i="1" smtClean="0">
                                    <a:effectLst/>
                                    <a:latin typeface="Cambria Math" panose="02040503050406030204" pitchFamily="18" charset="0"/>
                                  </a:rPr>
                                  <m:t>𝑃</m:t>
                                </m:r>
                                <m:d>
                                  <m:dPr>
                                    <m:ctrlPr>
                                      <a:rPr lang="pl-PL" sz="1600" b="0" i="1" smtClean="0">
                                        <a:effectLst/>
                                        <a:latin typeface="Cambria Math" panose="02040503050406030204" pitchFamily="18" charset="0"/>
                                      </a:rPr>
                                    </m:ctrlPr>
                                  </m:dPr>
                                  <m:e>
                                    <m:r>
                                      <a:rPr lang="pl-PL" sz="1600" b="0" i="1" smtClean="0">
                                        <a:effectLst/>
                                        <a:latin typeface="Cambria Math" panose="02040503050406030204" pitchFamily="18" charset="0"/>
                                      </a:rPr>
                                      <m:t>𝑘</m:t>
                                    </m:r>
                                  </m:e>
                                </m:d>
                                <m:r>
                                  <a:rPr lang="pl-PL" sz="1600" b="0" i="1" smtClean="0">
                                    <a:effectLst/>
                                    <a:latin typeface="Cambria Math" panose="02040503050406030204" pitchFamily="18" charset="0"/>
                                  </a:rPr>
                                  <m:t>=</m:t>
                                </m:r>
                                <m:f>
                                  <m:fPr>
                                    <m:ctrlPr>
                                      <a:rPr lang="pl-PL" sz="1600" b="0" i="1" smtClean="0">
                                        <a:effectLst/>
                                        <a:latin typeface="Cambria Math" panose="02040503050406030204" pitchFamily="18" charset="0"/>
                                      </a:rPr>
                                    </m:ctrlPr>
                                  </m:fPr>
                                  <m:num>
                                    <m:sSup>
                                      <m:sSupPr>
                                        <m:ctrlPr>
                                          <a:rPr lang="pl-PL" sz="1600" b="0" i="1" smtClean="0">
                                            <a:effectLst/>
                                            <a:latin typeface="Cambria Math" panose="02040503050406030204" pitchFamily="18" charset="0"/>
                                          </a:rPr>
                                        </m:ctrlPr>
                                      </m:sSupPr>
                                      <m:e>
                                        <m:r>
                                          <a:rPr lang="pl-PL" sz="1600" b="0" i="1" smtClean="0">
                                            <a:effectLst/>
                                            <a:latin typeface="Cambria Math" panose="02040503050406030204" pitchFamily="18" charset="0"/>
                                            <a:ea typeface="Cambria Math" panose="02040503050406030204" pitchFamily="18" charset="0"/>
                                          </a:rPr>
                                          <m:t>𝜆</m:t>
                                        </m:r>
                                      </m:e>
                                      <m:sup>
                                        <m:r>
                                          <a:rPr lang="pl-PL" sz="1600" b="0" i="1" smtClean="0">
                                            <a:effectLst/>
                                            <a:latin typeface="Cambria Math" panose="02040503050406030204" pitchFamily="18" charset="0"/>
                                          </a:rPr>
                                          <m:t>𝑘</m:t>
                                        </m:r>
                                      </m:sup>
                                    </m:sSup>
                                    <m:sSup>
                                      <m:sSupPr>
                                        <m:ctrlPr>
                                          <a:rPr lang="pl-PL" sz="1600" b="0" i="1" smtClean="0">
                                            <a:effectLst/>
                                            <a:latin typeface="Cambria Math" panose="02040503050406030204" pitchFamily="18" charset="0"/>
                                          </a:rPr>
                                        </m:ctrlPr>
                                      </m:sSupPr>
                                      <m:e>
                                        <m:r>
                                          <a:rPr lang="pl-PL" sz="1600" b="0" i="1" smtClean="0">
                                            <a:effectLst/>
                                            <a:latin typeface="Cambria Math" panose="02040503050406030204" pitchFamily="18" charset="0"/>
                                          </a:rPr>
                                          <m:t>𝑒</m:t>
                                        </m:r>
                                      </m:e>
                                      <m:sup>
                                        <m:r>
                                          <a:rPr lang="pl-PL" sz="1600" b="0" i="1" smtClean="0">
                                            <a:effectLst/>
                                            <a:latin typeface="Cambria Math" panose="02040503050406030204" pitchFamily="18" charset="0"/>
                                          </a:rPr>
                                          <m:t>−</m:t>
                                        </m:r>
                                        <m:r>
                                          <a:rPr lang="pl-PL" sz="1600" b="0" i="1" smtClean="0">
                                            <a:effectLst/>
                                            <a:latin typeface="Cambria Math" panose="02040503050406030204" pitchFamily="18" charset="0"/>
                                            <a:ea typeface="Cambria Math" panose="02040503050406030204" pitchFamily="18" charset="0"/>
                                          </a:rPr>
                                          <m:t>𝜆</m:t>
                                        </m:r>
                                      </m:sup>
                                    </m:sSup>
                                  </m:num>
                                  <m:den>
                                    <m:r>
                                      <a:rPr lang="pl-PL" sz="1600" b="0" i="1" smtClean="0">
                                        <a:effectLst/>
                                        <a:latin typeface="Cambria Math" panose="02040503050406030204" pitchFamily="18" charset="0"/>
                                      </a:rPr>
                                      <m:t>𝑘</m:t>
                                    </m:r>
                                    <m:r>
                                      <a:rPr lang="pl-PL" sz="1600" b="0" i="1" smtClean="0">
                                        <a:effectLst/>
                                        <a:latin typeface="Cambria Math" panose="02040503050406030204" pitchFamily="18" charset="0"/>
                                      </a:rPr>
                                      <m:t>!</m:t>
                                    </m:r>
                                  </m:den>
                                </m:f>
                              </m:oMath>
                            </m:oMathPara>
                          </a14:m>
                          <a:endParaRPr lang="el-GR" sz="1600" dirty="0">
                            <a:effectLst/>
                          </a:endParaRPr>
                        </a:p>
                      </a:txBody>
                      <a:tcPr marL="54392" marR="54392" marT="40794" marB="40794" anchor="ctr">
                        <a:lnL w="7620" cap="flat" cmpd="sng" algn="ctr">
                          <a:solidFill>
                            <a:srgbClr val="502FC3"/>
                          </a:solidFill>
                          <a:prstDash val="solid"/>
                          <a:round/>
                          <a:headEnd type="none" w="med" len="med"/>
                          <a:tailEnd type="none" w="med" len="med"/>
                        </a:lnL>
                        <a:lnR w="7620" cap="flat" cmpd="sng" algn="ctr">
                          <a:solidFill>
                            <a:srgbClr val="502FC3"/>
                          </a:solidFill>
                          <a:prstDash val="solid"/>
                          <a:round/>
                          <a:headEnd type="none" w="med" len="med"/>
                          <a:tailEnd type="none" w="med" len="med"/>
                        </a:lnR>
                        <a:lnT w="7620" cap="flat" cmpd="sng" algn="ctr">
                          <a:solidFill>
                            <a:srgbClr val="502FC3"/>
                          </a:solidFill>
                          <a:prstDash val="solid"/>
                          <a:round/>
                          <a:headEnd type="none" w="med" len="med"/>
                          <a:tailEnd type="none" w="med" len="med"/>
                        </a:lnT>
                        <a:lnB w="7620" cap="flat" cmpd="sng" algn="ctr">
                          <a:solidFill>
                            <a:srgbClr val="404EC3"/>
                          </a:solidFill>
                          <a:prstDash val="solid"/>
                          <a:round/>
                          <a:headEnd type="none" w="med" len="med"/>
                          <a:tailEnd type="none" w="med" len="med"/>
                        </a:lnB>
                        <a:noFill/>
                      </a:tcPr>
                    </a:tc>
                    <a:extLst>
                      <a:ext uri="{0D108BD9-81ED-4DB2-BD59-A6C34878D82A}">
                        <a16:rowId xmlns:a16="http://schemas.microsoft.com/office/drawing/2014/main" val="1499133423"/>
                      </a:ext>
                    </a:extLst>
                  </a:tr>
                  <a:tr h="770799">
                    <a:tc>
                      <a:txBody>
                        <a:bodyPr/>
                        <a:lstStyle/>
                        <a:p>
                          <a:pPr fontAlgn="base" latinLnBrk="0"/>
                          <a:r>
                            <a:rPr lang="pl-PL" sz="1600">
                              <a:effectLst/>
                            </a:rPr>
                            <a:t>Normalny</a:t>
                          </a:r>
                        </a:p>
                      </a:txBody>
                      <a:tcPr marL="54392" marR="54392" marT="40794" marB="40794" anchor="ctr">
                        <a:lnL w="7620" cap="flat" cmpd="sng" algn="ctr">
                          <a:solidFill>
                            <a:srgbClr val="2050C3"/>
                          </a:solidFill>
                          <a:prstDash val="solid"/>
                          <a:round/>
                          <a:headEnd type="none" w="med" len="med"/>
                          <a:tailEnd type="none" w="med" len="med"/>
                        </a:lnL>
                        <a:lnR w="7620" cap="flat" cmpd="sng" algn="ctr">
                          <a:solidFill>
                            <a:srgbClr val="E04EC3"/>
                          </a:solidFill>
                          <a:prstDash val="solid"/>
                          <a:round/>
                          <a:headEnd type="none" w="med" len="med"/>
                          <a:tailEnd type="none" w="med" len="med"/>
                        </a:lnR>
                        <a:lnT w="7620" cap="flat" cmpd="sng" algn="ctr">
                          <a:solidFill>
                            <a:srgbClr val="2050C3"/>
                          </a:solidFill>
                          <a:prstDash val="solid"/>
                          <a:round/>
                          <a:headEnd type="none" w="med" len="med"/>
                          <a:tailEnd type="none" w="med" len="med"/>
                        </a:lnT>
                        <a:lnB w="7620" cap="flat" cmpd="sng" algn="ctr">
                          <a:solidFill>
                            <a:srgbClr val="2050C3"/>
                          </a:solidFill>
                          <a:prstDash val="solid"/>
                          <a:round/>
                          <a:headEnd type="none" w="med" len="med"/>
                          <a:tailEnd type="none" w="med" len="med"/>
                        </a:lnB>
                        <a:noFill/>
                      </a:tcPr>
                    </a:tc>
                    <a:tc>
                      <a:txBody>
                        <a:bodyPr/>
                        <a:lstStyle/>
                        <a:p>
                          <a:pPr fontAlgn="base" latinLnBrk="0"/>
                          <a:r>
                            <a:rPr lang="pl-PL" sz="1600">
                              <a:effectLst/>
                            </a:rPr>
                            <a:t>Ciągły</a:t>
                          </a:r>
                        </a:p>
                      </a:txBody>
                      <a:tcPr marL="54392" marR="54392" marT="40794" marB="40794" anchor="ctr">
                        <a:lnL w="7620" cap="flat" cmpd="sng" algn="ctr">
                          <a:solidFill>
                            <a:srgbClr val="E04EC3"/>
                          </a:solidFill>
                          <a:prstDash val="solid"/>
                          <a:round/>
                          <a:headEnd type="none" w="med" len="med"/>
                          <a:tailEnd type="none" w="med" len="med"/>
                        </a:lnL>
                        <a:lnR w="7620" cap="flat" cmpd="sng" algn="ctr">
                          <a:solidFill>
                            <a:srgbClr val="1056C3"/>
                          </a:solidFill>
                          <a:prstDash val="solid"/>
                          <a:round/>
                          <a:headEnd type="none" w="med" len="med"/>
                          <a:tailEnd type="none" w="med" len="med"/>
                        </a:lnR>
                        <a:lnT w="7620" cap="flat" cmpd="sng" algn="ctr">
                          <a:solidFill>
                            <a:srgbClr val="E04EC3"/>
                          </a:solidFill>
                          <a:prstDash val="solid"/>
                          <a:round/>
                          <a:headEnd type="none" w="med" len="med"/>
                          <a:tailEnd type="none" w="med" len="med"/>
                        </a:lnT>
                        <a:lnB w="7620" cap="flat" cmpd="sng" algn="ctr">
                          <a:solidFill>
                            <a:srgbClr val="E04EC3"/>
                          </a:solidFill>
                          <a:prstDash val="solid"/>
                          <a:round/>
                          <a:headEnd type="none" w="med" len="med"/>
                          <a:tailEnd type="none" w="med" len="med"/>
                        </a:lnB>
                        <a:noFill/>
                      </a:tcPr>
                    </a:tc>
                    <a:tc>
                      <a:txBody>
                        <a:bodyPr/>
                        <a:lstStyle/>
                        <a:p>
                          <a:pPr fontAlgn="base" latinLnBrk="0"/>
                          <a:r>
                            <a:rPr lang="pl-PL" sz="1600">
                              <a:effectLst/>
                            </a:rPr>
                            <a:t>błąd pomiaru</a:t>
                          </a:r>
                        </a:p>
                      </a:txBody>
                      <a:tcPr marL="54392" marR="54392" marT="40794" marB="40794" anchor="ctr">
                        <a:lnL w="7620" cap="flat" cmpd="sng" algn="ctr">
                          <a:solidFill>
                            <a:srgbClr val="1056C3"/>
                          </a:solidFill>
                          <a:prstDash val="solid"/>
                          <a:round/>
                          <a:headEnd type="none" w="med" len="med"/>
                          <a:tailEnd type="none" w="med" len="med"/>
                        </a:lnL>
                        <a:lnR w="7620" cap="flat" cmpd="sng" algn="ctr">
                          <a:solidFill>
                            <a:srgbClr val="404EC3"/>
                          </a:solidFill>
                          <a:prstDash val="solid"/>
                          <a:round/>
                          <a:headEnd type="none" w="med" len="med"/>
                          <a:tailEnd type="none" w="med" len="med"/>
                        </a:lnR>
                        <a:lnT w="7620" cap="flat" cmpd="sng" algn="ctr">
                          <a:solidFill>
                            <a:srgbClr val="1056C3"/>
                          </a:solidFill>
                          <a:prstDash val="solid"/>
                          <a:round/>
                          <a:headEnd type="none" w="med" len="med"/>
                          <a:tailEnd type="none" w="med" len="med"/>
                        </a:lnT>
                        <a:lnB w="7620" cap="flat" cmpd="sng" algn="ctr">
                          <a:solidFill>
                            <a:srgbClr val="1056C3"/>
                          </a:solidFill>
                          <a:prstDash val="solid"/>
                          <a:round/>
                          <a:headEnd type="none" w="med" len="med"/>
                          <a:tailEnd type="none" w="med" len="med"/>
                        </a:lnB>
                        <a:noFill/>
                      </a:tcPr>
                    </a:tc>
                    <a:tc>
                      <a:txBody>
                        <a:bodyPr/>
                        <a:lstStyle/>
                        <a:p>
                          <a:pPr fontAlgn="base" latinLnBrk="0"/>
                          <a14:m>
                            <m:oMathPara xmlns:m="http://schemas.openxmlformats.org/officeDocument/2006/math">
                              <m:oMathParaPr>
                                <m:jc m:val="centerGroup"/>
                              </m:oMathParaPr>
                              <m:oMath xmlns:m="http://schemas.openxmlformats.org/officeDocument/2006/math">
                                <m:r>
                                  <a:rPr lang="pl-PL" sz="1600" b="0" i="1" smtClean="0">
                                    <a:effectLst/>
                                    <a:latin typeface="Cambria Math" panose="02040503050406030204" pitchFamily="18" charset="0"/>
                                  </a:rPr>
                                  <m:t>𝑓</m:t>
                                </m:r>
                                <m:d>
                                  <m:dPr>
                                    <m:ctrlPr>
                                      <a:rPr lang="pl-PL" sz="1600" b="0" i="1" smtClean="0">
                                        <a:effectLst/>
                                        <a:latin typeface="Cambria Math" panose="02040503050406030204" pitchFamily="18" charset="0"/>
                                      </a:rPr>
                                    </m:ctrlPr>
                                  </m:dPr>
                                  <m:e>
                                    <m:r>
                                      <a:rPr lang="pl-PL" sz="1600" b="0" i="1" smtClean="0">
                                        <a:effectLst/>
                                        <a:latin typeface="Cambria Math" panose="02040503050406030204" pitchFamily="18" charset="0"/>
                                      </a:rPr>
                                      <m:t>𝑥</m:t>
                                    </m:r>
                                  </m:e>
                                </m:d>
                                <m:r>
                                  <a:rPr lang="pl-PL" sz="1600" b="0" i="1" smtClean="0">
                                    <a:effectLst/>
                                    <a:latin typeface="Cambria Math" panose="02040503050406030204" pitchFamily="18" charset="0"/>
                                  </a:rPr>
                                  <m:t>=</m:t>
                                </m:r>
                                <m:f>
                                  <m:fPr>
                                    <m:ctrlPr>
                                      <a:rPr lang="pl-PL" sz="1600" b="0" i="1" smtClean="0">
                                        <a:effectLst/>
                                        <a:latin typeface="Cambria Math" panose="02040503050406030204" pitchFamily="18" charset="0"/>
                                      </a:rPr>
                                    </m:ctrlPr>
                                  </m:fPr>
                                  <m:num>
                                    <m:r>
                                      <a:rPr lang="pl-PL" sz="1600" b="0" i="1" smtClean="0">
                                        <a:effectLst/>
                                        <a:latin typeface="Cambria Math" panose="02040503050406030204" pitchFamily="18" charset="0"/>
                                      </a:rPr>
                                      <m:t>1</m:t>
                                    </m:r>
                                  </m:num>
                                  <m:den>
                                    <m:rad>
                                      <m:radPr>
                                        <m:degHide m:val="on"/>
                                        <m:ctrlPr>
                                          <a:rPr lang="pl-PL" sz="1600" b="0" i="1" smtClean="0">
                                            <a:effectLst/>
                                            <a:latin typeface="Cambria Math" panose="02040503050406030204" pitchFamily="18" charset="0"/>
                                          </a:rPr>
                                        </m:ctrlPr>
                                      </m:radPr>
                                      <m:deg/>
                                      <m:e>
                                        <m:r>
                                          <a:rPr lang="pl-PL" sz="1600" b="0" i="1" smtClean="0">
                                            <a:effectLst/>
                                            <a:latin typeface="Cambria Math" panose="02040503050406030204" pitchFamily="18" charset="0"/>
                                          </a:rPr>
                                          <m:t>2</m:t>
                                        </m:r>
                                        <m:r>
                                          <a:rPr lang="pl-PL" sz="1600" b="0" i="1" smtClean="0">
                                            <a:effectLst/>
                                            <a:latin typeface="Cambria Math" panose="02040503050406030204" pitchFamily="18" charset="0"/>
                                            <a:ea typeface="Cambria Math" panose="02040503050406030204" pitchFamily="18" charset="0"/>
                                          </a:rPr>
                                          <m:t>𝜋</m:t>
                                        </m:r>
                                        <m:sSup>
                                          <m:sSupPr>
                                            <m:ctrlPr>
                                              <a:rPr lang="pl-PL" sz="1600" b="0" i="1" smtClean="0">
                                                <a:effectLst/>
                                                <a:latin typeface="Cambria Math" panose="02040503050406030204" pitchFamily="18" charset="0"/>
                                                <a:ea typeface="Cambria Math" panose="02040503050406030204" pitchFamily="18" charset="0"/>
                                              </a:rPr>
                                            </m:ctrlPr>
                                          </m:sSupPr>
                                          <m:e>
                                            <m:r>
                                              <a:rPr lang="pl-PL" sz="1600" b="0" i="1" smtClean="0">
                                                <a:effectLst/>
                                                <a:latin typeface="Cambria Math" panose="02040503050406030204" pitchFamily="18" charset="0"/>
                                                <a:ea typeface="Cambria Math" panose="02040503050406030204" pitchFamily="18" charset="0"/>
                                              </a:rPr>
                                              <m:t>𝜎</m:t>
                                            </m:r>
                                          </m:e>
                                          <m:sup>
                                            <m:r>
                                              <a:rPr lang="pl-PL" sz="1600" b="0" i="1" smtClean="0">
                                                <a:effectLst/>
                                                <a:latin typeface="Cambria Math" panose="02040503050406030204" pitchFamily="18" charset="0"/>
                                                <a:ea typeface="Cambria Math" panose="02040503050406030204" pitchFamily="18" charset="0"/>
                                              </a:rPr>
                                              <m:t>2</m:t>
                                            </m:r>
                                          </m:sup>
                                        </m:sSup>
                                      </m:e>
                                    </m:rad>
                                  </m:den>
                                </m:f>
                                <m:sSup>
                                  <m:sSupPr>
                                    <m:ctrlPr>
                                      <a:rPr lang="pl-PL" sz="1600" b="0" i="1" smtClean="0">
                                        <a:effectLst/>
                                        <a:latin typeface="Cambria Math" panose="02040503050406030204" pitchFamily="18" charset="0"/>
                                      </a:rPr>
                                    </m:ctrlPr>
                                  </m:sSupPr>
                                  <m:e>
                                    <m:r>
                                      <a:rPr lang="pl-PL" sz="1600" b="0" i="1" smtClean="0">
                                        <a:effectLst/>
                                        <a:latin typeface="Cambria Math" panose="02040503050406030204" pitchFamily="18" charset="0"/>
                                      </a:rPr>
                                      <m:t>𝑒</m:t>
                                    </m:r>
                                  </m:e>
                                  <m:sup>
                                    <m:r>
                                      <a:rPr lang="pl-PL" sz="1600" b="0" i="1" smtClean="0">
                                        <a:effectLst/>
                                        <a:latin typeface="Cambria Math" panose="02040503050406030204" pitchFamily="18" charset="0"/>
                                      </a:rPr>
                                      <m:t>−</m:t>
                                    </m:r>
                                    <m:f>
                                      <m:fPr>
                                        <m:ctrlPr>
                                          <a:rPr lang="pl-PL" sz="1600" b="0" i="1" smtClean="0">
                                            <a:effectLst/>
                                            <a:latin typeface="Cambria Math" panose="02040503050406030204" pitchFamily="18" charset="0"/>
                                          </a:rPr>
                                        </m:ctrlPr>
                                      </m:fPr>
                                      <m:num>
                                        <m:sSup>
                                          <m:sSupPr>
                                            <m:ctrlPr>
                                              <a:rPr lang="pl-PL" sz="1600" b="0" i="1" smtClean="0">
                                                <a:effectLst/>
                                                <a:latin typeface="Cambria Math" panose="02040503050406030204" pitchFamily="18" charset="0"/>
                                              </a:rPr>
                                            </m:ctrlPr>
                                          </m:sSupPr>
                                          <m:e>
                                            <m:d>
                                              <m:dPr>
                                                <m:ctrlPr>
                                                  <a:rPr lang="pl-PL" sz="1600" b="0" i="1" smtClean="0">
                                                    <a:effectLst/>
                                                    <a:latin typeface="Cambria Math" panose="02040503050406030204" pitchFamily="18" charset="0"/>
                                                  </a:rPr>
                                                </m:ctrlPr>
                                              </m:dPr>
                                              <m:e>
                                                <m:r>
                                                  <a:rPr lang="pl-PL" sz="1600" b="0" i="1" smtClean="0">
                                                    <a:effectLst/>
                                                    <a:latin typeface="Cambria Math" panose="02040503050406030204" pitchFamily="18" charset="0"/>
                                                  </a:rPr>
                                                  <m:t>𝑥</m:t>
                                                </m:r>
                                                <m:r>
                                                  <a:rPr lang="pl-PL" sz="1600" b="0" i="1" smtClean="0">
                                                    <a:effectLst/>
                                                    <a:latin typeface="Cambria Math" panose="02040503050406030204" pitchFamily="18" charset="0"/>
                                                  </a:rPr>
                                                  <m:t>−</m:t>
                                                </m:r>
                                                <m:r>
                                                  <a:rPr lang="pl-PL" sz="1600" b="0" i="1" smtClean="0">
                                                    <a:effectLst/>
                                                    <a:latin typeface="Cambria Math" panose="02040503050406030204" pitchFamily="18" charset="0"/>
                                                    <a:ea typeface="Cambria Math" panose="02040503050406030204" pitchFamily="18" charset="0"/>
                                                  </a:rPr>
                                                  <m:t>𝜇</m:t>
                                                </m:r>
                                              </m:e>
                                            </m:d>
                                          </m:e>
                                          <m:sup>
                                            <m:r>
                                              <a:rPr lang="pl-PL" sz="1600" b="0" i="1" smtClean="0">
                                                <a:effectLst/>
                                                <a:latin typeface="Cambria Math" panose="02040503050406030204" pitchFamily="18" charset="0"/>
                                              </a:rPr>
                                              <m:t>2</m:t>
                                            </m:r>
                                          </m:sup>
                                        </m:sSup>
                                      </m:num>
                                      <m:den>
                                        <m:r>
                                          <a:rPr lang="pl-PL" sz="1600" b="0" i="1" smtClean="0">
                                            <a:effectLst/>
                                            <a:latin typeface="Cambria Math" panose="02040503050406030204" pitchFamily="18" charset="0"/>
                                          </a:rPr>
                                          <m:t>2</m:t>
                                        </m:r>
                                        <m:sSup>
                                          <m:sSupPr>
                                            <m:ctrlPr>
                                              <a:rPr lang="pl-PL" sz="1600" b="0" i="1" smtClean="0">
                                                <a:effectLst/>
                                                <a:latin typeface="Cambria Math" panose="02040503050406030204" pitchFamily="18" charset="0"/>
                                                <a:ea typeface="Cambria Math" panose="02040503050406030204" pitchFamily="18" charset="0"/>
                                              </a:rPr>
                                            </m:ctrlPr>
                                          </m:sSupPr>
                                          <m:e>
                                            <m:r>
                                              <a:rPr lang="pl-PL" sz="1600" b="0" i="1" smtClean="0">
                                                <a:effectLst/>
                                                <a:latin typeface="Cambria Math" panose="02040503050406030204" pitchFamily="18" charset="0"/>
                                                <a:ea typeface="Cambria Math" panose="02040503050406030204" pitchFamily="18" charset="0"/>
                                              </a:rPr>
                                              <m:t>𝜎</m:t>
                                            </m:r>
                                          </m:e>
                                          <m:sup>
                                            <m:r>
                                              <a:rPr lang="pl-PL" sz="1600" b="0" i="1" smtClean="0">
                                                <a:effectLst/>
                                                <a:latin typeface="Cambria Math" panose="02040503050406030204" pitchFamily="18" charset="0"/>
                                                <a:ea typeface="Cambria Math" panose="02040503050406030204" pitchFamily="18" charset="0"/>
                                              </a:rPr>
                                              <m:t>2</m:t>
                                            </m:r>
                                          </m:sup>
                                        </m:sSup>
                                      </m:den>
                                    </m:f>
                                  </m:sup>
                                </m:sSup>
                              </m:oMath>
                            </m:oMathPara>
                          </a14:m>
                          <a:endParaRPr lang="el-GR" sz="1600" dirty="0">
                            <a:effectLst/>
                          </a:endParaRPr>
                        </a:p>
                      </a:txBody>
                      <a:tcPr marL="54392" marR="54392" marT="40794" marB="40794" anchor="ctr">
                        <a:lnL w="7620" cap="flat" cmpd="sng" algn="ctr">
                          <a:solidFill>
                            <a:srgbClr val="404EC3"/>
                          </a:solidFill>
                          <a:prstDash val="solid"/>
                          <a:round/>
                          <a:headEnd type="none" w="med" len="med"/>
                          <a:tailEnd type="none" w="med" len="med"/>
                        </a:lnL>
                        <a:lnR w="7620" cap="flat" cmpd="sng" algn="ctr">
                          <a:solidFill>
                            <a:srgbClr val="404EC3"/>
                          </a:solidFill>
                          <a:prstDash val="solid"/>
                          <a:round/>
                          <a:headEnd type="none" w="med" len="med"/>
                          <a:tailEnd type="none" w="med" len="med"/>
                        </a:lnR>
                        <a:lnT w="7620" cap="flat" cmpd="sng" algn="ctr">
                          <a:solidFill>
                            <a:srgbClr val="404EC3"/>
                          </a:solidFill>
                          <a:prstDash val="solid"/>
                          <a:round/>
                          <a:headEnd type="none" w="med" len="med"/>
                          <a:tailEnd type="none" w="med" len="med"/>
                        </a:lnT>
                        <a:lnB w="7620" cap="flat" cmpd="sng" algn="ctr">
                          <a:solidFill>
                            <a:srgbClr val="404EC3"/>
                          </a:solidFill>
                          <a:prstDash val="solid"/>
                          <a:round/>
                          <a:headEnd type="none" w="med" len="med"/>
                          <a:tailEnd type="none" w="med" len="med"/>
                        </a:lnB>
                        <a:noFill/>
                      </a:tcPr>
                    </a:tc>
                    <a:extLst>
                      <a:ext uri="{0D108BD9-81ED-4DB2-BD59-A6C34878D82A}">
                        <a16:rowId xmlns:a16="http://schemas.microsoft.com/office/drawing/2014/main" val="3224992142"/>
                      </a:ext>
                    </a:extLst>
                  </a:tr>
                </a:tbl>
              </a:graphicData>
            </a:graphic>
          </p:graphicFrame>
        </mc:Choice>
        <mc:Fallback>
          <p:graphicFrame>
            <p:nvGraphicFramePr>
              <p:cNvPr id="3" name="Tabela 2">
                <a:extLst>
                  <a:ext uri="{FF2B5EF4-FFF2-40B4-BE49-F238E27FC236}">
                    <a16:creationId xmlns:a16="http://schemas.microsoft.com/office/drawing/2014/main" id="{AA8B32CB-72EB-2E42-9B17-1A1FBAFA8FB1}"/>
                  </a:ext>
                </a:extLst>
              </p:cNvPr>
              <p:cNvGraphicFramePr>
                <a:graphicFrameLocks noGrp="1"/>
              </p:cNvGraphicFramePr>
              <p:nvPr>
                <p:extLst>
                  <p:ext uri="{D42A27DB-BD31-4B8C-83A1-F6EECF244321}">
                    <p14:modId xmlns:p14="http://schemas.microsoft.com/office/powerpoint/2010/main" val="2408105129"/>
                  </p:ext>
                </p:extLst>
              </p:nvPr>
            </p:nvGraphicFramePr>
            <p:xfrm>
              <a:off x="1324862" y="1687480"/>
              <a:ext cx="10028940" cy="3230491"/>
            </p:xfrm>
            <a:graphic>
              <a:graphicData uri="http://schemas.openxmlformats.org/drawingml/2006/table">
                <a:tbl>
                  <a:tblPr firstRow="1"/>
                  <a:tblGrid>
                    <a:gridCol w="2507235">
                      <a:extLst>
                        <a:ext uri="{9D8B030D-6E8A-4147-A177-3AD203B41FA5}">
                          <a16:colId xmlns:a16="http://schemas.microsoft.com/office/drawing/2014/main" val="3089394928"/>
                        </a:ext>
                      </a:extLst>
                    </a:gridCol>
                    <a:gridCol w="2507235">
                      <a:extLst>
                        <a:ext uri="{9D8B030D-6E8A-4147-A177-3AD203B41FA5}">
                          <a16:colId xmlns:a16="http://schemas.microsoft.com/office/drawing/2014/main" val="2588194420"/>
                        </a:ext>
                      </a:extLst>
                    </a:gridCol>
                    <a:gridCol w="2507235">
                      <a:extLst>
                        <a:ext uri="{9D8B030D-6E8A-4147-A177-3AD203B41FA5}">
                          <a16:colId xmlns:a16="http://schemas.microsoft.com/office/drawing/2014/main" val="1275541918"/>
                        </a:ext>
                      </a:extLst>
                    </a:gridCol>
                    <a:gridCol w="2507235">
                      <a:extLst>
                        <a:ext uri="{9D8B030D-6E8A-4147-A177-3AD203B41FA5}">
                          <a16:colId xmlns:a16="http://schemas.microsoft.com/office/drawing/2014/main" val="2582481346"/>
                        </a:ext>
                      </a:extLst>
                    </a:gridCol>
                  </a:tblGrid>
                  <a:tr h="477459">
                    <a:tc>
                      <a:txBody>
                        <a:bodyPr/>
                        <a:lstStyle/>
                        <a:p>
                          <a:pPr algn="l" fontAlgn="t" latinLnBrk="0"/>
                          <a:r>
                            <a:rPr lang="pl-PL" sz="1600" b="0" dirty="0">
                              <a:effectLst/>
                            </a:rPr>
                            <a:t>Rozkład</a:t>
                          </a:r>
                        </a:p>
                      </a:txBody>
                      <a:tcPr marL="54392" marR="54392" marT="54392" marB="54392">
                        <a:lnL w="7620" cap="flat" cmpd="sng" algn="ctr">
                          <a:solidFill>
                            <a:srgbClr val="1038C3"/>
                          </a:solidFill>
                          <a:prstDash val="solid"/>
                          <a:round/>
                          <a:headEnd type="none" w="med" len="med"/>
                          <a:tailEnd type="none" w="med" len="med"/>
                        </a:lnL>
                        <a:lnR w="7620" cap="flat" cmpd="sng" algn="ctr">
                          <a:solidFill>
                            <a:srgbClr val="003EC3"/>
                          </a:solidFill>
                          <a:prstDash val="solid"/>
                          <a:round/>
                          <a:headEnd type="none" w="med" len="med"/>
                          <a:tailEnd type="none" w="med" len="med"/>
                        </a:lnR>
                        <a:lnT w="7620" cap="flat" cmpd="sng" algn="ctr">
                          <a:solidFill>
                            <a:srgbClr val="1038C3"/>
                          </a:solidFill>
                          <a:prstDash val="solid"/>
                          <a:round/>
                          <a:headEnd type="none" w="med" len="med"/>
                          <a:tailEnd type="none" w="med" len="med"/>
                        </a:lnT>
                        <a:lnB w="7620" cap="flat" cmpd="sng" algn="ctr">
                          <a:solidFill>
                            <a:srgbClr val="4035C3"/>
                          </a:solidFill>
                          <a:prstDash val="solid"/>
                          <a:round/>
                          <a:headEnd type="none" w="med" len="med"/>
                          <a:tailEnd type="none" w="med" len="med"/>
                        </a:lnB>
                        <a:noFill/>
                      </a:tcPr>
                    </a:tc>
                    <a:tc>
                      <a:txBody>
                        <a:bodyPr/>
                        <a:lstStyle/>
                        <a:p>
                          <a:pPr algn="l" fontAlgn="t" latinLnBrk="0"/>
                          <a:r>
                            <a:rPr lang="pl-PL" sz="1600" b="0">
                              <a:effectLst/>
                            </a:rPr>
                            <a:t>Typ</a:t>
                          </a:r>
                        </a:p>
                      </a:txBody>
                      <a:tcPr marL="54392" marR="54392" marT="54392" marB="54392">
                        <a:lnL w="7620" cap="flat" cmpd="sng" algn="ctr">
                          <a:solidFill>
                            <a:srgbClr val="003EC3"/>
                          </a:solidFill>
                          <a:prstDash val="solid"/>
                          <a:round/>
                          <a:headEnd type="none" w="med" len="med"/>
                          <a:tailEnd type="none" w="med" len="med"/>
                        </a:lnL>
                        <a:lnR w="7620" cap="flat" cmpd="sng" algn="ctr">
                          <a:solidFill>
                            <a:srgbClr val="503EC3"/>
                          </a:solidFill>
                          <a:prstDash val="solid"/>
                          <a:round/>
                          <a:headEnd type="none" w="med" len="med"/>
                          <a:tailEnd type="none" w="med" len="med"/>
                        </a:lnR>
                        <a:lnT w="7620" cap="flat" cmpd="sng" algn="ctr">
                          <a:solidFill>
                            <a:srgbClr val="003EC3"/>
                          </a:solidFill>
                          <a:prstDash val="solid"/>
                          <a:round/>
                          <a:headEnd type="none" w="med" len="med"/>
                          <a:tailEnd type="none" w="med" len="med"/>
                        </a:lnT>
                        <a:lnB w="7620" cap="flat" cmpd="sng" algn="ctr">
                          <a:solidFill>
                            <a:srgbClr val="003EC3"/>
                          </a:solidFill>
                          <a:prstDash val="solid"/>
                          <a:round/>
                          <a:headEnd type="none" w="med" len="med"/>
                          <a:tailEnd type="none" w="med" len="med"/>
                        </a:lnB>
                        <a:noFill/>
                      </a:tcPr>
                    </a:tc>
                    <a:tc>
                      <a:txBody>
                        <a:bodyPr/>
                        <a:lstStyle/>
                        <a:p>
                          <a:pPr algn="l" fontAlgn="t" latinLnBrk="0"/>
                          <a:r>
                            <a:rPr lang="pl-PL" sz="1600" b="0">
                              <a:effectLst/>
                            </a:rPr>
                            <a:t>Przykład</a:t>
                          </a:r>
                        </a:p>
                      </a:txBody>
                      <a:tcPr marL="54392" marR="54392" marT="54392" marB="54392">
                        <a:lnL w="7620" cap="flat" cmpd="sng" algn="ctr">
                          <a:solidFill>
                            <a:srgbClr val="503EC3"/>
                          </a:solidFill>
                          <a:prstDash val="solid"/>
                          <a:round/>
                          <a:headEnd type="none" w="med" len="med"/>
                          <a:tailEnd type="none" w="med" len="med"/>
                        </a:lnL>
                        <a:lnR w="7620" cap="flat" cmpd="sng" algn="ctr">
                          <a:solidFill>
                            <a:srgbClr val="403AC3"/>
                          </a:solidFill>
                          <a:prstDash val="solid"/>
                          <a:round/>
                          <a:headEnd type="none" w="med" len="med"/>
                          <a:tailEnd type="none" w="med" len="med"/>
                        </a:lnR>
                        <a:lnT w="7620" cap="flat" cmpd="sng" algn="ctr">
                          <a:solidFill>
                            <a:srgbClr val="503EC3"/>
                          </a:solidFill>
                          <a:prstDash val="solid"/>
                          <a:round/>
                          <a:headEnd type="none" w="med" len="med"/>
                          <a:tailEnd type="none" w="med" len="med"/>
                        </a:lnT>
                        <a:lnB w="7620" cap="flat" cmpd="sng" algn="ctr">
                          <a:solidFill>
                            <a:srgbClr val="003EC3"/>
                          </a:solidFill>
                          <a:prstDash val="solid"/>
                          <a:round/>
                          <a:headEnd type="none" w="med" len="med"/>
                          <a:tailEnd type="none" w="med" len="med"/>
                        </a:lnB>
                        <a:noFill/>
                      </a:tcPr>
                    </a:tc>
                    <a:tc>
                      <a:txBody>
                        <a:bodyPr/>
                        <a:lstStyle/>
                        <a:p>
                          <a:pPr algn="l" fontAlgn="t" latinLnBrk="0"/>
                          <a:r>
                            <a:rPr lang="pl-PL" sz="1600" b="0" dirty="0">
                              <a:effectLst/>
                            </a:rPr>
                            <a:t>Wzór/Właściwość</a:t>
                          </a:r>
                        </a:p>
                      </a:txBody>
                      <a:tcPr marL="54392" marR="54392" marT="54392" marB="54392">
                        <a:lnL w="7620" cap="flat" cmpd="sng" algn="ctr">
                          <a:solidFill>
                            <a:srgbClr val="403AC3"/>
                          </a:solidFill>
                          <a:prstDash val="solid"/>
                          <a:round/>
                          <a:headEnd type="none" w="med" len="med"/>
                          <a:tailEnd type="none" w="med" len="med"/>
                        </a:lnL>
                        <a:lnR w="7620" cap="flat" cmpd="sng" algn="ctr">
                          <a:solidFill>
                            <a:srgbClr val="403AC3"/>
                          </a:solidFill>
                          <a:prstDash val="solid"/>
                          <a:round/>
                          <a:headEnd type="none" w="med" len="med"/>
                          <a:tailEnd type="none" w="med" len="med"/>
                        </a:lnR>
                        <a:lnT w="7620" cap="flat" cmpd="sng" algn="ctr">
                          <a:solidFill>
                            <a:srgbClr val="403AC3"/>
                          </a:solidFill>
                          <a:prstDash val="solid"/>
                          <a:round/>
                          <a:headEnd type="none" w="med" len="med"/>
                          <a:tailEnd type="none" w="med" len="med"/>
                        </a:lnT>
                        <a:lnB w="7620" cap="flat" cmpd="sng" algn="ctr">
                          <a:solidFill>
                            <a:srgbClr val="503EC3"/>
                          </a:solidFill>
                          <a:prstDash val="solid"/>
                          <a:round/>
                          <a:headEnd type="none" w="med" len="med"/>
                          <a:tailEnd type="none" w="med" len="med"/>
                        </a:lnB>
                        <a:noFill/>
                      </a:tcPr>
                    </a:tc>
                    <a:extLst>
                      <a:ext uri="{0D108BD9-81ED-4DB2-BD59-A6C34878D82A}">
                        <a16:rowId xmlns:a16="http://schemas.microsoft.com/office/drawing/2014/main" val="2529594609"/>
                      </a:ext>
                    </a:extLst>
                  </a:tr>
                  <a:tr h="440635">
                    <a:tc>
                      <a:txBody>
                        <a:bodyPr/>
                        <a:lstStyle/>
                        <a:p>
                          <a:pPr fontAlgn="base" latinLnBrk="0"/>
                          <a:r>
                            <a:rPr lang="pl-PL" sz="1600" dirty="0" err="1">
                              <a:effectLst/>
                            </a:rPr>
                            <a:t>Bernoulliego</a:t>
                          </a:r>
                          <a:endParaRPr lang="pl-PL" sz="1600" dirty="0">
                            <a:effectLst/>
                          </a:endParaRPr>
                        </a:p>
                      </a:txBody>
                      <a:tcPr marL="54392" marR="54392" marT="40794" marB="40794" anchor="ctr">
                        <a:lnL w="7620" cap="flat" cmpd="sng" algn="ctr">
                          <a:solidFill>
                            <a:srgbClr val="4035C3"/>
                          </a:solidFill>
                          <a:prstDash val="solid"/>
                          <a:round/>
                          <a:headEnd type="none" w="med" len="med"/>
                          <a:tailEnd type="none" w="med" len="med"/>
                        </a:lnL>
                        <a:lnR w="7620" cap="flat" cmpd="sng" algn="ctr">
                          <a:solidFill>
                            <a:srgbClr val="003EC3"/>
                          </a:solidFill>
                          <a:prstDash val="solid"/>
                          <a:round/>
                          <a:headEnd type="none" w="med" len="med"/>
                          <a:tailEnd type="none" w="med" len="med"/>
                        </a:lnR>
                        <a:lnT w="7620" cap="flat" cmpd="sng" algn="ctr">
                          <a:solidFill>
                            <a:srgbClr val="4035C3"/>
                          </a:solidFill>
                          <a:prstDash val="solid"/>
                          <a:round/>
                          <a:headEnd type="none" w="med" len="med"/>
                          <a:tailEnd type="none" w="med" len="med"/>
                        </a:lnT>
                        <a:lnB w="7620" cap="flat" cmpd="sng" algn="ctr">
                          <a:solidFill>
                            <a:srgbClr val="1038C3"/>
                          </a:solidFill>
                          <a:prstDash val="solid"/>
                          <a:round/>
                          <a:headEnd type="none" w="med" len="med"/>
                          <a:tailEnd type="none" w="med" len="med"/>
                        </a:lnB>
                        <a:noFill/>
                      </a:tcPr>
                    </a:tc>
                    <a:tc>
                      <a:txBody>
                        <a:bodyPr/>
                        <a:lstStyle/>
                        <a:p>
                          <a:pPr fontAlgn="base" latinLnBrk="0"/>
                          <a:r>
                            <a:rPr lang="pl-PL" sz="1600">
                              <a:effectLst/>
                            </a:rPr>
                            <a:t>Dyskretny</a:t>
                          </a:r>
                        </a:p>
                      </a:txBody>
                      <a:tcPr marL="54392" marR="54392" marT="40794" marB="40794" anchor="ctr">
                        <a:lnL w="7620" cap="flat" cmpd="sng" algn="ctr">
                          <a:solidFill>
                            <a:srgbClr val="003EC3"/>
                          </a:solidFill>
                          <a:prstDash val="solid"/>
                          <a:round/>
                          <a:headEnd type="none" w="med" len="med"/>
                          <a:tailEnd type="none" w="med" len="med"/>
                        </a:lnL>
                        <a:lnR w="7620" cap="flat" cmpd="sng" algn="ctr">
                          <a:solidFill>
                            <a:srgbClr val="003EC3"/>
                          </a:solidFill>
                          <a:prstDash val="solid"/>
                          <a:round/>
                          <a:headEnd type="none" w="med" len="med"/>
                          <a:tailEnd type="none" w="med" len="med"/>
                        </a:lnR>
                        <a:lnT w="7620" cap="flat" cmpd="sng" algn="ctr">
                          <a:solidFill>
                            <a:srgbClr val="003EC3"/>
                          </a:solidFill>
                          <a:prstDash val="solid"/>
                          <a:round/>
                          <a:headEnd type="none" w="med" len="med"/>
                          <a:tailEnd type="none" w="med" len="med"/>
                        </a:lnT>
                        <a:lnB w="7620" cap="flat" cmpd="sng" algn="ctr">
                          <a:solidFill>
                            <a:srgbClr val="1033C3"/>
                          </a:solidFill>
                          <a:prstDash val="solid"/>
                          <a:round/>
                          <a:headEnd type="none" w="med" len="med"/>
                          <a:tailEnd type="none" w="med" len="med"/>
                        </a:lnB>
                        <a:noFill/>
                      </a:tcPr>
                    </a:tc>
                    <a:tc>
                      <a:txBody>
                        <a:bodyPr/>
                        <a:lstStyle/>
                        <a:p>
                          <a:pPr fontAlgn="base" latinLnBrk="0"/>
                          <a:r>
                            <a:rPr lang="pl-PL" sz="1600">
                              <a:effectLst/>
                            </a:rPr>
                            <a:t>rzut monetą</a:t>
                          </a:r>
                        </a:p>
                      </a:txBody>
                      <a:tcPr marL="54392" marR="54392" marT="40794" marB="40794" anchor="ctr">
                        <a:lnL w="7620" cap="flat" cmpd="sng" algn="ctr">
                          <a:solidFill>
                            <a:srgbClr val="003EC3"/>
                          </a:solidFill>
                          <a:prstDash val="solid"/>
                          <a:round/>
                          <a:headEnd type="none" w="med" len="med"/>
                          <a:tailEnd type="none" w="med" len="med"/>
                        </a:lnL>
                        <a:lnR w="7620" cap="flat" cmpd="sng" algn="ctr">
                          <a:solidFill>
                            <a:srgbClr val="503EC3"/>
                          </a:solidFill>
                          <a:prstDash val="solid"/>
                          <a:round/>
                          <a:headEnd type="none" w="med" len="med"/>
                          <a:tailEnd type="none" w="med" len="med"/>
                        </a:lnR>
                        <a:lnT w="7620" cap="flat" cmpd="sng" algn="ctr">
                          <a:solidFill>
                            <a:srgbClr val="003EC3"/>
                          </a:solidFill>
                          <a:prstDash val="solid"/>
                          <a:round/>
                          <a:headEnd type="none" w="med" len="med"/>
                          <a:tailEnd type="none" w="med" len="med"/>
                        </a:lnT>
                        <a:lnB w="7620" cap="flat" cmpd="sng" algn="ctr">
                          <a:solidFill>
                            <a:srgbClr val="B042C3"/>
                          </a:solidFill>
                          <a:prstDash val="solid"/>
                          <a:round/>
                          <a:headEnd type="none" w="med" len="med"/>
                          <a:tailEnd type="none" w="med" len="med"/>
                        </a:lnB>
                        <a:noFill/>
                      </a:tcPr>
                    </a:tc>
                    <a:tc>
                      <a:txBody>
                        <a:bodyPr/>
                        <a:lstStyle/>
                        <a:p>
                          <a:endParaRPr lang="pl-PL"/>
                        </a:p>
                      </a:txBody>
                      <a:tcPr marL="54392" marR="54392" marT="40794" marB="40794" anchor="ctr">
                        <a:lnL w="7620" cap="flat" cmpd="sng" algn="ctr">
                          <a:solidFill>
                            <a:srgbClr val="503EC3"/>
                          </a:solidFill>
                          <a:prstDash val="solid"/>
                          <a:round/>
                          <a:headEnd type="none" w="med" len="med"/>
                          <a:tailEnd type="none" w="med" len="med"/>
                        </a:lnL>
                        <a:lnR w="7620" cap="flat" cmpd="sng" algn="ctr">
                          <a:solidFill>
                            <a:srgbClr val="503EC3"/>
                          </a:solidFill>
                          <a:prstDash val="solid"/>
                          <a:round/>
                          <a:headEnd type="none" w="med" len="med"/>
                          <a:tailEnd type="none" w="med" len="med"/>
                        </a:lnR>
                        <a:lnT w="7620" cap="flat" cmpd="sng" algn="ctr">
                          <a:solidFill>
                            <a:srgbClr val="503EC3"/>
                          </a:solidFill>
                          <a:prstDash val="solid"/>
                          <a:round/>
                          <a:headEnd type="none" w="med" len="med"/>
                          <a:tailEnd type="none" w="med" len="med"/>
                        </a:lnT>
                        <a:lnB w="7620" cap="flat" cmpd="sng" algn="ctr">
                          <a:solidFill>
                            <a:srgbClr val="403AC3"/>
                          </a:solidFill>
                          <a:prstDash val="solid"/>
                          <a:round/>
                          <a:headEnd type="none" w="med" len="med"/>
                          <a:tailEnd type="none" w="med" len="med"/>
                        </a:lnB>
                        <a:blipFill>
                          <a:blip r:embed="rId2"/>
                          <a:stretch>
                            <a:fillRect l="-300730" t="-108219" r="-243" b="-523288"/>
                          </a:stretch>
                        </a:blipFill>
                      </a:tcPr>
                    </a:tc>
                    <a:extLst>
                      <a:ext uri="{0D108BD9-81ED-4DB2-BD59-A6C34878D82A}">
                        <a16:rowId xmlns:a16="http://schemas.microsoft.com/office/drawing/2014/main" val="678576289"/>
                      </a:ext>
                    </a:extLst>
                  </a:tr>
                  <a:tr h="770799">
                    <a:tc>
                      <a:txBody>
                        <a:bodyPr/>
                        <a:lstStyle/>
                        <a:p>
                          <a:pPr fontAlgn="base" latinLnBrk="0"/>
                          <a:r>
                            <a:rPr lang="pl-PL" sz="1600" dirty="0">
                              <a:effectLst/>
                            </a:rPr>
                            <a:t>Dwumianowy</a:t>
                          </a:r>
                        </a:p>
                      </a:txBody>
                      <a:tcPr marL="54392" marR="54392" marT="40794" marB="40794" anchor="ctr">
                        <a:lnL w="7620" cap="flat" cmpd="sng" algn="ctr">
                          <a:solidFill>
                            <a:srgbClr val="1038C3"/>
                          </a:solidFill>
                          <a:prstDash val="solid"/>
                          <a:round/>
                          <a:headEnd type="none" w="med" len="med"/>
                          <a:tailEnd type="none" w="med" len="med"/>
                        </a:lnL>
                        <a:lnR w="7620" cap="flat" cmpd="sng" algn="ctr">
                          <a:solidFill>
                            <a:srgbClr val="1033C3"/>
                          </a:solidFill>
                          <a:prstDash val="solid"/>
                          <a:round/>
                          <a:headEnd type="none" w="med" len="med"/>
                          <a:tailEnd type="none" w="med" len="med"/>
                        </a:lnR>
                        <a:lnT w="7620" cap="flat" cmpd="sng" algn="ctr">
                          <a:solidFill>
                            <a:srgbClr val="1038C3"/>
                          </a:solidFill>
                          <a:prstDash val="solid"/>
                          <a:round/>
                          <a:headEnd type="none" w="med" len="med"/>
                          <a:tailEnd type="none" w="med" len="med"/>
                        </a:lnT>
                        <a:lnB w="7620" cap="flat" cmpd="sng" algn="ctr">
                          <a:solidFill>
                            <a:srgbClr val="B042C3"/>
                          </a:solidFill>
                          <a:prstDash val="solid"/>
                          <a:round/>
                          <a:headEnd type="none" w="med" len="med"/>
                          <a:tailEnd type="none" w="med" len="med"/>
                        </a:lnB>
                        <a:noFill/>
                      </a:tcPr>
                    </a:tc>
                    <a:tc>
                      <a:txBody>
                        <a:bodyPr/>
                        <a:lstStyle/>
                        <a:p>
                          <a:pPr fontAlgn="base" latinLnBrk="0"/>
                          <a:r>
                            <a:rPr lang="pl-PL" sz="1600">
                              <a:effectLst/>
                            </a:rPr>
                            <a:t>Dyskretny</a:t>
                          </a:r>
                        </a:p>
                      </a:txBody>
                      <a:tcPr marL="54392" marR="54392" marT="40794" marB="40794" anchor="ctr">
                        <a:lnL w="7620" cap="flat" cmpd="sng" algn="ctr">
                          <a:solidFill>
                            <a:srgbClr val="1033C3"/>
                          </a:solidFill>
                          <a:prstDash val="solid"/>
                          <a:round/>
                          <a:headEnd type="none" w="med" len="med"/>
                          <a:tailEnd type="none" w="med" len="med"/>
                        </a:lnL>
                        <a:lnR w="7620" cap="flat" cmpd="sng" algn="ctr">
                          <a:solidFill>
                            <a:srgbClr val="B042C3"/>
                          </a:solidFill>
                          <a:prstDash val="solid"/>
                          <a:round/>
                          <a:headEnd type="none" w="med" len="med"/>
                          <a:tailEnd type="none" w="med" len="med"/>
                        </a:lnR>
                        <a:lnT w="7620" cap="flat" cmpd="sng" algn="ctr">
                          <a:solidFill>
                            <a:srgbClr val="1033C3"/>
                          </a:solidFill>
                          <a:prstDash val="solid"/>
                          <a:round/>
                          <a:headEnd type="none" w="med" len="med"/>
                          <a:tailEnd type="none" w="med" len="med"/>
                        </a:lnT>
                        <a:lnB w="7620" cap="flat" cmpd="sng" algn="ctr">
                          <a:solidFill>
                            <a:srgbClr val="1038C3"/>
                          </a:solidFill>
                          <a:prstDash val="solid"/>
                          <a:round/>
                          <a:headEnd type="none" w="med" len="med"/>
                          <a:tailEnd type="none" w="med" len="med"/>
                        </a:lnB>
                        <a:noFill/>
                      </a:tcPr>
                    </a:tc>
                    <a:tc>
                      <a:txBody>
                        <a:bodyPr/>
                        <a:lstStyle/>
                        <a:p>
                          <a:pPr fontAlgn="base" latinLnBrk="0"/>
                          <a:r>
                            <a:rPr lang="pl-PL" sz="1600">
                              <a:effectLst/>
                            </a:rPr>
                            <a:t>liczba sukcesów</a:t>
                          </a:r>
                        </a:p>
                      </a:txBody>
                      <a:tcPr marL="54392" marR="54392" marT="40794" marB="40794" anchor="ctr">
                        <a:lnL w="7620" cap="flat" cmpd="sng" algn="ctr">
                          <a:solidFill>
                            <a:srgbClr val="B042C3"/>
                          </a:solidFill>
                          <a:prstDash val="solid"/>
                          <a:round/>
                          <a:headEnd type="none" w="med" len="med"/>
                          <a:tailEnd type="none" w="med" len="med"/>
                        </a:lnL>
                        <a:lnR w="7620" cap="flat" cmpd="sng" algn="ctr">
                          <a:solidFill>
                            <a:srgbClr val="403AC3"/>
                          </a:solidFill>
                          <a:prstDash val="solid"/>
                          <a:round/>
                          <a:headEnd type="none" w="med" len="med"/>
                          <a:tailEnd type="none" w="med" len="med"/>
                        </a:lnR>
                        <a:lnT w="7620" cap="flat" cmpd="sng" algn="ctr">
                          <a:solidFill>
                            <a:srgbClr val="B042C3"/>
                          </a:solidFill>
                          <a:prstDash val="solid"/>
                          <a:round/>
                          <a:headEnd type="none" w="med" len="med"/>
                          <a:tailEnd type="none" w="med" len="med"/>
                        </a:lnT>
                        <a:lnB w="7620" cap="flat" cmpd="sng" algn="ctr">
                          <a:solidFill>
                            <a:srgbClr val="1033C3"/>
                          </a:solidFill>
                          <a:prstDash val="solid"/>
                          <a:round/>
                          <a:headEnd type="none" w="med" len="med"/>
                          <a:tailEnd type="none" w="med" len="med"/>
                        </a:lnB>
                        <a:noFill/>
                      </a:tcPr>
                    </a:tc>
                    <a:tc>
                      <a:txBody>
                        <a:bodyPr/>
                        <a:lstStyle/>
                        <a:p>
                          <a:endParaRPr lang="pl-PL"/>
                        </a:p>
                      </a:txBody>
                      <a:tcPr marL="54392" marR="54392" marT="40794" marB="40794" anchor="ctr">
                        <a:lnL w="7620" cap="flat" cmpd="sng" algn="ctr">
                          <a:solidFill>
                            <a:srgbClr val="403AC3"/>
                          </a:solidFill>
                          <a:prstDash val="solid"/>
                          <a:round/>
                          <a:headEnd type="none" w="med" len="med"/>
                          <a:tailEnd type="none" w="med" len="med"/>
                        </a:lnL>
                        <a:lnR w="7620" cap="flat" cmpd="sng" algn="ctr">
                          <a:solidFill>
                            <a:srgbClr val="403AC3"/>
                          </a:solidFill>
                          <a:prstDash val="solid"/>
                          <a:round/>
                          <a:headEnd type="none" w="med" len="med"/>
                          <a:tailEnd type="none" w="med" len="med"/>
                        </a:lnR>
                        <a:lnT w="7620" cap="flat" cmpd="sng" algn="ctr">
                          <a:solidFill>
                            <a:srgbClr val="403AC3"/>
                          </a:solidFill>
                          <a:prstDash val="solid"/>
                          <a:round/>
                          <a:headEnd type="none" w="med" len="med"/>
                          <a:tailEnd type="none" w="med" len="med"/>
                        </a:lnT>
                        <a:lnB w="7620" cap="flat" cmpd="sng" algn="ctr">
                          <a:solidFill>
                            <a:srgbClr val="502FC3"/>
                          </a:solidFill>
                          <a:prstDash val="solid"/>
                          <a:round/>
                          <a:headEnd type="none" w="med" len="med"/>
                          <a:tailEnd type="none" w="med" len="med"/>
                        </a:lnB>
                        <a:blipFill>
                          <a:blip r:embed="rId2"/>
                          <a:stretch>
                            <a:fillRect l="-300730" t="-119685" r="-243" b="-200787"/>
                          </a:stretch>
                        </a:blipFill>
                      </a:tcPr>
                    </a:tc>
                    <a:extLst>
                      <a:ext uri="{0D108BD9-81ED-4DB2-BD59-A6C34878D82A}">
                        <a16:rowId xmlns:a16="http://schemas.microsoft.com/office/drawing/2014/main" val="671815654"/>
                      </a:ext>
                    </a:extLst>
                  </a:tr>
                  <a:tr h="770799">
                    <a:tc>
                      <a:txBody>
                        <a:bodyPr/>
                        <a:lstStyle/>
                        <a:p>
                          <a:pPr fontAlgn="base" latinLnBrk="0"/>
                          <a:r>
                            <a:rPr lang="pl-PL" sz="1600">
                              <a:effectLst/>
                            </a:rPr>
                            <a:t>Poissona</a:t>
                          </a:r>
                        </a:p>
                      </a:txBody>
                      <a:tcPr marL="54392" marR="54392" marT="40794" marB="40794" anchor="ctr">
                        <a:lnL w="7620" cap="flat" cmpd="sng" algn="ctr">
                          <a:solidFill>
                            <a:srgbClr val="B042C3"/>
                          </a:solidFill>
                          <a:prstDash val="solid"/>
                          <a:round/>
                          <a:headEnd type="none" w="med" len="med"/>
                          <a:tailEnd type="none" w="med" len="med"/>
                        </a:lnL>
                        <a:lnR w="7620" cap="flat" cmpd="sng" algn="ctr">
                          <a:solidFill>
                            <a:srgbClr val="1038C3"/>
                          </a:solidFill>
                          <a:prstDash val="solid"/>
                          <a:round/>
                          <a:headEnd type="none" w="med" len="med"/>
                          <a:tailEnd type="none" w="med" len="med"/>
                        </a:lnR>
                        <a:lnT w="7620" cap="flat" cmpd="sng" algn="ctr">
                          <a:solidFill>
                            <a:srgbClr val="B042C3"/>
                          </a:solidFill>
                          <a:prstDash val="solid"/>
                          <a:round/>
                          <a:headEnd type="none" w="med" len="med"/>
                          <a:tailEnd type="none" w="med" len="med"/>
                        </a:lnT>
                        <a:lnB w="7620" cap="flat" cmpd="sng" algn="ctr">
                          <a:solidFill>
                            <a:srgbClr val="2050C3"/>
                          </a:solidFill>
                          <a:prstDash val="solid"/>
                          <a:round/>
                          <a:headEnd type="none" w="med" len="med"/>
                          <a:tailEnd type="none" w="med" len="med"/>
                        </a:lnB>
                        <a:noFill/>
                      </a:tcPr>
                    </a:tc>
                    <a:tc>
                      <a:txBody>
                        <a:bodyPr/>
                        <a:lstStyle/>
                        <a:p>
                          <a:pPr fontAlgn="base" latinLnBrk="0"/>
                          <a:r>
                            <a:rPr lang="pl-PL" sz="1600">
                              <a:effectLst/>
                            </a:rPr>
                            <a:t>Dyskretny</a:t>
                          </a:r>
                        </a:p>
                      </a:txBody>
                      <a:tcPr marL="54392" marR="54392" marT="40794" marB="40794" anchor="ctr">
                        <a:lnL w="7620" cap="flat" cmpd="sng" algn="ctr">
                          <a:solidFill>
                            <a:srgbClr val="1038C3"/>
                          </a:solidFill>
                          <a:prstDash val="solid"/>
                          <a:round/>
                          <a:headEnd type="none" w="med" len="med"/>
                          <a:tailEnd type="none" w="med" len="med"/>
                        </a:lnL>
                        <a:lnR w="7620" cap="flat" cmpd="sng" algn="ctr">
                          <a:solidFill>
                            <a:srgbClr val="1033C3"/>
                          </a:solidFill>
                          <a:prstDash val="solid"/>
                          <a:round/>
                          <a:headEnd type="none" w="med" len="med"/>
                          <a:tailEnd type="none" w="med" len="med"/>
                        </a:lnR>
                        <a:lnT w="7620" cap="flat" cmpd="sng" algn="ctr">
                          <a:solidFill>
                            <a:srgbClr val="1038C3"/>
                          </a:solidFill>
                          <a:prstDash val="solid"/>
                          <a:round/>
                          <a:headEnd type="none" w="med" len="med"/>
                          <a:tailEnd type="none" w="med" len="med"/>
                        </a:lnT>
                        <a:lnB w="7620" cap="flat" cmpd="sng" algn="ctr">
                          <a:solidFill>
                            <a:srgbClr val="E04EC3"/>
                          </a:solidFill>
                          <a:prstDash val="solid"/>
                          <a:round/>
                          <a:headEnd type="none" w="med" len="med"/>
                          <a:tailEnd type="none" w="med" len="med"/>
                        </a:lnB>
                        <a:noFill/>
                      </a:tcPr>
                    </a:tc>
                    <a:tc>
                      <a:txBody>
                        <a:bodyPr/>
                        <a:lstStyle/>
                        <a:p>
                          <a:pPr fontAlgn="base" latinLnBrk="0"/>
                          <a:r>
                            <a:rPr lang="pl-PL" sz="1600">
                              <a:effectLst/>
                            </a:rPr>
                            <a:t>liczba zdarzeń w czasie</a:t>
                          </a:r>
                        </a:p>
                      </a:txBody>
                      <a:tcPr marL="54392" marR="54392" marT="40794" marB="40794" anchor="ctr">
                        <a:lnL w="7620" cap="flat" cmpd="sng" algn="ctr">
                          <a:solidFill>
                            <a:srgbClr val="1033C3"/>
                          </a:solidFill>
                          <a:prstDash val="solid"/>
                          <a:round/>
                          <a:headEnd type="none" w="med" len="med"/>
                          <a:tailEnd type="none" w="med" len="med"/>
                        </a:lnL>
                        <a:lnR w="7620" cap="flat" cmpd="sng" algn="ctr">
                          <a:solidFill>
                            <a:srgbClr val="502FC3"/>
                          </a:solidFill>
                          <a:prstDash val="solid"/>
                          <a:round/>
                          <a:headEnd type="none" w="med" len="med"/>
                          <a:tailEnd type="none" w="med" len="med"/>
                        </a:lnR>
                        <a:lnT w="7620" cap="flat" cmpd="sng" algn="ctr">
                          <a:solidFill>
                            <a:srgbClr val="1033C3"/>
                          </a:solidFill>
                          <a:prstDash val="solid"/>
                          <a:round/>
                          <a:headEnd type="none" w="med" len="med"/>
                          <a:tailEnd type="none" w="med" len="med"/>
                        </a:lnT>
                        <a:lnB w="7620" cap="flat" cmpd="sng" algn="ctr">
                          <a:solidFill>
                            <a:srgbClr val="1056C3"/>
                          </a:solidFill>
                          <a:prstDash val="solid"/>
                          <a:round/>
                          <a:headEnd type="none" w="med" len="med"/>
                          <a:tailEnd type="none" w="med" len="med"/>
                        </a:lnB>
                        <a:noFill/>
                      </a:tcPr>
                    </a:tc>
                    <a:tc>
                      <a:txBody>
                        <a:bodyPr/>
                        <a:lstStyle/>
                        <a:p>
                          <a:endParaRPr lang="pl-PL"/>
                        </a:p>
                      </a:txBody>
                      <a:tcPr marL="54392" marR="54392" marT="40794" marB="40794" anchor="ctr">
                        <a:lnL w="7620" cap="flat" cmpd="sng" algn="ctr">
                          <a:solidFill>
                            <a:srgbClr val="502FC3"/>
                          </a:solidFill>
                          <a:prstDash val="solid"/>
                          <a:round/>
                          <a:headEnd type="none" w="med" len="med"/>
                          <a:tailEnd type="none" w="med" len="med"/>
                        </a:lnL>
                        <a:lnR w="7620" cap="flat" cmpd="sng" algn="ctr">
                          <a:solidFill>
                            <a:srgbClr val="502FC3"/>
                          </a:solidFill>
                          <a:prstDash val="solid"/>
                          <a:round/>
                          <a:headEnd type="none" w="med" len="med"/>
                          <a:tailEnd type="none" w="med" len="med"/>
                        </a:lnR>
                        <a:lnT w="7620" cap="flat" cmpd="sng" algn="ctr">
                          <a:solidFill>
                            <a:srgbClr val="502FC3"/>
                          </a:solidFill>
                          <a:prstDash val="solid"/>
                          <a:round/>
                          <a:headEnd type="none" w="med" len="med"/>
                          <a:tailEnd type="none" w="med" len="med"/>
                        </a:lnT>
                        <a:lnB w="7620" cap="flat" cmpd="sng" algn="ctr">
                          <a:solidFill>
                            <a:srgbClr val="404EC3"/>
                          </a:solidFill>
                          <a:prstDash val="solid"/>
                          <a:round/>
                          <a:headEnd type="none" w="med" len="med"/>
                          <a:tailEnd type="none" w="med" len="med"/>
                        </a:lnB>
                        <a:blipFill>
                          <a:blip r:embed="rId2"/>
                          <a:stretch>
                            <a:fillRect l="-300730" t="-221429" r="-243" b="-102381"/>
                          </a:stretch>
                        </a:blipFill>
                      </a:tcPr>
                    </a:tc>
                    <a:extLst>
                      <a:ext uri="{0D108BD9-81ED-4DB2-BD59-A6C34878D82A}">
                        <a16:rowId xmlns:a16="http://schemas.microsoft.com/office/drawing/2014/main" val="1499133423"/>
                      </a:ext>
                    </a:extLst>
                  </a:tr>
                  <a:tr h="770799">
                    <a:tc>
                      <a:txBody>
                        <a:bodyPr/>
                        <a:lstStyle/>
                        <a:p>
                          <a:pPr fontAlgn="base" latinLnBrk="0"/>
                          <a:r>
                            <a:rPr lang="pl-PL" sz="1600">
                              <a:effectLst/>
                            </a:rPr>
                            <a:t>Normalny</a:t>
                          </a:r>
                        </a:p>
                      </a:txBody>
                      <a:tcPr marL="54392" marR="54392" marT="40794" marB="40794" anchor="ctr">
                        <a:lnL w="7620" cap="flat" cmpd="sng" algn="ctr">
                          <a:solidFill>
                            <a:srgbClr val="2050C3"/>
                          </a:solidFill>
                          <a:prstDash val="solid"/>
                          <a:round/>
                          <a:headEnd type="none" w="med" len="med"/>
                          <a:tailEnd type="none" w="med" len="med"/>
                        </a:lnL>
                        <a:lnR w="7620" cap="flat" cmpd="sng" algn="ctr">
                          <a:solidFill>
                            <a:srgbClr val="E04EC3"/>
                          </a:solidFill>
                          <a:prstDash val="solid"/>
                          <a:round/>
                          <a:headEnd type="none" w="med" len="med"/>
                          <a:tailEnd type="none" w="med" len="med"/>
                        </a:lnR>
                        <a:lnT w="7620" cap="flat" cmpd="sng" algn="ctr">
                          <a:solidFill>
                            <a:srgbClr val="2050C3"/>
                          </a:solidFill>
                          <a:prstDash val="solid"/>
                          <a:round/>
                          <a:headEnd type="none" w="med" len="med"/>
                          <a:tailEnd type="none" w="med" len="med"/>
                        </a:lnT>
                        <a:lnB w="7620" cap="flat" cmpd="sng" algn="ctr">
                          <a:solidFill>
                            <a:srgbClr val="2050C3"/>
                          </a:solidFill>
                          <a:prstDash val="solid"/>
                          <a:round/>
                          <a:headEnd type="none" w="med" len="med"/>
                          <a:tailEnd type="none" w="med" len="med"/>
                        </a:lnB>
                        <a:noFill/>
                      </a:tcPr>
                    </a:tc>
                    <a:tc>
                      <a:txBody>
                        <a:bodyPr/>
                        <a:lstStyle/>
                        <a:p>
                          <a:pPr fontAlgn="base" latinLnBrk="0"/>
                          <a:r>
                            <a:rPr lang="pl-PL" sz="1600">
                              <a:effectLst/>
                            </a:rPr>
                            <a:t>Ciągły</a:t>
                          </a:r>
                        </a:p>
                      </a:txBody>
                      <a:tcPr marL="54392" marR="54392" marT="40794" marB="40794" anchor="ctr">
                        <a:lnL w="7620" cap="flat" cmpd="sng" algn="ctr">
                          <a:solidFill>
                            <a:srgbClr val="E04EC3"/>
                          </a:solidFill>
                          <a:prstDash val="solid"/>
                          <a:round/>
                          <a:headEnd type="none" w="med" len="med"/>
                          <a:tailEnd type="none" w="med" len="med"/>
                        </a:lnL>
                        <a:lnR w="7620" cap="flat" cmpd="sng" algn="ctr">
                          <a:solidFill>
                            <a:srgbClr val="1056C3"/>
                          </a:solidFill>
                          <a:prstDash val="solid"/>
                          <a:round/>
                          <a:headEnd type="none" w="med" len="med"/>
                          <a:tailEnd type="none" w="med" len="med"/>
                        </a:lnR>
                        <a:lnT w="7620" cap="flat" cmpd="sng" algn="ctr">
                          <a:solidFill>
                            <a:srgbClr val="E04EC3"/>
                          </a:solidFill>
                          <a:prstDash val="solid"/>
                          <a:round/>
                          <a:headEnd type="none" w="med" len="med"/>
                          <a:tailEnd type="none" w="med" len="med"/>
                        </a:lnT>
                        <a:lnB w="7620" cap="flat" cmpd="sng" algn="ctr">
                          <a:solidFill>
                            <a:srgbClr val="E04EC3"/>
                          </a:solidFill>
                          <a:prstDash val="solid"/>
                          <a:round/>
                          <a:headEnd type="none" w="med" len="med"/>
                          <a:tailEnd type="none" w="med" len="med"/>
                        </a:lnB>
                        <a:noFill/>
                      </a:tcPr>
                    </a:tc>
                    <a:tc>
                      <a:txBody>
                        <a:bodyPr/>
                        <a:lstStyle/>
                        <a:p>
                          <a:pPr fontAlgn="base" latinLnBrk="0"/>
                          <a:r>
                            <a:rPr lang="pl-PL" sz="1600">
                              <a:effectLst/>
                            </a:rPr>
                            <a:t>błąd pomiaru</a:t>
                          </a:r>
                        </a:p>
                      </a:txBody>
                      <a:tcPr marL="54392" marR="54392" marT="40794" marB="40794" anchor="ctr">
                        <a:lnL w="7620" cap="flat" cmpd="sng" algn="ctr">
                          <a:solidFill>
                            <a:srgbClr val="1056C3"/>
                          </a:solidFill>
                          <a:prstDash val="solid"/>
                          <a:round/>
                          <a:headEnd type="none" w="med" len="med"/>
                          <a:tailEnd type="none" w="med" len="med"/>
                        </a:lnL>
                        <a:lnR w="7620" cap="flat" cmpd="sng" algn="ctr">
                          <a:solidFill>
                            <a:srgbClr val="404EC3"/>
                          </a:solidFill>
                          <a:prstDash val="solid"/>
                          <a:round/>
                          <a:headEnd type="none" w="med" len="med"/>
                          <a:tailEnd type="none" w="med" len="med"/>
                        </a:lnR>
                        <a:lnT w="7620" cap="flat" cmpd="sng" algn="ctr">
                          <a:solidFill>
                            <a:srgbClr val="1056C3"/>
                          </a:solidFill>
                          <a:prstDash val="solid"/>
                          <a:round/>
                          <a:headEnd type="none" w="med" len="med"/>
                          <a:tailEnd type="none" w="med" len="med"/>
                        </a:lnT>
                        <a:lnB w="7620" cap="flat" cmpd="sng" algn="ctr">
                          <a:solidFill>
                            <a:srgbClr val="1056C3"/>
                          </a:solidFill>
                          <a:prstDash val="solid"/>
                          <a:round/>
                          <a:headEnd type="none" w="med" len="med"/>
                          <a:tailEnd type="none" w="med" len="med"/>
                        </a:lnB>
                        <a:noFill/>
                      </a:tcPr>
                    </a:tc>
                    <a:tc>
                      <a:txBody>
                        <a:bodyPr/>
                        <a:lstStyle/>
                        <a:p>
                          <a:endParaRPr lang="pl-PL"/>
                        </a:p>
                      </a:txBody>
                      <a:tcPr marL="54392" marR="54392" marT="40794" marB="40794" anchor="ctr">
                        <a:lnL w="7620" cap="flat" cmpd="sng" algn="ctr">
                          <a:solidFill>
                            <a:srgbClr val="404EC3"/>
                          </a:solidFill>
                          <a:prstDash val="solid"/>
                          <a:round/>
                          <a:headEnd type="none" w="med" len="med"/>
                          <a:tailEnd type="none" w="med" len="med"/>
                        </a:lnL>
                        <a:lnR w="7620" cap="flat" cmpd="sng" algn="ctr">
                          <a:solidFill>
                            <a:srgbClr val="404EC3"/>
                          </a:solidFill>
                          <a:prstDash val="solid"/>
                          <a:round/>
                          <a:headEnd type="none" w="med" len="med"/>
                          <a:tailEnd type="none" w="med" len="med"/>
                        </a:lnR>
                        <a:lnT w="7620" cap="flat" cmpd="sng" algn="ctr">
                          <a:solidFill>
                            <a:srgbClr val="404EC3"/>
                          </a:solidFill>
                          <a:prstDash val="solid"/>
                          <a:round/>
                          <a:headEnd type="none" w="med" len="med"/>
                          <a:tailEnd type="none" w="med" len="med"/>
                        </a:lnT>
                        <a:lnB w="7620" cap="flat" cmpd="sng" algn="ctr">
                          <a:solidFill>
                            <a:srgbClr val="404EC3"/>
                          </a:solidFill>
                          <a:prstDash val="solid"/>
                          <a:round/>
                          <a:headEnd type="none" w="med" len="med"/>
                          <a:tailEnd type="none" w="med" len="med"/>
                        </a:lnB>
                        <a:blipFill>
                          <a:blip r:embed="rId2"/>
                          <a:stretch>
                            <a:fillRect l="-300730" t="-318898" r="-243" b="-1575"/>
                          </a:stretch>
                        </a:blipFill>
                      </a:tcPr>
                    </a:tc>
                    <a:extLst>
                      <a:ext uri="{0D108BD9-81ED-4DB2-BD59-A6C34878D82A}">
                        <a16:rowId xmlns:a16="http://schemas.microsoft.com/office/drawing/2014/main" val="3224992142"/>
                      </a:ext>
                    </a:extLst>
                  </a:tr>
                </a:tbl>
              </a:graphicData>
            </a:graphic>
          </p:graphicFrame>
        </mc:Fallback>
      </mc:AlternateContent>
    </p:spTree>
    <p:extLst>
      <p:ext uri="{BB962C8B-B14F-4D97-AF65-F5344CB8AC3E}">
        <p14:creationId xmlns:p14="http://schemas.microsoft.com/office/powerpoint/2010/main" val="4221983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5A68001-5E1E-DAEF-EA12-10F2D1679F83}"/>
              </a:ext>
            </a:extLst>
          </p:cNvPr>
          <p:cNvSpPr>
            <a:spLocks noGrp="1"/>
          </p:cNvSpPr>
          <p:nvPr>
            <p:ph type="title"/>
          </p:nvPr>
        </p:nvSpPr>
        <p:spPr/>
        <p:txBody>
          <a:bodyPr/>
          <a:lstStyle/>
          <a:p>
            <a:r>
              <a:rPr lang="pl-PL" b="1" dirty="0"/>
              <a:t>Typy danych matematycznych</a:t>
            </a:r>
            <a:endParaRPr lang="pl-PL" dirty="0"/>
          </a:p>
        </p:txBody>
      </p:sp>
      <p:sp>
        <p:nvSpPr>
          <p:cNvPr id="3" name="Symbol zastępczy zawartości 2">
            <a:extLst>
              <a:ext uri="{FF2B5EF4-FFF2-40B4-BE49-F238E27FC236}">
                <a16:creationId xmlns:a16="http://schemas.microsoft.com/office/drawing/2014/main" id="{3C0153C2-FEB3-714C-B881-9AB1EE386B3B}"/>
              </a:ext>
            </a:extLst>
          </p:cNvPr>
          <p:cNvSpPr>
            <a:spLocks noGrp="1"/>
          </p:cNvSpPr>
          <p:nvPr>
            <p:ph idx="1"/>
          </p:nvPr>
        </p:nvSpPr>
        <p:spPr/>
        <p:txBody>
          <a:bodyPr/>
          <a:lstStyle/>
          <a:p>
            <a:pPr>
              <a:buFont typeface="Arial" panose="020B0604020202020204" pitchFamily="34" charset="0"/>
              <a:buChar char="•"/>
            </a:pPr>
            <a:r>
              <a:rPr lang="pl-PL" b="1" dirty="0"/>
              <a:t>Skalary</a:t>
            </a:r>
            <a:r>
              <a:rPr lang="pl-PL" dirty="0"/>
              <a:t> – pojedyncze liczby (np. temperatura, wartość błędu).</a:t>
            </a:r>
          </a:p>
          <a:p>
            <a:pPr>
              <a:buFont typeface="Arial" panose="020B0604020202020204" pitchFamily="34" charset="0"/>
              <a:buChar char="•"/>
            </a:pPr>
            <a:r>
              <a:rPr lang="pl-PL" b="1" dirty="0"/>
              <a:t>Wektory</a:t>
            </a:r>
            <a:r>
              <a:rPr lang="pl-PL" dirty="0"/>
              <a:t> – uporządkowane zestawy wartości (np. cechy obiektu).</a:t>
            </a:r>
          </a:p>
          <a:p>
            <a:pPr>
              <a:buFont typeface="Arial" panose="020B0604020202020204" pitchFamily="34" charset="0"/>
              <a:buChar char="•"/>
            </a:pPr>
            <a:r>
              <a:rPr lang="pl-PL" b="1" dirty="0"/>
              <a:t>Macierze</a:t>
            </a:r>
            <a:r>
              <a:rPr lang="pl-PL" dirty="0"/>
              <a:t> – zbiory wektorów, reprezentujące dane lub transformacje.</a:t>
            </a:r>
          </a:p>
          <a:p>
            <a:pPr>
              <a:buFont typeface="Arial" panose="020B0604020202020204" pitchFamily="34" charset="0"/>
              <a:buChar char="•"/>
            </a:pPr>
            <a:r>
              <a:rPr lang="pl-PL" b="1" dirty="0"/>
              <a:t>Tensory</a:t>
            </a:r>
            <a:r>
              <a:rPr lang="pl-PL" dirty="0"/>
              <a:t> – uogólnienie macierzy na więcej wymiarów (np. obrazy RGB).</a:t>
            </a:r>
          </a:p>
          <a:p>
            <a:endParaRPr lang="pl-PL" dirty="0"/>
          </a:p>
        </p:txBody>
      </p:sp>
    </p:spTree>
    <p:extLst>
      <p:ext uri="{BB962C8B-B14F-4D97-AF65-F5344CB8AC3E}">
        <p14:creationId xmlns:p14="http://schemas.microsoft.com/office/powerpoint/2010/main" val="21354555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D0BC8EE-4EC5-1EE3-6D79-2807BCB77EF4}"/>
              </a:ext>
            </a:extLst>
          </p:cNvPr>
          <p:cNvSpPr>
            <a:spLocks noGrp="1"/>
          </p:cNvSpPr>
          <p:nvPr>
            <p:ph type="title"/>
          </p:nvPr>
        </p:nvSpPr>
        <p:spPr/>
        <p:txBody>
          <a:bodyPr/>
          <a:lstStyle/>
          <a:p>
            <a:r>
              <a:rPr lang="pl-PL" sz="5400" b="0" dirty="0">
                <a:latin typeface="+mn-lt"/>
                <a:cs typeface="Times New Roman" panose="02020603050405020304" pitchFamily="18" charset="0"/>
              </a:rPr>
              <a:t>Rozkład dwumianowy</a:t>
            </a:r>
            <a:endParaRPr lang="pl-PL" b="0" dirty="0">
              <a:latin typeface="+mn-lt"/>
            </a:endParaRPr>
          </a:p>
        </p:txBody>
      </p:sp>
      <p:sp>
        <p:nvSpPr>
          <p:cNvPr id="3" name="Symbol zastępczy zawartości 2">
            <a:extLst>
              <a:ext uri="{FF2B5EF4-FFF2-40B4-BE49-F238E27FC236}">
                <a16:creationId xmlns:a16="http://schemas.microsoft.com/office/drawing/2014/main" id="{830762F2-2016-B6A4-A211-3DC66C5D9EDC}"/>
              </a:ext>
            </a:extLst>
          </p:cNvPr>
          <p:cNvSpPr>
            <a:spLocks noGrp="1"/>
          </p:cNvSpPr>
          <p:nvPr>
            <p:ph idx="1"/>
          </p:nvPr>
        </p:nvSpPr>
        <p:spPr>
          <a:xfrm>
            <a:off x="1024129" y="2286000"/>
            <a:ext cx="5000752" cy="4023360"/>
          </a:xfrm>
        </p:spPr>
        <p:txBody>
          <a:bodyPr/>
          <a:lstStyle/>
          <a:p>
            <a:pPr marL="0" indent="0">
              <a:buNone/>
            </a:pPr>
            <a:endParaRPr lang="pl-PL" sz="1800" i="0" u="none" strike="noStrike" baseline="0" dirty="0"/>
          </a:p>
          <a:p>
            <a:r>
              <a:rPr lang="pl-PL" sz="1800" dirty="0">
                <a:cs typeface="Times New Roman" panose="02020603050405020304" pitchFamily="18" charset="0"/>
              </a:rPr>
              <a:t>Wykonywanie sekwencji n niezależnych eksperymentów, z których każdy ma prawdopodobieństwo p sukcesu, gdzie p∈0,1
 Prawdopodobieństwo uzyskania k sukcesów w n próbach</a:t>
            </a:r>
            <a:endParaRPr lang="pl-PL" sz="1800" u="none" strike="noStrike" baseline="0" dirty="0">
              <a:cs typeface="Times New Roman" panose="02020603050405020304" pitchFamily="18" charset="0"/>
            </a:endParaRPr>
          </a:p>
          <a:p>
            <a:endParaRPr lang="pl-PL" sz="1800" i="0" u="none" strike="noStrike" baseline="0" dirty="0">
              <a:solidFill>
                <a:srgbClr val="000000"/>
              </a:solidFill>
            </a:endParaRPr>
          </a:p>
          <a:p>
            <a:endParaRPr lang="pl-PL" dirty="0"/>
          </a:p>
        </p:txBody>
      </p:sp>
      <p:pic>
        <p:nvPicPr>
          <p:cNvPr id="5" name="Obraz 4" descr="Wzrór na rozkład dwumianowy">
            <a:extLst>
              <a:ext uri="{FF2B5EF4-FFF2-40B4-BE49-F238E27FC236}">
                <a16:creationId xmlns:a16="http://schemas.microsoft.com/office/drawing/2014/main" id="{C3C66288-21C9-FB1B-AD25-89A7C76CFC7A}"/>
              </a:ext>
              <a:ext uri="{C183D7F6-B498-43B3-948B-1728B52AA6E4}">
                <adec:decorative xmlns:adec="http://schemas.microsoft.com/office/drawing/2017/decorative" val="0"/>
              </a:ext>
            </a:extLst>
          </p:cNvPr>
          <p:cNvPicPr>
            <a:picLocks noChangeAspect="1"/>
          </p:cNvPicPr>
          <p:nvPr/>
        </p:nvPicPr>
        <p:blipFill>
          <a:blip r:embed="rId2"/>
          <a:srcRect t="11305"/>
          <a:stretch/>
        </p:blipFill>
        <p:spPr>
          <a:xfrm>
            <a:off x="1260873" y="4820478"/>
            <a:ext cx="3391373" cy="490065"/>
          </a:xfrm>
          <a:prstGeom prst="rect">
            <a:avLst/>
          </a:prstGeom>
        </p:spPr>
      </p:pic>
      <p:pic>
        <p:nvPicPr>
          <p:cNvPr id="7" name="Obraz 6" descr="Diagram prezentujący rozkład dwumianowy zmiennej losowej">
            <a:extLst>
              <a:ext uri="{FF2B5EF4-FFF2-40B4-BE49-F238E27FC236}">
                <a16:creationId xmlns:a16="http://schemas.microsoft.com/office/drawing/2014/main" id="{56001055-446A-C5CD-0830-DCCB22015873}"/>
              </a:ext>
            </a:extLst>
          </p:cNvPr>
          <p:cNvPicPr>
            <a:picLocks noChangeAspect="1"/>
          </p:cNvPicPr>
          <p:nvPr/>
        </p:nvPicPr>
        <p:blipFill>
          <a:blip r:embed="rId3"/>
          <a:stretch>
            <a:fillRect/>
          </a:stretch>
        </p:blipFill>
        <p:spPr>
          <a:xfrm>
            <a:off x="6352562" y="2970320"/>
            <a:ext cx="4391638" cy="3010320"/>
          </a:xfrm>
          <a:prstGeom prst="rect">
            <a:avLst/>
          </a:prstGeom>
        </p:spPr>
      </p:pic>
    </p:spTree>
    <p:extLst>
      <p:ext uri="{BB962C8B-B14F-4D97-AF65-F5344CB8AC3E}">
        <p14:creationId xmlns:p14="http://schemas.microsoft.com/office/powerpoint/2010/main" val="1408378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9BA46AD-E371-1226-9A15-62229B6F3ACA}"/>
              </a:ext>
            </a:extLst>
          </p:cNvPr>
          <p:cNvSpPr>
            <a:spLocks noGrp="1"/>
          </p:cNvSpPr>
          <p:nvPr>
            <p:ph type="title"/>
          </p:nvPr>
        </p:nvSpPr>
        <p:spPr/>
        <p:txBody>
          <a:bodyPr/>
          <a:lstStyle/>
          <a:p>
            <a:r>
              <a:rPr lang="pl-PL" dirty="0"/>
              <a:t>Rozkład Poissona</a:t>
            </a:r>
          </a:p>
        </p:txBody>
      </p:sp>
      <p:sp>
        <p:nvSpPr>
          <p:cNvPr id="3" name="Symbol zastępczy zawartości 2">
            <a:extLst>
              <a:ext uri="{FF2B5EF4-FFF2-40B4-BE49-F238E27FC236}">
                <a16:creationId xmlns:a16="http://schemas.microsoft.com/office/drawing/2014/main" id="{67AC1024-7DCD-ABB6-D08E-BD52C7F9FE0C}"/>
              </a:ext>
            </a:extLst>
          </p:cNvPr>
          <p:cNvSpPr>
            <a:spLocks noGrp="1"/>
          </p:cNvSpPr>
          <p:nvPr>
            <p:ph idx="1"/>
          </p:nvPr>
        </p:nvSpPr>
        <p:spPr/>
        <p:txBody>
          <a:bodyPr/>
          <a:lstStyle/>
          <a:p>
            <a:r>
              <a:rPr lang="pl-PL" sz="1800" dirty="0">
                <a:solidFill>
                  <a:srgbClr val="000000"/>
                </a:solidFill>
              </a:rPr>
              <a:t>Pewna liczba zdarzeń zachodzących niezależnie w ustalonym przedziale czasu o znanej szybkości λ
 Dyskretna zmienna losowa X o stanach kk∈0,1,2,... ma prawdopodobieństwo</a:t>
            </a:r>
          </a:p>
          <a:p>
            <a:pPr algn="l"/>
            <a:endParaRPr lang="pl-PL" sz="1800" b="0" i="0" u="none" strike="noStrike" baseline="0" dirty="0">
              <a:solidFill>
                <a:srgbClr val="000000"/>
              </a:solidFill>
            </a:endParaRPr>
          </a:p>
          <a:p>
            <a:endParaRPr lang="pl-PL" sz="1800" b="0" i="0" u="none" strike="noStrike" baseline="0" dirty="0"/>
          </a:p>
          <a:p>
            <a:r>
              <a:rPr lang="pl-PL" sz="1800" dirty="0"/>
              <a:t>Współczynnik λ oznacza średnią liczbę wystąpień zdarzenia</a:t>
            </a:r>
            <a:endParaRPr lang="pl-PL" sz="1800" b="0" i="0" u="none" strike="noStrike" baseline="0" dirty="0">
              <a:solidFill>
                <a:srgbClr val="000000"/>
              </a:solidFill>
            </a:endParaRPr>
          </a:p>
          <a:p>
            <a:endParaRPr lang="pl-PL" sz="1800" b="0" i="0" u="none" strike="noStrike" baseline="0" dirty="0">
              <a:solidFill>
                <a:srgbClr val="000000"/>
              </a:solidFill>
            </a:endParaRPr>
          </a:p>
          <a:p>
            <a:endParaRPr lang="pl-PL" dirty="0"/>
          </a:p>
        </p:txBody>
      </p:sp>
      <p:pic>
        <p:nvPicPr>
          <p:cNvPr id="5" name="Obraz 4">
            <a:extLst>
              <a:ext uri="{FF2B5EF4-FFF2-40B4-BE49-F238E27FC236}">
                <a16:creationId xmlns:a16="http://schemas.microsoft.com/office/drawing/2014/main" id="{6A990B11-813D-D526-636B-1042089D59A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863155" y="4001294"/>
            <a:ext cx="2238687" cy="523948"/>
          </a:xfrm>
          <a:prstGeom prst="rect">
            <a:avLst/>
          </a:prstGeom>
        </p:spPr>
      </p:pic>
      <p:pic>
        <p:nvPicPr>
          <p:cNvPr id="7" name="Obraz 6" descr="Diagram prezentujący rozkład Poissona zmiennej losowej">
            <a:extLst>
              <a:ext uri="{FF2B5EF4-FFF2-40B4-BE49-F238E27FC236}">
                <a16:creationId xmlns:a16="http://schemas.microsoft.com/office/drawing/2014/main" id="{99D2374E-BC39-CCF1-8E7B-CCBD8305F36D}"/>
              </a:ext>
            </a:extLst>
          </p:cNvPr>
          <p:cNvPicPr>
            <a:picLocks noChangeAspect="1"/>
          </p:cNvPicPr>
          <p:nvPr/>
        </p:nvPicPr>
        <p:blipFill>
          <a:blip r:embed="rId3"/>
          <a:stretch>
            <a:fillRect/>
          </a:stretch>
        </p:blipFill>
        <p:spPr>
          <a:xfrm>
            <a:off x="7412700" y="3764280"/>
            <a:ext cx="4153480" cy="3000794"/>
          </a:xfrm>
          <a:prstGeom prst="rect">
            <a:avLst/>
          </a:prstGeom>
        </p:spPr>
      </p:pic>
    </p:spTree>
    <p:extLst>
      <p:ext uri="{BB962C8B-B14F-4D97-AF65-F5344CB8AC3E}">
        <p14:creationId xmlns:p14="http://schemas.microsoft.com/office/powerpoint/2010/main" val="39703898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3AF2F9B-67DB-B766-02F7-B6349B372A00}"/>
              </a:ext>
            </a:extLst>
          </p:cNvPr>
          <p:cNvSpPr>
            <a:spLocks noGrp="1"/>
          </p:cNvSpPr>
          <p:nvPr>
            <p:ph type="title"/>
          </p:nvPr>
        </p:nvSpPr>
        <p:spPr/>
        <p:txBody>
          <a:bodyPr/>
          <a:lstStyle/>
          <a:p>
            <a:r>
              <a:rPr lang="pl-PL" dirty="0"/>
              <a:t>Rozkład </a:t>
            </a:r>
            <a:r>
              <a:rPr lang="pl-PL" dirty="0" err="1"/>
              <a:t>Bernoulliego</a:t>
            </a:r>
            <a:endParaRPr lang="pl-PL" dirty="0"/>
          </a:p>
        </p:txBody>
      </p:sp>
      <p:sp>
        <p:nvSpPr>
          <p:cNvPr id="3" name="Symbol zastępczy zawartości 2">
            <a:extLst>
              <a:ext uri="{FF2B5EF4-FFF2-40B4-BE49-F238E27FC236}">
                <a16:creationId xmlns:a16="http://schemas.microsoft.com/office/drawing/2014/main" id="{6B59AD7B-A5FC-B93E-70BF-D6D6094C3898}"/>
              </a:ext>
            </a:extLst>
          </p:cNvPr>
          <p:cNvSpPr>
            <a:spLocks noGrp="1"/>
          </p:cNvSpPr>
          <p:nvPr>
            <p:ph idx="1"/>
          </p:nvPr>
        </p:nvSpPr>
        <p:spPr>
          <a:xfrm>
            <a:off x="1024129" y="2286000"/>
            <a:ext cx="5071872" cy="4023360"/>
          </a:xfrm>
        </p:spPr>
        <p:txBody>
          <a:bodyPr/>
          <a:lstStyle/>
          <a:p>
            <a:r>
              <a:rPr lang="pl-PL" sz="1800" dirty="0">
                <a:solidFill>
                  <a:srgbClr val="000000"/>
                </a:solidFill>
              </a:rPr>
              <a:t>Binarna zmienna losowa X ze stanami 0,1 
 Zmienna losowa może zakodować rzut monetą, który wypada 1 z prawdopodobieństwem p i 0 z prawdopodobieństwem 1−p</a:t>
            </a:r>
            <a:endParaRPr lang="pl-PL" sz="1800" b="0" i="0" u="none" strike="noStrike" baseline="0" dirty="0">
              <a:solidFill>
                <a:srgbClr val="000000"/>
              </a:solidFill>
            </a:endParaRPr>
          </a:p>
        </p:txBody>
      </p:sp>
      <p:pic>
        <p:nvPicPr>
          <p:cNvPr id="5" name="Obraz 4" descr="Diagram prezentujący rozkład Bernouliliego zmiennej losowej">
            <a:extLst>
              <a:ext uri="{FF2B5EF4-FFF2-40B4-BE49-F238E27FC236}">
                <a16:creationId xmlns:a16="http://schemas.microsoft.com/office/drawing/2014/main" id="{0A920649-F895-7A9B-9E7F-0F15AF5B6DA6}"/>
              </a:ext>
            </a:extLst>
          </p:cNvPr>
          <p:cNvPicPr>
            <a:picLocks noChangeAspect="1"/>
          </p:cNvPicPr>
          <p:nvPr/>
        </p:nvPicPr>
        <p:blipFill>
          <a:blip r:embed="rId2"/>
          <a:stretch>
            <a:fillRect/>
          </a:stretch>
        </p:blipFill>
        <p:spPr>
          <a:xfrm>
            <a:off x="6428773" y="2084832"/>
            <a:ext cx="4315427" cy="3029373"/>
          </a:xfrm>
          <a:prstGeom prst="rect">
            <a:avLst/>
          </a:prstGeom>
        </p:spPr>
      </p:pic>
    </p:spTree>
    <p:extLst>
      <p:ext uri="{BB962C8B-B14F-4D97-AF65-F5344CB8AC3E}">
        <p14:creationId xmlns:p14="http://schemas.microsoft.com/office/powerpoint/2010/main" val="14273523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BFED862-B865-B494-6335-1B3DAC69F833}"/>
              </a:ext>
            </a:extLst>
          </p:cNvPr>
          <p:cNvSpPr>
            <a:spLocks noGrp="1"/>
          </p:cNvSpPr>
          <p:nvPr>
            <p:ph type="title"/>
          </p:nvPr>
        </p:nvSpPr>
        <p:spPr/>
        <p:txBody>
          <a:bodyPr/>
          <a:lstStyle/>
          <a:p>
            <a:r>
              <a:rPr lang="pl-PL" dirty="0"/>
              <a:t>Rozkład Równomierny</a:t>
            </a:r>
          </a:p>
        </p:txBody>
      </p:sp>
      <p:sp>
        <p:nvSpPr>
          <p:cNvPr id="3" name="Symbol zastępczy zawartości 2">
            <a:extLst>
              <a:ext uri="{FF2B5EF4-FFF2-40B4-BE49-F238E27FC236}">
                <a16:creationId xmlns:a16="http://schemas.microsoft.com/office/drawing/2014/main" id="{4E87C233-42AE-3824-E5F6-EFE7C2DFB058}"/>
              </a:ext>
            </a:extLst>
          </p:cNvPr>
          <p:cNvSpPr>
            <a:spLocks noGrp="1"/>
          </p:cNvSpPr>
          <p:nvPr>
            <p:ph idx="1"/>
          </p:nvPr>
        </p:nvSpPr>
        <p:spPr>
          <a:xfrm>
            <a:off x="1024129" y="2286000"/>
            <a:ext cx="6466356" cy="4023360"/>
          </a:xfrm>
        </p:spPr>
        <p:txBody>
          <a:bodyPr/>
          <a:lstStyle/>
          <a:p>
            <a:pPr algn="l"/>
            <a:endParaRPr lang="pl-PL" sz="1800" b="0" i="0" u="none" strike="noStrike" baseline="0" dirty="0">
              <a:solidFill>
                <a:srgbClr val="000000"/>
              </a:solidFill>
            </a:endParaRPr>
          </a:p>
          <a:p>
            <a:endParaRPr lang="pl-PL" sz="1800" b="0" i="0" u="none" strike="noStrike" baseline="0" dirty="0"/>
          </a:p>
          <a:p>
            <a:r>
              <a:rPr lang="pl-PL" sz="1800" dirty="0">
                <a:solidFill>
                  <a:srgbClr val="000000"/>
                </a:solidFill>
              </a:rPr>
              <a:t>Prawdopodobieństwo każdej wartości i∈1,2,...,n wynosi pi=1/n
 Notacja: </a:t>
            </a:r>
            <a:r>
              <a:rPr lang="pl-PL" sz="1800" dirty="0" err="1">
                <a:solidFill>
                  <a:srgbClr val="000000"/>
                </a:solidFill>
              </a:rPr>
              <a:t>X∼Un</a:t>
            </a:r>
            <a:r>
              <a:rPr lang="pl-PL" sz="1800" dirty="0">
                <a:solidFill>
                  <a:srgbClr val="000000"/>
                </a:solidFill>
              </a:rPr>
              <a:t>
 Rysunek: n = 5, p = 0,2</a:t>
            </a:r>
            <a:endParaRPr lang="pl-PL" sz="1800" b="0" i="0" u="none" strike="noStrike" baseline="0" dirty="0">
              <a:solidFill>
                <a:srgbClr val="000000"/>
              </a:solidFill>
            </a:endParaRPr>
          </a:p>
          <a:p>
            <a:endParaRPr lang="pl-PL" sz="1800" b="0" i="0" u="none" strike="noStrike" baseline="0" dirty="0">
              <a:solidFill>
                <a:srgbClr val="000000"/>
              </a:solidFill>
            </a:endParaRPr>
          </a:p>
          <a:p>
            <a:endParaRPr lang="pl-PL" dirty="0"/>
          </a:p>
        </p:txBody>
      </p:sp>
      <p:pic>
        <p:nvPicPr>
          <p:cNvPr id="5" name="Obraz 4" descr="Diagram prezentujący rozkład równomierny zmiennej losowej">
            <a:extLst>
              <a:ext uri="{FF2B5EF4-FFF2-40B4-BE49-F238E27FC236}">
                <a16:creationId xmlns:a16="http://schemas.microsoft.com/office/drawing/2014/main" id="{DBF90AE5-2044-3E73-1B3B-F7B1DDDAED65}"/>
              </a:ext>
            </a:extLst>
          </p:cNvPr>
          <p:cNvPicPr>
            <a:picLocks noChangeAspect="1"/>
          </p:cNvPicPr>
          <p:nvPr/>
        </p:nvPicPr>
        <p:blipFill>
          <a:blip r:embed="rId2"/>
          <a:stretch>
            <a:fillRect/>
          </a:stretch>
        </p:blipFill>
        <p:spPr>
          <a:xfrm>
            <a:off x="7490484" y="2995097"/>
            <a:ext cx="4201111" cy="2838846"/>
          </a:xfrm>
          <a:prstGeom prst="rect">
            <a:avLst/>
          </a:prstGeom>
        </p:spPr>
      </p:pic>
    </p:spTree>
    <p:extLst>
      <p:ext uri="{BB962C8B-B14F-4D97-AF65-F5344CB8AC3E}">
        <p14:creationId xmlns:p14="http://schemas.microsoft.com/office/powerpoint/2010/main" val="7051046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7EE39A3-98B2-F81B-83CB-7CB37DFA1031}"/>
              </a:ext>
            </a:extLst>
          </p:cNvPr>
          <p:cNvSpPr>
            <a:spLocks noGrp="1"/>
          </p:cNvSpPr>
          <p:nvPr>
            <p:ph type="title"/>
          </p:nvPr>
        </p:nvSpPr>
        <p:spPr/>
        <p:txBody>
          <a:bodyPr/>
          <a:lstStyle/>
          <a:p>
            <a:r>
              <a:rPr lang="pl-PL" dirty="0"/>
              <a:t>Rozkład Normalny</a:t>
            </a:r>
          </a:p>
        </p:txBody>
      </p:sp>
      <p:sp>
        <p:nvSpPr>
          <p:cNvPr id="3" name="Symbol zastępczy zawartości 2">
            <a:extLst>
              <a:ext uri="{FF2B5EF4-FFF2-40B4-BE49-F238E27FC236}">
                <a16:creationId xmlns:a16="http://schemas.microsoft.com/office/drawing/2014/main" id="{127ED13E-7D93-B0BA-55B5-AA6964BB80E5}"/>
              </a:ext>
            </a:extLst>
          </p:cNvPr>
          <p:cNvSpPr>
            <a:spLocks noGrp="1"/>
          </p:cNvSpPr>
          <p:nvPr>
            <p:ph idx="1"/>
          </p:nvPr>
        </p:nvSpPr>
        <p:spPr>
          <a:xfrm>
            <a:off x="1024129" y="2286000"/>
            <a:ext cx="5579872" cy="4023360"/>
          </a:xfrm>
        </p:spPr>
        <p:txBody>
          <a:bodyPr/>
          <a:lstStyle/>
          <a:p>
            <a:r>
              <a:rPr lang="pl-PL" sz="1800" dirty="0">
                <a:solidFill>
                  <a:srgbClr val="000000"/>
                </a:solidFill>
              </a:rPr>
              <a:t>Najlepiej zbadany rozkład</a:t>
            </a:r>
          </a:p>
          <a:p>
            <a:r>
              <a:rPr lang="pl-PL" sz="1800" dirty="0">
                <a:solidFill>
                  <a:srgbClr val="000000"/>
                </a:solidFill>
              </a:rPr>
              <a:t>Określany jako rozkład normalny lub nieformalny rozkład dzwonowy
 Zdefiniowane za pomocą średniej μ i wariancji σ2
 Notacja: X∼N(μ,σ2)
 Dla zmiennej losowej XX z n niezależnymi pomiarami gęstość wynosi</a:t>
            </a:r>
            <a:endParaRPr lang="pl-PL" dirty="0"/>
          </a:p>
        </p:txBody>
      </p:sp>
      <p:pic>
        <p:nvPicPr>
          <p:cNvPr id="5" name="Obraz 4" descr="Wzór opisujący rozkład Gaussa">
            <a:extLst>
              <a:ext uri="{FF2B5EF4-FFF2-40B4-BE49-F238E27FC236}">
                <a16:creationId xmlns:a16="http://schemas.microsoft.com/office/drawing/2014/main" id="{77CEF550-F24A-4CC8-4A63-27372F47B4D5}"/>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1790809" y="5169158"/>
            <a:ext cx="2981741" cy="847843"/>
          </a:xfrm>
          <a:prstGeom prst="rect">
            <a:avLst/>
          </a:prstGeom>
        </p:spPr>
      </p:pic>
      <p:pic>
        <p:nvPicPr>
          <p:cNvPr id="7" name="Obraz 6" descr="Diagram prezentujący rozkład normalny zmiennej losowej">
            <a:extLst>
              <a:ext uri="{FF2B5EF4-FFF2-40B4-BE49-F238E27FC236}">
                <a16:creationId xmlns:a16="http://schemas.microsoft.com/office/drawing/2014/main" id="{1798D9A8-526E-0FCD-B573-A728560D5933}"/>
              </a:ext>
            </a:extLst>
          </p:cNvPr>
          <p:cNvPicPr>
            <a:picLocks noChangeAspect="1"/>
          </p:cNvPicPr>
          <p:nvPr/>
        </p:nvPicPr>
        <p:blipFill>
          <a:blip r:embed="rId3"/>
          <a:stretch>
            <a:fillRect/>
          </a:stretch>
        </p:blipFill>
        <p:spPr>
          <a:xfrm>
            <a:off x="7352827" y="2387470"/>
            <a:ext cx="3391373" cy="2781688"/>
          </a:xfrm>
          <a:prstGeom prst="rect">
            <a:avLst/>
          </a:prstGeom>
        </p:spPr>
      </p:pic>
    </p:spTree>
    <p:extLst>
      <p:ext uri="{BB962C8B-B14F-4D97-AF65-F5344CB8AC3E}">
        <p14:creationId xmlns:p14="http://schemas.microsoft.com/office/powerpoint/2010/main" val="7091492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45B82EC-4C24-70F3-6F27-D971211E1EA2}"/>
              </a:ext>
            </a:extLst>
          </p:cNvPr>
          <p:cNvSpPr>
            <a:spLocks noGrp="1"/>
          </p:cNvSpPr>
          <p:nvPr>
            <p:ph type="title"/>
          </p:nvPr>
        </p:nvSpPr>
        <p:spPr/>
        <p:txBody>
          <a:bodyPr/>
          <a:lstStyle/>
          <a:p>
            <a:r>
              <a:rPr lang="pl-PL" dirty="0"/>
              <a:t>Wartość oczekiwana i wariancja</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30AFCB81-9F68-CF3A-A14A-C63B4E1EF2EF}"/>
                  </a:ext>
                </a:extLst>
              </p:cNvPr>
              <p:cNvSpPr txBox="1"/>
              <p:nvPr/>
            </p:nvSpPr>
            <p:spPr>
              <a:xfrm>
                <a:off x="1985341" y="2165096"/>
                <a:ext cx="8699224" cy="3464282"/>
              </a:xfrm>
              <a:prstGeom prst="rect">
                <a:avLst/>
              </a:prstGeom>
              <a:noFill/>
            </p:spPr>
            <p:txBody>
              <a:bodyPr wrap="square">
                <a:spAutoFit/>
              </a:bodyPr>
              <a:lstStyle/>
              <a:p>
                <a:pPr algn="l"/>
                <a:r>
                  <a:rPr lang="pl-PL" b="0" i="0" dirty="0">
                    <a:effectLst/>
                  </a:rPr>
                  <a:t>Wartość oczekiwana (średnia eksperymentu przy wielu powtórzeniach): </a:t>
                </a:r>
              </a:p>
              <a:p>
                <a:pPr algn="l"/>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𝐸</m:t>
                      </m:r>
                      <m:d>
                        <m:dPr>
                          <m:begChr m:val="["/>
                          <m:endChr m:val="]"/>
                          <m:ctrlPr>
                            <a:rPr lang="pl-PL" b="0" i="1" smtClean="0">
                              <a:effectLst/>
                              <a:latin typeface="Cambria Math" panose="02040503050406030204" pitchFamily="18" charset="0"/>
                            </a:rPr>
                          </m:ctrlPr>
                        </m:dPr>
                        <m:e>
                          <m:r>
                            <a:rPr lang="pl-PL" b="0" i="1" smtClean="0">
                              <a:effectLst/>
                              <a:latin typeface="Cambria Math" panose="02040503050406030204" pitchFamily="18" charset="0"/>
                            </a:rPr>
                            <m:t>𝑋</m:t>
                          </m:r>
                        </m:e>
                      </m:d>
                      <m:r>
                        <a:rPr lang="pl-PL" b="0" i="1" smtClean="0">
                          <a:effectLst/>
                          <a:latin typeface="Cambria Math" panose="02040503050406030204" pitchFamily="18" charset="0"/>
                        </a:rPr>
                        <m:t>=</m:t>
                      </m:r>
                      <m:nary>
                        <m:naryPr>
                          <m:chr m:val="∑"/>
                          <m:subHide m:val="on"/>
                          <m:supHide m:val="on"/>
                          <m:ctrlPr>
                            <a:rPr lang="pl-PL" b="0" i="1" smtClean="0">
                              <a:effectLst/>
                              <a:latin typeface="Cambria Math" panose="02040503050406030204" pitchFamily="18" charset="0"/>
                            </a:rPr>
                          </m:ctrlPr>
                        </m:naryPr>
                        <m:sub/>
                        <m:sup/>
                        <m:e>
                          <m:sSub>
                            <m:sSubPr>
                              <m:ctrlPr>
                                <a:rPr lang="pl-PL" b="0" i="1" smtClean="0">
                                  <a:effectLst/>
                                  <a:latin typeface="Cambria Math" panose="02040503050406030204" pitchFamily="18" charset="0"/>
                                </a:rPr>
                              </m:ctrlPr>
                            </m:sSubPr>
                            <m:e>
                              <m:r>
                                <a:rPr lang="pl-PL" b="0" i="1" smtClean="0">
                                  <a:effectLst/>
                                  <a:latin typeface="Cambria Math" panose="02040503050406030204" pitchFamily="18" charset="0"/>
                                </a:rPr>
                                <m:t>𝑥</m:t>
                              </m:r>
                            </m:e>
                            <m:sub>
                              <m:r>
                                <a:rPr lang="pl-PL" b="0" i="1" smtClean="0">
                                  <a:effectLst/>
                                  <a:latin typeface="Cambria Math" panose="02040503050406030204" pitchFamily="18" charset="0"/>
                                </a:rPr>
                                <m:t>𝑖</m:t>
                              </m:r>
                            </m:sub>
                          </m:sSub>
                          <m:r>
                            <a:rPr lang="pl-PL" b="0" i="1" smtClean="0">
                              <a:effectLst/>
                              <a:latin typeface="Cambria Math" panose="02040503050406030204" pitchFamily="18" charset="0"/>
                            </a:rPr>
                            <m:t>𝑃</m:t>
                          </m:r>
                          <m:d>
                            <m:dPr>
                              <m:ctrlPr>
                                <a:rPr lang="pl-PL" b="0" i="1" smtClean="0">
                                  <a:effectLst/>
                                  <a:latin typeface="Cambria Math" panose="02040503050406030204" pitchFamily="18" charset="0"/>
                                </a:rPr>
                              </m:ctrlPr>
                            </m:dPr>
                            <m:e>
                              <m:sSub>
                                <m:sSubPr>
                                  <m:ctrlPr>
                                    <a:rPr lang="pl-PL" b="0" i="1" smtClean="0">
                                      <a:effectLst/>
                                      <a:latin typeface="Cambria Math" panose="02040503050406030204" pitchFamily="18" charset="0"/>
                                    </a:rPr>
                                  </m:ctrlPr>
                                </m:sSubPr>
                                <m:e>
                                  <m:r>
                                    <a:rPr lang="pl-PL" b="0" i="1" smtClean="0">
                                      <a:effectLst/>
                                      <a:latin typeface="Cambria Math" panose="02040503050406030204" pitchFamily="18" charset="0"/>
                                    </a:rPr>
                                    <m:t>𝑥</m:t>
                                  </m:r>
                                </m:e>
                                <m:sub>
                                  <m:r>
                                    <a:rPr lang="pl-PL" b="0" i="1" smtClean="0">
                                      <a:effectLst/>
                                      <a:latin typeface="Cambria Math" panose="02040503050406030204" pitchFamily="18" charset="0"/>
                                    </a:rPr>
                                    <m:t>𝑖</m:t>
                                  </m:r>
                                </m:sub>
                              </m:sSub>
                            </m:e>
                          </m:d>
                        </m:e>
                      </m:nary>
                    </m:oMath>
                  </m:oMathPara>
                </a14:m>
                <a:endParaRPr lang="pl-PL" b="0" i="0" dirty="0">
                  <a:effectLst/>
                </a:endParaRPr>
              </a:p>
              <a:p>
                <a:pPr algn="l"/>
                <a:r>
                  <a:rPr lang="pl-PL" b="0" i="0" dirty="0">
                    <a:effectLst/>
                  </a:rPr>
                  <a:t>lub </a:t>
                </a:r>
              </a:p>
              <a:p>
                <a:pPr algn="l"/>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𝐸</m:t>
                      </m:r>
                      <m:d>
                        <m:dPr>
                          <m:begChr m:val="["/>
                          <m:endChr m:val="]"/>
                          <m:ctrlPr>
                            <a:rPr lang="pl-PL" b="0" i="1" smtClean="0">
                              <a:effectLst/>
                              <a:latin typeface="Cambria Math" panose="02040503050406030204" pitchFamily="18" charset="0"/>
                            </a:rPr>
                          </m:ctrlPr>
                        </m:dPr>
                        <m:e>
                          <m:r>
                            <a:rPr lang="pl-PL" b="0" i="1" smtClean="0">
                              <a:effectLst/>
                              <a:latin typeface="Cambria Math" panose="02040503050406030204" pitchFamily="18" charset="0"/>
                            </a:rPr>
                            <m:t>𝑋</m:t>
                          </m:r>
                        </m:e>
                      </m:d>
                      <m:r>
                        <a:rPr lang="pl-PL" b="0" i="1" smtClean="0">
                          <a:effectLst/>
                          <a:latin typeface="Cambria Math" panose="02040503050406030204" pitchFamily="18" charset="0"/>
                        </a:rPr>
                        <m:t>=</m:t>
                      </m:r>
                      <m:nary>
                        <m:naryPr>
                          <m:limLoc m:val="undOvr"/>
                          <m:subHide m:val="on"/>
                          <m:supHide m:val="on"/>
                          <m:ctrlPr>
                            <a:rPr lang="pl-PL" b="0" i="1" smtClean="0">
                              <a:effectLst/>
                              <a:latin typeface="Cambria Math" panose="02040503050406030204" pitchFamily="18" charset="0"/>
                            </a:rPr>
                          </m:ctrlPr>
                        </m:naryPr>
                        <m:sub/>
                        <m:sup/>
                        <m:e>
                          <m:r>
                            <a:rPr lang="pl-PL" b="0" i="1" smtClean="0">
                              <a:effectLst/>
                              <a:latin typeface="Cambria Math" panose="02040503050406030204" pitchFamily="18" charset="0"/>
                            </a:rPr>
                            <m:t>𝑥𝑓</m:t>
                          </m:r>
                          <m:d>
                            <m:dPr>
                              <m:ctrlPr>
                                <a:rPr lang="pl-PL" b="0" i="1" smtClean="0">
                                  <a:effectLst/>
                                  <a:latin typeface="Cambria Math" panose="02040503050406030204" pitchFamily="18" charset="0"/>
                                </a:rPr>
                              </m:ctrlPr>
                            </m:dPr>
                            <m:e>
                              <m:r>
                                <a:rPr lang="pl-PL" b="0" i="1" smtClean="0">
                                  <a:effectLst/>
                                  <a:latin typeface="Cambria Math" panose="02040503050406030204" pitchFamily="18" charset="0"/>
                                </a:rPr>
                                <m:t>𝑥</m:t>
                              </m:r>
                            </m:e>
                          </m:d>
                          <m:r>
                            <a:rPr lang="pl-PL" b="0" i="1" smtClean="0">
                              <a:effectLst/>
                              <a:latin typeface="Cambria Math" panose="02040503050406030204" pitchFamily="18" charset="0"/>
                            </a:rPr>
                            <m:t>𝑑𝑥</m:t>
                          </m:r>
                        </m:e>
                      </m:nary>
                    </m:oMath>
                  </m:oMathPara>
                </a14:m>
                <a:endParaRPr lang="pl-PL" dirty="0"/>
              </a:p>
              <a:p>
                <a:pPr algn="l"/>
                <a:endParaRPr lang="pl-PL" b="0" i="0" dirty="0">
                  <a:effectLst/>
                </a:endParaRPr>
              </a:p>
              <a:p>
                <a:pPr algn="l"/>
                <a:r>
                  <a:rPr lang="pl-PL" b="0" i="0" dirty="0">
                    <a:effectLst/>
                  </a:rPr>
                  <a:t>Wariancja: miara rozproszenia. </a:t>
                </a:r>
              </a:p>
              <a:p>
                <a:pPr/>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𝑉𝑎𝑟</m:t>
                      </m:r>
                      <m:d>
                        <m:dPr>
                          <m:begChr m:val="["/>
                          <m:endChr m:val="]"/>
                          <m:ctrlPr>
                            <a:rPr lang="pl-PL" b="0" i="1" smtClean="0">
                              <a:effectLst/>
                              <a:latin typeface="Cambria Math" panose="02040503050406030204" pitchFamily="18" charset="0"/>
                            </a:rPr>
                          </m:ctrlPr>
                        </m:dPr>
                        <m:e>
                          <m:r>
                            <a:rPr lang="pl-PL" b="0" i="1" smtClean="0">
                              <a:effectLst/>
                              <a:latin typeface="Cambria Math" panose="02040503050406030204" pitchFamily="18" charset="0"/>
                            </a:rPr>
                            <m:t>𝑋</m:t>
                          </m:r>
                        </m:e>
                      </m:d>
                      <m:r>
                        <a:rPr lang="pl-PL" b="0" i="1" smtClean="0">
                          <a:effectLst/>
                          <a:latin typeface="Cambria Math" panose="02040503050406030204" pitchFamily="18" charset="0"/>
                        </a:rPr>
                        <m:t>=</m:t>
                      </m:r>
                      <m:r>
                        <a:rPr lang="pl-PL" i="1">
                          <a:latin typeface="Cambria Math" panose="02040503050406030204" pitchFamily="18" charset="0"/>
                        </a:rPr>
                        <m:t>𝐸</m:t>
                      </m:r>
                      <m:d>
                        <m:dPr>
                          <m:begChr m:val="["/>
                          <m:endChr m:val="]"/>
                          <m:ctrlPr>
                            <a:rPr lang="pl-PL" i="1" smtClean="0">
                              <a:latin typeface="Cambria Math" panose="02040503050406030204" pitchFamily="18" charset="0"/>
                            </a:rPr>
                          </m:ctrlPr>
                        </m:dPr>
                        <m:e>
                          <m:sSup>
                            <m:sSupPr>
                              <m:ctrlPr>
                                <a:rPr lang="pl-PL" i="1" smtClean="0">
                                  <a:latin typeface="Cambria Math" panose="02040503050406030204" pitchFamily="18" charset="0"/>
                                </a:rPr>
                              </m:ctrlPr>
                            </m:sSupPr>
                            <m:e>
                              <m:d>
                                <m:dPr>
                                  <m:ctrlPr>
                                    <a:rPr lang="pl-PL" i="1">
                                      <a:latin typeface="Cambria Math" panose="02040503050406030204" pitchFamily="18" charset="0"/>
                                    </a:rPr>
                                  </m:ctrlPr>
                                </m:dPr>
                                <m:e>
                                  <m:r>
                                    <a:rPr lang="pl-PL" i="1">
                                      <a:latin typeface="Cambria Math" panose="02040503050406030204" pitchFamily="18" charset="0"/>
                                    </a:rPr>
                                    <m:t>𝑋</m:t>
                                  </m:r>
                                  <m:r>
                                    <a:rPr lang="pl-PL" i="1">
                                      <a:latin typeface="Cambria Math" panose="02040503050406030204" pitchFamily="18" charset="0"/>
                                    </a:rPr>
                                    <m:t>−</m:t>
                                  </m:r>
                                  <m:r>
                                    <a:rPr lang="pl-PL" i="1">
                                      <a:latin typeface="Cambria Math" panose="02040503050406030204" pitchFamily="18" charset="0"/>
                                    </a:rPr>
                                    <m:t>𝐸</m:t>
                                  </m:r>
                                  <m:d>
                                    <m:dPr>
                                      <m:begChr m:val="["/>
                                      <m:endChr m:val="]"/>
                                      <m:ctrlPr>
                                        <a:rPr lang="pl-PL" i="1">
                                          <a:latin typeface="Cambria Math" panose="02040503050406030204" pitchFamily="18" charset="0"/>
                                        </a:rPr>
                                      </m:ctrlPr>
                                    </m:dPr>
                                    <m:e>
                                      <m:r>
                                        <a:rPr lang="pl-PL" i="1">
                                          <a:latin typeface="Cambria Math" panose="02040503050406030204" pitchFamily="18" charset="0"/>
                                        </a:rPr>
                                        <m:t>𝑋</m:t>
                                      </m:r>
                                    </m:e>
                                  </m:d>
                                </m:e>
                              </m:d>
                            </m:e>
                            <m:sup>
                              <m:r>
                                <a:rPr lang="pl-PL" b="0" i="1" smtClean="0">
                                  <a:latin typeface="Cambria Math" panose="02040503050406030204" pitchFamily="18" charset="0"/>
                                </a:rPr>
                                <m:t>2</m:t>
                              </m:r>
                            </m:sup>
                          </m:sSup>
                        </m:e>
                      </m:d>
                    </m:oMath>
                  </m:oMathPara>
                </a14:m>
                <a:endParaRPr lang="pl-PL" b="0" i="0" dirty="0">
                  <a:effectLst/>
                </a:endParaRPr>
              </a:p>
              <a:p>
                <a:endParaRPr lang="pl-PL" b="0" i="0" dirty="0">
                  <a:effectLst/>
                </a:endParaRPr>
              </a:p>
              <a:p>
                <a:pPr algn="l"/>
                <a:r>
                  <a:rPr lang="pl-PL" b="0" i="0" dirty="0">
                    <a:effectLst/>
                  </a:rPr>
                  <a:t>Pomaga oceniać „rozkład” i „rozrzut danych” – fundament w analizie statystycznej</a:t>
                </a:r>
              </a:p>
            </p:txBody>
          </p:sp>
        </mc:Choice>
        <mc:Fallback xmlns="">
          <p:sp>
            <p:nvSpPr>
              <p:cNvPr id="4" name="pole tekstowe 3">
                <a:extLst>
                  <a:ext uri="{FF2B5EF4-FFF2-40B4-BE49-F238E27FC236}">
                    <a16:creationId xmlns:a16="http://schemas.microsoft.com/office/drawing/2014/main" id="{30AFCB81-9F68-CF3A-A14A-C63B4E1EF2EF}"/>
                  </a:ext>
                </a:extLst>
              </p:cNvPr>
              <p:cNvSpPr txBox="1">
                <a:spLocks noRot="1" noChangeAspect="1" noMove="1" noResize="1" noEditPoints="1" noAdjustHandles="1" noChangeArrowheads="1" noChangeShapeType="1" noTextEdit="1"/>
              </p:cNvSpPr>
              <p:nvPr/>
            </p:nvSpPr>
            <p:spPr>
              <a:xfrm>
                <a:off x="1985341" y="2165096"/>
                <a:ext cx="8699224" cy="3464282"/>
              </a:xfrm>
              <a:prstGeom prst="rect">
                <a:avLst/>
              </a:prstGeom>
              <a:blipFill>
                <a:blip r:embed="rId2"/>
                <a:stretch>
                  <a:fillRect l="-631" t="-880" b="-1937"/>
                </a:stretch>
              </a:blipFill>
            </p:spPr>
            <p:txBody>
              <a:bodyPr/>
              <a:lstStyle/>
              <a:p>
                <a:r>
                  <a:rPr lang="pl-PL">
                    <a:noFill/>
                  </a:rPr>
                  <a:t> </a:t>
                </a:r>
              </a:p>
            </p:txBody>
          </p:sp>
        </mc:Fallback>
      </mc:AlternateContent>
    </p:spTree>
    <p:extLst>
      <p:ext uri="{BB962C8B-B14F-4D97-AF65-F5344CB8AC3E}">
        <p14:creationId xmlns:p14="http://schemas.microsoft.com/office/powerpoint/2010/main" val="21509935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1CAFDFD-B111-5489-AC9C-8E6AE22F0DAD}"/>
              </a:ext>
            </a:extLst>
          </p:cNvPr>
          <p:cNvSpPr>
            <a:spLocks noGrp="1"/>
          </p:cNvSpPr>
          <p:nvPr>
            <p:ph type="title"/>
          </p:nvPr>
        </p:nvSpPr>
        <p:spPr>
          <a:xfrm>
            <a:off x="1024128" y="453136"/>
            <a:ext cx="9720072" cy="1499616"/>
          </a:xfrm>
        </p:spPr>
        <p:txBody>
          <a:bodyPr/>
          <a:lstStyle/>
          <a:p>
            <a:r>
              <a:rPr lang="pl-PL" dirty="0"/>
              <a:t>Kowariancja i korelacja</a:t>
            </a:r>
          </a:p>
        </p:txBody>
      </p:sp>
      <p:pic>
        <p:nvPicPr>
          <p:cNvPr id="7" name="Obraz 6" descr="Obraz pokazujący rozkład danych o małej i dużej kowariancji danych">
            <a:extLst>
              <a:ext uri="{FF2B5EF4-FFF2-40B4-BE49-F238E27FC236}">
                <a16:creationId xmlns:a16="http://schemas.microsoft.com/office/drawing/2014/main" id="{D388B36A-37D7-8BB5-3DB0-B8D600CB147D}"/>
              </a:ext>
            </a:extLst>
          </p:cNvPr>
          <p:cNvPicPr>
            <a:picLocks noChangeAspect="1"/>
          </p:cNvPicPr>
          <p:nvPr/>
        </p:nvPicPr>
        <p:blipFill>
          <a:blip r:embed="rId2"/>
          <a:stretch>
            <a:fillRect/>
          </a:stretch>
        </p:blipFill>
        <p:spPr>
          <a:xfrm>
            <a:off x="1024128" y="4357498"/>
            <a:ext cx="9346210" cy="2342718"/>
          </a:xfrm>
          <a:prstGeom prst="rect">
            <a:avLst/>
          </a:prstGeom>
        </p:spPr>
      </p:pic>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A563C9DF-5140-85F3-4F32-C4EE34FFC27E}"/>
                  </a:ext>
                </a:extLst>
              </p:cNvPr>
              <p:cNvSpPr txBox="1"/>
              <p:nvPr/>
            </p:nvSpPr>
            <p:spPr>
              <a:xfrm>
                <a:off x="1632129" y="2014073"/>
                <a:ext cx="8943106" cy="2614177"/>
              </a:xfrm>
              <a:prstGeom prst="rect">
                <a:avLst/>
              </a:prstGeom>
              <a:noFill/>
            </p:spPr>
            <p:txBody>
              <a:bodyPr wrap="square">
                <a:spAutoFit/>
              </a:bodyPr>
              <a:lstStyle/>
              <a:p>
                <a:r>
                  <a:rPr lang="pl-PL" dirty="0">
                    <a:effectLst/>
                  </a:rPr>
                  <a:t>Kowariancja: </a:t>
                </a:r>
              </a:p>
              <a:p>
                <a:pPr/>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𝐶𝑜𝑣</m:t>
                      </m:r>
                      <m:d>
                        <m:dPr>
                          <m:ctrlPr>
                            <a:rPr lang="pl-PL" b="0" i="1" smtClean="0">
                              <a:effectLst/>
                              <a:latin typeface="Cambria Math" panose="02040503050406030204" pitchFamily="18" charset="0"/>
                            </a:rPr>
                          </m:ctrlPr>
                        </m:dPr>
                        <m:e>
                          <m:r>
                            <a:rPr lang="pl-PL" b="0" i="1" smtClean="0">
                              <a:effectLst/>
                              <a:latin typeface="Cambria Math" panose="02040503050406030204" pitchFamily="18" charset="0"/>
                            </a:rPr>
                            <m:t>𝑋</m:t>
                          </m:r>
                          <m:r>
                            <a:rPr lang="pl-PL" b="0" i="1" smtClean="0">
                              <a:effectLst/>
                              <a:latin typeface="Cambria Math" panose="02040503050406030204" pitchFamily="18" charset="0"/>
                            </a:rPr>
                            <m:t>,</m:t>
                          </m:r>
                          <m:r>
                            <a:rPr lang="pl-PL" b="0" i="1" smtClean="0">
                              <a:effectLst/>
                              <a:latin typeface="Cambria Math" panose="02040503050406030204" pitchFamily="18" charset="0"/>
                            </a:rPr>
                            <m:t>𝑌</m:t>
                          </m:r>
                        </m:e>
                      </m:d>
                      <m:r>
                        <a:rPr lang="pl-PL" b="0" i="1" smtClean="0">
                          <a:effectLst/>
                          <a:latin typeface="Cambria Math" panose="02040503050406030204" pitchFamily="18" charset="0"/>
                        </a:rPr>
                        <m:t>=</m:t>
                      </m:r>
                      <m:r>
                        <a:rPr lang="pl-PL" b="0" i="1" smtClean="0">
                          <a:effectLst/>
                          <a:latin typeface="Cambria Math" panose="02040503050406030204" pitchFamily="18" charset="0"/>
                        </a:rPr>
                        <m:t>𝐸</m:t>
                      </m:r>
                      <m:d>
                        <m:dPr>
                          <m:begChr m:val="["/>
                          <m:endChr m:val="]"/>
                          <m:ctrlPr>
                            <a:rPr lang="pl-PL" b="0" i="1" smtClean="0">
                              <a:effectLst/>
                              <a:latin typeface="Cambria Math" panose="02040503050406030204" pitchFamily="18" charset="0"/>
                            </a:rPr>
                          </m:ctrlPr>
                        </m:dPr>
                        <m:e>
                          <m:d>
                            <m:dPr>
                              <m:ctrlPr>
                                <a:rPr lang="pl-PL" i="1">
                                  <a:latin typeface="Cambria Math" panose="02040503050406030204" pitchFamily="18" charset="0"/>
                                </a:rPr>
                              </m:ctrlPr>
                            </m:dPr>
                            <m:e>
                              <m:r>
                                <a:rPr lang="pl-PL" i="1">
                                  <a:latin typeface="Cambria Math" panose="02040503050406030204" pitchFamily="18" charset="0"/>
                                </a:rPr>
                                <m:t>𝑋</m:t>
                              </m:r>
                              <m:r>
                                <a:rPr lang="pl-PL" i="1">
                                  <a:latin typeface="Cambria Math" panose="02040503050406030204" pitchFamily="18" charset="0"/>
                                </a:rPr>
                                <m:t>−</m:t>
                              </m:r>
                              <m:r>
                                <a:rPr lang="pl-PL" i="1">
                                  <a:latin typeface="Cambria Math" panose="02040503050406030204" pitchFamily="18" charset="0"/>
                                </a:rPr>
                                <m:t>𝐸</m:t>
                              </m:r>
                              <m:d>
                                <m:dPr>
                                  <m:begChr m:val="["/>
                                  <m:endChr m:val="]"/>
                                  <m:ctrlPr>
                                    <a:rPr lang="pl-PL" i="1">
                                      <a:latin typeface="Cambria Math" panose="02040503050406030204" pitchFamily="18" charset="0"/>
                                    </a:rPr>
                                  </m:ctrlPr>
                                </m:dPr>
                                <m:e>
                                  <m:r>
                                    <a:rPr lang="pl-PL" i="1">
                                      <a:latin typeface="Cambria Math" panose="02040503050406030204" pitchFamily="18" charset="0"/>
                                    </a:rPr>
                                    <m:t>𝑋</m:t>
                                  </m:r>
                                </m:e>
                              </m:d>
                            </m:e>
                          </m:d>
                          <m:d>
                            <m:dPr>
                              <m:ctrlPr>
                                <a:rPr lang="pl-PL" i="1">
                                  <a:latin typeface="Cambria Math" panose="02040503050406030204" pitchFamily="18" charset="0"/>
                                </a:rPr>
                              </m:ctrlPr>
                            </m:dPr>
                            <m:e>
                              <m:r>
                                <a:rPr lang="pl-PL" b="0" i="1" smtClean="0">
                                  <a:latin typeface="Cambria Math" panose="02040503050406030204" pitchFamily="18" charset="0"/>
                                </a:rPr>
                                <m:t>𝑌</m:t>
                              </m:r>
                              <m:r>
                                <a:rPr lang="pl-PL" i="1">
                                  <a:latin typeface="Cambria Math" panose="02040503050406030204" pitchFamily="18" charset="0"/>
                                </a:rPr>
                                <m:t>−</m:t>
                              </m:r>
                              <m:r>
                                <a:rPr lang="pl-PL" i="1">
                                  <a:latin typeface="Cambria Math" panose="02040503050406030204" pitchFamily="18" charset="0"/>
                                </a:rPr>
                                <m:t>𝐸</m:t>
                              </m:r>
                              <m:d>
                                <m:dPr>
                                  <m:begChr m:val="["/>
                                  <m:endChr m:val="]"/>
                                  <m:ctrlPr>
                                    <a:rPr lang="pl-PL" i="1">
                                      <a:latin typeface="Cambria Math" panose="02040503050406030204" pitchFamily="18" charset="0"/>
                                    </a:rPr>
                                  </m:ctrlPr>
                                </m:dPr>
                                <m:e>
                                  <m:r>
                                    <a:rPr lang="pl-PL" b="0" i="1" smtClean="0">
                                      <a:latin typeface="Cambria Math" panose="02040503050406030204" pitchFamily="18" charset="0"/>
                                    </a:rPr>
                                    <m:t>𝑌</m:t>
                                  </m:r>
                                </m:e>
                              </m:d>
                            </m:e>
                          </m:d>
                        </m:e>
                      </m:d>
                    </m:oMath>
                  </m:oMathPara>
                </a14:m>
                <a:endParaRPr lang="pl-PL" dirty="0"/>
              </a:p>
              <a:p>
                <a:r>
                  <a:rPr lang="pl-PL" dirty="0">
                    <a:effectLst/>
                  </a:rPr>
                  <a:t>– mierzy współzależność dwóch zmiennych.​</a:t>
                </a:r>
              </a:p>
              <a:p>
                <a:r>
                  <a:rPr lang="pl-PL" dirty="0">
                    <a:effectLst/>
                  </a:rPr>
                  <a:t>Korelacja: </a:t>
                </a:r>
              </a:p>
              <a:p>
                <a:pPr/>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ea typeface="Cambria Math" panose="02040503050406030204" pitchFamily="18" charset="0"/>
                        </a:rPr>
                        <m:t>𝜌</m:t>
                      </m:r>
                      <m:d>
                        <m:dPr>
                          <m:ctrlPr>
                            <a:rPr lang="pl-PL" b="0" i="1" smtClean="0">
                              <a:effectLst/>
                              <a:latin typeface="Cambria Math" panose="02040503050406030204" pitchFamily="18" charset="0"/>
                              <a:ea typeface="Cambria Math" panose="02040503050406030204" pitchFamily="18" charset="0"/>
                            </a:rPr>
                          </m:ctrlPr>
                        </m:dPr>
                        <m:e>
                          <m:r>
                            <a:rPr lang="pl-PL" b="0" i="1" smtClean="0">
                              <a:effectLst/>
                              <a:latin typeface="Cambria Math" panose="02040503050406030204" pitchFamily="18" charset="0"/>
                              <a:ea typeface="Cambria Math" panose="02040503050406030204" pitchFamily="18" charset="0"/>
                            </a:rPr>
                            <m:t>𝑋</m:t>
                          </m:r>
                          <m:r>
                            <a:rPr lang="pl-PL" b="0" i="1" smtClean="0">
                              <a:effectLst/>
                              <a:latin typeface="Cambria Math" panose="02040503050406030204" pitchFamily="18" charset="0"/>
                              <a:ea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𝑌</m:t>
                          </m:r>
                        </m:e>
                      </m:d>
                      <m:r>
                        <a:rPr lang="pl-PL" b="0" i="1" smtClean="0">
                          <a:effectLst/>
                          <a:latin typeface="Cambria Math" panose="02040503050406030204" pitchFamily="18" charset="0"/>
                          <a:ea typeface="Cambria Math" panose="02040503050406030204" pitchFamily="18" charset="0"/>
                        </a:rPr>
                        <m:t>=</m:t>
                      </m:r>
                      <m:f>
                        <m:fPr>
                          <m:ctrlPr>
                            <a:rPr lang="pl-PL" b="0" i="1" smtClean="0">
                              <a:effectLst/>
                              <a:latin typeface="Cambria Math" panose="02040503050406030204" pitchFamily="18" charset="0"/>
                              <a:ea typeface="Cambria Math" panose="02040503050406030204" pitchFamily="18" charset="0"/>
                            </a:rPr>
                          </m:ctrlPr>
                        </m:fPr>
                        <m:num>
                          <m:r>
                            <a:rPr lang="pl-PL" i="1">
                              <a:latin typeface="Cambria Math" panose="02040503050406030204" pitchFamily="18" charset="0"/>
                            </a:rPr>
                            <m:t>𝐶𝑜𝑣</m:t>
                          </m:r>
                          <m:d>
                            <m:dPr>
                              <m:ctrlPr>
                                <a:rPr lang="pl-PL" i="1">
                                  <a:latin typeface="Cambria Math" panose="02040503050406030204" pitchFamily="18" charset="0"/>
                                </a:rPr>
                              </m:ctrlPr>
                            </m:dPr>
                            <m:e>
                              <m:r>
                                <a:rPr lang="pl-PL" i="1">
                                  <a:latin typeface="Cambria Math" panose="02040503050406030204" pitchFamily="18" charset="0"/>
                                </a:rPr>
                                <m:t>𝑋</m:t>
                              </m:r>
                              <m:r>
                                <a:rPr lang="pl-PL" i="1">
                                  <a:latin typeface="Cambria Math" panose="02040503050406030204" pitchFamily="18" charset="0"/>
                                </a:rPr>
                                <m:t>,</m:t>
                              </m:r>
                              <m:r>
                                <a:rPr lang="pl-PL" i="1">
                                  <a:latin typeface="Cambria Math" panose="02040503050406030204" pitchFamily="18" charset="0"/>
                                </a:rPr>
                                <m:t>𝑌</m:t>
                              </m:r>
                            </m:e>
                          </m:d>
                        </m:num>
                        <m:den>
                          <m:sSub>
                            <m:sSubPr>
                              <m:ctrlPr>
                                <a:rPr lang="pl-PL" b="0"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𝜎</m:t>
                              </m:r>
                            </m:e>
                            <m:sub>
                              <m:r>
                                <a:rPr lang="pl-PL" b="0" i="1" smtClean="0">
                                  <a:effectLst/>
                                  <a:latin typeface="Cambria Math" panose="02040503050406030204" pitchFamily="18" charset="0"/>
                                  <a:ea typeface="Cambria Math" panose="02040503050406030204" pitchFamily="18" charset="0"/>
                                </a:rPr>
                                <m:t>𝑋</m:t>
                              </m:r>
                            </m:sub>
                          </m:sSub>
                          <m:sSub>
                            <m:sSubPr>
                              <m:ctrlPr>
                                <a:rPr lang="pl-PL" i="1">
                                  <a:latin typeface="Cambria Math" panose="02040503050406030204" pitchFamily="18" charset="0"/>
                                  <a:ea typeface="Cambria Math" panose="02040503050406030204" pitchFamily="18" charset="0"/>
                                </a:rPr>
                              </m:ctrlPr>
                            </m:sSubPr>
                            <m:e>
                              <m:r>
                                <a:rPr lang="pl-PL" i="1">
                                  <a:latin typeface="Cambria Math" panose="02040503050406030204" pitchFamily="18" charset="0"/>
                                  <a:ea typeface="Cambria Math" panose="02040503050406030204" pitchFamily="18" charset="0"/>
                                </a:rPr>
                                <m:t>𝜎</m:t>
                              </m:r>
                            </m:e>
                            <m:sub>
                              <m:r>
                                <a:rPr lang="pl-PL" b="0" i="1" smtClean="0">
                                  <a:latin typeface="Cambria Math" panose="02040503050406030204" pitchFamily="18" charset="0"/>
                                  <a:ea typeface="Cambria Math" panose="02040503050406030204" pitchFamily="18" charset="0"/>
                                </a:rPr>
                                <m:t>𝑌</m:t>
                              </m:r>
                            </m:sub>
                          </m:sSub>
                        </m:den>
                      </m:f>
                    </m:oMath>
                  </m:oMathPara>
                </a14:m>
                <a:endParaRPr lang="pl-PL" dirty="0">
                  <a:effectLst/>
                </a:endParaRPr>
              </a:p>
              <a:p>
                <a:r>
                  <a:rPr lang="pl-PL" dirty="0">
                    <a:effectLst/>
                  </a:rPr>
                  <a:t>– skala -1 do 1, opisuje kierunek zależności.</a:t>
                </a:r>
              </a:p>
              <a:p>
                <a:r>
                  <a:rPr lang="pl-PL" b="0" i="0" dirty="0">
                    <a:effectLst/>
                    <a:latin typeface="fkGroteskNeue"/>
                  </a:rPr>
                  <a:t>W analizie korelacji pomaga w wyborze cech i analizie zależności między danymi.</a:t>
                </a:r>
                <a:br>
                  <a:rPr lang="pl-PL" b="0" i="0" dirty="0">
                    <a:effectLst/>
                    <a:latin typeface="fkGroteskNeue"/>
                  </a:rPr>
                </a:br>
                <a:endParaRPr lang="pl-PL" dirty="0"/>
              </a:p>
            </p:txBody>
          </p:sp>
        </mc:Choice>
        <mc:Fallback xmlns="">
          <p:sp>
            <p:nvSpPr>
              <p:cNvPr id="4" name="pole tekstowe 3">
                <a:extLst>
                  <a:ext uri="{FF2B5EF4-FFF2-40B4-BE49-F238E27FC236}">
                    <a16:creationId xmlns:a16="http://schemas.microsoft.com/office/drawing/2014/main" id="{A563C9DF-5140-85F3-4F32-C4EE34FFC27E}"/>
                  </a:ext>
                </a:extLst>
              </p:cNvPr>
              <p:cNvSpPr txBox="1">
                <a:spLocks noRot="1" noChangeAspect="1" noMove="1" noResize="1" noEditPoints="1" noAdjustHandles="1" noChangeArrowheads="1" noChangeShapeType="1" noTextEdit="1"/>
              </p:cNvSpPr>
              <p:nvPr/>
            </p:nvSpPr>
            <p:spPr>
              <a:xfrm>
                <a:off x="1632129" y="2014073"/>
                <a:ext cx="8943106" cy="2614177"/>
              </a:xfrm>
              <a:prstGeom prst="rect">
                <a:avLst/>
              </a:prstGeom>
              <a:blipFill>
                <a:blip r:embed="rId3"/>
                <a:stretch>
                  <a:fillRect l="-613" t="-1166"/>
                </a:stretch>
              </a:blipFill>
            </p:spPr>
            <p:txBody>
              <a:bodyPr/>
              <a:lstStyle/>
              <a:p>
                <a:r>
                  <a:rPr lang="pl-PL">
                    <a:noFill/>
                  </a:rPr>
                  <a:t> </a:t>
                </a:r>
              </a:p>
            </p:txBody>
          </p:sp>
        </mc:Fallback>
      </mc:AlternateContent>
    </p:spTree>
    <p:extLst>
      <p:ext uri="{BB962C8B-B14F-4D97-AF65-F5344CB8AC3E}">
        <p14:creationId xmlns:p14="http://schemas.microsoft.com/office/powerpoint/2010/main" val="11793062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11AF1E0-5F0C-27F8-B2A8-0B52CA274EC5}"/>
              </a:ext>
            </a:extLst>
          </p:cNvPr>
          <p:cNvSpPr>
            <a:spLocks noGrp="1"/>
          </p:cNvSpPr>
          <p:nvPr>
            <p:ph type="title"/>
          </p:nvPr>
        </p:nvSpPr>
        <p:spPr/>
        <p:txBody>
          <a:bodyPr/>
          <a:lstStyle/>
          <a:p>
            <a:r>
              <a:rPr lang="pl-PL" dirty="0"/>
              <a:t>Zastosowania probabilistyki w AI</a:t>
            </a:r>
          </a:p>
        </p:txBody>
      </p:sp>
      <p:sp>
        <p:nvSpPr>
          <p:cNvPr id="3" name="Symbol zastępczy zawartości 2">
            <a:extLst>
              <a:ext uri="{FF2B5EF4-FFF2-40B4-BE49-F238E27FC236}">
                <a16:creationId xmlns:a16="http://schemas.microsoft.com/office/drawing/2014/main" id="{EFCB2186-9DC0-A6D6-1B14-C8BAA6FFA500}"/>
              </a:ext>
            </a:extLst>
          </p:cNvPr>
          <p:cNvSpPr>
            <a:spLocks noGrp="1"/>
          </p:cNvSpPr>
          <p:nvPr>
            <p:ph idx="1"/>
          </p:nvPr>
        </p:nvSpPr>
        <p:spPr/>
        <p:txBody>
          <a:bodyPr/>
          <a:lstStyle/>
          <a:p>
            <a:r>
              <a:rPr lang="pl-PL" dirty="0"/>
              <a:t>Modelowanie niepewności i szumów w danych.</a:t>
            </a:r>
          </a:p>
          <a:p>
            <a:r>
              <a:rPr lang="pl-PL" dirty="0"/>
              <a:t>Klasyfikacja probabilistyczna (</a:t>
            </a:r>
            <a:r>
              <a:rPr lang="pl-PL" dirty="0" err="1"/>
              <a:t>Naive</a:t>
            </a:r>
            <a:r>
              <a:rPr lang="pl-PL" dirty="0"/>
              <a:t> Bayes, modele generatywne).</a:t>
            </a:r>
          </a:p>
          <a:p>
            <a:r>
              <a:rPr lang="pl-PL" dirty="0"/>
              <a:t>Filtry </a:t>
            </a:r>
            <a:r>
              <a:rPr lang="pl-PL" dirty="0" err="1"/>
              <a:t>Bayesowskie</a:t>
            </a:r>
            <a:r>
              <a:rPr lang="pl-PL" dirty="0"/>
              <a:t> i </a:t>
            </a:r>
            <a:r>
              <a:rPr lang="pl-PL" dirty="0" err="1"/>
              <a:t>Kalmanowskie</a:t>
            </a:r>
            <a:r>
              <a:rPr lang="pl-PL" dirty="0"/>
              <a:t> – śledzenie stanów dynamicznych.</a:t>
            </a:r>
          </a:p>
          <a:p>
            <a:r>
              <a:rPr lang="pl-PL" dirty="0"/>
              <a:t>Sieci probabilistyczne (</a:t>
            </a:r>
            <a:r>
              <a:rPr lang="pl-PL" dirty="0" err="1"/>
              <a:t>Bayesowskie</a:t>
            </a:r>
            <a:r>
              <a:rPr lang="pl-PL" dirty="0"/>
              <a:t>, Markowa).</a:t>
            </a:r>
          </a:p>
          <a:p>
            <a:r>
              <a:rPr lang="pl-PL" dirty="0"/>
              <a:t>Estymacja parametrów, wnioskowanie statystyczne i analiza predykcji.</a:t>
            </a:r>
          </a:p>
        </p:txBody>
      </p:sp>
    </p:spTree>
    <p:extLst>
      <p:ext uri="{BB962C8B-B14F-4D97-AF65-F5344CB8AC3E}">
        <p14:creationId xmlns:p14="http://schemas.microsoft.com/office/powerpoint/2010/main" val="23638595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5C6BEB1-126B-AD6B-F734-94C0DDA1F8F4}"/>
              </a:ext>
            </a:extLst>
          </p:cNvPr>
          <p:cNvSpPr>
            <a:spLocks noGrp="1"/>
          </p:cNvSpPr>
          <p:nvPr>
            <p:ph type="title"/>
          </p:nvPr>
        </p:nvSpPr>
        <p:spPr/>
        <p:txBody>
          <a:bodyPr/>
          <a:lstStyle/>
          <a:p>
            <a:r>
              <a:rPr lang="pl-PL" dirty="0"/>
              <a:t>Powiązania między dziedzinami</a:t>
            </a:r>
          </a:p>
        </p:txBody>
      </p:sp>
      <p:graphicFrame>
        <p:nvGraphicFramePr>
          <p:cNvPr id="3" name="Tabela 2">
            <a:extLst>
              <a:ext uri="{FF2B5EF4-FFF2-40B4-BE49-F238E27FC236}">
                <a16:creationId xmlns:a16="http://schemas.microsoft.com/office/drawing/2014/main" id="{61D185E8-3C4A-E2A7-613F-58D099A14CD7}"/>
              </a:ext>
            </a:extLst>
          </p:cNvPr>
          <p:cNvGraphicFramePr>
            <a:graphicFrameLocks noGrp="1"/>
          </p:cNvGraphicFramePr>
          <p:nvPr>
            <p:extLst>
              <p:ext uri="{D42A27DB-BD31-4B8C-83A1-F6EECF244321}">
                <p14:modId xmlns:p14="http://schemas.microsoft.com/office/powerpoint/2010/main" val="2159125044"/>
              </p:ext>
            </p:extLst>
          </p:nvPr>
        </p:nvGraphicFramePr>
        <p:xfrm>
          <a:off x="2232990" y="2121473"/>
          <a:ext cx="7368210" cy="3765375"/>
        </p:xfrm>
        <a:graphic>
          <a:graphicData uri="http://schemas.openxmlformats.org/drawingml/2006/table">
            <a:tbl>
              <a:tblPr firstRow="1"/>
              <a:tblGrid>
                <a:gridCol w="2456070">
                  <a:extLst>
                    <a:ext uri="{9D8B030D-6E8A-4147-A177-3AD203B41FA5}">
                      <a16:colId xmlns:a16="http://schemas.microsoft.com/office/drawing/2014/main" val="1885408796"/>
                    </a:ext>
                  </a:extLst>
                </a:gridCol>
                <a:gridCol w="2456070">
                  <a:extLst>
                    <a:ext uri="{9D8B030D-6E8A-4147-A177-3AD203B41FA5}">
                      <a16:colId xmlns:a16="http://schemas.microsoft.com/office/drawing/2014/main" val="1930135943"/>
                    </a:ext>
                  </a:extLst>
                </a:gridCol>
                <a:gridCol w="2456070">
                  <a:extLst>
                    <a:ext uri="{9D8B030D-6E8A-4147-A177-3AD203B41FA5}">
                      <a16:colId xmlns:a16="http://schemas.microsoft.com/office/drawing/2014/main" val="2128273087"/>
                    </a:ext>
                  </a:extLst>
                </a:gridCol>
              </a:tblGrid>
              <a:tr h="667539">
                <a:tc>
                  <a:txBody>
                    <a:bodyPr/>
                    <a:lstStyle/>
                    <a:p>
                      <a:pPr algn="l" fontAlgn="t" latinLnBrk="0"/>
                      <a:r>
                        <a:rPr lang="pl-PL" b="0" dirty="0">
                          <a:effectLst/>
                        </a:rPr>
                        <a:t>Domena matematyki</a:t>
                      </a:r>
                    </a:p>
                  </a:txBody>
                  <a:tcPr marL="60960" marR="60960" marT="60960" marB="60960">
                    <a:lnL w="7620" cap="flat" cmpd="sng" algn="ctr">
                      <a:solidFill>
                        <a:srgbClr val="00A813"/>
                      </a:solidFill>
                      <a:prstDash val="solid"/>
                      <a:round/>
                      <a:headEnd type="none" w="med" len="med"/>
                      <a:tailEnd type="none" w="med" len="med"/>
                    </a:lnL>
                    <a:lnR w="7620" cap="flat" cmpd="sng" algn="ctr">
                      <a:solidFill>
                        <a:srgbClr val="40A913"/>
                      </a:solidFill>
                      <a:prstDash val="solid"/>
                      <a:round/>
                      <a:headEnd type="none" w="med" len="med"/>
                      <a:tailEnd type="none" w="med" len="med"/>
                    </a:lnR>
                    <a:lnT w="7620" cap="flat" cmpd="sng" algn="ctr">
                      <a:solidFill>
                        <a:srgbClr val="00A813"/>
                      </a:solidFill>
                      <a:prstDash val="solid"/>
                      <a:round/>
                      <a:headEnd type="none" w="med" len="med"/>
                      <a:tailEnd type="none" w="med" len="med"/>
                    </a:lnT>
                    <a:lnB w="7620" cap="flat" cmpd="sng" algn="ctr">
                      <a:solidFill>
                        <a:srgbClr val="80AA13"/>
                      </a:solidFill>
                      <a:prstDash val="solid"/>
                      <a:round/>
                      <a:headEnd type="none" w="med" len="med"/>
                      <a:tailEnd type="none" w="med" len="med"/>
                    </a:lnB>
                    <a:noFill/>
                  </a:tcPr>
                </a:tc>
                <a:tc>
                  <a:txBody>
                    <a:bodyPr/>
                    <a:lstStyle/>
                    <a:p>
                      <a:pPr algn="l" fontAlgn="t" latinLnBrk="0"/>
                      <a:r>
                        <a:rPr lang="pl-PL" b="0">
                          <a:effectLst/>
                        </a:rPr>
                        <a:t>Zastosowanie w AI</a:t>
                      </a:r>
                    </a:p>
                  </a:txBody>
                  <a:tcPr marL="60960" marR="60960" marT="60960" marB="60960">
                    <a:lnL w="7620" cap="flat" cmpd="sng" algn="ctr">
                      <a:solidFill>
                        <a:srgbClr val="40A913"/>
                      </a:solidFill>
                      <a:prstDash val="solid"/>
                      <a:round/>
                      <a:headEnd type="none" w="med" len="med"/>
                      <a:tailEnd type="none" w="med" len="med"/>
                    </a:lnL>
                    <a:lnR w="7620" cap="flat" cmpd="sng" algn="ctr">
                      <a:solidFill>
                        <a:srgbClr val="30AA13"/>
                      </a:solidFill>
                      <a:prstDash val="solid"/>
                      <a:round/>
                      <a:headEnd type="none" w="med" len="med"/>
                      <a:tailEnd type="none" w="med" len="med"/>
                    </a:lnR>
                    <a:lnT w="7620" cap="flat" cmpd="sng" algn="ctr">
                      <a:solidFill>
                        <a:srgbClr val="40A913"/>
                      </a:solidFill>
                      <a:prstDash val="solid"/>
                      <a:round/>
                      <a:headEnd type="none" w="med" len="med"/>
                      <a:tailEnd type="none" w="med" len="med"/>
                    </a:lnT>
                    <a:lnB w="7620" cap="flat" cmpd="sng" algn="ctr">
                      <a:solidFill>
                        <a:srgbClr val="00A813"/>
                      </a:solidFill>
                      <a:prstDash val="solid"/>
                      <a:round/>
                      <a:headEnd type="none" w="med" len="med"/>
                      <a:tailEnd type="none" w="med" len="med"/>
                    </a:lnB>
                    <a:noFill/>
                  </a:tcPr>
                </a:tc>
                <a:tc>
                  <a:txBody>
                    <a:bodyPr/>
                    <a:lstStyle/>
                    <a:p>
                      <a:pPr algn="l" fontAlgn="t" latinLnBrk="0"/>
                      <a:r>
                        <a:rPr lang="pl-PL" b="0" dirty="0">
                          <a:effectLst/>
                        </a:rPr>
                        <a:t>Przykład</a:t>
                      </a:r>
                    </a:p>
                  </a:txBody>
                  <a:tcPr marL="60960" marR="60960" marT="60960" marB="60960">
                    <a:lnL w="7620" cap="flat" cmpd="sng" algn="ctr">
                      <a:solidFill>
                        <a:srgbClr val="30AA13"/>
                      </a:solidFill>
                      <a:prstDash val="solid"/>
                      <a:round/>
                      <a:headEnd type="none" w="med" len="med"/>
                      <a:tailEnd type="none" w="med" len="med"/>
                    </a:lnL>
                    <a:lnR w="7620" cap="flat" cmpd="sng" algn="ctr">
                      <a:solidFill>
                        <a:srgbClr val="30AA13"/>
                      </a:solidFill>
                      <a:prstDash val="solid"/>
                      <a:round/>
                      <a:headEnd type="none" w="med" len="med"/>
                      <a:tailEnd type="none" w="med" len="med"/>
                    </a:lnR>
                    <a:lnT w="7620" cap="flat" cmpd="sng" algn="ctr">
                      <a:solidFill>
                        <a:srgbClr val="30AA13"/>
                      </a:solidFill>
                      <a:prstDash val="solid"/>
                      <a:round/>
                      <a:headEnd type="none" w="med" len="med"/>
                      <a:tailEnd type="none" w="med" len="med"/>
                    </a:lnT>
                    <a:lnB w="7620" cap="flat" cmpd="sng" algn="ctr">
                      <a:solidFill>
                        <a:srgbClr val="10A213"/>
                      </a:solidFill>
                      <a:prstDash val="solid"/>
                      <a:round/>
                      <a:headEnd type="none" w="med" len="med"/>
                      <a:tailEnd type="none" w="med" len="med"/>
                    </a:lnB>
                    <a:noFill/>
                  </a:tcPr>
                </a:tc>
                <a:extLst>
                  <a:ext uri="{0D108BD9-81ED-4DB2-BD59-A6C34878D82A}">
                    <a16:rowId xmlns:a16="http://schemas.microsoft.com/office/drawing/2014/main" val="2609858050"/>
                  </a:ext>
                </a:extLst>
              </a:tr>
              <a:tr h="910280">
                <a:tc>
                  <a:txBody>
                    <a:bodyPr/>
                    <a:lstStyle/>
                    <a:p>
                      <a:pPr fontAlgn="base" latinLnBrk="0"/>
                      <a:r>
                        <a:rPr lang="pl-PL">
                          <a:effectLst/>
                        </a:rPr>
                        <a:t>Algebra liniowa</a:t>
                      </a:r>
                    </a:p>
                  </a:txBody>
                  <a:tcPr marL="60960" marR="60960" anchor="ctr">
                    <a:lnL w="7620" cap="flat" cmpd="sng" algn="ctr">
                      <a:solidFill>
                        <a:srgbClr val="80AA13"/>
                      </a:solidFill>
                      <a:prstDash val="solid"/>
                      <a:round/>
                      <a:headEnd type="none" w="med" len="med"/>
                      <a:tailEnd type="none" w="med" len="med"/>
                    </a:lnL>
                    <a:lnR w="7620" cap="flat" cmpd="sng" algn="ctr">
                      <a:solidFill>
                        <a:srgbClr val="00A813"/>
                      </a:solidFill>
                      <a:prstDash val="solid"/>
                      <a:round/>
                      <a:headEnd type="none" w="med" len="med"/>
                      <a:tailEnd type="none" w="med" len="med"/>
                    </a:lnR>
                    <a:lnT w="7620" cap="flat" cmpd="sng" algn="ctr">
                      <a:solidFill>
                        <a:srgbClr val="80AA13"/>
                      </a:solidFill>
                      <a:prstDash val="solid"/>
                      <a:round/>
                      <a:headEnd type="none" w="med" len="med"/>
                      <a:tailEnd type="none" w="med" len="med"/>
                    </a:lnT>
                    <a:lnB w="7620" cap="flat" cmpd="sng" algn="ctr">
                      <a:solidFill>
                        <a:srgbClr val="C09C13"/>
                      </a:solidFill>
                      <a:prstDash val="solid"/>
                      <a:round/>
                      <a:headEnd type="none" w="med" len="med"/>
                      <a:tailEnd type="none" w="med" len="med"/>
                    </a:lnB>
                    <a:noFill/>
                  </a:tcPr>
                </a:tc>
                <a:tc>
                  <a:txBody>
                    <a:bodyPr/>
                    <a:lstStyle/>
                    <a:p>
                      <a:pPr fontAlgn="base" latinLnBrk="0"/>
                      <a:r>
                        <a:rPr lang="pl-PL" dirty="0">
                          <a:effectLst/>
                        </a:rPr>
                        <a:t>Reprezentacja i przetwarzanie danych</a:t>
                      </a:r>
                    </a:p>
                  </a:txBody>
                  <a:tcPr marL="60960" marR="60960" anchor="ctr">
                    <a:lnL w="7620" cap="flat" cmpd="sng" algn="ctr">
                      <a:solidFill>
                        <a:srgbClr val="00A813"/>
                      </a:solidFill>
                      <a:prstDash val="solid"/>
                      <a:round/>
                      <a:headEnd type="none" w="med" len="med"/>
                      <a:tailEnd type="none" w="med" len="med"/>
                    </a:lnL>
                    <a:lnR w="7620" cap="flat" cmpd="sng" algn="ctr">
                      <a:solidFill>
                        <a:srgbClr val="10A213"/>
                      </a:solidFill>
                      <a:prstDash val="solid"/>
                      <a:round/>
                      <a:headEnd type="none" w="med" len="med"/>
                      <a:tailEnd type="none" w="med" len="med"/>
                    </a:lnR>
                    <a:lnT w="7620" cap="flat" cmpd="sng" algn="ctr">
                      <a:solidFill>
                        <a:srgbClr val="00A813"/>
                      </a:solidFill>
                      <a:prstDash val="solid"/>
                      <a:round/>
                      <a:headEnd type="none" w="med" len="med"/>
                      <a:tailEnd type="none" w="med" len="med"/>
                    </a:lnT>
                    <a:lnB w="7620" cap="flat" cmpd="sng" algn="ctr">
                      <a:solidFill>
                        <a:srgbClr val="509E13"/>
                      </a:solidFill>
                      <a:prstDash val="solid"/>
                      <a:round/>
                      <a:headEnd type="none" w="med" len="med"/>
                      <a:tailEnd type="none" w="med" len="med"/>
                    </a:lnB>
                    <a:noFill/>
                  </a:tcPr>
                </a:tc>
                <a:tc>
                  <a:txBody>
                    <a:bodyPr/>
                    <a:lstStyle/>
                    <a:p>
                      <a:pPr fontAlgn="base" latinLnBrk="0"/>
                      <a:r>
                        <a:rPr lang="pl-PL" dirty="0">
                          <a:effectLst/>
                        </a:rPr>
                        <a:t>macierze wag, </a:t>
                      </a:r>
                      <a:r>
                        <a:rPr lang="pl-PL" dirty="0" err="1">
                          <a:effectLst/>
                        </a:rPr>
                        <a:t>embeddingi</a:t>
                      </a:r>
                      <a:r>
                        <a:rPr lang="pl-PL" dirty="0">
                          <a:effectLst/>
                        </a:rPr>
                        <a:t> ​</a:t>
                      </a:r>
                    </a:p>
                  </a:txBody>
                  <a:tcPr marL="60960" marR="60960" anchor="ctr">
                    <a:lnL w="7620" cap="flat" cmpd="sng" algn="ctr">
                      <a:solidFill>
                        <a:srgbClr val="10A213"/>
                      </a:solidFill>
                      <a:prstDash val="solid"/>
                      <a:round/>
                      <a:headEnd type="none" w="med" len="med"/>
                      <a:tailEnd type="none" w="med" len="med"/>
                    </a:lnL>
                    <a:lnR w="7620" cap="flat" cmpd="sng" algn="ctr">
                      <a:solidFill>
                        <a:srgbClr val="10A213"/>
                      </a:solidFill>
                      <a:prstDash val="solid"/>
                      <a:round/>
                      <a:headEnd type="none" w="med" len="med"/>
                      <a:tailEnd type="none" w="med" len="med"/>
                    </a:lnR>
                    <a:lnT w="7620" cap="flat" cmpd="sng" algn="ctr">
                      <a:solidFill>
                        <a:srgbClr val="10A213"/>
                      </a:solidFill>
                      <a:prstDash val="solid"/>
                      <a:round/>
                      <a:headEnd type="none" w="med" len="med"/>
                      <a:tailEnd type="none" w="med" len="med"/>
                    </a:lnT>
                    <a:lnB w="7620" cap="flat" cmpd="sng" algn="ctr">
                      <a:solidFill>
                        <a:srgbClr val="809B13"/>
                      </a:solidFill>
                      <a:prstDash val="solid"/>
                      <a:round/>
                      <a:headEnd type="none" w="med" len="med"/>
                      <a:tailEnd type="none" w="med" len="med"/>
                    </a:lnB>
                    <a:noFill/>
                  </a:tcPr>
                </a:tc>
                <a:extLst>
                  <a:ext uri="{0D108BD9-81ED-4DB2-BD59-A6C34878D82A}">
                    <a16:rowId xmlns:a16="http://schemas.microsoft.com/office/drawing/2014/main" val="1889930690"/>
                  </a:ext>
                </a:extLst>
              </a:tr>
              <a:tr h="637196">
                <a:tc>
                  <a:txBody>
                    <a:bodyPr/>
                    <a:lstStyle/>
                    <a:p>
                      <a:pPr fontAlgn="base" latinLnBrk="0"/>
                      <a:r>
                        <a:rPr lang="pl-PL">
                          <a:effectLst/>
                        </a:rPr>
                        <a:t>Rachunek różniczkowy</a:t>
                      </a:r>
                    </a:p>
                  </a:txBody>
                  <a:tcPr marL="60960" marR="60960" anchor="ctr">
                    <a:lnL w="7620" cap="flat" cmpd="sng" algn="ctr">
                      <a:solidFill>
                        <a:srgbClr val="C09C13"/>
                      </a:solidFill>
                      <a:prstDash val="solid"/>
                      <a:round/>
                      <a:headEnd type="none" w="med" len="med"/>
                      <a:tailEnd type="none" w="med" len="med"/>
                    </a:lnL>
                    <a:lnR w="7620" cap="flat" cmpd="sng" algn="ctr">
                      <a:solidFill>
                        <a:srgbClr val="509E13"/>
                      </a:solidFill>
                      <a:prstDash val="solid"/>
                      <a:round/>
                      <a:headEnd type="none" w="med" len="med"/>
                      <a:tailEnd type="none" w="med" len="med"/>
                    </a:lnR>
                    <a:lnT w="7620" cap="flat" cmpd="sng" algn="ctr">
                      <a:solidFill>
                        <a:srgbClr val="C09C13"/>
                      </a:solidFill>
                      <a:prstDash val="solid"/>
                      <a:round/>
                      <a:headEnd type="none" w="med" len="med"/>
                      <a:tailEnd type="none" w="med" len="med"/>
                    </a:lnT>
                    <a:lnB w="7620" cap="flat" cmpd="sng" algn="ctr">
                      <a:solidFill>
                        <a:srgbClr val="B0A213"/>
                      </a:solidFill>
                      <a:prstDash val="solid"/>
                      <a:round/>
                      <a:headEnd type="none" w="med" len="med"/>
                      <a:tailEnd type="none" w="med" len="med"/>
                    </a:lnB>
                    <a:noFill/>
                  </a:tcPr>
                </a:tc>
                <a:tc>
                  <a:txBody>
                    <a:bodyPr/>
                    <a:lstStyle/>
                    <a:p>
                      <a:pPr fontAlgn="base" latinLnBrk="0"/>
                      <a:r>
                        <a:rPr lang="pl-PL">
                          <a:effectLst/>
                        </a:rPr>
                        <a:t>Uczenie modeli</a:t>
                      </a:r>
                    </a:p>
                  </a:txBody>
                  <a:tcPr marL="60960" marR="60960" anchor="ctr">
                    <a:lnL w="7620" cap="flat" cmpd="sng" algn="ctr">
                      <a:solidFill>
                        <a:srgbClr val="509E13"/>
                      </a:solidFill>
                      <a:prstDash val="solid"/>
                      <a:round/>
                      <a:headEnd type="none" w="med" len="med"/>
                      <a:tailEnd type="none" w="med" len="med"/>
                    </a:lnL>
                    <a:lnR w="7620" cap="flat" cmpd="sng" algn="ctr">
                      <a:solidFill>
                        <a:srgbClr val="809B13"/>
                      </a:solidFill>
                      <a:prstDash val="solid"/>
                      <a:round/>
                      <a:headEnd type="none" w="med" len="med"/>
                      <a:tailEnd type="none" w="med" len="med"/>
                    </a:lnR>
                    <a:lnT w="7620" cap="flat" cmpd="sng" algn="ctr">
                      <a:solidFill>
                        <a:srgbClr val="509E13"/>
                      </a:solidFill>
                      <a:prstDash val="solid"/>
                      <a:round/>
                      <a:headEnd type="none" w="med" len="med"/>
                      <a:tailEnd type="none" w="med" len="med"/>
                    </a:lnT>
                    <a:lnB w="7620" cap="flat" cmpd="sng" algn="ctr">
                      <a:solidFill>
                        <a:srgbClr val="509E13"/>
                      </a:solidFill>
                      <a:prstDash val="solid"/>
                      <a:round/>
                      <a:headEnd type="none" w="med" len="med"/>
                      <a:tailEnd type="none" w="med" len="med"/>
                    </a:lnB>
                    <a:noFill/>
                  </a:tcPr>
                </a:tc>
                <a:tc>
                  <a:txBody>
                    <a:bodyPr/>
                    <a:lstStyle/>
                    <a:p>
                      <a:pPr fontAlgn="base" latinLnBrk="0"/>
                      <a:r>
                        <a:rPr lang="pl-PL">
                          <a:effectLst/>
                        </a:rPr>
                        <a:t>propagacja błędu</a:t>
                      </a:r>
                    </a:p>
                  </a:txBody>
                  <a:tcPr marL="60960" marR="60960" anchor="ctr">
                    <a:lnL w="7620" cap="flat" cmpd="sng" algn="ctr">
                      <a:solidFill>
                        <a:srgbClr val="809B13"/>
                      </a:solidFill>
                      <a:prstDash val="solid"/>
                      <a:round/>
                      <a:headEnd type="none" w="med" len="med"/>
                      <a:tailEnd type="none" w="med" len="med"/>
                    </a:lnL>
                    <a:lnR w="7620" cap="flat" cmpd="sng" algn="ctr">
                      <a:solidFill>
                        <a:srgbClr val="809B13"/>
                      </a:solidFill>
                      <a:prstDash val="solid"/>
                      <a:round/>
                      <a:headEnd type="none" w="med" len="med"/>
                      <a:tailEnd type="none" w="med" len="med"/>
                    </a:lnR>
                    <a:lnT w="7620" cap="flat" cmpd="sng" algn="ctr">
                      <a:solidFill>
                        <a:srgbClr val="809B13"/>
                      </a:solidFill>
                      <a:prstDash val="solid"/>
                      <a:round/>
                      <a:headEnd type="none" w="med" len="med"/>
                      <a:tailEnd type="none" w="med" len="med"/>
                    </a:lnT>
                    <a:lnB w="7620" cap="flat" cmpd="sng" algn="ctr">
                      <a:solidFill>
                        <a:srgbClr val="80AA13"/>
                      </a:solidFill>
                      <a:prstDash val="solid"/>
                      <a:round/>
                      <a:headEnd type="none" w="med" len="med"/>
                      <a:tailEnd type="none" w="med" len="med"/>
                    </a:lnB>
                    <a:noFill/>
                  </a:tcPr>
                </a:tc>
                <a:extLst>
                  <a:ext uri="{0D108BD9-81ED-4DB2-BD59-A6C34878D82A}">
                    <a16:rowId xmlns:a16="http://schemas.microsoft.com/office/drawing/2014/main" val="4281123262"/>
                  </a:ext>
                </a:extLst>
              </a:tr>
              <a:tr h="637196">
                <a:tc>
                  <a:txBody>
                    <a:bodyPr/>
                    <a:lstStyle/>
                    <a:p>
                      <a:pPr fontAlgn="base" latinLnBrk="0"/>
                      <a:r>
                        <a:rPr lang="pl-PL">
                          <a:effectLst/>
                        </a:rPr>
                        <a:t>Optymalizacja</a:t>
                      </a:r>
                    </a:p>
                  </a:txBody>
                  <a:tcPr marL="60960" marR="60960" anchor="ctr">
                    <a:lnL w="7620" cap="flat" cmpd="sng" algn="ctr">
                      <a:solidFill>
                        <a:srgbClr val="B0A213"/>
                      </a:solidFill>
                      <a:prstDash val="solid"/>
                      <a:round/>
                      <a:headEnd type="none" w="med" len="med"/>
                      <a:tailEnd type="none" w="med" len="med"/>
                    </a:lnL>
                    <a:lnR w="7620" cap="flat" cmpd="sng" algn="ctr">
                      <a:solidFill>
                        <a:srgbClr val="509E13"/>
                      </a:solidFill>
                      <a:prstDash val="solid"/>
                      <a:round/>
                      <a:headEnd type="none" w="med" len="med"/>
                      <a:tailEnd type="none" w="med" len="med"/>
                    </a:lnR>
                    <a:lnT w="7620" cap="flat" cmpd="sng" algn="ctr">
                      <a:solidFill>
                        <a:srgbClr val="B0A213"/>
                      </a:solidFill>
                      <a:prstDash val="solid"/>
                      <a:round/>
                      <a:headEnd type="none" w="med" len="med"/>
                      <a:tailEnd type="none" w="med" len="med"/>
                    </a:lnT>
                    <a:lnB w="7620" cap="flat" cmpd="sng" algn="ctr">
                      <a:solidFill>
                        <a:srgbClr val="509E13"/>
                      </a:solidFill>
                      <a:prstDash val="solid"/>
                      <a:round/>
                      <a:headEnd type="none" w="med" len="med"/>
                      <a:tailEnd type="none" w="med" len="med"/>
                    </a:lnB>
                    <a:noFill/>
                  </a:tcPr>
                </a:tc>
                <a:tc>
                  <a:txBody>
                    <a:bodyPr/>
                    <a:lstStyle/>
                    <a:p>
                      <a:pPr fontAlgn="base" latinLnBrk="0"/>
                      <a:r>
                        <a:rPr lang="pl-PL">
                          <a:effectLst/>
                        </a:rPr>
                        <a:t>Minimalizacja funkcji kosztu</a:t>
                      </a:r>
                    </a:p>
                  </a:txBody>
                  <a:tcPr marL="60960" marR="60960" anchor="ctr">
                    <a:lnL w="7620" cap="flat" cmpd="sng" algn="ctr">
                      <a:solidFill>
                        <a:srgbClr val="509E13"/>
                      </a:solidFill>
                      <a:prstDash val="solid"/>
                      <a:round/>
                      <a:headEnd type="none" w="med" len="med"/>
                      <a:tailEnd type="none" w="med" len="med"/>
                    </a:lnL>
                    <a:lnR w="7620" cap="flat" cmpd="sng" algn="ctr">
                      <a:solidFill>
                        <a:srgbClr val="80AA13"/>
                      </a:solidFill>
                      <a:prstDash val="solid"/>
                      <a:round/>
                      <a:headEnd type="none" w="med" len="med"/>
                      <a:tailEnd type="none" w="med" len="med"/>
                    </a:lnR>
                    <a:lnT w="7620" cap="flat" cmpd="sng" algn="ctr">
                      <a:solidFill>
                        <a:srgbClr val="509E13"/>
                      </a:solidFill>
                      <a:prstDash val="solid"/>
                      <a:round/>
                      <a:headEnd type="none" w="med" len="med"/>
                      <a:tailEnd type="none" w="med" len="med"/>
                    </a:lnT>
                    <a:lnB w="7620" cap="flat" cmpd="sng" algn="ctr">
                      <a:solidFill>
                        <a:srgbClr val="509E13"/>
                      </a:solidFill>
                      <a:prstDash val="solid"/>
                      <a:round/>
                      <a:headEnd type="none" w="med" len="med"/>
                      <a:tailEnd type="none" w="med" len="med"/>
                    </a:lnB>
                    <a:noFill/>
                  </a:tcPr>
                </a:tc>
                <a:tc>
                  <a:txBody>
                    <a:bodyPr/>
                    <a:lstStyle/>
                    <a:p>
                      <a:pPr fontAlgn="base" latinLnBrk="0"/>
                      <a:r>
                        <a:rPr lang="pl-PL">
                          <a:effectLst/>
                        </a:rPr>
                        <a:t>gradient descent, Adam</a:t>
                      </a:r>
                    </a:p>
                  </a:txBody>
                  <a:tcPr marL="60960" marR="60960" anchor="ctr">
                    <a:lnL w="7620" cap="flat" cmpd="sng" algn="ctr">
                      <a:solidFill>
                        <a:srgbClr val="80AA13"/>
                      </a:solidFill>
                      <a:prstDash val="solid"/>
                      <a:round/>
                      <a:headEnd type="none" w="med" len="med"/>
                      <a:tailEnd type="none" w="med" len="med"/>
                    </a:lnL>
                    <a:lnR w="7620" cap="flat" cmpd="sng" algn="ctr">
                      <a:solidFill>
                        <a:srgbClr val="80AA13"/>
                      </a:solidFill>
                      <a:prstDash val="solid"/>
                      <a:round/>
                      <a:headEnd type="none" w="med" len="med"/>
                      <a:tailEnd type="none" w="med" len="med"/>
                    </a:lnR>
                    <a:lnT w="7620" cap="flat" cmpd="sng" algn="ctr">
                      <a:solidFill>
                        <a:srgbClr val="80AA13"/>
                      </a:solidFill>
                      <a:prstDash val="solid"/>
                      <a:round/>
                      <a:headEnd type="none" w="med" len="med"/>
                      <a:tailEnd type="none" w="med" len="med"/>
                    </a:lnT>
                    <a:lnB w="7620" cap="flat" cmpd="sng" algn="ctr">
                      <a:solidFill>
                        <a:srgbClr val="30AA13"/>
                      </a:solidFill>
                      <a:prstDash val="solid"/>
                      <a:round/>
                      <a:headEnd type="none" w="med" len="med"/>
                      <a:tailEnd type="none" w="med" len="med"/>
                    </a:lnB>
                    <a:noFill/>
                  </a:tcPr>
                </a:tc>
                <a:extLst>
                  <a:ext uri="{0D108BD9-81ED-4DB2-BD59-A6C34878D82A}">
                    <a16:rowId xmlns:a16="http://schemas.microsoft.com/office/drawing/2014/main" val="2831088197"/>
                  </a:ext>
                </a:extLst>
              </a:tr>
              <a:tr h="910280">
                <a:tc>
                  <a:txBody>
                    <a:bodyPr/>
                    <a:lstStyle/>
                    <a:p>
                      <a:pPr fontAlgn="base" latinLnBrk="0"/>
                      <a:r>
                        <a:rPr lang="pl-PL">
                          <a:effectLst/>
                        </a:rPr>
                        <a:t>Prawdopodobieństwo</a:t>
                      </a:r>
                    </a:p>
                  </a:txBody>
                  <a:tcPr marL="60960" marR="60960" anchor="ctr">
                    <a:lnL w="7620" cap="flat" cmpd="sng" algn="ctr">
                      <a:solidFill>
                        <a:srgbClr val="509E13"/>
                      </a:solidFill>
                      <a:prstDash val="solid"/>
                      <a:round/>
                      <a:headEnd type="none" w="med" len="med"/>
                      <a:tailEnd type="none" w="med" len="med"/>
                    </a:lnL>
                    <a:lnR w="7620" cap="flat" cmpd="sng" algn="ctr">
                      <a:solidFill>
                        <a:srgbClr val="509E13"/>
                      </a:solidFill>
                      <a:prstDash val="solid"/>
                      <a:round/>
                      <a:headEnd type="none" w="med" len="med"/>
                      <a:tailEnd type="none" w="med" len="med"/>
                    </a:lnR>
                    <a:lnT w="7620" cap="flat" cmpd="sng" algn="ctr">
                      <a:solidFill>
                        <a:srgbClr val="509E13"/>
                      </a:solidFill>
                      <a:prstDash val="solid"/>
                      <a:round/>
                      <a:headEnd type="none" w="med" len="med"/>
                      <a:tailEnd type="none" w="med" len="med"/>
                    </a:lnT>
                    <a:lnB w="7620" cap="flat" cmpd="sng" algn="ctr">
                      <a:solidFill>
                        <a:srgbClr val="509E13"/>
                      </a:solidFill>
                      <a:prstDash val="solid"/>
                      <a:round/>
                      <a:headEnd type="none" w="med" len="med"/>
                      <a:tailEnd type="none" w="med" len="med"/>
                    </a:lnB>
                    <a:noFill/>
                  </a:tcPr>
                </a:tc>
                <a:tc>
                  <a:txBody>
                    <a:bodyPr/>
                    <a:lstStyle/>
                    <a:p>
                      <a:pPr fontAlgn="base" latinLnBrk="0"/>
                      <a:r>
                        <a:rPr lang="pl-PL">
                          <a:effectLst/>
                        </a:rPr>
                        <a:t>Modele predykcyjne</a:t>
                      </a:r>
                    </a:p>
                  </a:txBody>
                  <a:tcPr marL="60960" marR="60960" anchor="ctr">
                    <a:lnL w="7620" cap="flat" cmpd="sng" algn="ctr">
                      <a:solidFill>
                        <a:srgbClr val="509E13"/>
                      </a:solidFill>
                      <a:prstDash val="solid"/>
                      <a:round/>
                      <a:headEnd type="none" w="med" len="med"/>
                      <a:tailEnd type="none" w="med" len="med"/>
                    </a:lnL>
                    <a:lnR w="7620" cap="flat" cmpd="sng" algn="ctr">
                      <a:solidFill>
                        <a:srgbClr val="30AA13"/>
                      </a:solidFill>
                      <a:prstDash val="solid"/>
                      <a:round/>
                      <a:headEnd type="none" w="med" len="med"/>
                      <a:tailEnd type="none" w="med" len="med"/>
                    </a:lnR>
                    <a:lnT w="7620" cap="flat" cmpd="sng" algn="ctr">
                      <a:solidFill>
                        <a:srgbClr val="509E13"/>
                      </a:solidFill>
                      <a:prstDash val="solid"/>
                      <a:round/>
                      <a:headEnd type="none" w="med" len="med"/>
                      <a:tailEnd type="none" w="med" len="med"/>
                    </a:lnT>
                    <a:lnB w="7620" cap="flat" cmpd="sng" algn="ctr">
                      <a:solidFill>
                        <a:srgbClr val="509E13"/>
                      </a:solidFill>
                      <a:prstDash val="solid"/>
                      <a:round/>
                      <a:headEnd type="none" w="med" len="med"/>
                      <a:tailEnd type="none" w="med" len="med"/>
                    </a:lnB>
                    <a:noFill/>
                  </a:tcPr>
                </a:tc>
                <a:tc>
                  <a:txBody>
                    <a:bodyPr/>
                    <a:lstStyle/>
                    <a:p>
                      <a:pPr fontAlgn="base" latinLnBrk="0"/>
                      <a:r>
                        <a:rPr lang="pl-PL" dirty="0" err="1">
                          <a:effectLst/>
                        </a:rPr>
                        <a:t>Naive</a:t>
                      </a:r>
                      <a:r>
                        <a:rPr lang="pl-PL" dirty="0">
                          <a:effectLst/>
                        </a:rPr>
                        <a:t> Bayes, modele generatywne</a:t>
                      </a:r>
                    </a:p>
                  </a:txBody>
                  <a:tcPr marL="60960" marR="60960" anchor="ctr">
                    <a:lnL w="7620" cap="flat" cmpd="sng" algn="ctr">
                      <a:solidFill>
                        <a:srgbClr val="30AA13"/>
                      </a:solidFill>
                      <a:prstDash val="solid"/>
                      <a:round/>
                      <a:headEnd type="none" w="med" len="med"/>
                      <a:tailEnd type="none" w="med" len="med"/>
                    </a:lnL>
                    <a:lnR w="7620" cap="flat" cmpd="sng" algn="ctr">
                      <a:solidFill>
                        <a:srgbClr val="30AA13"/>
                      </a:solidFill>
                      <a:prstDash val="solid"/>
                      <a:round/>
                      <a:headEnd type="none" w="med" len="med"/>
                      <a:tailEnd type="none" w="med" len="med"/>
                    </a:lnR>
                    <a:lnT w="7620" cap="flat" cmpd="sng" algn="ctr">
                      <a:solidFill>
                        <a:srgbClr val="30AA13"/>
                      </a:solidFill>
                      <a:prstDash val="solid"/>
                      <a:round/>
                      <a:headEnd type="none" w="med" len="med"/>
                      <a:tailEnd type="none" w="med" len="med"/>
                    </a:lnT>
                    <a:lnB w="7620" cap="flat" cmpd="sng" algn="ctr">
                      <a:solidFill>
                        <a:srgbClr val="30AA13"/>
                      </a:solidFill>
                      <a:prstDash val="solid"/>
                      <a:round/>
                      <a:headEnd type="none" w="med" len="med"/>
                      <a:tailEnd type="none" w="med" len="med"/>
                    </a:lnB>
                    <a:noFill/>
                  </a:tcPr>
                </a:tc>
                <a:extLst>
                  <a:ext uri="{0D108BD9-81ED-4DB2-BD59-A6C34878D82A}">
                    <a16:rowId xmlns:a16="http://schemas.microsoft.com/office/drawing/2014/main" val="493298095"/>
                  </a:ext>
                </a:extLst>
              </a:tr>
            </a:tbl>
          </a:graphicData>
        </a:graphic>
      </p:graphicFrame>
    </p:spTree>
    <p:extLst>
      <p:ext uri="{BB962C8B-B14F-4D97-AF65-F5344CB8AC3E}">
        <p14:creationId xmlns:p14="http://schemas.microsoft.com/office/powerpoint/2010/main" val="22482364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DF4ECEE-172C-F383-4526-306D8A2355C0}"/>
              </a:ext>
            </a:extLst>
          </p:cNvPr>
          <p:cNvSpPr>
            <a:spLocks noGrp="1"/>
          </p:cNvSpPr>
          <p:nvPr>
            <p:ph type="title"/>
          </p:nvPr>
        </p:nvSpPr>
        <p:spPr/>
        <p:txBody>
          <a:bodyPr/>
          <a:lstStyle/>
          <a:p>
            <a:r>
              <a:rPr lang="pl-PL" dirty="0"/>
              <a:t>Literatura</a:t>
            </a:r>
          </a:p>
        </p:txBody>
      </p:sp>
      <p:sp>
        <p:nvSpPr>
          <p:cNvPr id="3" name="Symbol zastępczy zawartości 2">
            <a:extLst>
              <a:ext uri="{FF2B5EF4-FFF2-40B4-BE49-F238E27FC236}">
                <a16:creationId xmlns:a16="http://schemas.microsoft.com/office/drawing/2014/main" id="{4915024C-9A2F-C5EB-680F-9A033AFD83BA}"/>
              </a:ext>
            </a:extLst>
          </p:cNvPr>
          <p:cNvSpPr>
            <a:spLocks noGrp="1"/>
          </p:cNvSpPr>
          <p:nvPr>
            <p:ph idx="1"/>
          </p:nvPr>
        </p:nvSpPr>
        <p:spPr/>
        <p:txBody>
          <a:bodyPr/>
          <a:lstStyle/>
          <a:p>
            <a:pPr marL="0" marR="0" indent="0" algn="l">
              <a:buNone/>
            </a:pPr>
            <a:r>
              <a:rPr lang="pl-PL" sz="1800" dirty="0">
                <a:solidFill>
                  <a:srgbClr val="000000"/>
                </a:solidFill>
              </a:rPr>
              <a:t>  </a:t>
            </a:r>
            <a:r>
              <a:rPr lang="en-US" sz="1800" b="0" i="0" u="none" strike="noStrike" baseline="0" dirty="0"/>
              <a:t>A. Zhang, Z. C. Lipton, M. Li, A. J. </a:t>
            </a:r>
            <a:r>
              <a:rPr lang="en-US" sz="1800" b="0" i="0" u="none" strike="noStrike" baseline="0" dirty="0" err="1"/>
              <a:t>Smola</a:t>
            </a:r>
            <a:r>
              <a:rPr lang="en-US" sz="1800" b="0" i="0" u="none" strike="noStrike" baseline="0" dirty="0"/>
              <a:t>, </a:t>
            </a:r>
            <a:r>
              <a:rPr lang="en-US" sz="1800" b="0" i="1" u="none" strike="noStrike" baseline="0" dirty="0"/>
              <a:t>Dive into Deep Learning</a:t>
            </a:r>
            <a:r>
              <a:rPr lang="en-US" sz="1800" b="0" i="0" u="none" strike="noStrike" baseline="0" dirty="0"/>
              <a:t>, </a:t>
            </a:r>
            <a:r>
              <a:rPr lang="en-US" sz="1800" b="0" i="0" u="none" strike="noStrike" baseline="0" dirty="0">
                <a:solidFill>
                  <a:srgbClr val="0000FF"/>
                </a:solidFill>
              </a:rPr>
              <a:t>https://d2l.ai</a:t>
            </a:r>
            <a:r>
              <a:rPr lang="en-US" sz="1800" b="0" i="0" u="none" strike="noStrike" baseline="0" dirty="0">
                <a:solidFill>
                  <a:srgbClr val="000000"/>
                </a:solidFill>
              </a:rPr>
              <a:t>, 2020.</a:t>
            </a:r>
          </a:p>
          <a:p>
            <a:pPr marR="0" algn="l"/>
            <a:r>
              <a:rPr lang="en-US" sz="1800" b="0" i="0" u="none" strike="noStrike" baseline="0" dirty="0">
                <a:solidFill>
                  <a:srgbClr val="000000"/>
                </a:solidFill>
              </a:rPr>
              <a:t>I. Goodfellow, Y. Bengio, A. Courville, </a:t>
            </a:r>
            <a:r>
              <a:rPr lang="en-US" sz="1800" b="0" i="1" u="none" strike="noStrike" baseline="0" dirty="0">
                <a:solidFill>
                  <a:srgbClr val="000000"/>
                </a:solidFill>
              </a:rPr>
              <a:t>Deep Learning</a:t>
            </a:r>
            <a:r>
              <a:rPr lang="en-US" sz="1800" b="0" i="0" u="none" strike="noStrike" baseline="0" dirty="0">
                <a:solidFill>
                  <a:srgbClr val="000000"/>
                </a:solidFill>
              </a:rPr>
              <a:t>, MIT Press, 2017.</a:t>
            </a:r>
          </a:p>
          <a:p>
            <a:pPr marR="0" algn="l"/>
            <a:r>
              <a:rPr lang="en-US" sz="1800" b="0" i="0" u="none" strike="noStrike" baseline="0" dirty="0">
                <a:solidFill>
                  <a:srgbClr val="000000"/>
                </a:solidFill>
              </a:rPr>
              <a:t>M. P. Deisenroth, A. A. Faisal, C. S. Ong, </a:t>
            </a:r>
            <a:r>
              <a:rPr lang="en-US" sz="1800" b="0" i="1" u="none" strike="noStrike" baseline="0" dirty="0">
                <a:solidFill>
                  <a:srgbClr val="000000"/>
                </a:solidFill>
              </a:rPr>
              <a:t>Mathematics for Machine Learning</a:t>
            </a:r>
            <a:r>
              <a:rPr lang="en-US" sz="1800" b="0" i="0" u="none" strike="noStrike" baseline="0" dirty="0">
                <a:solidFill>
                  <a:srgbClr val="000000"/>
                </a:solidFill>
              </a:rPr>
              <a:t>, Cambridge University Press, 2020.</a:t>
            </a:r>
          </a:p>
          <a:p>
            <a:pPr marR="0" algn="l"/>
            <a:r>
              <a:rPr lang="en-US" sz="1800" b="0" i="0" u="none" strike="noStrike" baseline="0" dirty="0">
                <a:solidFill>
                  <a:srgbClr val="000000"/>
                </a:solidFill>
              </a:rPr>
              <a:t>Jeff </a:t>
            </a:r>
            <a:r>
              <a:rPr lang="en-US" sz="1800" b="0" i="0" u="none" strike="noStrike" baseline="0" dirty="0" err="1">
                <a:solidFill>
                  <a:srgbClr val="000000"/>
                </a:solidFill>
              </a:rPr>
              <a:t>Howbert</a:t>
            </a:r>
            <a:r>
              <a:rPr lang="en-US" sz="1800" b="0" i="0" u="none" strike="noStrike" baseline="0" dirty="0">
                <a:solidFill>
                  <a:srgbClr val="000000"/>
                </a:solidFill>
              </a:rPr>
              <a:t> — Machine Learning Math Essentials presentation</a:t>
            </a:r>
          </a:p>
          <a:p>
            <a:pPr marR="0" algn="l"/>
            <a:r>
              <a:rPr lang="pl-PL" sz="1800" b="0" i="0" u="none" strike="noStrike" baseline="0" dirty="0">
                <a:solidFill>
                  <a:srgbClr val="000000"/>
                </a:solidFill>
              </a:rPr>
              <a:t>Brian </a:t>
            </a:r>
            <a:r>
              <a:rPr lang="pl-PL" sz="1800" b="0" i="0" u="none" strike="noStrike" baseline="0" dirty="0" err="1">
                <a:solidFill>
                  <a:srgbClr val="000000"/>
                </a:solidFill>
              </a:rPr>
              <a:t>Keng</a:t>
            </a:r>
            <a:r>
              <a:rPr lang="pl-PL" sz="1800" b="0" i="0" u="none" strike="noStrike" baseline="0" dirty="0">
                <a:solidFill>
                  <a:srgbClr val="000000"/>
                </a:solidFill>
              </a:rPr>
              <a:t> – </a:t>
            </a:r>
            <a:r>
              <a:rPr lang="pl-PL" sz="1800" b="0" i="0" u="none" strike="noStrike" baseline="0" dirty="0" err="1">
                <a:solidFill>
                  <a:srgbClr val="000000"/>
                </a:solidFill>
              </a:rPr>
              <a:t>Manifolds</a:t>
            </a:r>
            <a:r>
              <a:rPr lang="pl-PL" sz="1800" b="0" i="0" u="none" strike="noStrike" baseline="0" dirty="0">
                <a:solidFill>
                  <a:srgbClr val="000000"/>
                </a:solidFill>
              </a:rPr>
              <a:t>: A </a:t>
            </a:r>
            <a:r>
              <a:rPr lang="pl-PL" sz="1800" b="0" i="0" u="none" strike="noStrike" baseline="0" dirty="0" err="1">
                <a:solidFill>
                  <a:srgbClr val="000000"/>
                </a:solidFill>
              </a:rPr>
              <a:t>Gentle</a:t>
            </a:r>
            <a:r>
              <a:rPr lang="pl-PL" sz="1800" b="0" i="0" u="none" strike="noStrike" baseline="0" dirty="0">
                <a:solidFill>
                  <a:srgbClr val="000000"/>
                </a:solidFill>
              </a:rPr>
              <a:t> </a:t>
            </a:r>
            <a:r>
              <a:rPr lang="pl-PL" sz="1800" b="0" i="0" u="none" strike="noStrike" baseline="0" dirty="0" err="1">
                <a:solidFill>
                  <a:srgbClr val="000000"/>
                </a:solidFill>
              </a:rPr>
              <a:t>Introduction</a:t>
            </a:r>
            <a:r>
              <a:rPr lang="pl-PL" sz="1800" b="0" i="0" u="none" strike="noStrike" baseline="0" dirty="0">
                <a:solidFill>
                  <a:srgbClr val="000000"/>
                </a:solidFill>
              </a:rPr>
              <a:t> </a:t>
            </a:r>
            <a:r>
              <a:rPr lang="pl-PL" sz="1800" b="0" i="0" u="none" strike="noStrike" baseline="0" dirty="0">
                <a:solidFill>
                  <a:srgbClr val="0000FF"/>
                </a:solidFill>
              </a:rPr>
              <a:t>blog</a:t>
            </a:r>
          </a:p>
          <a:p>
            <a:pPr marR="0" algn="l"/>
            <a:r>
              <a:rPr lang="en-US" sz="1800" b="0" i="0" u="none" strike="noStrike" baseline="0" dirty="0">
                <a:solidFill>
                  <a:srgbClr val="000000"/>
                </a:solidFill>
              </a:rPr>
              <a:t>Martin J. Osborne – Mathematical Methods for Economic Theory (</a:t>
            </a:r>
            <a:r>
              <a:rPr lang="en-US" sz="1800" b="0" i="0" u="none" strike="noStrike" baseline="0" dirty="0">
                <a:solidFill>
                  <a:srgbClr val="0000FF"/>
                </a:solidFill>
              </a:rPr>
              <a:t>link</a:t>
            </a:r>
            <a:r>
              <a:rPr lang="en-US" sz="1800" b="0" i="0" u="none" strike="noStrike" baseline="0" dirty="0">
                <a:solidFill>
                  <a:srgbClr val="000000"/>
                </a:solidFill>
              </a:rPr>
              <a:t>)</a:t>
            </a:r>
          </a:p>
          <a:p>
            <a:endParaRPr lang="pl-PL" dirty="0"/>
          </a:p>
        </p:txBody>
      </p:sp>
    </p:spTree>
    <p:extLst>
      <p:ext uri="{BB962C8B-B14F-4D97-AF65-F5344CB8AC3E}">
        <p14:creationId xmlns:p14="http://schemas.microsoft.com/office/powerpoint/2010/main" val="1842510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1979A8B-8C80-85C2-6EB1-05B058CB0FF3}"/>
              </a:ext>
            </a:extLst>
          </p:cNvPr>
          <p:cNvSpPr>
            <a:spLocks noGrp="1"/>
          </p:cNvSpPr>
          <p:nvPr>
            <p:ph type="title"/>
          </p:nvPr>
        </p:nvSpPr>
        <p:spPr/>
        <p:txBody>
          <a:bodyPr/>
          <a:lstStyle/>
          <a:p>
            <a:r>
              <a:rPr lang="pl-PL" b="1" dirty="0"/>
              <a:t>Podstawowa notacja</a:t>
            </a:r>
            <a:endParaRPr lang="pl-PL" dirty="0"/>
          </a:p>
        </p:txBody>
      </p:sp>
      <p:sp>
        <p:nvSpPr>
          <p:cNvPr id="4" name="pole tekstowe 3">
            <a:extLst>
              <a:ext uri="{FF2B5EF4-FFF2-40B4-BE49-F238E27FC236}">
                <a16:creationId xmlns:a16="http://schemas.microsoft.com/office/drawing/2014/main" id="{6A73DD5D-8865-2ED8-BD93-9FD3CA2DF358}"/>
              </a:ext>
            </a:extLst>
          </p:cNvPr>
          <p:cNvSpPr txBox="1"/>
          <p:nvPr/>
        </p:nvSpPr>
        <p:spPr>
          <a:xfrm>
            <a:off x="1190210" y="2413337"/>
            <a:ext cx="7476711" cy="2308324"/>
          </a:xfrm>
          <a:prstGeom prst="rect">
            <a:avLst/>
          </a:prstGeom>
          <a:noFill/>
        </p:spPr>
        <p:txBody>
          <a:bodyPr wrap="square">
            <a:spAutoFit/>
          </a:bodyPr>
          <a:lstStyle/>
          <a:p>
            <a:pPr algn="l"/>
            <a:r>
              <a:rPr lang="pl-PL" b="0" i="0" dirty="0">
                <a:effectLst/>
              </a:rPr>
              <a:t>Wektor oznacza się pogrubioną małą literą: x. </a:t>
            </a:r>
          </a:p>
          <a:p>
            <a:pPr algn="l"/>
            <a:r>
              <a:rPr lang="pl-PL" b="0" i="0" dirty="0">
                <a:effectLst/>
              </a:rPr>
              <a:t>Macierz – pogrubioną dużą literą: </a:t>
            </a:r>
            <a:r>
              <a:rPr lang="pl-PL" b="1" i="0" dirty="0">
                <a:effectLst/>
              </a:rPr>
              <a:t>A</a:t>
            </a:r>
            <a:r>
              <a:rPr lang="pl-PL" b="0" i="0" dirty="0">
                <a:effectLst/>
              </a:rPr>
              <a:t>. </a:t>
            </a:r>
          </a:p>
          <a:p>
            <a:pPr algn="l"/>
            <a:r>
              <a:rPr lang="pl-PL" b="0" i="0" dirty="0">
                <a:effectLst/>
              </a:rPr>
              <a:t>Skalar – zwykłą literą: </a:t>
            </a:r>
            <a:r>
              <a:rPr lang="pl-PL" b="0" i="1" dirty="0">
                <a:effectLst/>
              </a:rPr>
              <a:t>a</a:t>
            </a:r>
            <a:r>
              <a:rPr lang="pl-PL" b="0" i="0" dirty="0">
                <a:effectLst/>
              </a:rPr>
              <a:t>.​</a:t>
            </a:r>
          </a:p>
          <a:p>
            <a:pPr algn="l"/>
            <a:r>
              <a:rPr lang="pl-PL" b="0" i="0" dirty="0">
                <a:effectLst/>
              </a:rPr>
              <a:t>Indeksy:</a:t>
            </a:r>
          </a:p>
          <a:p>
            <a:pPr algn="l">
              <a:buFont typeface="Arial" panose="020B0604020202020204" pitchFamily="34" charset="0"/>
              <a:buChar char="•"/>
            </a:pPr>
            <a:r>
              <a:rPr lang="pl-PL" b="0" i="0" dirty="0" err="1">
                <a:effectLst/>
              </a:rPr>
              <a:t>x_i</a:t>
            </a:r>
            <a:r>
              <a:rPr lang="pl-PL" b="0" i="0" dirty="0">
                <a:effectLst/>
              </a:rPr>
              <a:t> – i-ta składowa wektora.</a:t>
            </a:r>
          </a:p>
          <a:p>
            <a:pPr algn="l">
              <a:buFont typeface="Arial" panose="020B0604020202020204" pitchFamily="34" charset="0"/>
              <a:buChar char="•"/>
            </a:pPr>
            <a:r>
              <a:rPr lang="pl-PL" b="0" i="0" dirty="0" err="1">
                <a:effectLst/>
              </a:rPr>
              <a:t>A_ij</a:t>
            </a:r>
            <a:r>
              <a:rPr lang="pl-PL" b="0" i="0" dirty="0">
                <a:effectLst/>
              </a:rPr>
              <a:t> – element wiersza i, kolumny j macierzy.</a:t>
            </a:r>
          </a:p>
          <a:p>
            <a:pPr algn="l"/>
            <a:r>
              <a:rPr lang="pl-PL" b="0" i="0" dirty="0" err="1">
                <a:effectLst/>
              </a:rPr>
              <a:t>A_ij</a:t>
            </a:r>
            <a:r>
              <a:rPr lang="pl-PL" b="0" i="0" dirty="0">
                <a:effectLst/>
              </a:rPr>
              <a:t> to element wiersza i, kolumny j macierzy. Rozmiar macierzy A ∈ ℝ^{</a:t>
            </a:r>
            <a:r>
              <a:rPr lang="pl-PL" b="0" i="0" dirty="0" err="1">
                <a:effectLst/>
              </a:rPr>
              <a:t>m×n</a:t>
            </a:r>
            <a:r>
              <a:rPr lang="pl-PL" b="0" i="0" dirty="0">
                <a:effectLst/>
              </a:rPr>
              <a:t>} obejmuje m wierszy i n kolumn</a:t>
            </a:r>
          </a:p>
        </p:txBody>
      </p:sp>
    </p:spTree>
    <p:extLst>
      <p:ext uri="{BB962C8B-B14F-4D97-AF65-F5344CB8AC3E}">
        <p14:creationId xmlns:p14="http://schemas.microsoft.com/office/powerpoint/2010/main" val="268895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23CBAB3-F683-E1DD-2971-250C5E359F59}"/>
              </a:ext>
            </a:extLst>
          </p:cNvPr>
          <p:cNvSpPr>
            <a:spLocks noGrp="1"/>
          </p:cNvSpPr>
          <p:nvPr>
            <p:ph type="title"/>
          </p:nvPr>
        </p:nvSpPr>
        <p:spPr/>
        <p:txBody>
          <a:bodyPr/>
          <a:lstStyle/>
          <a:p>
            <a:r>
              <a:rPr lang="pl-PL" sz="4400" dirty="0">
                <a:solidFill>
                  <a:srgbClr val="000000"/>
                </a:solidFill>
                <a:latin typeface="+mn-lt"/>
              </a:rPr>
              <a:t>Wektor</a:t>
            </a:r>
            <a:endParaRPr lang="pl-PL" dirty="0">
              <a:latin typeface="+mn-lt"/>
            </a:endParaRPr>
          </a:p>
        </p:txBody>
      </p:sp>
      <p:sp>
        <p:nvSpPr>
          <p:cNvPr id="3" name="Symbol zastępczy zawartości 2">
            <a:extLst>
              <a:ext uri="{FF2B5EF4-FFF2-40B4-BE49-F238E27FC236}">
                <a16:creationId xmlns:a16="http://schemas.microsoft.com/office/drawing/2014/main" id="{C24AB9CC-8793-3DCA-4E0C-36847049E596}"/>
              </a:ext>
            </a:extLst>
          </p:cNvPr>
          <p:cNvSpPr>
            <a:spLocks noGrp="1"/>
          </p:cNvSpPr>
          <p:nvPr>
            <p:ph idx="1"/>
          </p:nvPr>
        </p:nvSpPr>
        <p:spPr>
          <a:xfrm>
            <a:off x="838200" y="1825625"/>
            <a:ext cx="5725160" cy="4351338"/>
          </a:xfrm>
        </p:spPr>
        <p:txBody>
          <a:bodyPr/>
          <a:lstStyle/>
          <a:p>
            <a:r>
              <a:rPr lang="pl-PL" sz="1800" dirty="0">
                <a:solidFill>
                  <a:srgbClr val="000000"/>
                </a:solidFill>
              </a:rPr>
              <a:t>Informatyka: wektor to jednowymiarowa tablica uporządkowanych skalarów o wartościach rzeczywistych
 Matematyka: wektor to wielkość posiadająca zarówno wielkość, jak i kierunek, reprezentowana przez strzałkę wskazującą</a:t>
            </a:r>
            <a:endParaRPr lang="pl-PL" dirty="0"/>
          </a:p>
        </p:txBody>
      </p:sp>
      <p:pic>
        <p:nvPicPr>
          <p:cNvPr id="5" name="Obraz 4" descr="Reprezentacja wektora jako jednowymiarowej tablicy liczb [x₁, x₂, x₃, ...] demonstrując koncepcję danych wejściowych">
            <a:extLst>
              <a:ext uri="{FF2B5EF4-FFF2-40B4-BE49-F238E27FC236}">
                <a16:creationId xmlns:a16="http://schemas.microsoft.com/office/drawing/2014/main" id="{8A10CA62-AA8A-329F-3F57-D65D0081DFB0}"/>
              </a:ext>
            </a:extLst>
          </p:cNvPr>
          <p:cNvPicPr>
            <a:picLocks noChangeAspect="1"/>
          </p:cNvPicPr>
          <p:nvPr/>
        </p:nvPicPr>
        <p:blipFill>
          <a:blip r:embed="rId2"/>
          <a:stretch>
            <a:fillRect/>
          </a:stretch>
        </p:blipFill>
        <p:spPr>
          <a:xfrm>
            <a:off x="1019980" y="4229939"/>
            <a:ext cx="2105319" cy="1629002"/>
          </a:xfrm>
          <a:prstGeom prst="rect">
            <a:avLst/>
          </a:prstGeom>
        </p:spPr>
      </p:pic>
      <p:pic>
        <p:nvPicPr>
          <p:cNvPr id="7" name="Obraz 6" descr="Ilustracja wektora jako strzałki wskazującej kierunek w przestrzeni 2D z zaznaczonym punktem początkowym i końcowym">
            <a:extLst>
              <a:ext uri="{FF2B5EF4-FFF2-40B4-BE49-F238E27FC236}">
                <a16:creationId xmlns:a16="http://schemas.microsoft.com/office/drawing/2014/main" id="{265E4A74-9440-5002-DF16-99621FA99AC3}"/>
              </a:ext>
            </a:extLst>
          </p:cNvPr>
          <p:cNvPicPr>
            <a:picLocks noChangeAspect="1"/>
          </p:cNvPicPr>
          <p:nvPr/>
        </p:nvPicPr>
        <p:blipFill>
          <a:blip r:embed="rId3"/>
          <a:stretch>
            <a:fillRect/>
          </a:stretch>
        </p:blipFill>
        <p:spPr>
          <a:xfrm>
            <a:off x="7236548" y="365125"/>
            <a:ext cx="3935472" cy="6487430"/>
          </a:xfrm>
          <a:prstGeom prst="rect">
            <a:avLst/>
          </a:prstGeom>
        </p:spPr>
      </p:pic>
    </p:spTree>
    <p:extLst>
      <p:ext uri="{BB962C8B-B14F-4D97-AF65-F5344CB8AC3E}">
        <p14:creationId xmlns:p14="http://schemas.microsoft.com/office/powerpoint/2010/main" val="2916456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5F211C-58C0-D460-0163-AC4736B9B230}"/>
              </a:ext>
            </a:extLst>
          </p:cNvPr>
          <p:cNvSpPr>
            <a:spLocks noGrp="1"/>
          </p:cNvSpPr>
          <p:nvPr>
            <p:ph type="title"/>
          </p:nvPr>
        </p:nvSpPr>
        <p:spPr/>
        <p:txBody>
          <a:bodyPr/>
          <a:lstStyle/>
          <a:p>
            <a:r>
              <a:rPr lang="pl-PL" dirty="0"/>
              <a:t>Geometria wektorów</a:t>
            </a:r>
          </a:p>
        </p:txBody>
      </p:sp>
      <p:sp>
        <p:nvSpPr>
          <p:cNvPr id="3" name="Symbol zastępczy zawartości 2">
            <a:extLst>
              <a:ext uri="{FF2B5EF4-FFF2-40B4-BE49-F238E27FC236}">
                <a16:creationId xmlns:a16="http://schemas.microsoft.com/office/drawing/2014/main" id="{009F3146-8E1A-BE7C-5947-9D9605C99DA2}"/>
              </a:ext>
            </a:extLst>
          </p:cNvPr>
          <p:cNvSpPr>
            <a:spLocks noGrp="1"/>
          </p:cNvSpPr>
          <p:nvPr>
            <p:ph idx="1"/>
          </p:nvPr>
        </p:nvSpPr>
        <p:spPr>
          <a:xfrm>
            <a:off x="838200" y="1690688"/>
            <a:ext cx="10022840" cy="2685415"/>
          </a:xfrm>
        </p:spPr>
        <p:txBody>
          <a:bodyPr>
            <a:normAutofit fontScale="92500" lnSpcReduction="10000"/>
          </a:bodyPr>
          <a:lstStyle/>
          <a:p>
            <a:r>
              <a:rPr lang="pl-PL" sz="2400" dirty="0">
                <a:solidFill>
                  <a:srgbClr val="000000"/>
                </a:solidFill>
              </a:rPr>
              <a:t>Geometryczna interpretacja wektorów jako punktów w przestrzeni pozwala nam traktować zestaw przykładów danych wejściowych w uczeniu maszynowym jako zbiór punktów w przestrzeni</a:t>
            </a:r>
          </a:p>
          <a:p>
            <a:r>
              <a:rPr lang="pl-PL" sz="2400" dirty="0">
                <a:solidFill>
                  <a:srgbClr val="000000"/>
                </a:solidFill>
              </a:rPr>
              <a:t>W związku z tym klasyfikacja może być postrzegana jako odkrywanie, jak oddzielić dwa skupiska punktów należących do różnych klas (ilustracja po lewej)</a:t>
            </a:r>
          </a:p>
          <a:p>
            <a:r>
              <a:rPr lang="pl-PL" sz="2400" dirty="0">
                <a:solidFill>
                  <a:srgbClr val="000000"/>
                </a:solidFill>
              </a:rPr>
              <a:t>Zamiast rozróżniać obrazy zawierające na przykład samochody, samoloty, budynki
Pomocne może też być zwizualizowanie wyśrodkowania od zera i normalizacji danych treningowych (prawy obraz)</a:t>
            </a:r>
            <a:endParaRPr lang="pl-PL" sz="2400" dirty="0"/>
          </a:p>
        </p:txBody>
      </p:sp>
      <p:pic>
        <p:nvPicPr>
          <p:cNvPr id="5" name="Obraz 4" descr="Diagram klasyfikacji danych: lewa strona pokazuje chmurę punktów (samples) podzieloną linią na dwie klasy - czerwone punkty (klasa A) i niebieskie (klasa B). Prawa strona ilustruje znormalizowaną reprezentację danych względem środka współrzędnych">
            <a:extLst>
              <a:ext uri="{FF2B5EF4-FFF2-40B4-BE49-F238E27FC236}">
                <a16:creationId xmlns:a16="http://schemas.microsoft.com/office/drawing/2014/main" id="{31A8187D-ACC7-B4E4-1205-2D0ECE5B40CA}"/>
              </a:ext>
            </a:extLst>
          </p:cNvPr>
          <p:cNvPicPr>
            <a:picLocks noChangeAspect="1"/>
          </p:cNvPicPr>
          <p:nvPr/>
        </p:nvPicPr>
        <p:blipFill>
          <a:blip r:embed="rId2"/>
          <a:stretch>
            <a:fillRect/>
          </a:stretch>
        </p:blipFill>
        <p:spPr>
          <a:xfrm>
            <a:off x="1022104" y="4286793"/>
            <a:ext cx="9838936" cy="2590800"/>
          </a:xfrm>
          <a:prstGeom prst="rect">
            <a:avLst/>
          </a:prstGeom>
        </p:spPr>
      </p:pic>
    </p:spTree>
    <p:extLst>
      <p:ext uri="{BB962C8B-B14F-4D97-AF65-F5344CB8AC3E}">
        <p14:creationId xmlns:p14="http://schemas.microsoft.com/office/powerpoint/2010/main" val="3073954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DCA09B2-5518-B691-B591-A71BD66F8FD8}"/>
              </a:ext>
            </a:extLst>
          </p:cNvPr>
          <p:cNvSpPr>
            <a:spLocks noGrp="1"/>
          </p:cNvSpPr>
          <p:nvPr>
            <p:ph type="title"/>
          </p:nvPr>
        </p:nvSpPr>
        <p:spPr/>
        <p:txBody>
          <a:bodyPr/>
          <a:lstStyle/>
          <a:p>
            <a:r>
              <a:rPr lang="pl-PL" dirty="0"/>
              <a:t>Działania na skalarach i wektorach</a:t>
            </a:r>
          </a:p>
        </p:txBody>
      </p:sp>
      <mc:AlternateContent xmlns:mc="http://schemas.openxmlformats.org/markup-compatibility/2006" xmlns:a14="http://schemas.microsoft.com/office/drawing/2010/main">
        <mc:Choice Requires="a14">
          <p:sp>
            <p:nvSpPr>
              <p:cNvPr id="4" name="pole tekstowe 3">
                <a:extLst>
                  <a:ext uri="{FF2B5EF4-FFF2-40B4-BE49-F238E27FC236}">
                    <a16:creationId xmlns:a16="http://schemas.microsoft.com/office/drawing/2014/main" id="{546025A7-4E2A-5783-1B19-A1E765A2E37A}"/>
                  </a:ext>
                </a:extLst>
              </p:cNvPr>
              <p:cNvSpPr txBox="1"/>
              <p:nvPr/>
            </p:nvSpPr>
            <p:spPr>
              <a:xfrm>
                <a:off x="1093304" y="1984010"/>
                <a:ext cx="6097656" cy="3811556"/>
              </a:xfrm>
              <a:prstGeom prst="rect">
                <a:avLst/>
              </a:prstGeom>
              <a:noFill/>
            </p:spPr>
            <p:txBody>
              <a:bodyPr wrap="square">
                <a:spAutoFit/>
              </a:bodyPr>
              <a:lstStyle/>
              <a:p>
                <a:pPr algn="l"/>
                <a:r>
                  <a:rPr lang="pl-PL" b="0" i="0" dirty="0">
                    <a:effectLst/>
                  </a:rPr>
                  <a:t>Podstawowe operacje: </a:t>
                </a:r>
              </a:p>
              <a:p>
                <a:pPr marL="285750" indent="-285750" algn="l">
                  <a:buFont typeface="Arial" panose="020B0604020202020204" pitchFamily="34" charset="0"/>
                  <a:buChar char="•"/>
                </a:pPr>
                <a:r>
                  <a:rPr lang="pl-PL" b="0" i="0" dirty="0">
                    <a:effectLst/>
                  </a:rPr>
                  <a:t>dodawanie, </a:t>
                </a:r>
              </a:p>
              <a:p>
                <a:pPr marL="285750" indent="-285750" algn="l">
                  <a:buFont typeface="Arial" panose="020B0604020202020204" pitchFamily="34" charset="0"/>
                  <a:buChar char="•"/>
                </a:pPr>
                <a:r>
                  <a:rPr lang="pl-PL" b="0" i="0" dirty="0">
                    <a:effectLst/>
                  </a:rPr>
                  <a:t>odejmowanie, </a:t>
                </a:r>
              </a:p>
              <a:p>
                <a:pPr marL="285750" indent="-285750" algn="l">
                  <a:buFont typeface="Arial" panose="020B0604020202020204" pitchFamily="34" charset="0"/>
                  <a:buChar char="•"/>
                </a:pPr>
                <a:r>
                  <a:rPr lang="pl-PL" b="0" i="0" dirty="0">
                    <a:effectLst/>
                  </a:rPr>
                  <a:t>mnożenie przez skalar. </a:t>
                </a:r>
              </a:p>
              <a:p>
                <a:pPr marL="285750" indent="-285750" algn="l">
                  <a:buFont typeface="Arial" panose="020B0604020202020204" pitchFamily="34" charset="0"/>
                  <a:buChar char="•"/>
                </a:pPr>
                <a:r>
                  <a:rPr lang="pl-PL" b="0" i="0" dirty="0">
                    <a:effectLst/>
                  </a:rPr>
                  <a:t>Iloczyn skalarny: </a:t>
                </a:r>
              </a:p>
              <a:p>
                <a:pPr algn="l"/>
                <a14:m>
                  <m:oMathPara xmlns:m="http://schemas.openxmlformats.org/officeDocument/2006/math">
                    <m:oMathParaPr>
                      <m:jc m:val="centerGroup"/>
                    </m:oMathParaPr>
                    <m:oMath xmlns:m="http://schemas.openxmlformats.org/officeDocument/2006/math">
                      <m:r>
                        <a:rPr lang="pl-PL" b="0" i="1" smtClean="0">
                          <a:effectLst/>
                          <a:latin typeface="Cambria Math" panose="02040503050406030204" pitchFamily="18" charset="0"/>
                        </a:rPr>
                        <m:t>𝑥</m:t>
                      </m:r>
                      <m:r>
                        <a:rPr lang="pl-PL" b="0" i="1" smtClean="0">
                          <a:effectLst/>
                          <a:latin typeface="Cambria Math" panose="02040503050406030204" pitchFamily="18" charset="0"/>
                          <a:ea typeface="Cambria Math" panose="02040503050406030204" pitchFamily="18" charset="0"/>
                        </a:rPr>
                        <m:t>∙</m:t>
                      </m:r>
                      <m:r>
                        <a:rPr lang="pl-PL" b="0" i="1" smtClean="0">
                          <a:effectLst/>
                          <a:latin typeface="Cambria Math" panose="02040503050406030204" pitchFamily="18" charset="0"/>
                          <a:ea typeface="Cambria Math" panose="02040503050406030204" pitchFamily="18" charset="0"/>
                        </a:rPr>
                        <m:t>𝑦</m:t>
                      </m:r>
                      <m:r>
                        <a:rPr lang="pl-PL" b="0" i="1" smtClean="0">
                          <a:effectLst/>
                          <a:latin typeface="Cambria Math" panose="02040503050406030204" pitchFamily="18" charset="0"/>
                          <a:ea typeface="Cambria Math" panose="02040503050406030204" pitchFamily="18" charset="0"/>
                        </a:rPr>
                        <m:t>=</m:t>
                      </m:r>
                      <m:nary>
                        <m:naryPr>
                          <m:chr m:val="∑"/>
                          <m:supHide m:val="on"/>
                          <m:ctrlPr>
                            <a:rPr lang="pl-PL" b="0" i="1" smtClean="0">
                              <a:effectLst/>
                              <a:latin typeface="Cambria Math" panose="02040503050406030204" pitchFamily="18" charset="0"/>
                              <a:ea typeface="Cambria Math" panose="02040503050406030204" pitchFamily="18" charset="0"/>
                            </a:rPr>
                          </m:ctrlPr>
                        </m:naryPr>
                        <m:sub>
                          <m:r>
                            <m:rPr>
                              <m:brk m:alnAt="7"/>
                            </m:rPr>
                            <a:rPr lang="pl-PL" b="0" i="1" smtClean="0">
                              <a:effectLst/>
                              <a:latin typeface="Cambria Math" panose="02040503050406030204" pitchFamily="18" charset="0"/>
                              <a:ea typeface="Cambria Math" panose="02040503050406030204" pitchFamily="18" charset="0"/>
                            </a:rPr>
                            <m:t>𝑖</m:t>
                          </m:r>
                        </m:sub>
                        <m:sup/>
                        <m:e>
                          <m:sSub>
                            <m:sSubPr>
                              <m:ctrlPr>
                                <a:rPr lang="pl-PL" b="0"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𝑥</m:t>
                              </m:r>
                            </m:e>
                            <m:sub>
                              <m:r>
                                <a:rPr lang="pl-PL" b="0" i="1" smtClean="0">
                                  <a:effectLst/>
                                  <a:latin typeface="Cambria Math" panose="02040503050406030204" pitchFamily="18" charset="0"/>
                                  <a:ea typeface="Cambria Math" panose="02040503050406030204" pitchFamily="18" charset="0"/>
                                </a:rPr>
                                <m:t>𝑖</m:t>
                              </m:r>
                            </m:sub>
                          </m:sSub>
                          <m:sSub>
                            <m:sSubPr>
                              <m:ctrlPr>
                                <a:rPr lang="pl-PL" b="0" i="1" smtClean="0">
                                  <a:effectLst/>
                                  <a:latin typeface="Cambria Math" panose="02040503050406030204" pitchFamily="18" charset="0"/>
                                  <a:ea typeface="Cambria Math" panose="02040503050406030204" pitchFamily="18" charset="0"/>
                                </a:rPr>
                              </m:ctrlPr>
                            </m:sSubPr>
                            <m:e>
                              <m:r>
                                <a:rPr lang="pl-PL" b="0" i="1" smtClean="0">
                                  <a:effectLst/>
                                  <a:latin typeface="Cambria Math" panose="02040503050406030204" pitchFamily="18" charset="0"/>
                                  <a:ea typeface="Cambria Math" panose="02040503050406030204" pitchFamily="18" charset="0"/>
                                </a:rPr>
                                <m:t>𝑦</m:t>
                              </m:r>
                            </m:e>
                            <m:sub>
                              <m:r>
                                <a:rPr lang="pl-PL" b="0" i="1" smtClean="0">
                                  <a:effectLst/>
                                  <a:latin typeface="Cambria Math" panose="02040503050406030204" pitchFamily="18" charset="0"/>
                                  <a:ea typeface="Cambria Math" panose="02040503050406030204" pitchFamily="18" charset="0"/>
                                </a:rPr>
                                <m:t>𝑖</m:t>
                              </m:r>
                            </m:sub>
                          </m:sSub>
                        </m:e>
                      </m:nary>
                    </m:oMath>
                  </m:oMathPara>
                </a14:m>
                <a:endParaRPr lang="pl-PL" b="0" i="0" dirty="0">
                  <a:effectLst/>
                </a:endParaRPr>
              </a:p>
              <a:p>
                <a:pPr algn="l"/>
                <a:r>
                  <a:rPr lang="pl-PL" b="0" i="0" dirty="0">
                    <a:effectLst/>
                  </a:rPr>
                  <a:t>Miara podobieństwa kierunku między wektorami. </a:t>
                </a:r>
              </a:p>
              <a:p>
                <a:pPr algn="l"/>
                <a:r>
                  <a:rPr lang="pl-PL" b="0" i="0" dirty="0">
                    <a:effectLst/>
                  </a:rPr>
                  <a:t>Norma (długość):</a:t>
                </a:r>
              </a:p>
              <a:p>
                <a:pPr algn="l"/>
                <a:endParaRPr lang="pl-PL" dirty="0"/>
              </a:p>
              <a:p>
                <a:pPr algn="l"/>
                <a:r>
                  <a:rPr lang="pl-PL" b="0" i="0" dirty="0">
                    <a:effectLst/>
                  </a:rPr>
                  <a:t>Lub uogólnione</a:t>
                </a:r>
              </a:p>
              <a:p>
                <a:pPr algn="l"/>
                <a:endParaRPr lang="pl-PL" b="0" i="0" dirty="0">
                  <a:effectLst/>
                </a:endParaRPr>
              </a:p>
              <a:p>
                <a:pPr algn="l"/>
                <a:endParaRPr lang="pl-PL" b="0" i="0" dirty="0">
                  <a:effectLst/>
                </a:endParaRPr>
              </a:p>
            </p:txBody>
          </p:sp>
        </mc:Choice>
        <mc:Fallback xmlns="">
          <p:sp>
            <p:nvSpPr>
              <p:cNvPr id="4" name="pole tekstowe 3">
                <a:extLst>
                  <a:ext uri="{FF2B5EF4-FFF2-40B4-BE49-F238E27FC236}">
                    <a16:creationId xmlns:a16="http://schemas.microsoft.com/office/drawing/2014/main" id="{546025A7-4E2A-5783-1B19-A1E765A2E37A}"/>
                  </a:ext>
                </a:extLst>
              </p:cNvPr>
              <p:cNvSpPr txBox="1">
                <a:spLocks noRot="1" noChangeAspect="1" noMove="1" noResize="1" noEditPoints="1" noAdjustHandles="1" noChangeArrowheads="1" noChangeShapeType="1" noTextEdit="1"/>
              </p:cNvSpPr>
              <p:nvPr/>
            </p:nvSpPr>
            <p:spPr>
              <a:xfrm>
                <a:off x="1093304" y="1984010"/>
                <a:ext cx="6097656" cy="3811556"/>
              </a:xfrm>
              <a:prstGeom prst="rect">
                <a:avLst/>
              </a:prstGeom>
              <a:blipFill>
                <a:blip r:embed="rId2"/>
                <a:stretch>
                  <a:fillRect l="-799" t="-799"/>
                </a:stretch>
              </a:blipFill>
            </p:spPr>
            <p:txBody>
              <a:bodyPr/>
              <a:lstStyle/>
              <a:p>
                <a:r>
                  <a:rPr lang="pl-PL">
                    <a:noFill/>
                  </a:rPr>
                  <a:t> </a:t>
                </a:r>
              </a:p>
            </p:txBody>
          </p:sp>
        </mc:Fallback>
      </mc:AlternateContent>
      <mc:AlternateContent xmlns:mc="http://schemas.openxmlformats.org/markup-compatibility/2006" xmlns:a14="http://schemas.microsoft.com/office/drawing/2010/main">
        <mc:Choice Requires="a14">
          <p:sp>
            <p:nvSpPr>
              <p:cNvPr id="6" name="pole tekstowe 5">
                <a:extLst>
                  <a:ext uri="{FF2B5EF4-FFF2-40B4-BE49-F238E27FC236}">
                    <a16:creationId xmlns:a16="http://schemas.microsoft.com/office/drawing/2014/main" id="{06970111-274A-74A4-759A-AA7DADC3928D}"/>
                  </a:ext>
                </a:extLst>
              </p:cNvPr>
              <p:cNvSpPr txBox="1"/>
              <p:nvPr/>
            </p:nvSpPr>
            <p:spPr>
              <a:xfrm>
                <a:off x="3903434" y="5119751"/>
                <a:ext cx="2057936" cy="90877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pl-PL" i="1" smtClean="0">
                              <a:latin typeface="Cambria Math" panose="02040503050406030204" pitchFamily="18" charset="0"/>
                            </a:rPr>
                          </m:ctrlPr>
                        </m:sSubPr>
                        <m:e>
                          <m:d>
                            <m:dPr>
                              <m:begChr m:val="‖"/>
                              <m:endChr m:val="‖"/>
                              <m:ctrlPr>
                                <a:rPr lang="pl-PL" i="1" smtClean="0">
                                  <a:latin typeface="Cambria Math" panose="02040503050406030204" pitchFamily="18" charset="0"/>
                                </a:rPr>
                              </m:ctrlPr>
                            </m:dPr>
                            <m:e>
                              <m:r>
                                <a:rPr lang="pl-PL" b="0" i="1" smtClean="0">
                                  <a:latin typeface="Cambria Math" panose="02040503050406030204" pitchFamily="18" charset="0"/>
                                </a:rPr>
                                <m:t>𝑥</m:t>
                              </m:r>
                            </m:e>
                          </m:d>
                        </m:e>
                        <m:sub>
                          <m:r>
                            <a:rPr lang="pl-PL" b="0" i="1" smtClean="0">
                              <a:latin typeface="Cambria Math" panose="02040503050406030204" pitchFamily="18" charset="0"/>
                            </a:rPr>
                            <m:t>𝑝</m:t>
                          </m:r>
                        </m:sub>
                      </m:sSub>
                      <m:r>
                        <a:rPr lang="pl-PL" b="0" i="1" smtClean="0">
                          <a:latin typeface="Cambria Math" panose="02040503050406030204" pitchFamily="18" charset="0"/>
                        </a:rPr>
                        <m:t>=</m:t>
                      </m:r>
                      <m:sSup>
                        <m:sSupPr>
                          <m:ctrlPr>
                            <a:rPr lang="pl-PL" b="0" i="1" smtClean="0">
                              <a:latin typeface="Cambria Math" panose="02040503050406030204" pitchFamily="18" charset="0"/>
                            </a:rPr>
                          </m:ctrlPr>
                        </m:sSupPr>
                        <m:e>
                          <m:d>
                            <m:dPr>
                              <m:ctrlPr>
                                <a:rPr lang="pl-PL" b="0" i="1" smtClean="0">
                                  <a:latin typeface="Cambria Math" panose="02040503050406030204" pitchFamily="18" charset="0"/>
                                </a:rPr>
                              </m:ctrlPr>
                            </m:dPr>
                            <m:e>
                              <m:nary>
                                <m:naryPr>
                                  <m:chr m:val="∑"/>
                                  <m:ctrlPr>
                                    <a:rPr lang="pl-PL" b="0" i="1" smtClean="0">
                                      <a:latin typeface="Cambria Math" panose="02040503050406030204" pitchFamily="18" charset="0"/>
                                    </a:rPr>
                                  </m:ctrlPr>
                                </m:naryPr>
                                <m:sub>
                                  <m:r>
                                    <m:rPr>
                                      <m:brk m:alnAt="23"/>
                                    </m:rPr>
                                    <a:rPr lang="pl-PL" b="0" i="1" smtClean="0">
                                      <a:latin typeface="Cambria Math" panose="02040503050406030204" pitchFamily="18" charset="0"/>
                                    </a:rPr>
                                    <m:t>𝑖</m:t>
                                  </m:r>
                                  <m:r>
                                    <a:rPr lang="pl-PL" b="0" i="1" smtClean="0">
                                      <a:latin typeface="Cambria Math" panose="02040503050406030204" pitchFamily="18" charset="0"/>
                                    </a:rPr>
                                    <m:t>=1</m:t>
                                  </m:r>
                                </m:sub>
                                <m:sup>
                                  <m:r>
                                    <a:rPr lang="pl-PL" b="0" i="1" smtClean="0">
                                      <a:latin typeface="Cambria Math" panose="02040503050406030204" pitchFamily="18" charset="0"/>
                                    </a:rPr>
                                    <m:t>𝑛</m:t>
                                  </m:r>
                                </m:sup>
                                <m:e>
                                  <m:sSup>
                                    <m:sSupPr>
                                      <m:ctrlPr>
                                        <a:rPr lang="pl-PL" b="0" i="1" smtClean="0">
                                          <a:latin typeface="Cambria Math" panose="02040503050406030204" pitchFamily="18" charset="0"/>
                                        </a:rPr>
                                      </m:ctrlPr>
                                    </m:sSupPr>
                                    <m:e>
                                      <m:d>
                                        <m:dPr>
                                          <m:begChr m:val="|"/>
                                          <m:endChr m:val="|"/>
                                          <m:ctrlPr>
                                            <a:rPr lang="pl-PL" b="0" i="1" smtClean="0">
                                              <a:latin typeface="Cambria Math" panose="02040503050406030204" pitchFamily="18" charset="0"/>
                                            </a:rPr>
                                          </m:ctrlPr>
                                        </m:dPr>
                                        <m:e>
                                          <m:sSub>
                                            <m:sSubPr>
                                              <m:ctrlPr>
                                                <a:rPr lang="pl-PL" b="0" i="1" smtClean="0">
                                                  <a:latin typeface="Cambria Math" panose="02040503050406030204" pitchFamily="18" charset="0"/>
                                                </a:rPr>
                                              </m:ctrlPr>
                                            </m:sSubPr>
                                            <m:e>
                                              <m:r>
                                                <a:rPr lang="pl-PL" b="0" i="1" smtClean="0">
                                                  <a:latin typeface="Cambria Math" panose="02040503050406030204" pitchFamily="18" charset="0"/>
                                                </a:rPr>
                                                <m:t>𝑥</m:t>
                                              </m:r>
                                            </m:e>
                                            <m:sub>
                                              <m:r>
                                                <a:rPr lang="pl-PL" b="0" i="1" smtClean="0">
                                                  <a:latin typeface="Cambria Math" panose="02040503050406030204" pitchFamily="18" charset="0"/>
                                                </a:rPr>
                                                <m:t>𝑖</m:t>
                                              </m:r>
                                            </m:sub>
                                          </m:sSub>
                                        </m:e>
                                      </m:d>
                                    </m:e>
                                    <m:sup>
                                      <m:r>
                                        <a:rPr lang="pl-PL" b="0" i="1" smtClean="0">
                                          <a:latin typeface="Cambria Math" panose="02040503050406030204" pitchFamily="18" charset="0"/>
                                        </a:rPr>
                                        <m:t>𝑝</m:t>
                                      </m:r>
                                    </m:sup>
                                  </m:sSup>
                                </m:e>
                              </m:nary>
                            </m:e>
                          </m:d>
                        </m:e>
                        <m:sup>
                          <m:f>
                            <m:fPr>
                              <m:ctrlPr>
                                <a:rPr lang="pl-PL" b="0" i="1" smtClean="0">
                                  <a:latin typeface="Cambria Math" panose="02040503050406030204" pitchFamily="18" charset="0"/>
                                </a:rPr>
                              </m:ctrlPr>
                            </m:fPr>
                            <m:num>
                              <m:r>
                                <a:rPr lang="pl-PL" b="0" i="1" smtClean="0">
                                  <a:latin typeface="Cambria Math" panose="02040503050406030204" pitchFamily="18" charset="0"/>
                                </a:rPr>
                                <m:t>1</m:t>
                              </m:r>
                            </m:num>
                            <m:den>
                              <m:r>
                                <a:rPr lang="pl-PL" b="0" i="1" smtClean="0">
                                  <a:latin typeface="Cambria Math" panose="02040503050406030204" pitchFamily="18" charset="0"/>
                                </a:rPr>
                                <m:t>𝑝</m:t>
                              </m:r>
                            </m:den>
                          </m:f>
                        </m:sup>
                      </m:sSup>
                    </m:oMath>
                  </m:oMathPara>
                </a14:m>
                <a:endParaRPr lang="pl-PL" dirty="0"/>
              </a:p>
            </p:txBody>
          </p:sp>
        </mc:Choice>
        <mc:Fallback xmlns="">
          <p:sp>
            <p:nvSpPr>
              <p:cNvPr id="6" name="pole tekstowe 5">
                <a:extLst>
                  <a:ext uri="{FF2B5EF4-FFF2-40B4-BE49-F238E27FC236}">
                    <a16:creationId xmlns:a16="http://schemas.microsoft.com/office/drawing/2014/main" id="{06970111-274A-74A4-759A-AA7DADC3928D}"/>
                  </a:ext>
                </a:extLst>
              </p:cNvPr>
              <p:cNvSpPr txBox="1">
                <a:spLocks noRot="1" noChangeAspect="1" noMove="1" noResize="1" noEditPoints="1" noAdjustHandles="1" noChangeArrowheads="1" noChangeShapeType="1" noTextEdit="1"/>
              </p:cNvSpPr>
              <p:nvPr/>
            </p:nvSpPr>
            <p:spPr>
              <a:xfrm>
                <a:off x="3903434" y="5119751"/>
                <a:ext cx="2057936" cy="908775"/>
              </a:xfrm>
              <a:prstGeom prst="rect">
                <a:avLst/>
              </a:prstGeom>
              <a:blipFill>
                <a:blip r:embed="rId3"/>
                <a:stretch>
                  <a:fillRect/>
                </a:stretch>
              </a:blipFill>
            </p:spPr>
            <p:txBody>
              <a:bodyPr/>
              <a:lstStyle/>
              <a:p>
                <a:r>
                  <a:rPr lang="pl-PL">
                    <a:noFill/>
                  </a:rPr>
                  <a:t> </a:t>
                </a:r>
              </a:p>
            </p:txBody>
          </p:sp>
        </mc:Fallback>
      </mc:AlternateContent>
      <mc:AlternateContent xmlns:mc="http://schemas.openxmlformats.org/markup-compatibility/2006" xmlns:a14="http://schemas.microsoft.com/office/drawing/2010/main">
        <mc:Choice Requires="a14">
          <p:sp>
            <p:nvSpPr>
              <p:cNvPr id="11" name="pole tekstowe 10">
                <a:extLst>
                  <a:ext uri="{FF2B5EF4-FFF2-40B4-BE49-F238E27FC236}">
                    <a16:creationId xmlns:a16="http://schemas.microsoft.com/office/drawing/2014/main" id="{345CE7FE-43C2-22FA-C73D-DDA169F4A99D}"/>
                  </a:ext>
                </a:extLst>
              </p:cNvPr>
              <p:cNvSpPr txBox="1"/>
              <p:nvPr/>
            </p:nvSpPr>
            <p:spPr>
              <a:xfrm>
                <a:off x="3622813" y="4403035"/>
                <a:ext cx="1309589" cy="2800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pl-PL" i="1" smtClean="0">
                              <a:latin typeface="Cambria Math" panose="02040503050406030204" pitchFamily="18" charset="0"/>
                            </a:rPr>
                          </m:ctrlPr>
                        </m:dPr>
                        <m:e>
                          <m:r>
                            <a:rPr lang="pl-PL" b="0" i="1" smtClean="0">
                              <a:latin typeface="Cambria Math" panose="02040503050406030204" pitchFamily="18" charset="0"/>
                            </a:rPr>
                            <m:t>𝑥</m:t>
                          </m:r>
                        </m:e>
                      </m:d>
                      <m:r>
                        <a:rPr lang="pl-PL" b="0" i="1" smtClean="0">
                          <a:latin typeface="Cambria Math" panose="02040503050406030204" pitchFamily="18" charset="0"/>
                        </a:rPr>
                        <m:t>=</m:t>
                      </m:r>
                      <m:rad>
                        <m:radPr>
                          <m:degHide m:val="on"/>
                          <m:ctrlPr>
                            <a:rPr lang="pl-PL" b="0" i="1" smtClean="0">
                              <a:latin typeface="Cambria Math" panose="02040503050406030204" pitchFamily="18" charset="0"/>
                            </a:rPr>
                          </m:ctrlPr>
                        </m:radPr>
                        <m:deg/>
                        <m:e>
                          <m:r>
                            <a:rPr lang="pl-PL" b="0" i="1" smtClean="0">
                              <a:latin typeface="Cambria Math" panose="02040503050406030204" pitchFamily="18" charset="0"/>
                            </a:rPr>
                            <m:t>𝑥</m:t>
                          </m:r>
                          <m:r>
                            <a:rPr lang="pl-PL" b="0" i="1" smtClean="0">
                              <a:latin typeface="Cambria Math" panose="02040503050406030204" pitchFamily="18" charset="0"/>
                              <a:ea typeface="Cambria Math" panose="02040503050406030204" pitchFamily="18" charset="0"/>
                            </a:rPr>
                            <m:t>∙</m:t>
                          </m:r>
                          <m:r>
                            <a:rPr lang="pl-PL" b="0" i="1" smtClean="0">
                              <a:latin typeface="Cambria Math" panose="02040503050406030204" pitchFamily="18" charset="0"/>
                              <a:ea typeface="Cambria Math" panose="02040503050406030204" pitchFamily="18" charset="0"/>
                            </a:rPr>
                            <m:t>𝑥</m:t>
                          </m:r>
                        </m:e>
                      </m:rad>
                    </m:oMath>
                  </m:oMathPara>
                </a14:m>
                <a:endParaRPr lang="pl-PL" dirty="0"/>
              </a:p>
            </p:txBody>
          </p:sp>
        </mc:Choice>
        <mc:Fallback xmlns="">
          <p:sp>
            <p:nvSpPr>
              <p:cNvPr id="11" name="pole tekstowe 10">
                <a:extLst>
                  <a:ext uri="{FF2B5EF4-FFF2-40B4-BE49-F238E27FC236}">
                    <a16:creationId xmlns:a16="http://schemas.microsoft.com/office/drawing/2014/main" id="{345CE7FE-43C2-22FA-C73D-DDA169F4A99D}"/>
                  </a:ext>
                </a:extLst>
              </p:cNvPr>
              <p:cNvSpPr txBox="1">
                <a:spLocks noRot="1" noChangeAspect="1" noMove="1" noResize="1" noEditPoints="1" noAdjustHandles="1" noChangeArrowheads="1" noChangeShapeType="1" noTextEdit="1"/>
              </p:cNvSpPr>
              <p:nvPr/>
            </p:nvSpPr>
            <p:spPr>
              <a:xfrm>
                <a:off x="3622813" y="4403035"/>
                <a:ext cx="1309589" cy="280077"/>
              </a:xfrm>
              <a:prstGeom prst="rect">
                <a:avLst/>
              </a:prstGeom>
              <a:blipFill>
                <a:blip r:embed="rId4"/>
                <a:stretch>
                  <a:fillRect r="-1395"/>
                </a:stretch>
              </a:blipFill>
            </p:spPr>
            <p:txBody>
              <a:bodyPr/>
              <a:lstStyle/>
              <a:p>
                <a:r>
                  <a:rPr lang="pl-PL">
                    <a:noFill/>
                  </a:rPr>
                  <a:t> </a:t>
                </a:r>
              </a:p>
            </p:txBody>
          </p:sp>
        </mc:Fallback>
      </mc:AlternateContent>
    </p:spTree>
    <p:extLst>
      <p:ext uri="{BB962C8B-B14F-4D97-AF65-F5344CB8AC3E}">
        <p14:creationId xmlns:p14="http://schemas.microsoft.com/office/powerpoint/2010/main" val="139527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5D56544-0906-085A-415A-CD083BE469A2}"/>
              </a:ext>
            </a:extLst>
          </p:cNvPr>
          <p:cNvSpPr>
            <a:spLocks noGrp="1"/>
          </p:cNvSpPr>
          <p:nvPr>
            <p:ph type="title"/>
          </p:nvPr>
        </p:nvSpPr>
        <p:spPr/>
        <p:txBody>
          <a:bodyPr/>
          <a:lstStyle/>
          <a:p>
            <a:r>
              <a:rPr lang="pl-PL" dirty="0"/>
              <a:t>Macierz</a:t>
            </a:r>
          </a:p>
        </p:txBody>
      </p:sp>
      <p:sp>
        <p:nvSpPr>
          <p:cNvPr id="3" name="Symbol zastępczy zawartości 2">
            <a:extLst>
              <a:ext uri="{FF2B5EF4-FFF2-40B4-BE49-F238E27FC236}">
                <a16:creationId xmlns:a16="http://schemas.microsoft.com/office/drawing/2014/main" id="{BFB0D5E1-7B75-97CE-52D0-17ADDFADD25B}"/>
              </a:ext>
            </a:extLst>
          </p:cNvPr>
          <p:cNvSpPr>
            <a:spLocks noGrp="1"/>
          </p:cNvSpPr>
          <p:nvPr>
            <p:ph idx="1"/>
          </p:nvPr>
        </p:nvSpPr>
        <p:spPr>
          <a:xfrm>
            <a:off x="543232" y="1825625"/>
            <a:ext cx="6880123" cy="4351338"/>
          </a:xfrm>
        </p:spPr>
        <p:txBody>
          <a:bodyPr/>
          <a:lstStyle/>
          <a:p>
            <a:r>
              <a:rPr lang="pl-PL" sz="1800" dirty="0">
                <a:solidFill>
                  <a:srgbClr val="000000"/>
                </a:solidFill>
              </a:rPr>
              <a:t>Macierz to prostokątna tablica skalarów o wartościach rzeczywistych ułożonych w m poziomych wierszy i n pionowych kolumnach </a:t>
            </a:r>
          </a:p>
          <a:p>
            <a:r>
              <a:rPr lang="pl-PL" sz="1800" dirty="0">
                <a:solidFill>
                  <a:srgbClr val="000000"/>
                </a:solidFill>
              </a:rPr>
              <a:t>Każdy element </a:t>
            </a:r>
            <a:r>
              <a:rPr lang="pl-PL" sz="1800" dirty="0" err="1">
                <a:solidFill>
                  <a:srgbClr val="000000"/>
                </a:solidFill>
              </a:rPr>
              <a:t>aij</a:t>
            </a:r>
            <a:r>
              <a:rPr lang="pl-PL" sz="1800" dirty="0">
                <a:solidFill>
                  <a:srgbClr val="000000"/>
                </a:solidFill>
              </a:rPr>
              <a:t> należy do i-tego wiersza i j-tej kolumny
 Elementy są oznaczone jako </a:t>
            </a:r>
            <a:r>
              <a:rPr lang="pl-PL" sz="1800" dirty="0" err="1">
                <a:solidFill>
                  <a:srgbClr val="000000"/>
                </a:solidFill>
              </a:rPr>
              <a:t>aij</a:t>
            </a:r>
            <a:r>
              <a:rPr lang="pl-PL" sz="1800" dirty="0">
                <a:solidFill>
                  <a:srgbClr val="000000"/>
                </a:solidFill>
              </a:rPr>
              <a:t> lub </a:t>
            </a:r>
            <a:r>
              <a:rPr lang="pl-PL" sz="1800" dirty="0" err="1">
                <a:solidFill>
                  <a:srgbClr val="000000"/>
                </a:solidFill>
              </a:rPr>
              <a:t>Aij</a:t>
            </a:r>
            <a:r>
              <a:rPr lang="pl-PL" sz="1800" dirty="0">
                <a:solidFill>
                  <a:srgbClr val="000000"/>
                </a:solidFill>
              </a:rPr>
              <a:t> lub [A]</a:t>
            </a:r>
            <a:r>
              <a:rPr lang="pl-PL" sz="1800" dirty="0" err="1">
                <a:solidFill>
                  <a:srgbClr val="000000"/>
                </a:solidFill>
              </a:rPr>
              <a:t>ij</a:t>
            </a:r>
            <a:r>
              <a:rPr lang="pl-PL" sz="1800" dirty="0">
                <a:solidFill>
                  <a:srgbClr val="000000"/>
                </a:solidFill>
              </a:rPr>
              <a:t> lub A(</a:t>
            </a:r>
            <a:r>
              <a:rPr lang="pl-PL" sz="1800" dirty="0" err="1">
                <a:solidFill>
                  <a:srgbClr val="000000"/>
                </a:solidFill>
              </a:rPr>
              <a:t>i,j</a:t>
            </a:r>
            <a:r>
              <a:rPr lang="pl-PL" sz="1800" dirty="0">
                <a:solidFill>
                  <a:srgbClr val="000000"/>
                </a:solidFill>
              </a:rPr>
              <a:t>)
•W przypadku macierzy </a:t>
            </a:r>
            <a:r>
              <a:rPr lang="pl-PL" sz="1800" dirty="0" err="1">
                <a:solidFill>
                  <a:srgbClr val="000000"/>
                </a:solidFill>
              </a:rPr>
              <a:t>A∈Rm×n</a:t>
            </a:r>
            <a:r>
              <a:rPr lang="pl-PL" sz="1800" dirty="0">
                <a:solidFill>
                  <a:srgbClr val="000000"/>
                </a:solidFill>
              </a:rPr>
              <a:t> rozmiar (wymiar) to </a:t>
            </a:r>
            <a:r>
              <a:rPr lang="pl-PL" sz="1800" dirty="0" err="1">
                <a:solidFill>
                  <a:srgbClr val="000000"/>
                </a:solidFill>
              </a:rPr>
              <a:t>m×n</a:t>
            </a:r>
            <a:r>
              <a:rPr lang="pl-PL" sz="1800" dirty="0">
                <a:solidFill>
                  <a:srgbClr val="000000"/>
                </a:solidFill>
              </a:rPr>
              <a:t> lub </a:t>
            </a:r>
            <a:r>
              <a:rPr lang="pl-PL" sz="1800" dirty="0" err="1">
                <a:solidFill>
                  <a:srgbClr val="000000"/>
                </a:solidFill>
              </a:rPr>
              <a:t>m,n</a:t>
            </a:r>
            <a:r>
              <a:rPr lang="pl-PL" sz="1800" dirty="0">
                <a:solidFill>
                  <a:srgbClr val="000000"/>
                </a:solidFill>
              </a:rPr>
              <a:t> </a:t>
            </a:r>
          </a:p>
          <a:p>
            <a:r>
              <a:rPr lang="pl-PL" sz="1800" dirty="0">
                <a:solidFill>
                  <a:srgbClr val="000000"/>
                </a:solidFill>
              </a:rPr>
              <a:t>Macierze oznaczone są wielkimi literami pogrubioną czcionką</a:t>
            </a:r>
            <a:endParaRPr lang="pl-PL" dirty="0"/>
          </a:p>
        </p:txBody>
      </p:sp>
      <p:pic>
        <p:nvPicPr>
          <p:cNvPr id="1026" name="Picture 2" descr="Macierz z opisaną konwencją numeracji. Zielone liczby opisują wiersze, czerwone - kolumny. Notacja wspomaga lokalizację elementów macierzzy">
            <a:extLst>
              <a:ext uri="{FF2B5EF4-FFF2-40B4-BE49-F238E27FC236}">
                <a16:creationId xmlns:a16="http://schemas.microsoft.com/office/drawing/2014/main" id="{B5AD087F-9F74-DDCD-0841-35726C3422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0586" y="2235916"/>
            <a:ext cx="3933825" cy="2675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356872"/>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265D6B5557CAC4DAA03365DCEBC3A82" ma:contentTypeVersion="13" ma:contentTypeDescription="Utwórz nowy dokument." ma:contentTypeScope="" ma:versionID="aab50af495bac3784f591f59a33f6aee">
  <xsd:schema xmlns:xsd="http://www.w3.org/2001/XMLSchema" xmlns:xs="http://www.w3.org/2001/XMLSchema" xmlns:p="http://schemas.microsoft.com/office/2006/metadata/properties" xmlns:ns2="853e06b7-a411-4003-87a8-8e7988b9a28c" xmlns:ns3="d508027f-207a-4b8e-b763-26b50327d13c" targetNamespace="http://schemas.microsoft.com/office/2006/metadata/properties" ma:root="true" ma:fieldsID="857ba61c4491a1fef94f9ca55114996e" ns2:_="" ns3:_="">
    <xsd:import namespace="853e06b7-a411-4003-87a8-8e7988b9a28c"/>
    <xsd:import namespace="d508027f-207a-4b8e-b763-26b50327d13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3e06b7-a411-4003-87a8-8e7988b9a2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i obrazów" ma:readOnly="false" ma:fieldId="{5cf76f15-5ced-4ddc-b409-7134ff3c332f}" ma:taxonomyMulti="true" ma:sspId="178dc54b-36a1-4ddd-a079-aa4414149434"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08027f-207a-4b8e-b763-26b50327d13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cefdf4a-d4c1-4a72-973d-25fe03473079}" ma:internalName="TaxCatchAll" ma:showField="CatchAllData" ma:web="d508027f-207a-4b8e-b763-26b50327d1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53e06b7-a411-4003-87a8-8e7988b9a28c">
      <Terms xmlns="http://schemas.microsoft.com/office/infopath/2007/PartnerControls"/>
    </lcf76f155ced4ddcb4097134ff3c332f>
    <TaxCatchAll xmlns="d508027f-207a-4b8e-b763-26b50327d13c" xsi:nil="true"/>
  </documentManagement>
</p:properties>
</file>

<file path=customXml/itemProps1.xml><?xml version="1.0" encoding="utf-8"?>
<ds:datastoreItem xmlns:ds="http://schemas.openxmlformats.org/officeDocument/2006/customXml" ds:itemID="{E790AE10-9A67-4107-83F8-C27FC0F53E37}"/>
</file>

<file path=customXml/itemProps2.xml><?xml version="1.0" encoding="utf-8"?>
<ds:datastoreItem xmlns:ds="http://schemas.openxmlformats.org/officeDocument/2006/customXml" ds:itemID="{6874E828-D4E0-4203-894F-23FAF2652695}"/>
</file>

<file path=customXml/itemProps3.xml><?xml version="1.0" encoding="utf-8"?>
<ds:datastoreItem xmlns:ds="http://schemas.openxmlformats.org/officeDocument/2006/customXml" ds:itemID="{4FE25DE1-F4AE-4066-8902-794E0B05B55A}"/>
</file>

<file path=docProps/app.xml><?xml version="1.0" encoding="utf-8"?>
<Properties xmlns="http://schemas.openxmlformats.org/officeDocument/2006/extended-properties" xmlns:vt="http://schemas.openxmlformats.org/officeDocument/2006/docPropsVTypes">
  <TotalTime>0</TotalTime>
  <Words>2762</Words>
  <Application>Microsoft Office PowerPoint</Application>
  <PresentationFormat>Panoramiczny</PresentationFormat>
  <Paragraphs>343</Paragraphs>
  <Slides>49</Slides>
  <Notes>0</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49</vt:i4>
      </vt:variant>
    </vt:vector>
  </HeadingPairs>
  <TitlesOfParts>
    <vt:vector size="58" baseType="lpstr">
      <vt:lpstr>Arial</vt:lpstr>
      <vt:lpstr>Calibri</vt:lpstr>
      <vt:lpstr>Calibri Light</vt:lpstr>
      <vt:lpstr>Cambria Math</vt:lpstr>
      <vt:lpstr>fkGroteskNeue</vt:lpstr>
      <vt:lpstr>KaTeX_Main</vt:lpstr>
      <vt:lpstr>KaTeX_Math</vt:lpstr>
      <vt:lpstr>Times New Roman</vt:lpstr>
      <vt:lpstr>Motyw pakietu Office</vt:lpstr>
      <vt:lpstr>Projekt „Kierunki – drogi dla gospodarki”</vt:lpstr>
      <vt:lpstr>Wprowadzenie do matematyki w AI</vt:lpstr>
      <vt:lpstr>Podstawy matematyczne sztucznej inteligencji</vt:lpstr>
      <vt:lpstr>Typy danych matematycznych</vt:lpstr>
      <vt:lpstr>Podstawowa notacja</vt:lpstr>
      <vt:lpstr>Wektor</vt:lpstr>
      <vt:lpstr>Geometria wektorów</vt:lpstr>
      <vt:lpstr>Działania na skalarach i wektorach</vt:lpstr>
      <vt:lpstr>Macierz</vt:lpstr>
      <vt:lpstr>Macierze jako przekształcenia</vt:lpstr>
      <vt:lpstr>Operacje na macierzach</vt:lpstr>
      <vt:lpstr>Mnożenie macierzy</vt:lpstr>
      <vt:lpstr>Operacje na macierzach podstawowe</vt:lpstr>
      <vt:lpstr>Operacje na macierzach cd.</vt:lpstr>
      <vt:lpstr>Operacje na macierzach pozostałe </vt:lpstr>
      <vt:lpstr>Wartości i wektory własne</vt:lpstr>
      <vt:lpstr>Układy równań liniowych</vt:lpstr>
      <vt:lpstr>Tensory</vt:lpstr>
      <vt:lpstr>Hiperpłaszczyzna</vt:lpstr>
      <vt:lpstr>Wprowadzenie do rachunku różniczkowego</vt:lpstr>
      <vt:lpstr>Interpretacja pochodnej</vt:lpstr>
      <vt:lpstr>Pochodne funkcji wielu zmiennych</vt:lpstr>
      <vt:lpstr>Różniczkowanie wektorowe</vt:lpstr>
      <vt:lpstr>Ekstremum funkcji</vt:lpstr>
      <vt:lpstr>Wprowadzenie do optymalizacji</vt:lpstr>
      <vt:lpstr>Klasyfikacja problemów optymalizacyjnych</vt:lpstr>
      <vt:lpstr>Wypukłość funkcji</vt:lpstr>
      <vt:lpstr>Gradient Descent (spadek gradientowy)</vt:lpstr>
      <vt:lpstr>Współczynnik uczenia</vt:lpstr>
      <vt:lpstr>Funkcja kosztu (Loss Function)</vt:lpstr>
      <vt:lpstr>Regresja liniowa jako przykład optymalizacji</vt:lpstr>
      <vt:lpstr>Pojęcie overfittingu</vt:lpstr>
      <vt:lpstr>Wprowadzenie do rachunku prawdopodobieństwa</vt:lpstr>
      <vt:lpstr>Zdarzenia i przestrzeń zdarzeń</vt:lpstr>
      <vt:lpstr>Prawdopodobieństwo warunkowe</vt:lpstr>
      <vt:lpstr>Twierdzenie Bayesa</vt:lpstr>
      <vt:lpstr>Zmienne losowe</vt:lpstr>
      <vt:lpstr>Rozkład prawdopodobieństwa</vt:lpstr>
      <vt:lpstr>Ważne rozkłady prawdopodobieństwa</vt:lpstr>
      <vt:lpstr>Rozkład dwumianowy</vt:lpstr>
      <vt:lpstr>Rozkład Poissona</vt:lpstr>
      <vt:lpstr>Rozkład Bernoulliego</vt:lpstr>
      <vt:lpstr>Rozkład Równomierny</vt:lpstr>
      <vt:lpstr>Rozkład Normalny</vt:lpstr>
      <vt:lpstr>Wartość oczekiwana i wariancja</vt:lpstr>
      <vt:lpstr>Kowariancja i korelacja</vt:lpstr>
      <vt:lpstr>Zastosowania probabilistyki w AI</vt:lpstr>
      <vt:lpstr>Powiązania między dziedzinami</vt:lpstr>
      <vt:lpstr>Literatura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Podstawy matematyczne sztucznej inteligencji</dc:title>
  <dc:creator>dr inż. Piotr Bedowski</dc:creator>
  <cp:lastModifiedBy>Karolina Goede</cp:lastModifiedBy>
  <cp:revision>114</cp:revision>
  <dcterms:created xsi:type="dcterms:W3CDTF">2024-06-08T14:40:10Z</dcterms:created>
  <dcterms:modified xsi:type="dcterms:W3CDTF">2026-02-06T10:39:45Z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0x010100C265D6B5557CAC4DAA03365DCEBC3A82</vt:lpwstr>
  </property>
</Properties>
</file>