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24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6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8" r:id="rId10"/>
    <p:sldId id="264" r:id="rId11"/>
    <p:sldId id="265" r:id="rId12"/>
    <p:sldId id="266" r:id="rId13"/>
    <p:sldId id="27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9" r:id="rId23"/>
    <p:sldId id="276" r:id="rId24"/>
    <p:sldId id="280" r:id="rId25"/>
    <p:sldId id="281" r:id="rId26"/>
    <p:sldId id="282" r:id="rId2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400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1">
                  <a:lumOff val="13543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solidFill>
            <a:srgbClr val="014D80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009D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61D836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027002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E3E5E8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chemeClr val="accent4">
              <a:hueOff val="-613784"/>
              <a:lumOff val="1275"/>
            </a:schemeClr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4">
                  <a:hueOff val="-613784"/>
                  <a:lumOff val="1275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E3E5E8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E3E5E8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FF53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0C0C0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C0C0C0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C0C0C0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solidFill>
            <a:srgbClr val="98195F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6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0C0C0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solidFill>
            <a:srgbClr val="650E48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400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262727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42424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64" autoAdjust="0"/>
  </p:normalViewPr>
  <p:slideViewPr>
    <p:cSldViewPr>
      <p:cViewPr varScale="1">
        <p:scale>
          <a:sx n="46" d="100"/>
          <a:sy n="46" d="100"/>
        </p:scale>
        <p:origin x="66" y="33"/>
      </p:cViewPr>
      <p:guideLst>
        <p:guide orient="horz" pos="4320"/>
        <p:guide pos="7680"/>
      </p:guideLst>
    </p:cSldViewPr>
  </p:slideViewPr>
  <p:outlineViewPr>
    <p:cViewPr>
      <p:scale>
        <a:sx n="33" d="100"/>
        <a:sy n="33" d="100"/>
      </p:scale>
      <p:origin x="0" y="921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Relationship Id="rId35" Type="http://schemas.openxmlformats.org/officeDocument/2006/relationships/customXml" Target="../customXml/item3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9" name="Shape 16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828800" y="4260853"/>
            <a:ext cx="20726400" cy="2940050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3657600" y="7772400"/>
            <a:ext cx="17068800" cy="35052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088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1770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2655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3540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4426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5311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6196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708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GB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6796-845C-4261-9CC7-2A402E9DB25A}" type="datetimeFigureOut">
              <a:rPr lang="en-GB" smtClean="0"/>
              <a:pPr/>
              <a:t>04/02/2026</a:t>
            </a:fld>
            <a:endParaRPr lang="en-GB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6796-845C-4261-9CC7-2A402E9DB25A}" type="datetimeFigureOut">
              <a:rPr lang="en-GB" smtClean="0"/>
              <a:pPr/>
              <a:t>04/02/2026</a:t>
            </a:fld>
            <a:endParaRPr lang="en-GB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47142400" y="1098550"/>
            <a:ext cx="14630400" cy="23406100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3251200" y="1098550"/>
            <a:ext cx="43484800" cy="23406100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6796-845C-4261-9CC7-2A402E9DB25A}" type="datetimeFigureOut">
              <a:rPr lang="en-GB" smtClean="0"/>
              <a:pPr/>
              <a:t>04/02/2026</a:t>
            </a:fld>
            <a:endParaRPr lang="en-GB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498" y="11839048"/>
            <a:ext cx="21971003" cy="636979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Author and Date</a:t>
            </a:r>
          </a:p>
        </p:txBody>
      </p:sp>
      <p:sp>
        <p:nvSpPr>
          <p:cNvPr id="1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Presentation Title</a:t>
            </a:r>
          </a:p>
        </p:txBody>
      </p:sp>
      <p:sp>
        <p:nvSpPr>
          <p:cNvPr id="1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196865"/>
            <a:ext cx="21971000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01"/>
          <p:cNvSpPr txBox="1">
            <a:spLocks noGrp="1"/>
          </p:cNvSpPr>
          <p:nvPr>
            <p:ph type="sldNum" sz="quarter" idx="2"/>
          </p:nvPr>
        </p:nvSpPr>
        <p:spPr>
          <a:xfrm>
            <a:off x="12007748" y="13080999"/>
            <a:ext cx="368504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43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44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01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6796-845C-4261-9CC7-2A402E9DB25A}" type="datetimeFigureOut">
              <a:rPr lang="en-GB" smtClean="0"/>
              <a:pPr/>
              <a:t>04/02/2026</a:t>
            </a:fld>
            <a:endParaRPr lang="en-GB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926168" y="8813803"/>
            <a:ext cx="20726400" cy="2724150"/>
          </a:xfrm>
        </p:spPr>
        <p:txBody>
          <a:bodyPr anchor="t"/>
          <a:lstStyle>
            <a:lvl1pPr algn="l">
              <a:defRPr sz="9500" b="1" cap="all"/>
            </a:lvl1pPr>
          </a:lstStyle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926168" y="5813427"/>
            <a:ext cx="20726400" cy="3000374"/>
          </a:xfrm>
        </p:spPr>
        <p:txBody>
          <a:bodyPr anchor="b"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108852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2pPr>
            <a:lvl3pPr marL="2177047" indent="0">
              <a:buNone/>
              <a:defRPr sz="3800">
                <a:solidFill>
                  <a:schemeClr val="tx1">
                    <a:tint val="75000"/>
                  </a:schemeClr>
                </a:solidFill>
              </a:defRPr>
            </a:lvl3pPr>
            <a:lvl4pPr marL="3265571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4pPr>
            <a:lvl5pPr marL="4354095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5pPr>
            <a:lvl6pPr marL="5442618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6pPr>
            <a:lvl7pPr marL="6531142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7pPr>
            <a:lvl8pPr marL="7619663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8pPr>
            <a:lvl9pPr marL="8708189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6796-845C-4261-9CC7-2A402E9DB25A}" type="datetimeFigureOut">
              <a:rPr lang="en-GB" smtClean="0"/>
              <a:pPr/>
              <a:t>04/02/2026</a:t>
            </a:fld>
            <a:endParaRPr lang="en-GB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3251200" y="6400803"/>
            <a:ext cx="29057600" cy="18103850"/>
          </a:xfrm>
        </p:spPr>
        <p:txBody>
          <a:bodyPr/>
          <a:lstStyle>
            <a:lvl1pPr>
              <a:defRPr sz="6700"/>
            </a:lvl1pPr>
            <a:lvl2pPr>
              <a:defRPr sz="5700"/>
            </a:lvl2pPr>
            <a:lvl3pPr>
              <a:defRPr sz="4800"/>
            </a:lvl3pPr>
            <a:lvl4pPr>
              <a:defRPr sz="4300"/>
            </a:lvl4pPr>
            <a:lvl5pPr>
              <a:defRPr sz="4300"/>
            </a:lvl5pPr>
            <a:lvl6pPr>
              <a:defRPr sz="4300"/>
            </a:lvl6pPr>
            <a:lvl7pPr>
              <a:defRPr sz="4300"/>
            </a:lvl7pPr>
            <a:lvl8pPr>
              <a:defRPr sz="4300"/>
            </a:lvl8pPr>
            <a:lvl9pPr>
              <a:defRPr sz="43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32715200" y="6400803"/>
            <a:ext cx="29057600" cy="18103850"/>
          </a:xfrm>
        </p:spPr>
        <p:txBody>
          <a:bodyPr/>
          <a:lstStyle>
            <a:lvl1pPr>
              <a:defRPr sz="6700"/>
            </a:lvl1pPr>
            <a:lvl2pPr>
              <a:defRPr sz="5700"/>
            </a:lvl2pPr>
            <a:lvl3pPr>
              <a:defRPr sz="4800"/>
            </a:lvl3pPr>
            <a:lvl4pPr>
              <a:defRPr sz="4300"/>
            </a:lvl4pPr>
            <a:lvl5pPr>
              <a:defRPr sz="4300"/>
            </a:lvl5pPr>
            <a:lvl6pPr>
              <a:defRPr sz="4300"/>
            </a:lvl6pPr>
            <a:lvl7pPr>
              <a:defRPr sz="4300"/>
            </a:lvl7pPr>
            <a:lvl8pPr>
              <a:defRPr sz="4300"/>
            </a:lvl8pPr>
            <a:lvl9pPr>
              <a:defRPr sz="43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6796-845C-4261-9CC7-2A402E9DB25A}" type="datetimeFigureOut">
              <a:rPr lang="en-GB" smtClean="0"/>
              <a:pPr/>
              <a:t>04/02/2026</a:t>
            </a:fld>
            <a:endParaRPr lang="en-GB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219200" y="549276"/>
            <a:ext cx="21945600" cy="2286000"/>
          </a:xfrm>
        </p:spPr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219200" y="3070226"/>
            <a:ext cx="10773835" cy="1279524"/>
          </a:xfrm>
        </p:spPr>
        <p:txBody>
          <a:bodyPr anchor="b"/>
          <a:lstStyle>
            <a:lvl1pPr marL="0" indent="0">
              <a:buNone/>
              <a:defRPr sz="5700" b="1"/>
            </a:lvl1pPr>
            <a:lvl2pPr marL="1088524" indent="0">
              <a:buNone/>
              <a:defRPr sz="4800" b="1"/>
            </a:lvl2pPr>
            <a:lvl3pPr marL="2177047" indent="0">
              <a:buNone/>
              <a:defRPr sz="4300" b="1"/>
            </a:lvl3pPr>
            <a:lvl4pPr marL="3265571" indent="0">
              <a:buNone/>
              <a:defRPr sz="3800" b="1"/>
            </a:lvl4pPr>
            <a:lvl5pPr marL="4354095" indent="0">
              <a:buNone/>
              <a:defRPr sz="3800" b="1"/>
            </a:lvl5pPr>
            <a:lvl6pPr marL="5442618" indent="0">
              <a:buNone/>
              <a:defRPr sz="3800" b="1"/>
            </a:lvl6pPr>
            <a:lvl7pPr marL="6531142" indent="0">
              <a:buNone/>
              <a:defRPr sz="3800" b="1"/>
            </a:lvl7pPr>
            <a:lvl8pPr marL="7619663" indent="0">
              <a:buNone/>
              <a:defRPr sz="3800" b="1"/>
            </a:lvl8pPr>
            <a:lvl9pPr marL="8708189" indent="0">
              <a:buNone/>
              <a:defRPr sz="38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1219200" y="4349750"/>
            <a:ext cx="10773835" cy="7902576"/>
          </a:xfrm>
        </p:spPr>
        <p:txBody>
          <a:bodyPr/>
          <a:lstStyle>
            <a:lvl1pPr>
              <a:defRPr sz="5700"/>
            </a:lvl1pPr>
            <a:lvl2pPr>
              <a:defRPr sz="4800"/>
            </a:lvl2pPr>
            <a:lvl3pPr>
              <a:defRPr sz="4300"/>
            </a:lvl3pPr>
            <a:lvl4pPr>
              <a:defRPr sz="3800"/>
            </a:lvl4pPr>
            <a:lvl5pPr>
              <a:defRPr sz="3800"/>
            </a:lvl5pPr>
            <a:lvl6pPr>
              <a:defRPr sz="3800"/>
            </a:lvl6pPr>
            <a:lvl7pPr>
              <a:defRPr sz="3800"/>
            </a:lvl7pPr>
            <a:lvl8pPr>
              <a:defRPr sz="3800"/>
            </a:lvl8pPr>
            <a:lvl9pPr>
              <a:defRPr sz="3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12386737" y="3070226"/>
            <a:ext cx="10778067" cy="1279524"/>
          </a:xfrm>
        </p:spPr>
        <p:txBody>
          <a:bodyPr anchor="b"/>
          <a:lstStyle>
            <a:lvl1pPr marL="0" indent="0">
              <a:buNone/>
              <a:defRPr sz="5700" b="1"/>
            </a:lvl1pPr>
            <a:lvl2pPr marL="1088524" indent="0">
              <a:buNone/>
              <a:defRPr sz="4800" b="1"/>
            </a:lvl2pPr>
            <a:lvl3pPr marL="2177047" indent="0">
              <a:buNone/>
              <a:defRPr sz="4300" b="1"/>
            </a:lvl3pPr>
            <a:lvl4pPr marL="3265571" indent="0">
              <a:buNone/>
              <a:defRPr sz="3800" b="1"/>
            </a:lvl4pPr>
            <a:lvl5pPr marL="4354095" indent="0">
              <a:buNone/>
              <a:defRPr sz="3800" b="1"/>
            </a:lvl5pPr>
            <a:lvl6pPr marL="5442618" indent="0">
              <a:buNone/>
              <a:defRPr sz="3800" b="1"/>
            </a:lvl6pPr>
            <a:lvl7pPr marL="6531142" indent="0">
              <a:buNone/>
              <a:defRPr sz="3800" b="1"/>
            </a:lvl7pPr>
            <a:lvl8pPr marL="7619663" indent="0">
              <a:buNone/>
              <a:defRPr sz="3800" b="1"/>
            </a:lvl8pPr>
            <a:lvl9pPr marL="8708189" indent="0">
              <a:buNone/>
              <a:defRPr sz="38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12386737" y="4349750"/>
            <a:ext cx="10778067" cy="7902576"/>
          </a:xfrm>
        </p:spPr>
        <p:txBody>
          <a:bodyPr/>
          <a:lstStyle>
            <a:lvl1pPr>
              <a:defRPr sz="5700"/>
            </a:lvl1pPr>
            <a:lvl2pPr>
              <a:defRPr sz="4800"/>
            </a:lvl2pPr>
            <a:lvl3pPr>
              <a:defRPr sz="4300"/>
            </a:lvl3pPr>
            <a:lvl4pPr>
              <a:defRPr sz="3800"/>
            </a:lvl4pPr>
            <a:lvl5pPr>
              <a:defRPr sz="3800"/>
            </a:lvl5pPr>
            <a:lvl6pPr>
              <a:defRPr sz="3800"/>
            </a:lvl6pPr>
            <a:lvl7pPr>
              <a:defRPr sz="3800"/>
            </a:lvl7pPr>
            <a:lvl8pPr>
              <a:defRPr sz="3800"/>
            </a:lvl8pPr>
            <a:lvl9pPr>
              <a:defRPr sz="3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6796-845C-4261-9CC7-2A402E9DB25A}" type="datetimeFigureOut">
              <a:rPr lang="en-GB" smtClean="0"/>
              <a:pPr/>
              <a:t>04/02/2026</a:t>
            </a:fld>
            <a:endParaRPr lang="en-GB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6796-845C-4261-9CC7-2A402E9DB25A}" type="datetimeFigureOut">
              <a:rPr lang="en-GB" smtClean="0"/>
              <a:pPr/>
              <a:t>04/02/2026</a:t>
            </a:fld>
            <a:endParaRPr lang="en-GB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6796-845C-4261-9CC7-2A402E9DB25A}" type="datetimeFigureOut">
              <a:rPr lang="en-GB" smtClean="0"/>
              <a:pPr/>
              <a:t>04/02/2026</a:t>
            </a:fld>
            <a:endParaRPr lang="en-GB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219201" y="546100"/>
            <a:ext cx="8022168" cy="2324100"/>
          </a:xfrm>
        </p:spPr>
        <p:txBody>
          <a:bodyPr anchor="b"/>
          <a:lstStyle>
            <a:lvl1pPr algn="l">
              <a:defRPr sz="4800" b="1"/>
            </a:lvl1pPr>
          </a:lstStyle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9533467" y="546103"/>
            <a:ext cx="13631333" cy="11706226"/>
          </a:xfrm>
        </p:spPr>
        <p:txBody>
          <a:bodyPr/>
          <a:lstStyle>
            <a:lvl1pPr>
              <a:defRPr sz="7600"/>
            </a:lvl1pPr>
            <a:lvl2pPr>
              <a:defRPr sz="6700"/>
            </a:lvl2pPr>
            <a:lvl3pPr>
              <a:defRPr sz="5700"/>
            </a:lvl3pPr>
            <a:lvl4pPr>
              <a:defRPr sz="4800"/>
            </a:lvl4pPr>
            <a:lvl5pPr>
              <a:defRPr sz="4800"/>
            </a:lvl5pPr>
            <a:lvl6pPr>
              <a:defRPr sz="4800"/>
            </a:lvl6pPr>
            <a:lvl7pPr>
              <a:defRPr sz="4800"/>
            </a:lvl7pPr>
            <a:lvl8pPr>
              <a:defRPr sz="4800"/>
            </a:lvl8pPr>
            <a:lvl9pPr>
              <a:defRPr sz="4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219201" y="2870203"/>
            <a:ext cx="8022168" cy="9382126"/>
          </a:xfrm>
        </p:spPr>
        <p:txBody>
          <a:bodyPr/>
          <a:lstStyle>
            <a:lvl1pPr marL="0" indent="0">
              <a:buNone/>
              <a:defRPr sz="3300"/>
            </a:lvl1pPr>
            <a:lvl2pPr marL="1088524" indent="0">
              <a:buNone/>
              <a:defRPr sz="2900"/>
            </a:lvl2pPr>
            <a:lvl3pPr marL="2177047" indent="0">
              <a:buNone/>
              <a:defRPr sz="2400"/>
            </a:lvl3pPr>
            <a:lvl4pPr marL="3265571" indent="0">
              <a:buNone/>
              <a:defRPr sz="2100"/>
            </a:lvl4pPr>
            <a:lvl5pPr marL="4354095" indent="0">
              <a:buNone/>
              <a:defRPr sz="2100"/>
            </a:lvl5pPr>
            <a:lvl6pPr marL="5442618" indent="0">
              <a:buNone/>
              <a:defRPr sz="2100"/>
            </a:lvl6pPr>
            <a:lvl7pPr marL="6531142" indent="0">
              <a:buNone/>
              <a:defRPr sz="2100"/>
            </a:lvl7pPr>
            <a:lvl8pPr marL="7619663" indent="0">
              <a:buNone/>
              <a:defRPr sz="2100"/>
            </a:lvl8pPr>
            <a:lvl9pPr marL="8708189" indent="0">
              <a:buNone/>
              <a:defRPr sz="21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6796-845C-4261-9CC7-2A402E9DB25A}" type="datetimeFigureOut">
              <a:rPr lang="en-GB" smtClean="0"/>
              <a:pPr/>
              <a:t>04/02/2026</a:t>
            </a:fld>
            <a:endParaRPr lang="en-GB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779435" y="9601200"/>
            <a:ext cx="14630400" cy="1133476"/>
          </a:xfrm>
        </p:spPr>
        <p:txBody>
          <a:bodyPr anchor="b"/>
          <a:lstStyle>
            <a:lvl1pPr algn="l">
              <a:defRPr sz="4800" b="1"/>
            </a:lvl1pPr>
          </a:lstStyle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4779435" y="1225550"/>
            <a:ext cx="14630400" cy="8229600"/>
          </a:xfrm>
        </p:spPr>
        <p:txBody>
          <a:bodyPr/>
          <a:lstStyle>
            <a:lvl1pPr marL="0" indent="0">
              <a:buNone/>
              <a:defRPr sz="7600"/>
            </a:lvl1pPr>
            <a:lvl2pPr marL="1088524" indent="0">
              <a:buNone/>
              <a:defRPr sz="6700"/>
            </a:lvl2pPr>
            <a:lvl3pPr marL="2177047" indent="0">
              <a:buNone/>
              <a:defRPr sz="5700"/>
            </a:lvl3pPr>
            <a:lvl4pPr marL="3265571" indent="0">
              <a:buNone/>
              <a:defRPr sz="4800"/>
            </a:lvl4pPr>
            <a:lvl5pPr marL="4354095" indent="0">
              <a:buNone/>
              <a:defRPr sz="4800"/>
            </a:lvl5pPr>
            <a:lvl6pPr marL="5442618" indent="0">
              <a:buNone/>
              <a:defRPr sz="4800"/>
            </a:lvl6pPr>
            <a:lvl7pPr marL="6531142" indent="0">
              <a:buNone/>
              <a:defRPr sz="4800"/>
            </a:lvl7pPr>
            <a:lvl8pPr marL="7619663" indent="0">
              <a:buNone/>
              <a:defRPr sz="4800"/>
            </a:lvl8pPr>
            <a:lvl9pPr marL="8708189" indent="0">
              <a:buNone/>
              <a:defRPr sz="4800"/>
            </a:lvl9pPr>
          </a:lstStyle>
          <a:p>
            <a:endParaRPr lang="en-GB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779435" y="10734676"/>
            <a:ext cx="14630400" cy="1609724"/>
          </a:xfrm>
        </p:spPr>
        <p:txBody>
          <a:bodyPr/>
          <a:lstStyle>
            <a:lvl1pPr marL="0" indent="0">
              <a:buNone/>
              <a:defRPr sz="3300"/>
            </a:lvl1pPr>
            <a:lvl2pPr marL="1088524" indent="0">
              <a:buNone/>
              <a:defRPr sz="2900"/>
            </a:lvl2pPr>
            <a:lvl3pPr marL="2177047" indent="0">
              <a:buNone/>
              <a:defRPr sz="2400"/>
            </a:lvl3pPr>
            <a:lvl4pPr marL="3265571" indent="0">
              <a:buNone/>
              <a:defRPr sz="2100"/>
            </a:lvl4pPr>
            <a:lvl5pPr marL="4354095" indent="0">
              <a:buNone/>
              <a:defRPr sz="2100"/>
            </a:lvl5pPr>
            <a:lvl6pPr marL="5442618" indent="0">
              <a:buNone/>
              <a:defRPr sz="2100"/>
            </a:lvl6pPr>
            <a:lvl7pPr marL="6531142" indent="0">
              <a:buNone/>
              <a:defRPr sz="2100"/>
            </a:lvl7pPr>
            <a:lvl8pPr marL="7619663" indent="0">
              <a:buNone/>
              <a:defRPr sz="2100"/>
            </a:lvl8pPr>
            <a:lvl9pPr marL="8708189" indent="0">
              <a:buNone/>
              <a:defRPr sz="21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6796-845C-4261-9CC7-2A402E9DB25A}" type="datetimeFigureOut">
              <a:rPr lang="en-GB" smtClean="0"/>
              <a:pPr/>
              <a:t>04/02/2026</a:t>
            </a:fld>
            <a:endParaRPr lang="en-GB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1219200" y="549276"/>
            <a:ext cx="21945600" cy="2286000"/>
          </a:xfrm>
          <a:prstGeom prst="rect">
            <a:avLst/>
          </a:prstGeom>
        </p:spPr>
        <p:txBody>
          <a:bodyPr vert="horz" lIns="217705" tIns="108852" rIns="217705" bIns="108852" rtlCol="0" anchor="ctr">
            <a:normAutofit/>
          </a:bodyPr>
          <a:lstStyle/>
          <a:p>
            <a:r>
              <a:rPr lang="pl-PL" dirty="0"/>
              <a:t>Kliknij, aby edytować styl</a:t>
            </a:r>
            <a:endParaRPr lang="en-GB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219200" y="3200403"/>
            <a:ext cx="21945600" cy="9051926"/>
          </a:xfrm>
          <a:prstGeom prst="rect">
            <a:avLst/>
          </a:prstGeom>
        </p:spPr>
        <p:txBody>
          <a:bodyPr vert="horz" lIns="217705" tIns="108852" rIns="217705" bIns="108852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  <a:endParaRPr lang="en-GB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1219200" y="12712703"/>
            <a:ext cx="5689600" cy="730250"/>
          </a:xfrm>
          <a:prstGeom prst="rect">
            <a:avLst/>
          </a:prstGeom>
        </p:spPr>
        <p:txBody>
          <a:bodyPr vert="horz" lIns="217705" tIns="108852" rIns="217705" bIns="108852" rtlCol="0" anchor="ctr"/>
          <a:lstStyle>
            <a:lvl1pPr algn="l">
              <a:defRPr sz="29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C1D36796-845C-4261-9CC7-2A402E9DB25A}" type="datetimeFigureOut">
              <a:rPr lang="en-GB" smtClean="0"/>
              <a:pPr/>
              <a:t>04/02/2026</a:t>
            </a:fld>
            <a:endParaRPr lang="en-GB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8331200" y="12712703"/>
            <a:ext cx="7721600" cy="730250"/>
          </a:xfrm>
          <a:prstGeom prst="rect">
            <a:avLst/>
          </a:prstGeom>
        </p:spPr>
        <p:txBody>
          <a:bodyPr vert="horz" lIns="217705" tIns="108852" rIns="217705" bIns="108852" rtlCol="0" anchor="ctr"/>
          <a:lstStyle>
            <a:lvl1pPr algn="ctr">
              <a:defRPr sz="29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17475200" y="12712703"/>
            <a:ext cx="5689600" cy="730250"/>
          </a:xfrm>
          <a:prstGeom prst="rect">
            <a:avLst/>
          </a:prstGeom>
        </p:spPr>
        <p:txBody>
          <a:bodyPr vert="horz" lIns="217705" tIns="108852" rIns="217705" bIns="108852" rtlCol="0" anchor="ctr"/>
          <a:lstStyle>
            <a:lvl1pPr algn="r">
              <a:defRPr sz="29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86CB4B4D-7CA3-9044-876B-883B54F8677D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</p:sldLayoutIdLst>
  <p:txStyles>
    <p:titleStyle>
      <a:lvl1pPr algn="ctr" defTabSz="2177047" rtl="0" eaLnBrk="1" latinLnBrk="0" hangingPunct="1">
        <a:spcBef>
          <a:spcPct val="0"/>
        </a:spcBef>
        <a:buNone/>
        <a:defRPr sz="10500" kern="1200">
          <a:solidFill>
            <a:schemeClr val="tx1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816394" indent="-816394" algn="l" defTabSz="2177047" rtl="0" eaLnBrk="1" latinLnBrk="0" hangingPunct="1">
        <a:spcBef>
          <a:spcPct val="20000"/>
        </a:spcBef>
        <a:buFont typeface="Arial" pitchFamily="34" charset="0"/>
        <a:buChar char="•"/>
        <a:defRPr sz="76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1768852" indent="-680328" algn="l" defTabSz="2177047" rtl="0" eaLnBrk="1" latinLnBrk="0" hangingPunct="1">
        <a:spcBef>
          <a:spcPct val="20000"/>
        </a:spcBef>
        <a:buFont typeface="Arial" pitchFamily="34" charset="0"/>
        <a:buChar char="–"/>
        <a:defRPr sz="67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2721309" indent="-544262" algn="l" defTabSz="2177047" rtl="0" eaLnBrk="1" latinLnBrk="0" hangingPunct="1">
        <a:spcBef>
          <a:spcPct val="20000"/>
        </a:spcBef>
        <a:buFont typeface="Arial" pitchFamily="34" charset="0"/>
        <a:buChar char="•"/>
        <a:defRPr sz="57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3809833" indent="-544262" algn="l" defTabSz="2177047" rtl="0" eaLnBrk="1" latinLnBrk="0" hangingPunct="1">
        <a:spcBef>
          <a:spcPct val="20000"/>
        </a:spcBef>
        <a:buFont typeface="Arial" pitchFamily="34" charset="0"/>
        <a:buChar char="–"/>
        <a:defRPr sz="4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4pPr>
      <a:lvl5pPr marL="4898357" indent="-544262" algn="l" defTabSz="2177047" rtl="0" eaLnBrk="1" latinLnBrk="0" hangingPunct="1">
        <a:spcBef>
          <a:spcPct val="20000"/>
        </a:spcBef>
        <a:buFont typeface="Arial" pitchFamily="34" charset="0"/>
        <a:buChar char="»"/>
        <a:defRPr sz="4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5986880" indent="-544262" algn="l" defTabSz="2177047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075404" indent="-544262" algn="l" defTabSz="2177047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163928" indent="-544262" algn="l" defTabSz="2177047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252451" indent="-544262" algn="l" defTabSz="2177047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77047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88524" algn="l" defTabSz="2177047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2pPr>
      <a:lvl3pPr marL="2177047" algn="l" defTabSz="2177047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3pPr>
      <a:lvl4pPr marL="3265571" algn="l" defTabSz="2177047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4pPr>
      <a:lvl5pPr marL="4354095" algn="l" defTabSz="2177047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5pPr>
      <a:lvl6pPr marL="5442618" algn="l" defTabSz="2177047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6pPr>
      <a:lvl7pPr marL="6531142" algn="l" defTabSz="2177047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7pPr>
      <a:lvl8pPr marL="7619663" algn="l" defTabSz="2177047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8pPr>
      <a:lvl9pPr marL="8708189" algn="l" defTabSz="2177047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rojektowanie postaci"/>
          <p:cNvSpPr txBox="1">
            <a:spLocks noGrp="1"/>
          </p:cNvSpPr>
          <p:nvPr>
            <p:ph type="body" sz="quarter" idx="21"/>
          </p:nvPr>
        </p:nvSpPr>
        <p:spPr>
          <a:xfrm>
            <a:off x="1447796" y="4944418"/>
            <a:ext cx="21374100" cy="259228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/>
            </a:lvl1pPr>
          </a:lstStyle>
          <a:p>
            <a:pPr>
              <a:lnSpc>
                <a:spcPct val="150000"/>
              </a:lnSpc>
            </a:pPr>
            <a:r>
              <a:rPr lang="pl-PL" sz="4000" dirty="0"/>
              <a:t>Tytuł wykładu: </a:t>
            </a:r>
            <a:r>
              <a:rPr lang="en-GB" sz="4000" b="0" dirty="0"/>
              <a:t>Game Adaptations and the Green Transformation: Sustainability, Ecology, and Environmental Awareness</a:t>
            </a:r>
            <a:endParaRPr lang="pl-PL" sz="4000" b="0" dirty="0"/>
          </a:p>
        </p:txBody>
      </p:sp>
      <p:sp>
        <p:nvSpPr>
          <p:cNvPr id="172" name="Projekt „Kierunki – drogi dla gospodarki”"/>
          <p:cNvSpPr txBox="1">
            <a:spLocks noGrp="1"/>
          </p:cNvSpPr>
          <p:nvPr>
            <p:ph type="title"/>
          </p:nvPr>
        </p:nvSpPr>
        <p:spPr>
          <a:xfrm>
            <a:off x="1447796" y="3400490"/>
            <a:ext cx="22377401" cy="1854201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 sz="9000" spc="-180"/>
            </a:lvl1pPr>
          </a:lstStyle>
          <a:p>
            <a:pPr>
              <a:lnSpc>
                <a:spcPct val="150000"/>
              </a:lnSpc>
            </a:pPr>
            <a:r>
              <a:rPr lang="pl-PL" dirty="0"/>
              <a:t>Projekt „Kierunki – drogi dla gospodarki”</a:t>
            </a:r>
          </a:p>
        </p:txBody>
      </p:sp>
      <p:sp>
        <p:nvSpPr>
          <p:cNvPr id="171" name="mgr Anna Kwapiszewska"/>
          <p:cNvSpPr txBox="1">
            <a:spLocks noGrp="1"/>
          </p:cNvSpPr>
          <p:nvPr>
            <p:ph type="body" sz="quarter" idx="1"/>
          </p:nvPr>
        </p:nvSpPr>
        <p:spPr>
          <a:xfrm>
            <a:off x="1318792" y="9454444"/>
            <a:ext cx="21971003" cy="63697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>
            <a:noAutofit/>
          </a:bodyPr>
          <a:lstStyle>
            <a:lvl1pPr>
              <a:defRPr sz="2500"/>
            </a:lvl1pPr>
          </a:lstStyle>
          <a:p>
            <a:pPr>
              <a:lnSpc>
                <a:spcPct val="150000"/>
              </a:lnSpc>
            </a:pPr>
            <a:r>
              <a:rPr lang="pl-PL" sz="4000" dirty="0"/>
              <a:t>Autor: </a:t>
            </a:r>
            <a:r>
              <a:rPr lang="pl-PL" sz="4000" b="0" dirty="0"/>
              <a:t>mgr Anna Kwapiszewska</a:t>
            </a:r>
          </a:p>
        </p:txBody>
      </p:sp>
      <p:sp>
        <p:nvSpPr>
          <p:cNvPr id="174" name="Wprowadzenie do projektowania fabuł - wykład"/>
          <p:cNvSpPr txBox="1"/>
          <p:nvPr/>
        </p:nvSpPr>
        <p:spPr>
          <a:xfrm>
            <a:off x="1447800" y="7442693"/>
            <a:ext cx="21971000" cy="1130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lnSpc>
                <a:spcPct val="100000"/>
              </a:lnSpc>
              <a:spcBef>
                <a:spcPts val="0"/>
              </a:spcBef>
              <a:defRPr sz="3000" b="1"/>
            </a:lvl1pPr>
          </a:lstStyle>
          <a:p>
            <a:pPr>
              <a:lnSpc>
                <a:spcPct val="150000"/>
              </a:lnSpc>
            </a:pPr>
            <a:r>
              <a:rPr lang="pl-PL" sz="4000" dirty="0">
                <a:solidFill>
                  <a:schemeClr val="tx1"/>
                </a:solidFill>
                <a:latin typeface="Calibri" panose="020F0502020204030204" pitchFamily="34" charset="0"/>
              </a:rPr>
              <a:t>Przedmiot: </a:t>
            </a:r>
            <a:r>
              <a:rPr lang="pl-PL" sz="4000" b="0" dirty="0">
                <a:solidFill>
                  <a:schemeClr val="tx1"/>
                </a:solidFill>
                <a:latin typeface="Calibri" panose="020F0502020204030204" pitchFamily="34" charset="0"/>
              </a:rPr>
              <a:t>Game </a:t>
            </a:r>
            <a:r>
              <a:rPr lang="pl-PL" sz="4000" b="0" dirty="0" err="1">
                <a:solidFill>
                  <a:schemeClr val="tx1"/>
                </a:solidFill>
                <a:latin typeface="Calibri" panose="020F0502020204030204" pitchFamily="34" charset="0"/>
              </a:rPr>
              <a:t>Adaptations</a:t>
            </a:r>
            <a:endParaRPr lang="pl-PL" sz="4000" b="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175" name="Badanie i projektowanie gier"/>
          <p:cNvSpPr txBox="1"/>
          <p:nvPr/>
        </p:nvSpPr>
        <p:spPr>
          <a:xfrm>
            <a:off x="1447796" y="8429858"/>
            <a:ext cx="21971000" cy="1130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lnSpc>
                <a:spcPct val="100000"/>
              </a:lnSpc>
              <a:spcBef>
                <a:spcPts val="0"/>
              </a:spcBef>
              <a:defRPr sz="3000" b="1"/>
            </a:lvl1pPr>
          </a:lstStyle>
          <a:p>
            <a:pPr>
              <a:lnSpc>
                <a:spcPct val="150000"/>
              </a:lnSpc>
            </a:pPr>
            <a:r>
              <a:rPr lang="pl-PL" sz="4000" dirty="0">
                <a:solidFill>
                  <a:schemeClr val="tx1"/>
                </a:solidFill>
                <a:latin typeface="Calibri" panose="020F0502020204030204" pitchFamily="34" charset="0"/>
              </a:rPr>
              <a:t>Kierunek: </a:t>
            </a:r>
            <a:r>
              <a:rPr lang="pl-PL" sz="4000" b="0" dirty="0">
                <a:solidFill>
                  <a:schemeClr val="tx1"/>
                </a:solidFill>
                <a:latin typeface="Calibri" panose="020F0502020204030204" pitchFamily="34" charset="0"/>
              </a:rPr>
              <a:t>Badanie i projektowanie gier</a:t>
            </a:r>
          </a:p>
        </p:txBody>
      </p:sp>
      <p:pic>
        <p:nvPicPr>
          <p:cNvPr id="176" name="image.png" descr="imag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972800" y="266700"/>
            <a:ext cx="2438400" cy="2438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7" name="image.png" descr="imag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51040" y="11763416"/>
            <a:ext cx="3746500" cy="1259741"/>
          </a:xfrm>
          <a:prstGeom prst="rect">
            <a:avLst/>
          </a:prstGeom>
          <a:ln w="12700">
            <a:miter lim="400000"/>
          </a:ln>
        </p:spPr>
      </p:pic>
      <p:pic>
        <p:nvPicPr>
          <p:cNvPr id="178" name="image.png" descr="imag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255896" y="11796386"/>
            <a:ext cx="3691356" cy="11938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Archetypy - c.d.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n-GB" sz="8800" dirty="0"/>
              <a:t>Ecology in Digital Games </a:t>
            </a:r>
            <a:r>
              <a:rPr lang="pl-PL" sz="8800" dirty="0"/>
              <a:t>- part 3</a:t>
            </a:r>
          </a:p>
        </p:txBody>
      </p:sp>
      <p:sp>
        <p:nvSpPr>
          <p:cNvPr id="202" name="Opiekun: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en-GB" sz="6600" b="1" dirty="0"/>
              <a:t>Tension between realism and playability</a:t>
            </a:r>
            <a:endParaRPr lang="en-GB" sz="6600" dirty="0"/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GB" sz="4800" dirty="0"/>
              <a:t>Realistic ecology often simplified for clarity and fun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GB" sz="4800" dirty="0"/>
              <a:t>Complex systems risk overwhelming players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GB" sz="4800" dirty="0"/>
              <a:t>Design choice between accuracy and engagement</a:t>
            </a:r>
            <a:endParaRPr lang="pl-PL" sz="11500" dirty="0"/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Archetypy - c.d.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algn="l"/>
            <a:r>
              <a:rPr lang="en-GB" dirty="0"/>
              <a:t>Environmental Storytelling</a:t>
            </a:r>
            <a:endParaRPr lang="pl-PL" dirty="0"/>
          </a:p>
        </p:txBody>
      </p:sp>
      <p:sp>
        <p:nvSpPr>
          <p:cNvPr id="205" name="Rebel…"/>
          <p:cNvSpPr txBox="1">
            <a:spLocks noGrp="1"/>
          </p:cNvSpPr>
          <p:nvPr>
            <p:ph type="body" idx="1"/>
          </p:nvPr>
        </p:nvSpPr>
        <p:spPr>
          <a:xfrm>
            <a:off x="1206500" y="4299304"/>
            <a:ext cx="21971000" cy="8256012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pPr>
              <a:lnSpc>
                <a:spcPct val="160000"/>
              </a:lnSpc>
            </a:pPr>
            <a:r>
              <a:rPr lang="pl-PL" dirty="0"/>
              <a:t> </a:t>
            </a:r>
            <a:r>
              <a:rPr lang="en-GB" b="1" dirty="0"/>
              <a:t>Environmental conditions communicate narrative meaning</a:t>
            </a:r>
            <a:endParaRPr lang="en-GB" dirty="0"/>
          </a:p>
          <a:p>
            <a:pPr lvl="1">
              <a:lnSpc>
                <a:spcPct val="160000"/>
              </a:lnSpc>
              <a:buFont typeface="Arial" pitchFamily="34" charset="0"/>
              <a:buChar char="•"/>
            </a:pPr>
            <a:r>
              <a:rPr lang="en-GB" i="1" dirty="0"/>
              <a:t>The Last of Us</a:t>
            </a:r>
            <a:r>
              <a:rPr lang="en-GB" dirty="0"/>
              <a:t> – overgrown cities signal societal collapse and nature’s return</a:t>
            </a:r>
          </a:p>
          <a:p>
            <a:pPr lvl="1">
              <a:lnSpc>
                <a:spcPct val="160000"/>
              </a:lnSpc>
              <a:buFont typeface="Arial" pitchFamily="34" charset="0"/>
              <a:buChar char="•"/>
            </a:pPr>
            <a:r>
              <a:rPr lang="en-GB" i="1" dirty="0"/>
              <a:t>Death Stranding</a:t>
            </a:r>
            <a:r>
              <a:rPr lang="en-GB" dirty="0"/>
              <a:t> – hostile landscapes reflect themes of isolation and fragility</a:t>
            </a:r>
          </a:p>
          <a:p>
            <a:pPr lvl="1">
              <a:lnSpc>
                <a:spcPct val="160000"/>
              </a:lnSpc>
              <a:buFont typeface="Arial" pitchFamily="34" charset="0"/>
              <a:buChar char="•"/>
            </a:pPr>
            <a:r>
              <a:rPr lang="en-GB" i="1" dirty="0"/>
              <a:t>Journey</a:t>
            </a:r>
            <a:r>
              <a:rPr lang="en-GB" dirty="0"/>
              <a:t> – changing environments mirror emotional progression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Monomit Campbella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n-GB" dirty="0"/>
              <a:t>Environmental Storytelling</a:t>
            </a:r>
            <a:r>
              <a:rPr lang="pl-PL" dirty="0"/>
              <a:t> - part 2</a:t>
            </a:r>
          </a:p>
        </p:txBody>
      </p:sp>
      <p:sp>
        <p:nvSpPr>
          <p:cNvPr id="208" name="Monomit, zwany również Podróżą Bohatera, to koncepcja narracyjna opracowaną przez amerykańskiego mitologa Josepha Campbella.…"/>
          <p:cNvSpPr txBox="1">
            <a:spLocks noGrp="1"/>
          </p:cNvSpPr>
          <p:nvPr>
            <p:ph type="body" idx="1"/>
          </p:nvPr>
        </p:nvSpPr>
        <p:spPr>
          <a:xfrm>
            <a:off x="1206500" y="3804004"/>
            <a:ext cx="21971000" cy="8256012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/>
          <a:p>
            <a:pPr>
              <a:lnSpc>
                <a:spcPct val="170000"/>
              </a:lnSpc>
            </a:pPr>
            <a:r>
              <a:rPr lang="en-GB" b="1" dirty="0"/>
              <a:t>Ruins, pollution, and scarcity as storytelling tools</a:t>
            </a:r>
            <a:endParaRPr lang="en-GB" dirty="0"/>
          </a:p>
          <a:p>
            <a:pPr lvl="1">
              <a:lnSpc>
                <a:spcPct val="170000"/>
              </a:lnSpc>
              <a:buFont typeface="Arial" pitchFamily="34" charset="0"/>
              <a:buChar char="•"/>
            </a:pPr>
            <a:r>
              <a:rPr lang="en-GB" i="1" dirty="0" err="1"/>
              <a:t>NieR</a:t>
            </a:r>
            <a:r>
              <a:rPr lang="en-GB" i="1" dirty="0"/>
              <a:t>: Automata</a:t>
            </a:r>
            <a:r>
              <a:rPr lang="en-GB" dirty="0"/>
              <a:t> – abandoned urban spaces suggest post-human futures</a:t>
            </a:r>
          </a:p>
          <a:p>
            <a:pPr lvl="1">
              <a:lnSpc>
                <a:spcPct val="170000"/>
              </a:lnSpc>
              <a:buFont typeface="Arial" pitchFamily="34" charset="0"/>
              <a:buChar char="•"/>
            </a:pPr>
            <a:r>
              <a:rPr lang="en-GB" i="1" dirty="0"/>
              <a:t>Fallout</a:t>
            </a:r>
            <a:r>
              <a:rPr lang="en-GB" dirty="0"/>
              <a:t> series – radioactive wastelands narrate consequences of technological hubris</a:t>
            </a:r>
          </a:p>
          <a:p>
            <a:pPr lvl="1">
              <a:lnSpc>
                <a:spcPct val="170000"/>
              </a:lnSpc>
              <a:buFont typeface="Arial" pitchFamily="34" charset="0"/>
              <a:buChar char="•"/>
            </a:pPr>
            <a:r>
              <a:rPr lang="en-GB" i="1" dirty="0"/>
              <a:t>Metro</a:t>
            </a:r>
            <a:r>
              <a:rPr lang="en-GB" dirty="0"/>
              <a:t> series – scarcity of clean air and water drives both plot and </a:t>
            </a:r>
            <a:r>
              <a:rPr lang="en-GB" dirty="0" err="1"/>
              <a:t>gameplay</a:t>
            </a:r>
            <a:endParaRPr lang="en-GB" dirty="0"/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Monomit Campbella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pPr algn="l">
              <a:lnSpc>
                <a:spcPct val="150000"/>
              </a:lnSpc>
            </a:pPr>
            <a:r>
              <a:rPr lang="en-GB" dirty="0"/>
              <a:t>Environmental Storytelling</a:t>
            </a:r>
            <a:r>
              <a:rPr lang="pl-PL" dirty="0"/>
              <a:t> - part 3</a:t>
            </a:r>
          </a:p>
        </p:txBody>
      </p:sp>
      <p:sp>
        <p:nvSpPr>
          <p:cNvPr id="208" name="Monomit, zwany również Podróżą Bohatera, to koncepcja narracyjna opracowaną przez amerykańskiego mitologa Josepha Campbella.…"/>
          <p:cNvSpPr txBox="1">
            <a:spLocks noGrp="1"/>
          </p:cNvSpPr>
          <p:nvPr>
            <p:ph type="body" idx="1"/>
          </p:nvPr>
        </p:nvSpPr>
        <p:spPr>
          <a:xfrm>
            <a:off x="1206500" y="3804004"/>
            <a:ext cx="21971000" cy="8256012"/>
          </a:xfrm>
          <a:prstGeom prst="rect">
            <a:avLst/>
          </a:prstGeom>
        </p:spPr>
        <p:txBody>
          <a:bodyPr anchor="ctr"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en-GB" b="1" dirty="0"/>
              <a:t>Climate change shown indirectly</a:t>
            </a:r>
            <a:endParaRPr lang="en-GB" dirty="0"/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GB" i="1" dirty="0" err="1"/>
              <a:t>Frostpunk</a:t>
            </a:r>
            <a:r>
              <a:rPr lang="en-GB" dirty="0"/>
              <a:t> – extreme cold as a metaphor for climate catastrophe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GB" i="1" dirty="0" err="1"/>
              <a:t>Endling</a:t>
            </a:r>
            <a:r>
              <a:rPr lang="en-GB" i="1" dirty="0"/>
              <a:t>: Extinction Is Forever</a:t>
            </a:r>
            <a:r>
              <a:rPr lang="en-GB" dirty="0"/>
              <a:t> – environmental destruction experienced through animal survival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GB" i="1" dirty="0"/>
              <a:t>Submerged</a:t>
            </a:r>
            <a:r>
              <a:rPr lang="en-GB" dirty="0"/>
              <a:t> – flooded cities imply sea-level rise without explicit exposition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Monomit Campbella - omówieni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marL="0" indent="0" algn="l" defTabSz="1950671">
              <a:lnSpc>
                <a:spcPct val="170000"/>
              </a:lnSpc>
              <a:spcBef>
                <a:spcPts val="3600"/>
              </a:spcBef>
              <a:defRPr sz="3840"/>
            </a:pPr>
            <a:r>
              <a:rPr lang="pl-PL" sz="7200" dirty="0"/>
              <a:t> </a:t>
            </a:r>
            <a:r>
              <a:rPr lang="en-GB" sz="7200" dirty="0"/>
              <a:t>Nature as a Game System</a:t>
            </a:r>
            <a:endParaRPr lang="pl-PL" sz="7200" dirty="0"/>
          </a:p>
        </p:txBody>
      </p:sp>
      <p:sp>
        <p:nvSpPr>
          <p:cNvPr id="214" name="I. Wyruszenie (Departure)…"/>
          <p:cNvSpPr txBox="1">
            <a:spLocks noGrp="1"/>
          </p:cNvSpPr>
          <p:nvPr>
            <p:ph type="body" idx="1"/>
          </p:nvPr>
        </p:nvSpPr>
        <p:spPr>
          <a:xfrm>
            <a:off x="1206500" y="3677004"/>
            <a:ext cx="21971000" cy="8256012"/>
          </a:xfrm>
          <a:prstGeom prst="rect">
            <a:avLst/>
          </a:prstGeom>
        </p:spPr>
        <p:txBody>
          <a:bodyPr>
            <a:normAutofit fontScale="55000" lnSpcReduction="20000"/>
          </a:bodyPr>
          <a:lstStyle/>
          <a:p>
            <a:pPr>
              <a:lnSpc>
                <a:spcPct val="170000"/>
              </a:lnSpc>
            </a:pPr>
            <a:r>
              <a:rPr lang="en-GB" b="1" dirty="0"/>
              <a:t>Weather, seasons, and biodiversity mechanics</a:t>
            </a:r>
            <a:endParaRPr lang="en-GB" dirty="0"/>
          </a:p>
          <a:p>
            <a:pPr lvl="1">
              <a:lnSpc>
                <a:spcPct val="170000"/>
              </a:lnSpc>
              <a:buFont typeface="Arial" pitchFamily="34" charset="0"/>
              <a:buChar char="•"/>
            </a:pPr>
            <a:r>
              <a:rPr lang="en-GB" i="1" dirty="0"/>
              <a:t>The Legend of Zelda: Breath of the Wild</a:t>
            </a:r>
            <a:r>
              <a:rPr lang="en-GB" dirty="0"/>
              <a:t> – weather affects stamina, combat, and traversal</a:t>
            </a:r>
          </a:p>
          <a:p>
            <a:pPr lvl="1">
              <a:lnSpc>
                <a:spcPct val="170000"/>
              </a:lnSpc>
              <a:buFont typeface="Arial" pitchFamily="34" charset="0"/>
              <a:buChar char="•"/>
            </a:pPr>
            <a:r>
              <a:rPr lang="en-GB" i="1" dirty="0" err="1"/>
              <a:t>Stardew</a:t>
            </a:r>
            <a:r>
              <a:rPr lang="en-GB" i="1" dirty="0"/>
              <a:t> Valley</a:t>
            </a:r>
            <a:r>
              <a:rPr lang="en-GB" dirty="0"/>
              <a:t> – seasons determine crops, biodiversity, and economic planning</a:t>
            </a:r>
          </a:p>
          <a:p>
            <a:pPr>
              <a:lnSpc>
                <a:spcPct val="170000"/>
              </a:lnSpc>
            </a:pPr>
            <a:r>
              <a:rPr lang="en-GB" b="1" dirty="0"/>
              <a:t>Balance between exploitation and regeneration</a:t>
            </a:r>
            <a:endParaRPr lang="en-GB" dirty="0"/>
          </a:p>
          <a:p>
            <a:pPr lvl="1">
              <a:lnSpc>
                <a:spcPct val="170000"/>
              </a:lnSpc>
              <a:buFont typeface="Arial" pitchFamily="34" charset="0"/>
              <a:buChar char="•"/>
            </a:pPr>
            <a:r>
              <a:rPr lang="en-GB" i="1" dirty="0"/>
              <a:t>Eco</a:t>
            </a:r>
            <a:r>
              <a:rPr lang="en-GB" dirty="0"/>
              <a:t> – overexploitation leads to ecosystem collapse</a:t>
            </a:r>
          </a:p>
          <a:p>
            <a:pPr lvl="1">
              <a:lnSpc>
                <a:spcPct val="170000"/>
              </a:lnSpc>
              <a:buFont typeface="Arial" pitchFamily="34" charset="0"/>
              <a:buChar char="•"/>
            </a:pPr>
            <a:r>
              <a:rPr lang="en-GB" i="1" dirty="0"/>
              <a:t>Anno 1800</a:t>
            </a:r>
            <a:r>
              <a:rPr lang="en-GB" dirty="0"/>
              <a:t> – industrial growth causes pollution and social unrest</a:t>
            </a:r>
          </a:p>
          <a:p>
            <a:pPr>
              <a:lnSpc>
                <a:spcPct val="170000"/>
              </a:lnSpc>
            </a:pPr>
            <a:r>
              <a:rPr lang="en-GB" b="1" dirty="0"/>
              <a:t>Player responsibility within systems</a:t>
            </a:r>
            <a:endParaRPr lang="en-GB" dirty="0"/>
          </a:p>
          <a:p>
            <a:pPr lvl="1">
              <a:lnSpc>
                <a:spcPct val="170000"/>
              </a:lnSpc>
              <a:buFont typeface="Arial" pitchFamily="34" charset="0"/>
              <a:buChar char="•"/>
            </a:pPr>
            <a:r>
              <a:rPr lang="en-GB" dirty="0"/>
              <a:t>Players must manage nature as a dynamic system, not a static backdrop</a:t>
            </a:r>
          </a:p>
          <a:p>
            <a:pPr marL="0" indent="0" defTabSz="1950671">
              <a:lnSpc>
                <a:spcPct val="170000"/>
              </a:lnSpc>
              <a:spcBef>
                <a:spcPts val="3600"/>
              </a:spcBef>
              <a:defRPr sz="3840"/>
            </a:pPr>
            <a:endParaRPr lang="pl-PL" dirty="0"/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onomit Campbella - omówieni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algn="l"/>
            <a:r>
              <a:rPr lang="en-GB" dirty="0"/>
              <a:t>Resource Management Mechanics</a:t>
            </a:r>
            <a:endParaRPr lang="pl-PL" dirty="0"/>
          </a:p>
        </p:txBody>
      </p:sp>
      <p:sp>
        <p:nvSpPr>
          <p:cNvPr id="216" name="II. Inicjacja (Initiation)…"/>
          <p:cNvSpPr txBox="1">
            <a:spLocks noGrp="1"/>
          </p:cNvSpPr>
          <p:nvPr>
            <p:ph type="body" idx="1"/>
          </p:nvPr>
        </p:nvSpPr>
        <p:spPr>
          <a:xfrm>
            <a:off x="1102768" y="3185592"/>
            <a:ext cx="22074732" cy="9318924"/>
          </a:xfrm>
          <a:prstGeom prst="rect">
            <a:avLst/>
          </a:prstGeom>
        </p:spPr>
        <p:txBody>
          <a:bodyPr anchor="ctr">
            <a:normAutofit fontScale="62500" lnSpcReduction="20000"/>
          </a:bodyPr>
          <a:lstStyle/>
          <a:p>
            <a:pPr>
              <a:lnSpc>
                <a:spcPct val="160000"/>
              </a:lnSpc>
            </a:pPr>
            <a:r>
              <a:rPr lang="en-GB" b="1" dirty="0"/>
              <a:t>Scarcity and abundance</a:t>
            </a:r>
            <a:endParaRPr lang="en-GB" dirty="0"/>
          </a:p>
          <a:p>
            <a:pPr lvl="1">
              <a:lnSpc>
                <a:spcPct val="160000"/>
              </a:lnSpc>
              <a:buFont typeface="Arial" pitchFamily="34" charset="0"/>
              <a:buChar char="•"/>
            </a:pPr>
            <a:r>
              <a:rPr lang="en-GB" i="1" dirty="0" err="1"/>
              <a:t>Frostpunk</a:t>
            </a:r>
            <a:r>
              <a:rPr lang="en-GB" dirty="0"/>
              <a:t> – coal, food, and heat are permanently scarce</a:t>
            </a:r>
          </a:p>
          <a:p>
            <a:pPr lvl="1">
              <a:lnSpc>
                <a:spcPct val="160000"/>
              </a:lnSpc>
              <a:buFont typeface="Arial" pitchFamily="34" charset="0"/>
              <a:buChar char="•"/>
            </a:pPr>
            <a:r>
              <a:rPr lang="en-GB" i="1" dirty="0"/>
              <a:t>Surviving Mars</a:t>
            </a:r>
            <a:r>
              <a:rPr lang="en-GB" dirty="0"/>
              <a:t> – limited oxygen, water, and power</a:t>
            </a:r>
          </a:p>
          <a:p>
            <a:pPr>
              <a:lnSpc>
                <a:spcPct val="160000"/>
              </a:lnSpc>
            </a:pPr>
            <a:r>
              <a:rPr lang="en-GB" b="1" dirty="0"/>
              <a:t>Trade-offs between growth and sustainability</a:t>
            </a:r>
            <a:endParaRPr lang="en-GB" dirty="0"/>
          </a:p>
          <a:p>
            <a:pPr lvl="1">
              <a:lnSpc>
                <a:spcPct val="160000"/>
              </a:lnSpc>
              <a:buFont typeface="Arial" pitchFamily="34" charset="0"/>
              <a:buChar char="•"/>
            </a:pPr>
            <a:r>
              <a:rPr lang="en-GB" i="1" dirty="0"/>
              <a:t>Cities: Skylines</a:t>
            </a:r>
            <a:r>
              <a:rPr lang="en-GB" dirty="0"/>
              <a:t> – economic growth vs. pollution and traffic</a:t>
            </a:r>
          </a:p>
          <a:p>
            <a:pPr lvl="1">
              <a:lnSpc>
                <a:spcPct val="160000"/>
              </a:lnSpc>
              <a:buFont typeface="Arial" pitchFamily="34" charset="0"/>
              <a:buChar char="•"/>
            </a:pPr>
            <a:r>
              <a:rPr lang="en-GB" i="1" dirty="0" err="1"/>
              <a:t>Factorio</a:t>
            </a:r>
            <a:r>
              <a:rPr lang="en-GB" dirty="0"/>
              <a:t> – efficiency vs. environmental damage (</a:t>
            </a:r>
            <a:r>
              <a:rPr lang="en-GB" dirty="0" err="1"/>
              <a:t>mods</a:t>
            </a:r>
            <a:r>
              <a:rPr lang="en-GB" dirty="0"/>
              <a:t> extend this theme)</a:t>
            </a:r>
          </a:p>
          <a:p>
            <a:pPr>
              <a:lnSpc>
                <a:spcPct val="160000"/>
              </a:lnSpc>
            </a:pPr>
            <a:r>
              <a:rPr lang="en-GB" b="1" dirty="0"/>
              <a:t>Long-term vs. short-term strategies</a:t>
            </a:r>
            <a:endParaRPr lang="en-GB" dirty="0"/>
          </a:p>
          <a:p>
            <a:pPr lvl="1">
              <a:lnSpc>
                <a:spcPct val="160000"/>
              </a:lnSpc>
              <a:buFont typeface="Arial" pitchFamily="34" charset="0"/>
              <a:buChar char="•"/>
            </a:pPr>
            <a:r>
              <a:rPr lang="en-GB" dirty="0"/>
              <a:t>Immediate survival decisions often create future crises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onomit Campbella - omówieni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algn="l"/>
            <a:r>
              <a:rPr lang="en-GB" dirty="0"/>
              <a:t>Climate Change as a Game Theme</a:t>
            </a:r>
            <a:endParaRPr lang="pl-PL" dirty="0"/>
          </a:p>
        </p:txBody>
      </p:sp>
      <p:sp>
        <p:nvSpPr>
          <p:cNvPr id="218" name="III. Powrót (Return)…"/>
          <p:cNvSpPr txBox="1">
            <a:spLocks noGrp="1"/>
          </p:cNvSpPr>
          <p:nvPr>
            <p:ph type="body" idx="1"/>
          </p:nvPr>
        </p:nvSpPr>
        <p:spPr>
          <a:xfrm>
            <a:off x="1102768" y="2897560"/>
            <a:ext cx="22074732" cy="9606956"/>
          </a:xfrm>
          <a:prstGeom prst="rect">
            <a:avLst/>
          </a:prstGeom>
        </p:spPr>
        <p:txBody>
          <a:bodyPr anchor="ctr">
            <a:normAutofit fontScale="62500" lnSpcReduction="20000"/>
          </a:bodyPr>
          <a:lstStyle/>
          <a:p>
            <a:pPr>
              <a:lnSpc>
                <a:spcPct val="170000"/>
              </a:lnSpc>
            </a:pPr>
            <a:r>
              <a:rPr lang="en-GB" b="1" dirty="0">
                <a:cs typeface="Calibri" panose="020F0502020204030204" pitchFamily="34" charset="0"/>
              </a:rPr>
              <a:t>Extreme environmental conditions</a:t>
            </a:r>
            <a:endParaRPr lang="en-GB" dirty="0">
              <a:cs typeface="Calibri" panose="020F0502020204030204" pitchFamily="34" charset="0"/>
            </a:endParaRPr>
          </a:p>
          <a:p>
            <a:pPr lvl="1">
              <a:lnSpc>
                <a:spcPct val="170000"/>
              </a:lnSpc>
            </a:pPr>
            <a:r>
              <a:rPr lang="en-GB" i="1" dirty="0" err="1">
                <a:cs typeface="Calibri" panose="020F0502020204030204" pitchFamily="34" charset="0"/>
              </a:rPr>
              <a:t>Frostpunk</a:t>
            </a:r>
            <a:r>
              <a:rPr lang="en-GB" dirty="0">
                <a:cs typeface="Calibri" panose="020F0502020204030204" pitchFamily="34" charset="0"/>
              </a:rPr>
              <a:t> – global cooling and societal collapse</a:t>
            </a:r>
          </a:p>
          <a:p>
            <a:pPr lvl="1">
              <a:lnSpc>
                <a:spcPct val="170000"/>
              </a:lnSpc>
            </a:pPr>
            <a:r>
              <a:rPr lang="en-GB" i="1" dirty="0" err="1">
                <a:cs typeface="Calibri" panose="020F0502020204030204" pitchFamily="34" charset="0"/>
              </a:rPr>
              <a:t>Floodland</a:t>
            </a:r>
            <a:r>
              <a:rPr lang="en-GB" dirty="0">
                <a:cs typeface="Calibri" panose="020F0502020204030204" pitchFamily="34" charset="0"/>
              </a:rPr>
              <a:t> – survival after sea-level rise</a:t>
            </a:r>
          </a:p>
          <a:p>
            <a:pPr>
              <a:lnSpc>
                <a:spcPct val="170000"/>
              </a:lnSpc>
            </a:pPr>
            <a:r>
              <a:rPr lang="en-GB" b="1" dirty="0">
                <a:cs typeface="Calibri" panose="020F0502020204030204" pitchFamily="34" charset="0"/>
              </a:rPr>
              <a:t>Apocalyptic vs. adaptive scenarios</a:t>
            </a:r>
            <a:endParaRPr lang="en-GB" dirty="0">
              <a:cs typeface="Calibri" panose="020F0502020204030204" pitchFamily="34" charset="0"/>
            </a:endParaRPr>
          </a:p>
          <a:p>
            <a:pPr lvl="1">
              <a:lnSpc>
                <a:spcPct val="170000"/>
              </a:lnSpc>
            </a:pPr>
            <a:r>
              <a:rPr lang="en-GB" i="1" dirty="0">
                <a:cs typeface="Calibri" panose="020F0502020204030204" pitchFamily="34" charset="0"/>
              </a:rPr>
              <a:t>Fallout</a:t>
            </a:r>
            <a:r>
              <a:rPr lang="en-GB" dirty="0">
                <a:cs typeface="Calibri" panose="020F0502020204030204" pitchFamily="34" charset="0"/>
              </a:rPr>
              <a:t> – post-apocalyptic irreversibility</a:t>
            </a:r>
          </a:p>
          <a:p>
            <a:pPr lvl="1">
              <a:lnSpc>
                <a:spcPct val="170000"/>
              </a:lnSpc>
            </a:pPr>
            <a:r>
              <a:rPr lang="en-GB" i="1" dirty="0">
                <a:cs typeface="Calibri" panose="020F0502020204030204" pitchFamily="34" charset="0"/>
              </a:rPr>
              <a:t>Terra Nil</a:t>
            </a:r>
            <a:r>
              <a:rPr lang="en-GB" dirty="0">
                <a:cs typeface="Calibri" panose="020F0502020204030204" pitchFamily="34" charset="0"/>
              </a:rPr>
              <a:t> – ecological restoration and recovery</a:t>
            </a:r>
          </a:p>
          <a:p>
            <a:pPr>
              <a:lnSpc>
                <a:spcPct val="170000"/>
              </a:lnSpc>
            </a:pPr>
            <a:r>
              <a:rPr lang="en-GB" b="1" dirty="0">
                <a:cs typeface="Calibri" panose="020F0502020204030204" pitchFamily="34" charset="0"/>
              </a:rPr>
              <a:t>Focus on consequences rather than causes</a:t>
            </a:r>
            <a:endParaRPr lang="en-GB" dirty="0">
              <a:cs typeface="Calibri" panose="020F0502020204030204" pitchFamily="34" charset="0"/>
            </a:endParaRPr>
          </a:p>
          <a:p>
            <a:pPr lvl="1">
              <a:lnSpc>
                <a:spcPct val="170000"/>
              </a:lnSpc>
            </a:pPr>
            <a:r>
              <a:rPr lang="en-GB" dirty="0">
                <a:cs typeface="Calibri" panose="020F0502020204030204" pitchFamily="34" charset="0"/>
              </a:rPr>
              <a:t>Climate change framed as lived reality, not scientific debate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Monomit w praktyc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algn="l"/>
            <a:r>
              <a:rPr lang="en-GB" dirty="0">
                <a:cs typeface="Calibri" panose="020F0502020204030204" pitchFamily="34" charset="0"/>
              </a:rPr>
              <a:t>Ethics and Player</a:t>
            </a:r>
            <a:r>
              <a:rPr lang="pl-PL" dirty="0">
                <a:cs typeface="Calibri" panose="020F0502020204030204" pitchFamily="34" charset="0"/>
              </a:rPr>
              <a:t> </a:t>
            </a:r>
            <a:r>
              <a:rPr lang="pl-PL" dirty="0" err="1">
                <a:cs typeface="Calibri" panose="020F0502020204030204" pitchFamily="34" charset="0"/>
              </a:rPr>
              <a:t>Choice</a:t>
            </a:r>
            <a:endParaRPr dirty="0">
              <a:cs typeface="Calibri" panose="020F0502020204030204" pitchFamily="34" charset="0"/>
            </a:endParaRPr>
          </a:p>
        </p:txBody>
      </p:sp>
      <p:sp>
        <p:nvSpPr>
          <p:cNvPr id="221" name="&quot;Gwiezdne wojny&quot; (Star Wars): George Lucas otwarcie przyznawał, że inspirował się monomitem Campbella przy tworzeniu sagi „Gwiezdne wojny”. Podróż Luke'a Skywalkera od zwykłego chłopca do bohatera galaktyki jest klasycznym przykładem monomitu.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150000"/>
              </a:lnSpc>
            </a:pPr>
            <a:r>
              <a:rPr lang="en-GB" sz="4800" b="1" dirty="0">
                <a:cs typeface="Calibri" panose="020F0502020204030204" pitchFamily="34" charset="0"/>
              </a:rPr>
              <a:t>Moral dilemmas embedded in mechanics</a:t>
            </a:r>
            <a:endParaRPr lang="en-GB" sz="4800" dirty="0">
              <a:cs typeface="Calibri" panose="020F0502020204030204" pitchFamily="34" charset="0"/>
            </a:endParaRP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GB" sz="3600" i="1" dirty="0" err="1">
                <a:cs typeface="Calibri" panose="020F0502020204030204" pitchFamily="34" charset="0"/>
              </a:rPr>
              <a:t>Frostpunk</a:t>
            </a:r>
            <a:r>
              <a:rPr lang="en-GB" sz="3600" dirty="0">
                <a:cs typeface="Calibri" panose="020F0502020204030204" pitchFamily="34" charset="0"/>
              </a:rPr>
              <a:t> – child </a:t>
            </a:r>
            <a:r>
              <a:rPr lang="en-GB" sz="3600" dirty="0" err="1">
                <a:cs typeface="Calibri" panose="020F0502020204030204" pitchFamily="34" charset="0"/>
              </a:rPr>
              <a:t>labor</a:t>
            </a:r>
            <a:r>
              <a:rPr lang="en-GB" sz="3600" dirty="0">
                <a:cs typeface="Calibri" panose="020F0502020204030204" pitchFamily="34" charset="0"/>
              </a:rPr>
              <a:t>, authoritarian laws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GB" sz="3600" i="1" dirty="0">
                <a:cs typeface="Calibri" panose="020F0502020204030204" pitchFamily="34" charset="0"/>
              </a:rPr>
              <a:t>This War of Mine</a:t>
            </a:r>
            <a:r>
              <a:rPr lang="en-GB" sz="3600" dirty="0">
                <a:cs typeface="Calibri" panose="020F0502020204030204" pitchFamily="34" charset="0"/>
              </a:rPr>
              <a:t> – survival vs. moral integrity</a:t>
            </a:r>
          </a:p>
          <a:p>
            <a:pPr>
              <a:lnSpc>
                <a:spcPct val="150000"/>
              </a:lnSpc>
            </a:pPr>
            <a:r>
              <a:rPr lang="en-GB" sz="4800" b="1" dirty="0">
                <a:cs typeface="Calibri" panose="020F0502020204030204" pitchFamily="34" charset="0"/>
              </a:rPr>
              <a:t>Delayed consequences</a:t>
            </a:r>
            <a:endParaRPr lang="en-GB" sz="4800" dirty="0">
              <a:cs typeface="Calibri" panose="020F0502020204030204" pitchFamily="34" charset="0"/>
            </a:endParaRP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GB" sz="3600" dirty="0">
                <a:cs typeface="Calibri" panose="020F0502020204030204" pitchFamily="34" charset="0"/>
              </a:rPr>
              <a:t>Short-term gains lead to long-term suffering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GB" sz="3600" dirty="0">
                <a:cs typeface="Calibri" panose="020F0502020204030204" pitchFamily="34" charset="0"/>
              </a:rPr>
              <a:t>Ethical costs are revealed over time</a:t>
            </a:r>
          </a:p>
          <a:p>
            <a:pPr>
              <a:lnSpc>
                <a:spcPct val="150000"/>
              </a:lnSpc>
            </a:pPr>
            <a:r>
              <a:rPr lang="en-GB" sz="4800" b="1" dirty="0">
                <a:cs typeface="Calibri" panose="020F0502020204030204" pitchFamily="34" charset="0"/>
              </a:rPr>
              <a:t>No explicit moral judgment</a:t>
            </a:r>
            <a:endParaRPr lang="en-GB" sz="4800" dirty="0">
              <a:cs typeface="Calibri" panose="020F0502020204030204" pitchFamily="34" charset="0"/>
            </a:endParaRP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GB" sz="3600" dirty="0">
                <a:cs typeface="Calibri" panose="020F0502020204030204" pitchFamily="34" charset="0"/>
              </a:rPr>
              <a:t>Games allow players to experience, </a:t>
            </a:r>
            <a:r>
              <a:rPr lang="pl-PL" sz="3600" dirty="0" err="1">
                <a:cs typeface="Calibri" panose="020F0502020204030204" pitchFamily="34" charset="0"/>
              </a:rPr>
              <a:t>without</a:t>
            </a:r>
            <a:r>
              <a:rPr lang="pl-PL" sz="3600" dirty="0">
                <a:cs typeface="Calibri" panose="020F0502020204030204" pitchFamily="34" charset="0"/>
              </a:rPr>
              <a:t> </a:t>
            </a:r>
            <a:r>
              <a:rPr lang="pl-PL" sz="3600" dirty="0" err="1">
                <a:cs typeface="Calibri" panose="020F0502020204030204" pitchFamily="34" charset="0"/>
              </a:rPr>
              <a:t>being</a:t>
            </a:r>
            <a:r>
              <a:rPr lang="pl-PL" sz="3600" dirty="0">
                <a:cs typeface="Calibri" panose="020F0502020204030204" pitchFamily="34" charset="0"/>
              </a:rPr>
              <a:t> </a:t>
            </a:r>
            <a:r>
              <a:rPr lang="en-GB" sz="3600" dirty="0">
                <a:cs typeface="Calibri" panose="020F0502020204030204" pitchFamily="34" charset="0"/>
              </a:rPr>
              <a:t>instructed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Tworzenie postac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algn="l"/>
            <a:r>
              <a:rPr lang="en-GB" dirty="0"/>
              <a:t>Games as Ecological Simulations</a:t>
            </a:r>
            <a:endParaRPr lang="pl-PL" dirty="0"/>
          </a:p>
        </p:txBody>
      </p:sp>
      <p:sp>
        <p:nvSpPr>
          <p:cNvPr id="224" name="Pomysł i koncept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 fontScale="55000" lnSpcReduction="20000"/>
          </a:bodyPr>
          <a:lstStyle/>
          <a:p>
            <a:pPr>
              <a:lnSpc>
                <a:spcPct val="170000"/>
              </a:lnSpc>
            </a:pPr>
            <a:r>
              <a:rPr lang="en-GB" b="1" dirty="0">
                <a:cs typeface="Calibri" panose="020F0502020204030204" pitchFamily="34" charset="0"/>
              </a:rPr>
              <a:t>Simplified models of reality</a:t>
            </a:r>
            <a:endParaRPr lang="en-GB" dirty="0">
              <a:cs typeface="Calibri" panose="020F0502020204030204" pitchFamily="34" charset="0"/>
            </a:endParaRPr>
          </a:p>
          <a:p>
            <a:pPr lvl="1">
              <a:lnSpc>
                <a:spcPct val="170000"/>
              </a:lnSpc>
              <a:buFont typeface="Arial" pitchFamily="34" charset="0"/>
              <a:buChar char="•"/>
            </a:pPr>
            <a:r>
              <a:rPr lang="en-GB" i="1" dirty="0" err="1">
                <a:cs typeface="Calibri" panose="020F0502020204030204" pitchFamily="34" charset="0"/>
              </a:rPr>
              <a:t>SimEarth</a:t>
            </a:r>
            <a:r>
              <a:rPr lang="en-GB" dirty="0">
                <a:cs typeface="Calibri" panose="020F0502020204030204" pitchFamily="34" charset="0"/>
              </a:rPr>
              <a:t> – planetary-scale ecological simulation</a:t>
            </a:r>
          </a:p>
          <a:p>
            <a:pPr lvl="1">
              <a:lnSpc>
                <a:spcPct val="170000"/>
              </a:lnSpc>
              <a:buFont typeface="Arial" pitchFamily="34" charset="0"/>
              <a:buChar char="•"/>
            </a:pPr>
            <a:r>
              <a:rPr lang="en-GB" i="1" dirty="0">
                <a:cs typeface="Calibri" panose="020F0502020204030204" pitchFamily="34" charset="0"/>
              </a:rPr>
              <a:t>Eco</a:t>
            </a:r>
            <a:r>
              <a:rPr lang="en-GB" dirty="0">
                <a:cs typeface="Calibri" panose="020F0502020204030204" pitchFamily="34" charset="0"/>
              </a:rPr>
              <a:t> – complex but still abstracted systems</a:t>
            </a:r>
          </a:p>
          <a:p>
            <a:pPr>
              <a:lnSpc>
                <a:spcPct val="170000"/>
              </a:lnSpc>
            </a:pPr>
            <a:r>
              <a:rPr lang="en-GB" b="1" dirty="0">
                <a:cs typeface="Calibri" panose="020F0502020204030204" pitchFamily="34" charset="0"/>
              </a:rPr>
              <a:t>Feedback loops and emergent outcomes</a:t>
            </a:r>
            <a:endParaRPr lang="en-GB" dirty="0">
              <a:cs typeface="Calibri" panose="020F0502020204030204" pitchFamily="34" charset="0"/>
            </a:endParaRPr>
          </a:p>
          <a:p>
            <a:pPr lvl="1">
              <a:lnSpc>
                <a:spcPct val="170000"/>
              </a:lnSpc>
              <a:buFont typeface="Arial" pitchFamily="34" charset="0"/>
              <a:buChar char="•"/>
            </a:pPr>
            <a:r>
              <a:rPr lang="en-GB" dirty="0">
                <a:cs typeface="Calibri" panose="020F0502020204030204" pitchFamily="34" charset="0"/>
              </a:rPr>
              <a:t>Pollution affects health, productivity, and stability</a:t>
            </a:r>
          </a:p>
          <a:p>
            <a:pPr lvl="1">
              <a:lnSpc>
                <a:spcPct val="170000"/>
              </a:lnSpc>
              <a:buFont typeface="Arial" pitchFamily="34" charset="0"/>
              <a:buChar char="•"/>
            </a:pPr>
            <a:r>
              <a:rPr lang="en-GB" dirty="0">
                <a:cs typeface="Calibri" panose="020F0502020204030204" pitchFamily="34" charset="0"/>
              </a:rPr>
              <a:t>Small actions scale into systemic change</a:t>
            </a:r>
          </a:p>
          <a:p>
            <a:pPr>
              <a:lnSpc>
                <a:spcPct val="170000"/>
              </a:lnSpc>
            </a:pPr>
            <a:r>
              <a:rPr lang="en-GB" b="1" dirty="0">
                <a:cs typeface="Calibri" panose="020F0502020204030204" pitchFamily="34" charset="0"/>
              </a:rPr>
              <a:t>Learning through failure</a:t>
            </a:r>
            <a:endParaRPr lang="en-GB" dirty="0">
              <a:cs typeface="Calibri" panose="020F0502020204030204" pitchFamily="34" charset="0"/>
            </a:endParaRPr>
          </a:p>
          <a:p>
            <a:pPr lvl="1">
              <a:lnSpc>
                <a:spcPct val="170000"/>
              </a:lnSpc>
              <a:buFont typeface="Arial" pitchFamily="34" charset="0"/>
              <a:buChar char="•"/>
            </a:pPr>
            <a:r>
              <a:rPr lang="en-GB" dirty="0">
                <a:cs typeface="Calibri" panose="020F0502020204030204" pitchFamily="34" charset="0"/>
              </a:rPr>
              <a:t>Collapse becomes a pedagogical tool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Zwizualizuj postać!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n-GB" dirty="0"/>
              <a:t>Limits of Environmental Representation</a:t>
            </a:r>
            <a:endParaRPr lang="pl-PL" dirty="0"/>
          </a:p>
        </p:txBody>
      </p:sp>
      <p:sp>
        <p:nvSpPr>
          <p:cNvPr id="227" name="Opis fizyczny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ctr">
            <a:normAutofit fontScale="70000" lnSpcReduction="20000"/>
          </a:bodyPr>
          <a:lstStyle/>
          <a:p>
            <a:pPr>
              <a:lnSpc>
                <a:spcPct val="160000"/>
              </a:lnSpc>
            </a:pPr>
            <a:r>
              <a:rPr lang="en-GB" b="1" dirty="0">
                <a:cs typeface="Calibri" panose="020F0502020204030204" pitchFamily="34" charset="0"/>
              </a:rPr>
              <a:t>Reduction of complexity</a:t>
            </a:r>
            <a:endParaRPr lang="en-GB" dirty="0">
              <a:cs typeface="Calibri" panose="020F0502020204030204" pitchFamily="34" charset="0"/>
            </a:endParaRPr>
          </a:p>
          <a:p>
            <a:pPr lvl="1">
              <a:lnSpc>
                <a:spcPct val="160000"/>
              </a:lnSpc>
              <a:buFont typeface="Arial" pitchFamily="34" charset="0"/>
              <a:buChar char="•"/>
            </a:pPr>
            <a:r>
              <a:rPr lang="en-GB" dirty="0">
                <a:cs typeface="Calibri" panose="020F0502020204030204" pitchFamily="34" charset="0"/>
              </a:rPr>
              <a:t>Climate reduced to a few numerical indicators</a:t>
            </a:r>
          </a:p>
          <a:p>
            <a:pPr>
              <a:lnSpc>
                <a:spcPct val="160000"/>
              </a:lnSpc>
            </a:pPr>
            <a:r>
              <a:rPr lang="en-GB" b="1" dirty="0">
                <a:cs typeface="Calibri" panose="020F0502020204030204" pitchFamily="34" charset="0"/>
              </a:rPr>
              <a:t>Anthropocentric bias</a:t>
            </a:r>
            <a:endParaRPr lang="en-GB" dirty="0">
              <a:cs typeface="Calibri" panose="020F0502020204030204" pitchFamily="34" charset="0"/>
            </a:endParaRPr>
          </a:p>
          <a:p>
            <a:pPr lvl="1">
              <a:lnSpc>
                <a:spcPct val="160000"/>
              </a:lnSpc>
              <a:buFont typeface="Arial" pitchFamily="34" charset="0"/>
              <a:buChar char="•"/>
            </a:pPr>
            <a:r>
              <a:rPr lang="en-GB" dirty="0">
                <a:cs typeface="Calibri" panose="020F0502020204030204" pitchFamily="34" charset="0"/>
              </a:rPr>
              <a:t>Nature valued mainly for human benefit (</a:t>
            </a:r>
            <a:r>
              <a:rPr lang="en-GB" i="1" dirty="0">
                <a:cs typeface="Calibri" panose="020F0502020204030204" pitchFamily="34" charset="0"/>
              </a:rPr>
              <a:t>Civilization</a:t>
            </a:r>
            <a:r>
              <a:rPr lang="en-GB" dirty="0">
                <a:cs typeface="Calibri" panose="020F0502020204030204" pitchFamily="34" charset="0"/>
              </a:rPr>
              <a:t> series)</a:t>
            </a:r>
          </a:p>
          <a:p>
            <a:pPr>
              <a:lnSpc>
                <a:spcPct val="160000"/>
              </a:lnSpc>
            </a:pPr>
            <a:r>
              <a:rPr lang="en-GB" b="1" dirty="0" err="1">
                <a:cs typeface="Calibri" panose="020F0502020204030204" pitchFamily="34" charset="0"/>
              </a:rPr>
              <a:t>Extractivist</a:t>
            </a:r>
            <a:r>
              <a:rPr lang="en-GB" b="1" dirty="0">
                <a:cs typeface="Calibri" panose="020F0502020204030204" pitchFamily="34" charset="0"/>
              </a:rPr>
              <a:t> logic</a:t>
            </a:r>
            <a:endParaRPr lang="en-GB" dirty="0">
              <a:cs typeface="Calibri" panose="020F0502020204030204" pitchFamily="34" charset="0"/>
            </a:endParaRPr>
          </a:p>
          <a:p>
            <a:pPr lvl="1">
              <a:lnSpc>
                <a:spcPct val="160000"/>
              </a:lnSpc>
              <a:buFont typeface="Arial" pitchFamily="34" charset="0"/>
              <a:buChar char="•"/>
            </a:pPr>
            <a:r>
              <a:rPr lang="en-GB" dirty="0">
                <a:cs typeface="Calibri" panose="020F0502020204030204" pitchFamily="34" charset="0"/>
              </a:rPr>
              <a:t>Infinite resource loops in many strategy games</a:t>
            </a:r>
          </a:p>
          <a:p>
            <a:pPr lvl="1">
              <a:lnSpc>
                <a:spcPct val="160000"/>
              </a:lnSpc>
              <a:buFont typeface="Arial" pitchFamily="34" charset="0"/>
              <a:buChar char="•"/>
            </a:pPr>
            <a:r>
              <a:rPr lang="en-GB" dirty="0">
                <a:cs typeface="Calibri" panose="020F0502020204030204" pitchFamily="34" charset="0"/>
              </a:rPr>
              <a:t>Progress framed as domination over nature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Wprowadzeni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algn="l"/>
            <a:r>
              <a:rPr lang="en-GB" dirty="0"/>
              <a:t>Presentation Goals</a:t>
            </a:r>
          </a:p>
        </p:txBody>
      </p:sp>
      <p:sp>
        <p:nvSpPr>
          <p:cNvPr id="181" name="Wprowadzenie - Kim jest postać?…"/>
          <p:cNvSpPr txBox="1">
            <a:spLocks noGrp="1"/>
          </p:cNvSpPr>
          <p:nvPr>
            <p:ph type="body" idx="1"/>
          </p:nvPr>
        </p:nvSpPr>
        <p:spPr>
          <a:xfrm>
            <a:off x="1206500" y="4197704"/>
            <a:ext cx="21971000" cy="8256012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>
              <a:lnSpc>
                <a:spcPct val="200000"/>
              </a:lnSpc>
            </a:pPr>
            <a:r>
              <a:rPr lang="en-US" sz="6600" dirty="0"/>
              <a:t>Reminding the concept of game adaptations</a:t>
            </a:r>
          </a:p>
          <a:p>
            <a:pPr>
              <a:lnSpc>
                <a:spcPct val="200000"/>
              </a:lnSpc>
            </a:pPr>
            <a:r>
              <a:rPr lang="en-US" sz="6600" dirty="0" err="1"/>
              <a:t>Examinimg</a:t>
            </a:r>
            <a:r>
              <a:rPr lang="en-US" sz="6600" dirty="0"/>
              <a:t> games as tools for environmental awareness</a:t>
            </a:r>
          </a:p>
          <a:p>
            <a:pPr>
              <a:lnSpc>
                <a:spcPct val="200000"/>
              </a:lnSpc>
            </a:pPr>
            <a:r>
              <a:rPr lang="en-US" sz="6600" dirty="0"/>
              <a:t>Analyzing sustainability through game mechanics and narratives</a:t>
            </a:r>
          </a:p>
          <a:p>
            <a:pPr>
              <a:lnSpc>
                <a:spcPct val="200000"/>
              </a:lnSpc>
            </a:pPr>
            <a:r>
              <a:rPr lang="en-US" sz="6600" dirty="0"/>
              <a:t>Critically assessing limitations and risks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Kim jest?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algn="l"/>
            <a:r>
              <a:rPr lang="en-GB" dirty="0"/>
              <a:t>From Entertainment to Purpose</a:t>
            </a:r>
            <a:endParaRPr lang="pl-PL" dirty="0"/>
          </a:p>
        </p:txBody>
      </p:sp>
      <p:sp>
        <p:nvSpPr>
          <p:cNvPr id="230" name="jakie ma relacje?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ctr">
            <a:normAutofit fontScale="77500" lnSpcReduction="20000"/>
          </a:bodyPr>
          <a:lstStyle/>
          <a:p>
            <a:pPr>
              <a:lnSpc>
                <a:spcPct val="170000"/>
              </a:lnSpc>
            </a:pPr>
            <a:r>
              <a:rPr lang="en-GB" b="1" dirty="0">
                <a:cs typeface="Calibri" panose="020F0502020204030204" pitchFamily="34" charset="0"/>
              </a:rPr>
              <a:t>Shift toward explicit social goals</a:t>
            </a:r>
            <a:endParaRPr lang="en-GB" dirty="0">
              <a:cs typeface="Calibri" panose="020F0502020204030204" pitchFamily="34" charset="0"/>
            </a:endParaRPr>
          </a:p>
          <a:p>
            <a:pPr lvl="1">
              <a:lnSpc>
                <a:spcPct val="170000"/>
              </a:lnSpc>
              <a:buFont typeface="Arial" pitchFamily="34" charset="0"/>
              <a:buChar char="•"/>
            </a:pPr>
            <a:r>
              <a:rPr lang="en-GB" i="1" dirty="0">
                <a:cs typeface="Calibri" panose="020F0502020204030204" pitchFamily="34" charset="0"/>
              </a:rPr>
              <a:t>Eco</a:t>
            </a:r>
            <a:r>
              <a:rPr lang="en-GB" dirty="0">
                <a:cs typeface="Calibri" panose="020F0502020204030204" pitchFamily="34" charset="0"/>
              </a:rPr>
              <a:t>, </a:t>
            </a:r>
            <a:r>
              <a:rPr lang="en-GB" i="1" dirty="0">
                <a:cs typeface="Calibri" panose="020F0502020204030204" pitchFamily="34" charset="0"/>
              </a:rPr>
              <a:t>Terra Nil</a:t>
            </a:r>
            <a:r>
              <a:rPr lang="en-GB" dirty="0">
                <a:cs typeface="Calibri" panose="020F0502020204030204" pitchFamily="34" charset="0"/>
              </a:rPr>
              <a:t>, </a:t>
            </a:r>
            <a:r>
              <a:rPr lang="en-GB" i="1" dirty="0" err="1">
                <a:cs typeface="Calibri" panose="020F0502020204030204" pitchFamily="34" charset="0"/>
              </a:rPr>
              <a:t>Endling</a:t>
            </a:r>
            <a:endParaRPr lang="en-GB" dirty="0">
              <a:cs typeface="Calibri" panose="020F0502020204030204" pitchFamily="34" charset="0"/>
            </a:endParaRPr>
          </a:p>
          <a:p>
            <a:pPr>
              <a:lnSpc>
                <a:spcPct val="170000"/>
              </a:lnSpc>
            </a:pPr>
            <a:r>
              <a:rPr lang="en-GB" b="1" dirty="0">
                <a:cs typeface="Calibri" panose="020F0502020204030204" pitchFamily="34" charset="0"/>
              </a:rPr>
              <a:t>Entertainment games as gateways</a:t>
            </a:r>
            <a:endParaRPr lang="en-GB" dirty="0">
              <a:cs typeface="Calibri" panose="020F0502020204030204" pitchFamily="34" charset="0"/>
            </a:endParaRPr>
          </a:p>
          <a:p>
            <a:pPr lvl="1">
              <a:lnSpc>
                <a:spcPct val="170000"/>
              </a:lnSpc>
              <a:buFont typeface="Arial" pitchFamily="34" charset="0"/>
              <a:buChar char="•"/>
            </a:pPr>
            <a:r>
              <a:rPr lang="en-GB" dirty="0">
                <a:cs typeface="Calibri" panose="020F0502020204030204" pitchFamily="34" charset="0"/>
              </a:rPr>
              <a:t>Players encounter sustainability unintentionally (</a:t>
            </a:r>
            <a:r>
              <a:rPr lang="en-GB" i="1" dirty="0">
                <a:cs typeface="Calibri" panose="020F0502020204030204" pitchFamily="34" charset="0"/>
              </a:rPr>
              <a:t>Cities: Skylines</a:t>
            </a:r>
            <a:r>
              <a:rPr lang="en-GB" dirty="0">
                <a:cs typeface="Calibri" panose="020F0502020204030204" pitchFamily="34" charset="0"/>
              </a:rPr>
              <a:t>)</a:t>
            </a:r>
          </a:p>
          <a:p>
            <a:pPr>
              <a:lnSpc>
                <a:spcPct val="170000"/>
              </a:lnSpc>
            </a:pPr>
            <a:r>
              <a:rPr lang="en-GB" b="1" dirty="0">
                <a:cs typeface="Calibri" panose="020F0502020204030204" pitchFamily="34" charset="0"/>
              </a:rPr>
              <a:t>Adaptation rather than replacement</a:t>
            </a:r>
            <a:endParaRPr lang="en-GB" dirty="0">
              <a:cs typeface="Calibri" panose="020F0502020204030204" pitchFamily="34" charset="0"/>
            </a:endParaRPr>
          </a:p>
          <a:p>
            <a:pPr lvl="1">
              <a:lnSpc>
                <a:spcPct val="170000"/>
              </a:lnSpc>
              <a:buFont typeface="Arial" pitchFamily="34" charset="0"/>
              <a:buChar char="•"/>
            </a:pPr>
            <a:r>
              <a:rPr lang="en-GB" dirty="0">
                <a:cs typeface="Calibri" panose="020F0502020204030204" pitchFamily="34" charset="0"/>
              </a:rPr>
              <a:t>Existing games reinterpreted for education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Research!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algn="l"/>
            <a:r>
              <a:rPr lang="en-GB" dirty="0"/>
              <a:t>What Are Serious Games?</a:t>
            </a:r>
            <a:endParaRPr lang="pl-PL" dirty="0"/>
          </a:p>
        </p:txBody>
      </p:sp>
      <p:sp>
        <p:nvSpPr>
          <p:cNvPr id="233" name="jeśli przedstawiasz postać, która utożsamia inną grupę/kulturę niż twoja własna, postaraj się zrozumieć sytuację o której piszesz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pl-PL" sz="4800" dirty="0">
                <a:cs typeface="Calibri" panose="020F0502020204030204" pitchFamily="34" charset="0"/>
              </a:rPr>
              <a:t>‘</a:t>
            </a:r>
            <a:r>
              <a:rPr lang="en-GB" sz="4800" dirty="0">
                <a:cs typeface="Calibri" panose="020F0502020204030204" pitchFamily="34" charset="0"/>
              </a:rPr>
              <a:t>Serious games are interactive digital applications that go beyond entertainment and incorporate educational, informational, or training</a:t>
            </a:r>
            <a:r>
              <a:rPr lang="pl-PL" sz="4800" dirty="0">
                <a:cs typeface="Calibri" panose="020F0502020204030204" pitchFamily="34" charset="0"/>
              </a:rPr>
              <a:t> </a:t>
            </a:r>
            <a:r>
              <a:rPr lang="en-GB" sz="4800" dirty="0">
                <a:cs typeface="Calibri" panose="020F0502020204030204" pitchFamily="34" charset="0"/>
              </a:rPr>
              <a:t>objectives as the goal of the game</a:t>
            </a:r>
            <a:r>
              <a:rPr lang="pl-PL" sz="4800" dirty="0">
                <a:cs typeface="Calibri" panose="020F0502020204030204" pitchFamily="34" charset="0"/>
              </a:rPr>
              <a:t>’ (Richard </a:t>
            </a:r>
            <a:r>
              <a:rPr lang="pl-PL" sz="4800" dirty="0" err="1">
                <a:cs typeface="Calibri" panose="020F0502020204030204" pitchFamily="34" charset="0"/>
              </a:rPr>
              <a:t>Lamb</a:t>
            </a:r>
            <a:r>
              <a:rPr lang="pl-PL" sz="4800" dirty="0">
                <a:cs typeface="Calibri" panose="020F0502020204030204" pitchFamily="34" charset="0"/>
              </a:rPr>
              <a:t>).</a:t>
            </a:r>
            <a:r>
              <a:rPr lang="en-GB" sz="4800" dirty="0">
                <a:cs typeface="Calibri" panose="020F0502020204030204" pitchFamily="34" charset="0"/>
              </a:rPr>
              <a:t> </a:t>
            </a:r>
            <a:endParaRPr lang="pl-PL" sz="4800" dirty="0"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4800" b="1" dirty="0">
                <a:cs typeface="Calibri" panose="020F0502020204030204" pitchFamily="34" charset="0"/>
              </a:rPr>
              <a:t>Key characteristics</a:t>
            </a:r>
            <a:endParaRPr lang="en-GB" sz="4800" dirty="0">
              <a:cs typeface="Calibri" panose="020F0502020204030204" pitchFamily="34" charset="0"/>
            </a:endParaRP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GB" sz="3900" dirty="0">
                <a:cs typeface="Calibri" panose="020F0502020204030204" pitchFamily="34" charset="0"/>
              </a:rPr>
              <a:t>Explicit non-entertainment goals (learning, awareness, decision support)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GB" sz="3900" dirty="0">
                <a:cs typeface="Calibri" panose="020F0502020204030204" pitchFamily="34" charset="0"/>
              </a:rPr>
              <a:t>Rule-based systems and player agency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GB" sz="3900" dirty="0">
                <a:cs typeface="Calibri" panose="020F0502020204030204" pitchFamily="34" charset="0"/>
              </a:rPr>
              <a:t>Simulation of real-world processes or dilemmas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Research!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algn="l"/>
            <a:r>
              <a:rPr lang="en-GB" dirty="0"/>
              <a:t>Adapting Commercial Games</a:t>
            </a:r>
            <a:endParaRPr lang="pl-PL" dirty="0"/>
          </a:p>
        </p:txBody>
      </p:sp>
      <p:sp>
        <p:nvSpPr>
          <p:cNvPr id="233" name="jeśli przedstawiasz postać, która utożsamia inną grupę/kulturę niż twoja własna, postaraj się zrozumieć sytuację o której piszesz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en-GB" sz="4800" b="1" dirty="0" err="1"/>
              <a:t>Modding</a:t>
            </a:r>
            <a:endParaRPr lang="en-GB" sz="4800" dirty="0"/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GB" sz="3900" i="1" dirty="0" err="1"/>
              <a:t>Minecraft</a:t>
            </a:r>
            <a:r>
              <a:rPr lang="en-GB" sz="3900" i="1" dirty="0"/>
              <a:t> Education Edition</a:t>
            </a:r>
            <a:r>
              <a:rPr lang="en-GB" sz="3900" dirty="0"/>
              <a:t> – sustainability lessons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GB" sz="3900" i="1" dirty="0"/>
              <a:t>Cities: Skylines</a:t>
            </a:r>
            <a:r>
              <a:rPr lang="en-GB" sz="3900" dirty="0"/>
              <a:t> </a:t>
            </a:r>
            <a:r>
              <a:rPr lang="en-GB" sz="3900" dirty="0" err="1"/>
              <a:t>mods</a:t>
            </a:r>
            <a:r>
              <a:rPr lang="en-GB" sz="3900" dirty="0"/>
              <a:t> for pollution realism</a:t>
            </a:r>
          </a:p>
          <a:p>
            <a:pPr>
              <a:lnSpc>
                <a:spcPct val="150000"/>
              </a:lnSpc>
            </a:pPr>
            <a:r>
              <a:rPr lang="en-GB" sz="4800" b="1" dirty="0" err="1"/>
              <a:t>Recontextualization</a:t>
            </a:r>
            <a:endParaRPr lang="en-GB" sz="4800" dirty="0"/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GB" sz="3900" dirty="0"/>
              <a:t>Using entertainment games in classrooms</a:t>
            </a:r>
          </a:p>
          <a:p>
            <a:pPr>
              <a:lnSpc>
                <a:spcPct val="150000"/>
              </a:lnSpc>
            </a:pPr>
            <a:r>
              <a:rPr lang="en-GB" sz="4800" b="1" dirty="0"/>
              <a:t>Low-cost solutions</a:t>
            </a:r>
            <a:endParaRPr lang="en-GB" sz="4800" dirty="0"/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GB" sz="3900" dirty="0"/>
              <a:t>No need to develop new software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en-GB" sz="7200" dirty="0">
                <a:cs typeface="Calibri" panose="020F0502020204030204" pitchFamily="34" charset="0"/>
              </a:rPr>
              <a:t>Ethical Risks</a:t>
            </a:r>
            <a:r>
              <a:rPr lang="pl-PL" sz="7200" dirty="0">
                <a:cs typeface="Calibri" panose="020F0502020204030204" pitchFamily="34" charset="0"/>
              </a:rPr>
              <a:t> Of </a:t>
            </a:r>
            <a:r>
              <a:rPr lang="pl-PL" sz="7200" dirty="0" err="1">
                <a:cs typeface="Calibri" panose="020F0502020204030204" pitchFamily="34" charset="0"/>
              </a:rPr>
              <a:t>Including</a:t>
            </a:r>
            <a:r>
              <a:rPr lang="pl-PL" sz="7200" dirty="0">
                <a:cs typeface="Calibri" panose="020F0502020204030204" pitchFamily="34" charset="0"/>
              </a:rPr>
              <a:t> Green </a:t>
            </a:r>
            <a:r>
              <a:rPr lang="pl-PL" sz="7200" dirty="0" err="1">
                <a:cs typeface="Calibri" panose="020F0502020204030204" pitchFamily="34" charset="0"/>
              </a:rPr>
              <a:t>Transformation</a:t>
            </a:r>
            <a:endParaRPr lang="en-GB" sz="7200" dirty="0">
              <a:cs typeface="Calibri" panose="020F0502020204030204" pitchFamily="34" charset="0"/>
            </a:endParaRPr>
          </a:p>
        </p:txBody>
      </p:sp>
      <p:sp>
        <p:nvSpPr>
          <p:cNvPr id="4" name="Symbol zastępczy tekstu 3"/>
          <p:cNvSpPr>
            <a:spLocks noGrp="1"/>
          </p:cNvSpPr>
          <p:nvPr>
            <p:ph type="body" idx="1"/>
          </p:nvPr>
        </p:nvSpPr>
        <p:spPr>
          <a:xfrm>
            <a:off x="1219200" y="3617641"/>
            <a:ext cx="21945600" cy="8634688"/>
          </a:xfrm>
        </p:spPr>
        <p:txBody>
          <a:bodyPr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en-GB" sz="4800" b="1" dirty="0" err="1"/>
              <a:t>Greenwashing</a:t>
            </a:r>
            <a:endParaRPr lang="en-GB" sz="4800" dirty="0"/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GB" sz="3900" dirty="0"/>
              <a:t>Superficial sustainability mechanics</a:t>
            </a:r>
          </a:p>
          <a:p>
            <a:pPr>
              <a:lnSpc>
                <a:spcPct val="150000"/>
              </a:lnSpc>
            </a:pPr>
            <a:r>
              <a:rPr lang="en-GB" sz="4800" b="1" dirty="0"/>
              <a:t>False solutions</a:t>
            </a:r>
            <a:endParaRPr lang="en-GB" sz="4800" dirty="0"/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GB" sz="3900" dirty="0"/>
              <a:t>Overemphasis on individual action</a:t>
            </a:r>
          </a:p>
          <a:p>
            <a:pPr>
              <a:lnSpc>
                <a:spcPct val="150000"/>
              </a:lnSpc>
            </a:pPr>
            <a:r>
              <a:rPr lang="en-GB" sz="4800" b="1" dirty="0"/>
              <a:t>Shifted responsibility</a:t>
            </a:r>
            <a:endParaRPr lang="en-GB" sz="4800" dirty="0"/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GB" sz="3900" dirty="0"/>
              <a:t>Structural causes remain invisible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en-GB" sz="9600" dirty="0"/>
              <a:t>Key Challenges</a:t>
            </a:r>
            <a:endParaRPr lang="en-GB" sz="7200" dirty="0">
              <a:cs typeface="Calibri" panose="020F0502020204030204" pitchFamily="34" charset="0"/>
            </a:endParaRPr>
          </a:p>
        </p:txBody>
      </p:sp>
      <p:sp>
        <p:nvSpPr>
          <p:cNvPr id="4" name="Symbol zastępczy tekstu 3"/>
          <p:cNvSpPr>
            <a:spLocks noGrp="1"/>
          </p:cNvSpPr>
          <p:nvPr>
            <p:ph type="body" idx="1"/>
          </p:nvPr>
        </p:nvSpPr>
        <p:spPr>
          <a:xfrm>
            <a:off x="1219200" y="3617641"/>
            <a:ext cx="21945600" cy="8634688"/>
          </a:xfrm>
        </p:spPr>
        <p:txBody>
          <a:bodyPr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en-GB" sz="6000" dirty="0"/>
              <a:t>Complexity vs. accessibility</a:t>
            </a:r>
          </a:p>
          <a:p>
            <a:pPr>
              <a:lnSpc>
                <a:spcPct val="150000"/>
              </a:lnSpc>
            </a:pPr>
            <a:r>
              <a:rPr lang="en-GB" sz="6000" dirty="0"/>
              <a:t>Engagement fatigue</a:t>
            </a:r>
          </a:p>
          <a:p>
            <a:pPr>
              <a:lnSpc>
                <a:spcPct val="150000"/>
              </a:lnSpc>
            </a:pPr>
            <a:r>
              <a:rPr lang="en-GB" sz="6000" dirty="0"/>
              <a:t>Measuring real-world impact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en-GB" sz="9600" dirty="0"/>
              <a:t>Key Takeaways</a:t>
            </a:r>
            <a:endParaRPr lang="en-GB" sz="7200" dirty="0">
              <a:cs typeface="Calibri" panose="020F0502020204030204" pitchFamily="34" charset="0"/>
            </a:endParaRPr>
          </a:p>
        </p:txBody>
      </p:sp>
      <p:sp>
        <p:nvSpPr>
          <p:cNvPr id="4" name="Symbol zastępczy tekstu 3"/>
          <p:cNvSpPr>
            <a:spLocks noGrp="1"/>
          </p:cNvSpPr>
          <p:nvPr>
            <p:ph type="body" idx="1"/>
          </p:nvPr>
        </p:nvSpPr>
        <p:spPr>
          <a:xfrm>
            <a:off x="1219200" y="3617641"/>
            <a:ext cx="21945600" cy="8634688"/>
          </a:xfrm>
        </p:spPr>
        <p:txBody>
          <a:bodyPr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en-GB" sz="6000"/>
              <a:t>Adaptations </a:t>
            </a:r>
            <a:r>
              <a:rPr lang="en-GB" sz="6000" dirty="0"/>
              <a:t>enable sustainability education</a:t>
            </a:r>
          </a:p>
          <a:p>
            <a:pPr>
              <a:lnSpc>
                <a:spcPct val="150000"/>
              </a:lnSpc>
            </a:pPr>
            <a:r>
              <a:rPr lang="en-GB" sz="6000" dirty="0"/>
              <a:t>Critical design is essential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en-GB" sz="9600" dirty="0"/>
              <a:t>Discussion</a:t>
            </a:r>
            <a:endParaRPr lang="en-GB" sz="7200" dirty="0">
              <a:cs typeface="Calibri" panose="020F0502020204030204" pitchFamily="34" charset="0"/>
            </a:endParaRPr>
          </a:p>
        </p:txBody>
      </p:sp>
      <p:sp>
        <p:nvSpPr>
          <p:cNvPr id="4" name="Symbol zastępczy tekstu 3"/>
          <p:cNvSpPr>
            <a:spLocks noGrp="1"/>
          </p:cNvSpPr>
          <p:nvPr>
            <p:ph type="body" idx="1"/>
          </p:nvPr>
        </p:nvSpPr>
        <p:spPr>
          <a:xfrm>
            <a:off x="1219200" y="3617641"/>
            <a:ext cx="21945600" cy="8634688"/>
          </a:xfrm>
        </p:spPr>
        <p:txBody>
          <a:bodyPr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en-GB" sz="6000" dirty="0"/>
              <a:t>Can games meaningfully change environmental </a:t>
            </a:r>
            <a:r>
              <a:rPr lang="en-GB" sz="6000" dirty="0" err="1"/>
              <a:t>behavior</a:t>
            </a:r>
            <a:r>
              <a:rPr lang="en-GB" sz="6000" dirty="0"/>
              <a:t>?</a:t>
            </a:r>
          </a:p>
          <a:p>
            <a:pPr>
              <a:lnSpc>
                <a:spcPct val="150000"/>
              </a:lnSpc>
            </a:pPr>
            <a:r>
              <a:rPr lang="en-GB" sz="6000" dirty="0"/>
              <a:t>Where are the limits of simulation?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Kim jest postać?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algn="l"/>
            <a:r>
              <a:rPr lang="en-GB" dirty="0"/>
              <a:t>What Are Game Adaptations?</a:t>
            </a:r>
            <a:endParaRPr lang="pl-PL" dirty="0"/>
          </a:p>
        </p:txBody>
      </p:sp>
      <p:sp>
        <p:nvSpPr>
          <p:cNvPr id="184" name="Słownik PWN podaje między innimi taką definicję &quot;sylwetka człowieka stworzona przez pisarza, artystę, aktora itp.&quot;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ctr"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en-GB" dirty="0"/>
              <a:t>Transformation of games into new media, contexts, or purposes</a:t>
            </a:r>
          </a:p>
          <a:p>
            <a:pPr>
              <a:lnSpc>
                <a:spcPct val="150000"/>
              </a:lnSpc>
            </a:pPr>
            <a:r>
              <a:rPr lang="en-GB" dirty="0"/>
              <a:t>Includes: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GB" dirty="0"/>
              <a:t>Media adaptations (film, literature, </a:t>
            </a:r>
            <a:r>
              <a:rPr lang="en-GB" dirty="0" err="1"/>
              <a:t>transmedia</a:t>
            </a:r>
            <a:r>
              <a:rPr lang="en-GB" dirty="0"/>
              <a:t>)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GB" dirty="0"/>
              <a:t>Functional adaptations (education, policy, training)</a:t>
            </a:r>
          </a:p>
          <a:p>
            <a:pPr>
              <a:lnSpc>
                <a:spcPct val="150000"/>
              </a:lnSpc>
            </a:pPr>
            <a:r>
              <a:rPr lang="en-GB" dirty="0"/>
              <a:t>Focus on meaning rather than fidelity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Znaczenie postaci w narracj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algn="l"/>
            <a:r>
              <a:rPr lang="en-GB" dirty="0"/>
              <a:t>Games as Cultural Systems</a:t>
            </a:r>
            <a:endParaRPr lang="pl-PL" dirty="0"/>
          </a:p>
        </p:txBody>
      </p:sp>
      <p:sp>
        <p:nvSpPr>
          <p:cNvPr id="187" name="Postaci są głównymi „aktorami” w opowieści, przez których odbywa się akcja i rozwija się fabuła.…"/>
          <p:cNvSpPr txBox="1">
            <a:spLocks noGrp="1"/>
          </p:cNvSpPr>
          <p:nvPr>
            <p:ph type="body" idx="1"/>
          </p:nvPr>
        </p:nvSpPr>
        <p:spPr>
          <a:xfrm>
            <a:off x="1174776" y="3761655"/>
            <a:ext cx="21990024" cy="8490673"/>
          </a:xfrm>
          <a:prstGeom prst="rect">
            <a:avLst/>
          </a:prstGeom>
        </p:spPr>
        <p:txBody>
          <a:bodyPr anchor="ctr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GB" dirty="0"/>
              <a:t>Games model social, economic, and ecological systems</a:t>
            </a:r>
          </a:p>
          <a:p>
            <a:pPr>
              <a:lnSpc>
                <a:spcPct val="150000"/>
              </a:lnSpc>
            </a:pPr>
            <a:r>
              <a:rPr lang="en-GB" dirty="0"/>
              <a:t>Players learn through interaction and decision-making</a:t>
            </a:r>
          </a:p>
          <a:p>
            <a:pPr>
              <a:lnSpc>
                <a:spcPct val="150000"/>
              </a:lnSpc>
            </a:pPr>
            <a:r>
              <a:rPr lang="en-GB" dirty="0"/>
              <a:t>Rules communicate values and priorities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Typy postac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n-GB" sz="9600" dirty="0"/>
              <a:t>Defining the Green Transformation</a:t>
            </a:r>
          </a:p>
        </p:txBody>
      </p:sp>
      <p:sp>
        <p:nvSpPr>
          <p:cNvPr id="190" name="Protagonista - główna postać w opowieści. Nie musi to być jedna postać - bardzo często protagonistów mamy kilku.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ctr"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en-GB" dirty="0"/>
              <a:t>Structural shift toward environmental sustainability</a:t>
            </a:r>
          </a:p>
          <a:p>
            <a:pPr>
              <a:lnSpc>
                <a:spcPct val="150000"/>
              </a:lnSpc>
            </a:pPr>
            <a:r>
              <a:rPr lang="en-GB" dirty="0"/>
              <a:t>Key dimensions: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GB" dirty="0"/>
              <a:t>Climate mitigation and adaptation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GB" dirty="0"/>
              <a:t>Renewable energy transition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GB" dirty="0"/>
              <a:t>Circular economy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GB" dirty="0"/>
              <a:t>Social and environmental justice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Archetyp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n-GB" dirty="0"/>
              <a:t>Why Games Matter for Sustainability</a:t>
            </a:r>
            <a:endParaRPr lang="pl-PL" dirty="0"/>
          </a:p>
        </p:txBody>
      </p:sp>
      <p:sp>
        <p:nvSpPr>
          <p:cNvPr id="193" name="Archetyp - &quot;pierwowzór jakiejś postaci, zdarzenia, motywu&quot;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en-GB" dirty="0"/>
              <a:t>High engagement and </a:t>
            </a:r>
            <a:r>
              <a:rPr lang="en-GB" dirty="0" err="1"/>
              <a:t>experi</a:t>
            </a:r>
            <a:r>
              <a:rPr lang="pl-PL" dirty="0"/>
              <a:t>m</a:t>
            </a:r>
            <a:r>
              <a:rPr lang="en-GB" dirty="0" err="1"/>
              <a:t>ential</a:t>
            </a:r>
            <a:r>
              <a:rPr lang="en-GB" dirty="0"/>
              <a:t> learning</a:t>
            </a:r>
          </a:p>
          <a:p>
            <a:pPr>
              <a:lnSpc>
                <a:spcPct val="150000"/>
              </a:lnSpc>
            </a:pPr>
            <a:r>
              <a:rPr lang="en-GB" dirty="0"/>
              <a:t>Ability to simulate complex systems</a:t>
            </a:r>
          </a:p>
          <a:p>
            <a:pPr>
              <a:lnSpc>
                <a:spcPct val="150000"/>
              </a:lnSpc>
            </a:pPr>
            <a:r>
              <a:rPr lang="en-GB" dirty="0"/>
              <a:t>Safe environments for experimentation</a:t>
            </a:r>
          </a:p>
          <a:p>
            <a:pPr>
              <a:lnSpc>
                <a:spcPct val="150000"/>
              </a:lnSpc>
            </a:pPr>
            <a:r>
              <a:rPr lang="en-GB" dirty="0"/>
              <a:t>Emotional and ethical involvement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Archetyp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algn="l"/>
            <a:r>
              <a:rPr lang="en-GB" dirty="0"/>
              <a:t>Theoretical Frameworks</a:t>
            </a:r>
          </a:p>
        </p:txBody>
      </p:sp>
      <p:sp>
        <p:nvSpPr>
          <p:cNvPr id="196" name="jednym z najpopularniejszych podziałów i definicji archetypów jest ten zaproponowany przez Carla Junga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150000"/>
              </a:lnSpc>
            </a:pPr>
            <a:r>
              <a:rPr lang="en-GB" sz="6600" dirty="0"/>
              <a:t>Procedural rhetoric (</a:t>
            </a:r>
            <a:r>
              <a:rPr lang="en-GB" sz="6600" dirty="0" err="1"/>
              <a:t>Bogost</a:t>
            </a:r>
            <a:r>
              <a:rPr lang="en-GB" sz="6600" dirty="0"/>
              <a:t>)</a:t>
            </a:r>
          </a:p>
          <a:p>
            <a:pPr>
              <a:lnSpc>
                <a:spcPct val="150000"/>
              </a:lnSpc>
            </a:pPr>
            <a:r>
              <a:rPr lang="en-GB" sz="6600" dirty="0"/>
              <a:t>Eco-criticism in media studies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Archetyp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n-GB" sz="8800" dirty="0"/>
              <a:t>Ecology in Digital Games</a:t>
            </a:r>
            <a:endParaRPr lang="pl-PL" sz="8800" dirty="0"/>
          </a:p>
        </p:txBody>
      </p:sp>
      <p:sp>
        <p:nvSpPr>
          <p:cNvPr id="199" name="Bohater:…"/>
          <p:cNvSpPr txBox="1">
            <a:spLocks noGrp="1"/>
          </p:cNvSpPr>
          <p:nvPr>
            <p:ph type="body" idx="1"/>
          </p:nvPr>
        </p:nvSpPr>
        <p:spPr>
          <a:xfrm>
            <a:off x="1206500" y="3545632"/>
            <a:ext cx="21971000" cy="8958884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150000"/>
              </a:lnSpc>
            </a:pPr>
            <a:r>
              <a:rPr lang="en-GB" sz="4400" b="1" dirty="0"/>
              <a:t>Representation of natural environments</a:t>
            </a:r>
            <a:endParaRPr lang="en-GB" sz="4400" dirty="0"/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GB" sz="3200" i="1" dirty="0"/>
              <a:t>The Legend of Zelda: Breath of the Wild</a:t>
            </a:r>
            <a:r>
              <a:rPr lang="en-GB" sz="3200" dirty="0"/>
              <a:t> – weather, terrain, and physics-based ecology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GB" sz="3200" i="1" dirty="0"/>
              <a:t>Red Dead Redemption 2</a:t>
            </a:r>
            <a:r>
              <a:rPr lang="en-GB" sz="3200" dirty="0"/>
              <a:t> – detailed flora, fauna, and environmental cycles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GB" sz="3200" i="1" dirty="0" err="1"/>
              <a:t>Subnautica</a:t>
            </a:r>
            <a:r>
              <a:rPr lang="en-GB" sz="3200" dirty="0"/>
              <a:t> – alien marine ecosystems as central to exploration</a:t>
            </a:r>
          </a:p>
          <a:p>
            <a:pPr>
              <a:buNone/>
            </a:pPr>
            <a:endParaRPr lang="en-GB" sz="2400" dirty="0"/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Archetyp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n-GB" sz="8800" dirty="0"/>
              <a:t>Ecology in Digital Games</a:t>
            </a:r>
            <a:r>
              <a:rPr lang="pl-PL" sz="8800" dirty="0"/>
              <a:t> - part 2</a:t>
            </a:r>
          </a:p>
        </p:txBody>
      </p:sp>
      <p:sp>
        <p:nvSpPr>
          <p:cNvPr id="199" name="Bohater:…"/>
          <p:cNvSpPr txBox="1">
            <a:spLocks noGrp="1"/>
          </p:cNvSpPr>
          <p:nvPr>
            <p:ph type="body" idx="1"/>
          </p:nvPr>
        </p:nvSpPr>
        <p:spPr>
          <a:xfrm>
            <a:off x="1206500" y="3545632"/>
            <a:ext cx="21971000" cy="8958884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150000"/>
              </a:lnSpc>
            </a:pPr>
            <a:r>
              <a:rPr lang="en-GB" sz="6000" b="1" dirty="0"/>
              <a:t>Ecosystems as resources, obstacles, or living systems</a:t>
            </a:r>
            <a:endParaRPr lang="en-GB" sz="6000" dirty="0"/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GB" sz="4400" i="1" dirty="0" err="1"/>
              <a:t>Minecraft</a:t>
            </a:r>
            <a:r>
              <a:rPr lang="en-GB" sz="4400" dirty="0"/>
              <a:t> – nature primarily as an exploitable resource system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GB" sz="4400" i="1" dirty="0"/>
              <a:t>Horizon Zero Dawn</a:t>
            </a:r>
            <a:r>
              <a:rPr lang="en-GB" sz="4400" dirty="0"/>
              <a:t> – ecosystems shaped by techno-ecological balance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GB" sz="4400" i="1" dirty="0"/>
              <a:t>Eco</a:t>
            </a:r>
            <a:r>
              <a:rPr lang="en-GB" sz="4400" dirty="0"/>
              <a:t> – fully simulated ecosystem requiring sustainable player </a:t>
            </a:r>
            <a:r>
              <a:rPr lang="en-GB" sz="4400" dirty="0" err="1"/>
              <a:t>behavior</a:t>
            </a:r>
            <a:endParaRPr lang="en-GB" sz="4400" dirty="0"/>
          </a:p>
          <a:p>
            <a:pPr>
              <a:buNone/>
            </a:pPr>
            <a:endParaRPr lang="en-GB" sz="3600" dirty="0"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Motyw pakietu Office">
  <a:themeElements>
    <a:clrScheme name="Odcienie szarości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— klasyczny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0_BasicBlack">
  <a:themeElements>
    <a:clrScheme name="20_Basic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5A89D"/>
      </a:accent2>
      <a:accent3>
        <a:srgbClr val="1DB100"/>
      </a:accent3>
      <a:accent4>
        <a:srgbClr val="F9B900"/>
      </a:accent4>
      <a:accent5>
        <a:srgbClr val="EE220D"/>
      </a:accent5>
      <a:accent6>
        <a:srgbClr val="CB297B"/>
      </a:accent6>
      <a:hlink>
        <a:srgbClr val="0000FF"/>
      </a:hlink>
      <a:folHlink>
        <a:srgbClr val="FF00FF"/>
      </a:folHlink>
    </a:clrScheme>
    <a:fontScheme name="20_BasicBlack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0_Basic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kumimoji="0" sz="4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265D6B5557CAC4DAA03365DCEBC3A82" ma:contentTypeVersion="13" ma:contentTypeDescription="Utwórz nowy dokument." ma:contentTypeScope="" ma:versionID="aab50af495bac3784f591f59a33f6aee">
  <xsd:schema xmlns:xsd="http://www.w3.org/2001/XMLSchema" xmlns:xs="http://www.w3.org/2001/XMLSchema" xmlns:p="http://schemas.microsoft.com/office/2006/metadata/properties" xmlns:ns2="853e06b7-a411-4003-87a8-8e7988b9a28c" xmlns:ns3="d508027f-207a-4b8e-b763-26b50327d13c" targetNamespace="http://schemas.microsoft.com/office/2006/metadata/properties" ma:root="true" ma:fieldsID="857ba61c4491a1fef94f9ca55114996e" ns2:_="" ns3:_="">
    <xsd:import namespace="853e06b7-a411-4003-87a8-8e7988b9a28c"/>
    <xsd:import namespace="d508027f-207a-4b8e-b763-26b50327d1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3e06b7-a411-4003-87a8-8e7988b9a28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Tagi obrazów" ma:readOnly="false" ma:fieldId="{5cf76f15-5ced-4ddc-b409-7134ff3c332f}" ma:taxonomyMulti="true" ma:sspId="178dc54b-36a1-4ddd-a079-aa441414943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08027f-207a-4b8e-b763-26b50327d13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cefdf4a-d4c1-4a72-973d-25fe03473079}" ma:internalName="TaxCatchAll" ma:showField="CatchAllData" ma:web="d508027f-207a-4b8e-b763-26b50327d1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53e06b7-a411-4003-87a8-8e7988b9a28c">
      <Terms xmlns="http://schemas.microsoft.com/office/infopath/2007/PartnerControls"/>
    </lcf76f155ced4ddcb4097134ff3c332f>
    <TaxCatchAll xmlns="d508027f-207a-4b8e-b763-26b50327d13c" xsi:nil="true"/>
  </documentManagement>
</p:properties>
</file>

<file path=customXml/itemProps1.xml><?xml version="1.0" encoding="utf-8"?>
<ds:datastoreItem xmlns:ds="http://schemas.openxmlformats.org/officeDocument/2006/customXml" ds:itemID="{0A36E275-B745-4FEA-9594-55F145CBDE97}"/>
</file>

<file path=customXml/itemProps2.xml><?xml version="1.0" encoding="utf-8"?>
<ds:datastoreItem xmlns:ds="http://schemas.openxmlformats.org/officeDocument/2006/customXml" ds:itemID="{346BA8EB-C521-412C-A5EB-442BED909685}"/>
</file>

<file path=customXml/itemProps3.xml><?xml version="1.0" encoding="utf-8"?>
<ds:datastoreItem xmlns:ds="http://schemas.openxmlformats.org/officeDocument/2006/customXml" ds:itemID="{8F64A531-9325-419A-835F-5B72D45C95B8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974</Words>
  <Application>Microsoft Office PowerPoint</Application>
  <PresentationFormat>Niestandardowy</PresentationFormat>
  <Paragraphs>156</Paragraphs>
  <Slides>26</Slides>
  <Notes>26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26</vt:i4>
      </vt:variant>
    </vt:vector>
  </HeadingPairs>
  <TitlesOfParts>
    <vt:vector size="30" baseType="lpstr">
      <vt:lpstr>Arial</vt:lpstr>
      <vt:lpstr>Calibri</vt:lpstr>
      <vt:lpstr>Helvetica Neue</vt:lpstr>
      <vt:lpstr>Motyw pakietu Office</vt:lpstr>
      <vt:lpstr>Projekt „Kierunki – drogi dla gospodarki”</vt:lpstr>
      <vt:lpstr>Presentation Goals</vt:lpstr>
      <vt:lpstr>What Are Game Adaptations?</vt:lpstr>
      <vt:lpstr>Games as Cultural Systems</vt:lpstr>
      <vt:lpstr>Defining the Green Transformation</vt:lpstr>
      <vt:lpstr>Why Games Matter for Sustainability</vt:lpstr>
      <vt:lpstr>Theoretical Frameworks</vt:lpstr>
      <vt:lpstr>Ecology in Digital Games</vt:lpstr>
      <vt:lpstr>Ecology in Digital Games - part 2</vt:lpstr>
      <vt:lpstr>Ecology in Digital Games - part 3</vt:lpstr>
      <vt:lpstr>Environmental Storytelling</vt:lpstr>
      <vt:lpstr>Environmental Storytelling - part 2</vt:lpstr>
      <vt:lpstr>Environmental Storytelling - part 3</vt:lpstr>
      <vt:lpstr> Nature as a Game System</vt:lpstr>
      <vt:lpstr>Resource Management Mechanics</vt:lpstr>
      <vt:lpstr>Climate Change as a Game Theme</vt:lpstr>
      <vt:lpstr>Ethics and Player Choice</vt:lpstr>
      <vt:lpstr>Games as Ecological Simulations</vt:lpstr>
      <vt:lpstr>Limits of Environmental Representation</vt:lpstr>
      <vt:lpstr>From Entertainment to Purpose</vt:lpstr>
      <vt:lpstr>What Are Serious Games?</vt:lpstr>
      <vt:lpstr>Adapting Commercial Games</vt:lpstr>
      <vt:lpstr>Ethical Risks Of Including Green Transformation</vt:lpstr>
      <vt:lpstr>Key Challenges</vt:lpstr>
      <vt:lpstr>Key Takeaways</vt:lpstr>
      <vt:lpstr>Discussion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Game Adaptations and the Green Transformation: Sustainability, Ecology, and Environmental Awareness</dc:title>
  <dc:creator>mgr Anna Kwapiszewska</dc:creator>
  <cp:lastModifiedBy>Karolina Goede</cp:lastModifiedBy>
  <cp:revision>33</cp:revision>
  <dcterms:modified xsi:type="dcterms:W3CDTF">2026-02-04T16:16:30Z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0x010100C265D6B5557CAC4DAA03365DCEBC3A82</vt:lpwstr>
  </property>
</Properties>
</file>