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258" r:id="rId3"/>
    <p:sldId id="259" r:id="rId4"/>
    <p:sldId id="260" r:id="rId5"/>
    <p:sldId id="261" r:id="rId6"/>
    <p:sldId id="263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</p:sldIdLst>
  <p:sldSz cx="9144000" cy="6858000" type="screen4x3"/>
  <p:notesSz cx="7099300" cy="102346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 autoAdjust="0"/>
    <p:restoredTop sz="94640" autoAdjust="0"/>
  </p:normalViewPr>
  <p:slideViewPr>
    <p:cSldViewPr>
      <p:cViewPr>
        <p:scale>
          <a:sx n="104" d="100"/>
          <a:sy n="104" d="100"/>
        </p:scale>
        <p:origin x="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890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openxmlformats.org/officeDocument/2006/relationships/customXml" Target="../customXml/item3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8AC3D-093A-45DB-ADE7-3CAB12C20BE1}" type="datetimeFigureOut">
              <a:rPr lang="pl-PL" smtClean="0"/>
              <a:pPr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A7233-08F5-46EF-A5D9-8C3BFF7421EB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huggingface.co/speakleash/Bielik-11B-v2.3-Instruct-GGUF" TargetMode="External"/><Relationship Id="rId2" Type="http://schemas.openxmlformats.org/officeDocument/2006/relationships/hyperlink" Target="https://jan.a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auth.openai.com/log-in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siliconvalley.center/blog/the-role-of-small-language-models-in-ai?utm_source=google&amp;utm_medium=cpc&amp;utm_campaign=22494864471&amp;utm_content=&amp;utm_term=&amp;utm_tm=true&amp;utm_term=&amp;utm_campaign=PMax+-+Corporate+Tours+" TargetMode="External"/><Relationship Id="rId2" Type="http://schemas.openxmlformats.org/officeDocument/2006/relationships/hyperlink" Target="https://botland.com.pl/blog/krotka-historia-modeli-jezykowych/?cd=22610068992&amp;ad=&amp;kd=&amp;gad_source=1&amp;gad_campaignid=22610107401&amp;gclid=CjwKCAiAvaLLBhBFEiwAYCNTf4X5uuaEiAfxXcjH7lZEVQ9Zl3AdVtmxXKrJGQRM4x71gyslG3PnKRoCSS8QAvD_BwE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pl.wikipedia.org/wiki/PLLuM" TargetMode="External"/><Relationship Id="rId2" Type="http://schemas.openxmlformats.org/officeDocument/2006/relationships/hyperlink" Target="https://pl.wikipedia.org/wiki/Model_rozumuj%C4%85cy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ibm.com/think/topics/reasoning-model" TargetMode="External"/><Relationship Id="rId4" Type="http://schemas.openxmlformats.org/officeDocument/2006/relationships/hyperlink" Target="https://pl.wikipedia.org/wiki/Bielik_(model_j%C4%99zykowy)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Hugging_Face" TargetMode="External"/><Relationship Id="rId2" Type="http://schemas.openxmlformats.org/officeDocument/2006/relationships/hyperlink" Target="https://www.ibm.com/think/topics/reasoning-mode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l.wikipedia.org/wiki/Hugging_Face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791" y="1071997"/>
            <a:ext cx="1393464" cy="139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699022"/>
            <a:ext cx="6858000" cy="1790700"/>
          </a:xfrm>
        </p:spPr>
        <p:txBody>
          <a:bodyPr>
            <a:normAutofit/>
          </a:bodyPr>
          <a:lstStyle/>
          <a:p>
            <a:r>
              <a:rPr lang="pl-PL" sz="3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11560" y="3212976"/>
            <a:ext cx="8208912" cy="17526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pl-PL" dirty="0">
                <a:solidFill>
                  <a:schemeClr val="tx1"/>
                </a:solidFill>
              </a:rPr>
              <a:t>Tytuł wykładu: Sztuczna inteligencja – nowy świat dla programistów</a:t>
            </a:r>
          </a:p>
          <a:p>
            <a:pPr algn="l"/>
            <a:r>
              <a:rPr lang="pl-PL" dirty="0">
                <a:solidFill>
                  <a:schemeClr val="tx1"/>
                </a:solidFill>
              </a:rPr>
              <a:t>Przedmiot: Programowanie dla projektantów </a:t>
            </a:r>
          </a:p>
          <a:p>
            <a:pPr algn="l"/>
            <a:r>
              <a:rPr lang="pl-PL" dirty="0">
                <a:solidFill>
                  <a:schemeClr val="tx1"/>
                </a:solidFill>
              </a:rPr>
              <a:t>Kierunek: Badanie i projektowanie gier</a:t>
            </a:r>
          </a:p>
          <a:p>
            <a:pPr algn="l"/>
            <a:r>
              <a:rPr lang="pl-PL" dirty="0">
                <a:solidFill>
                  <a:schemeClr val="tx1"/>
                </a:solidFill>
              </a:rPr>
              <a:t>Autor: Andrzej Kmiecik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1475656" y="4945923"/>
            <a:ext cx="2085976" cy="69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929354"/>
            <a:ext cx="2143125" cy="68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SLM – </a:t>
            </a:r>
            <a:r>
              <a:rPr lang="pl-PL" dirty="0" err="1"/>
              <a:t>Small</a:t>
            </a:r>
            <a:r>
              <a:rPr lang="pl-PL" dirty="0"/>
              <a:t> </a:t>
            </a:r>
            <a:r>
              <a:rPr lang="pl-PL" dirty="0" err="1"/>
              <a:t>Language</a:t>
            </a:r>
            <a:r>
              <a:rPr lang="pl-PL" dirty="0"/>
              <a:t> Model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Natomiast SLM działają z mniejszą liczbą parametrów, umożliwiając ich łatwiejsze wdrażanie na różnych platformach, od </a:t>
            </a:r>
            <a:r>
              <a:rPr lang="pl-PL" dirty="0" err="1"/>
              <a:t>smartfonów</a:t>
            </a:r>
            <a:r>
              <a:rPr lang="pl-PL" dirty="0"/>
              <a:t> po serwery w chmurze. To sprawia, że są szczególnie odpowiednie do zastosowań, w których szybkie przetwarzanie w czasie rzeczywistym jest kluczowe.</a:t>
            </a:r>
          </a:p>
          <a:p>
            <a:r>
              <a:rPr lang="pl-PL" dirty="0" err="1"/>
              <a:t>Przykłądy</a:t>
            </a:r>
            <a:r>
              <a:rPr lang="pl-PL" dirty="0"/>
              <a:t>: Phi2 i </a:t>
            </a:r>
            <a:r>
              <a:rPr lang="pl-PL" dirty="0" err="1"/>
              <a:t>Alpaca</a:t>
            </a:r>
            <a:r>
              <a:rPr lang="pl-PL" dirty="0"/>
              <a:t> 7B </a:t>
            </a:r>
            <a:r>
              <a:rPr lang="pl-PL" dirty="0" err="1"/>
              <a:t>Zephyr</a:t>
            </a: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Zastosowania </a:t>
            </a:r>
            <a:r>
              <a:rPr lang="pl-PL" dirty="0" err="1"/>
              <a:t>SLM-ów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/>
              <a:t>Opieka zdrowotna</a:t>
            </a:r>
          </a:p>
          <a:p>
            <a:r>
              <a:rPr lang="pl-PL" dirty="0"/>
              <a:t>	Usługi finansowe</a:t>
            </a:r>
          </a:p>
          <a:p>
            <a:r>
              <a:rPr lang="pl-PL" dirty="0"/>
              <a:t>	Handel detaliczny </a:t>
            </a:r>
          </a:p>
          <a:p>
            <a:r>
              <a:rPr lang="pl-PL" dirty="0"/>
              <a:t>	Edukacja</a:t>
            </a:r>
          </a:p>
          <a:p>
            <a:pPr>
              <a:buNone/>
            </a:pPr>
            <a:r>
              <a:rPr lang="pl-PL" dirty="0"/>
              <a:t>    Zaletą jest łatwość integracji i elastyczność, redukcja kosztów. Wadą tych modeli jest zmniejszona niezawodność.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RLM (LRM) – </a:t>
            </a:r>
            <a:r>
              <a:rPr lang="pl-PL" dirty="0" err="1"/>
              <a:t>Reasoning</a:t>
            </a:r>
            <a:r>
              <a:rPr lang="pl-PL" dirty="0"/>
              <a:t> </a:t>
            </a:r>
            <a:r>
              <a:rPr lang="pl-PL" dirty="0" err="1"/>
              <a:t>Langauge</a:t>
            </a:r>
            <a:r>
              <a:rPr lang="pl-PL" dirty="0"/>
              <a:t> Model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/>
              <a:t>    </a:t>
            </a:r>
            <a:r>
              <a:rPr lang="pl-PL" dirty="0" err="1"/>
              <a:t>LLM-y</a:t>
            </a:r>
            <a:r>
              <a:rPr lang="pl-PL" dirty="0"/>
              <a:t> </a:t>
            </a:r>
            <a:r>
              <a:rPr lang="pl-PL" dirty="0" err="1"/>
              <a:t>przeprowadzją</a:t>
            </a:r>
            <a:r>
              <a:rPr lang="pl-PL" dirty="0"/>
              <a:t> rozumowanie jednoetapowo; nie sprawdza się to w przypadku dowodzenia w matematyce. Dlatego opracowano rozszerzenie modelu zwane w skrócie RLM. Aktualnie modele te są poddawane </a:t>
            </a:r>
            <a:r>
              <a:rPr lang="pl-PL" dirty="0" err="1"/>
              <a:t>benchmarkom</a:t>
            </a:r>
            <a:r>
              <a:rPr lang="pl-PL" dirty="0"/>
              <a:t>. Do pracy z tymi modelami najodpowiedniejszy jest język programowania Lean 4.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Przykłady </a:t>
            </a:r>
            <a:r>
              <a:rPr lang="pl-PL" dirty="0" err="1"/>
              <a:t>RLM-ów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Przykładowe modele rozumujące</a:t>
            </a:r>
          </a:p>
          <a:p>
            <a:r>
              <a:rPr lang="pl-PL" dirty="0"/>
              <a:t>    Claude </a:t>
            </a:r>
            <a:r>
              <a:rPr lang="pl-PL" dirty="0" err="1"/>
              <a:t>Sonnet</a:t>
            </a:r>
            <a:r>
              <a:rPr lang="pl-PL" dirty="0"/>
              <a:t> 3.7 od </a:t>
            </a:r>
            <a:r>
              <a:rPr lang="pl-PL" dirty="0" err="1"/>
              <a:t>Anthropic</a:t>
            </a:r>
            <a:endParaRPr lang="pl-PL" dirty="0"/>
          </a:p>
          <a:p>
            <a:r>
              <a:rPr lang="pl-PL" dirty="0"/>
              <a:t>    </a:t>
            </a:r>
            <a:r>
              <a:rPr lang="pl-PL" dirty="0" err="1"/>
              <a:t>Gemini</a:t>
            </a:r>
            <a:r>
              <a:rPr lang="pl-PL" dirty="0"/>
              <a:t> 2.5 Pro od Google</a:t>
            </a:r>
          </a:p>
          <a:p>
            <a:r>
              <a:rPr lang="pl-PL" dirty="0"/>
              <a:t>    Grok 3 i 4 od </a:t>
            </a:r>
            <a:r>
              <a:rPr lang="pl-PL" dirty="0" err="1"/>
              <a:t>xAI</a:t>
            </a:r>
            <a:endParaRPr lang="pl-PL" dirty="0"/>
          </a:p>
          <a:p>
            <a:r>
              <a:rPr lang="pl-PL" dirty="0"/>
              <a:t>    Magistral od Mistral AI</a:t>
            </a:r>
          </a:p>
          <a:p>
            <a:r>
              <a:rPr lang="pl-PL" dirty="0"/>
              <a:t>    o1, o3 od </a:t>
            </a:r>
            <a:r>
              <a:rPr lang="pl-PL" dirty="0" err="1"/>
              <a:t>OpenAI</a:t>
            </a:r>
            <a:endParaRPr lang="pl-PL" dirty="0"/>
          </a:p>
          <a:p>
            <a:r>
              <a:rPr lang="pl-PL" dirty="0"/>
              <a:t>    R1 od </a:t>
            </a:r>
            <a:r>
              <a:rPr lang="pl-PL" dirty="0" err="1"/>
              <a:t>DeepSeek</a:t>
            </a: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Polskie modele językowe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/>
              <a:t>PLLuM</a:t>
            </a:r>
            <a:r>
              <a:rPr lang="pl-PL" dirty="0"/>
              <a:t> – </a:t>
            </a:r>
            <a:r>
              <a:rPr lang="pl-PL" dirty="0" err="1"/>
              <a:t>Polish</a:t>
            </a:r>
            <a:r>
              <a:rPr lang="pl-PL" dirty="0"/>
              <a:t> </a:t>
            </a:r>
            <a:r>
              <a:rPr lang="pl-PL" dirty="0" err="1"/>
              <a:t>Large</a:t>
            </a:r>
            <a:r>
              <a:rPr lang="pl-PL" dirty="0"/>
              <a:t> </a:t>
            </a:r>
            <a:r>
              <a:rPr lang="pl-PL" dirty="0" err="1"/>
              <a:t>Language</a:t>
            </a:r>
            <a:r>
              <a:rPr lang="pl-PL" dirty="0"/>
              <a:t> Model. Wykorzystany w czacie pomagającym w załatwianiu spraw urzędowych w aplikacji mobilnej </a:t>
            </a:r>
            <a:r>
              <a:rPr lang="pl-PL" dirty="0" err="1"/>
              <a:t>mObywatel</a:t>
            </a:r>
            <a:r>
              <a:rPr lang="pl-PL" dirty="0"/>
              <a:t>. Asystent </a:t>
            </a:r>
            <a:r>
              <a:rPr lang="pl-PL" dirty="0" err="1"/>
              <a:t>mObywatel</a:t>
            </a:r>
            <a:r>
              <a:rPr lang="pl-PL" dirty="0"/>
              <a:t> ma być dostępny pod koniec 2025. Jest to projekt rządowy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Polskie modele językowe 2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Bielik  - stworzony w Akademickim Centrum </a:t>
            </a:r>
            <a:r>
              <a:rPr lang="pl-PL" dirty="0" err="1"/>
              <a:t>Komputerowymo</a:t>
            </a:r>
            <a:r>
              <a:rPr lang="pl-PL" dirty="0"/>
              <a:t> </a:t>
            </a:r>
            <a:r>
              <a:rPr lang="pl-PL" dirty="0" err="1"/>
              <a:t>Cyfronet</a:t>
            </a:r>
            <a:r>
              <a:rPr lang="pl-PL" dirty="0"/>
              <a:t> AGH. Oprócz oficjalnej strony Bielik jest także dostępny na platformie </a:t>
            </a:r>
            <a:r>
              <a:rPr lang="pl-PL" b="1" i="1" dirty="0" err="1"/>
              <a:t>Hugging</a:t>
            </a:r>
            <a:r>
              <a:rPr lang="pl-PL" b="1" i="1" dirty="0"/>
              <a:t> Face</a:t>
            </a:r>
            <a:r>
              <a:rPr lang="pl-PL" dirty="0"/>
              <a:t>, gdzie użytkownicy mogą przetestować jego możliwości. Model, jak i narzędzia pomocne przy jego tworzeniu (zestaw danych, pakiety programistyczne), są dostępne na licencji </a:t>
            </a:r>
            <a:r>
              <a:rPr lang="pl-PL" dirty="0" err="1"/>
              <a:t>open-source</a:t>
            </a:r>
            <a:r>
              <a:rPr lang="pl-PL" dirty="0"/>
              <a:t>, co umożliwia szeroki dostęp do jego funkcji i zastosowań.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Praktyczne zastosowanie Bielika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pl-PL" dirty="0"/>
              <a:t>Przetwarzanie Poufnych Danych </a:t>
            </a:r>
          </a:p>
          <a:p>
            <a:pPr lvl="0"/>
            <a:r>
              <a:rPr lang="pl-PL" dirty="0"/>
              <a:t>Stanowi idealne rozwiązanie dla sektora zdrowia i finansów </a:t>
            </a:r>
          </a:p>
          <a:p>
            <a:pPr lvl="0"/>
            <a:r>
              <a:rPr lang="pl-PL" dirty="0"/>
              <a:t>Umożliwia uruchomienie na własnej infrastrukturze </a:t>
            </a:r>
          </a:p>
          <a:p>
            <a:pPr lvl="0"/>
            <a:r>
              <a:rPr lang="pl-PL" dirty="0"/>
              <a:t>A co za tym idzie, eliminuje ryzyko wycieku danych na zewnętrzne serwery </a:t>
            </a:r>
          </a:p>
          <a:p>
            <a:pPr lvl="0">
              <a:buNone/>
            </a:pPr>
            <a:r>
              <a:rPr lang="pl-PL" dirty="0"/>
              <a:t>Automatyzacja Procesów Tekstowych </a:t>
            </a:r>
          </a:p>
          <a:p>
            <a:pPr lvl="0"/>
            <a:r>
              <a:rPr lang="pl-PL" dirty="0"/>
              <a:t>Skutecznie radzi sobie z klasyfikacją i kategoryzacją dokumentów </a:t>
            </a:r>
          </a:p>
          <a:p>
            <a:pPr lvl="0"/>
            <a:r>
              <a:rPr lang="pl-PL" dirty="0"/>
              <a:t>Ponadto pozwala na generowanie streszczeń </a:t>
            </a:r>
          </a:p>
          <a:p>
            <a:r>
              <a:rPr lang="pl-PL" dirty="0"/>
              <a:t>A także umożliwia zaawansowaną </a:t>
            </a:r>
            <a:r>
              <a:rPr lang="pl-PL" dirty="0" err="1"/>
              <a:t>anali</a:t>
            </a:r>
            <a:endParaRPr lang="pl-PL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Praktyczne zastosowanie Bielika 2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pl-PL" dirty="0"/>
              <a:t>Integracja z Systemami </a:t>
            </a:r>
          </a:p>
          <a:p>
            <a:pPr lvl="0"/>
            <a:r>
              <a:rPr lang="pl-PL" dirty="0"/>
              <a:t>Może służyć jako element większych systemów analitycznych </a:t>
            </a:r>
          </a:p>
          <a:p>
            <a:pPr lvl="0"/>
            <a:r>
              <a:rPr lang="pl-PL" dirty="0"/>
              <a:t>Wspomaga monitoring mediów </a:t>
            </a:r>
            <a:r>
              <a:rPr lang="pl-PL" dirty="0" err="1"/>
              <a:t>społecznościowych</a:t>
            </a:r>
            <a:r>
              <a:rPr lang="pl-PL" dirty="0"/>
              <a:t> </a:t>
            </a:r>
          </a:p>
          <a:p>
            <a:pPr lvl="0"/>
            <a:r>
              <a:rPr lang="pl-PL" dirty="0"/>
              <a:t>A w rezultacie umożliwia analizę sentymentu w czasie rzeczywistym </a:t>
            </a:r>
          </a:p>
          <a:p>
            <a:pPr lvl="0">
              <a:buNone/>
            </a:pPr>
            <a:r>
              <a:rPr lang="pl-PL" dirty="0"/>
              <a:t>Rozwiązanie dla Małych Firm </a:t>
            </a:r>
          </a:p>
          <a:p>
            <a:pPr lvl="0"/>
            <a:r>
              <a:rPr lang="pl-PL" dirty="0"/>
              <a:t>Stanowi ekonomiczną alternatywę dla drogich API </a:t>
            </a:r>
          </a:p>
          <a:p>
            <a:pPr lvl="0"/>
            <a:r>
              <a:rPr lang="pl-PL" dirty="0"/>
              <a:t>Umożliwia budowanie prototypów </a:t>
            </a:r>
          </a:p>
          <a:p>
            <a:pPr lvl="0"/>
            <a:r>
              <a:rPr lang="pl-PL" dirty="0"/>
              <a:t>A następnie pozwala na skalowanie rozwiązań według potrzeb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Jak Uruchomić Bielika?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Istnieją dwie główne metody korzystania z Bielika, przy czym każda ma swoje zalety:</a:t>
            </a:r>
          </a:p>
          <a:p>
            <a:pPr>
              <a:buNone/>
            </a:pPr>
            <a:r>
              <a:rPr lang="pl-PL" b="1" dirty="0" err="1"/>
              <a:t>Online</a:t>
            </a:r>
            <a:endParaRPr lang="pl-PL" b="1" i="1" dirty="0"/>
          </a:p>
          <a:p>
            <a:pPr lvl="0"/>
            <a:r>
              <a:rPr lang="pl-PL" dirty="0"/>
              <a:t>Najpierw wejdź na stronę </a:t>
            </a:r>
            <a:r>
              <a:rPr lang="pl-PL" dirty="0" err="1"/>
              <a:t>bielik.ai</a:t>
            </a:r>
            <a:r>
              <a:rPr lang="pl-PL" dirty="0"/>
              <a:t> </a:t>
            </a:r>
          </a:p>
          <a:p>
            <a:pPr lvl="0"/>
            <a:r>
              <a:rPr lang="pl-PL" dirty="0"/>
              <a:t>Następnie kliknij „Porozmawiaj z Bielikiem” </a:t>
            </a:r>
          </a:p>
          <a:p>
            <a:pPr lvl="0"/>
            <a:r>
              <a:rPr lang="pl-PL" dirty="0"/>
              <a:t>W końcu załóż konto i rozpocznij pracę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uruchomić Bielika?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pl-PL" b="1" dirty="0"/>
              <a:t>Lokalnie</a:t>
            </a:r>
            <a:endParaRPr lang="pl-PL" b="1" i="1" dirty="0"/>
          </a:p>
          <a:p>
            <a:pPr lvl="0"/>
            <a:r>
              <a:rPr lang="pl-PL" dirty="0"/>
              <a:t>Na początku pobierz aplikację Jan ze strony </a:t>
            </a:r>
            <a:r>
              <a:rPr lang="pl-PL" u="sng" dirty="0" err="1">
                <a:hlinkClick r:id="rId2"/>
              </a:rPr>
              <a:t>jan.ai</a:t>
            </a:r>
            <a:r>
              <a:rPr lang="pl-PL" dirty="0"/>
              <a:t> </a:t>
            </a:r>
          </a:p>
          <a:p>
            <a:pPr lvl="0"/>
            <a:r>
              <a:rPr lang="pl-PL" dirty="0"/>
              <a:t>Następnie pobierz model Bielik w wersji odpowiedniej dla swojego sprzętu z portalu </a:t>
            </a:r>
            <a:r>
              <a:rPr lang="pl-PL" dirty="0" err="1"/>
              <a:t>HuggingFace</a:t>
            </a:r>
            <a:r>
              <a:rPr lang="pl-PL" dirty="0"/>
              <a:t>: </a:t>
            </a:r>
            <a:r>
              <a:rPr lang="pl-PL" u="sng" dirty="0">
                <a:hlinkClick r:id="rId3"/>
              </a:rPr>
              <a:t>https://huggingface.co/speakleash/Bielik-11B-v2.3-Instruct-GGUF</a:t>
            </a:r>
            <a:r>
              <a:rPr lang="pl-PL" dirty="0"/>
              <a:t> </a:t>
            </a:r>
          </a:p>
          <a:p>
            <a:pPr lvl="0"/>
            <a:r>
              <a:rPr lang="pl-PL" dirty="0"/>
              <a:t>W rezultacie możesz uruchomić model lokalnie na swoim komputerze </a:t>
            </a:r>
          </a:p>
          <a:p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Wstęp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Motywem przewodnim wykładu jest hasło: zostań kuratorem AI</a:t>
            </a:r>
          </a:p>
          <a:p>
            <a:r>
              <a:rPr lang="pl-PL" dirty="0"/>
              <a:t>Hasło to jest wyrazem nieodwracalnej cyfrowej transformacji w gospodarce. Stąd pojawia się wymóg dostosowania się pracownika  do nowych warunków pracy.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Bielik </a:t>
            </a:r>
            <a:r>
              <a:rPr lang="pl-PL" b="1" dirty="0" err="1"/>
              <a:t>vs</a:t>
            </a:r>
            <a:r>
              <a:rPr lang="pl-PL" b="1" dirty="0"/>
              <a:t> </a:t>
            </a:r>
            <a:r>
              <a:rPr lang="pl-PL" b="1" dirty="0" err="1"/>
              <a:t>ChatGPT</a:t>
            </a:r>
            <a:r>
              <a:rPr lang="pl-PL" b="1" dirty="0"/>
              <a:t> – Kluczowe Różnice</a:t>
            </a:r>
            <a:br>
              <a:rPr lang="pl-PL" b="1" dirty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dirty="0"/>
              <a:t>    Bielik i do </a:t>
            </a:r>
            <a:r>
              <a:rPr lang="pl-PL" dirty="0" err="1"/>
              <a:t>ChatGPT</a:t>
            </a:r>
            <a:r>
              <a:rPr lang="pl-PL" dirty="0"/>
              <a:t> są fundamentalnie różnymi projektami.</a:t>
            </a:r>
          </a:p>
          <a:p>
            <a:pPr>
              <a:buNone/>
            </a:pPr>
            <a:r>
              <a:rPr lang="pl-PL" dirty="0"/>
              <a:t>    Różnice:</a:t>
            </a:r>
          </a:p>
          <a:p>
            <a:r>
              <a:rPr lang="pl-PL" b="1" dirty="0"/>
              <a:t>Liczba Parametrów</a:t>
            </a:r>
            <a:endParaRPr lang="pl-PL" b="1" i="1" dirty="0"/>
          </a:p>
          <a:p>
            <a:pPr>
              <a:buNone/>
            </a:pPr>
            <a:r>
              <a:rPr lang="pl-PL" dirty="0"/>
              <a:t>    Bielik wykorzystuje 11 miliardów parametrów, podczas gdy GPT-3 operuje na 175 miliardach. Jednakże sama liczba parametrów nie jest rozstrzygająca – w praktyce mniejszy, lecz wyspecjalizowany model może czasem dawać lepsze rezultaty w konkretnych zastosowaniach.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Bielik </a:t>
            </a:r>
            <a:r>
              <a:rPr lang="pl-PL" b="1" dirty="0" err="1"/>
              <a:t>vs</a:t>
            </a:r>
            <a:r>
              <a:rPr lang="pl-PL" b="1" dirty="0"/>
              <a:t> </a:t>
            </a:r>
            <a:r>
              <a:rPr lang="pl-PL" b="1" dirty="0" err="1"/>
              <a:t>ChatGPT</a:t>
            </a:r>
            <a:r>
              <a:rPr lang="pl-PL" b="1" dirty="0"/>
              <a:t> – Kluczowe Różnice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/>
              <a:t>Dane Treningowe</a:t>
            </a:r>
            <a:endParaRPr lang="pl-PL" b="1" i="1" dirty="0"/>
          </a:p>
          <a:p>
            <a:pPr>
              <a:buNone/>
            </a:pPr>
            <a:r>
              <a:rPr lang="pl-PL" dirty="0"/>
              <a:t>    </a:t>
            </a:r>
            <a:r>
              <a:rPr lang="pl-PL" dirty="0" err="1"/>
              <a:t>ChatGPT</a:t>
            </a:r>
            <a:r>
              <a:rPr lang="pl-PL" dirty="0"/>
              <a:t> został wytrenowany głównie (ponad 90%) na treściach anglojęzycznych. Natomiast Bielik bazuje na starannie wyselekcjonowanych polskich tekstach, co w rezultacie daje mu znaczącą przewagę w rozumieniu lokalnego kontekstu.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Bielik vs </a:t>
            </a:r>
            <a:r>
              <a:rPr lang="pl-PL" b="1" dirty="0" err="1"/>
              <a:t>ChatGPT</a:t>
            </a:r>
            <a:r>
              <a:rPr lang="pl-PL" b="1" dirty="0"/>
              <a:t> – Kluczowe Różnice 2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/>
              <a:t>Model </a:t>
            </a:r>
            <a:r>
              <a:rPr lang="pl-PL" b="1" dirty="0" err="1"/>
              <a:t>Open</a:t>
            </a:r>
            <a:r>
              <a:rPr lang="pl-PL" b="1" dirty="0"/>
              <a:t> </a:t>
            </a:r>
            <a:r>
              <a:rPr lang="pl-PL" b="1" dirty="0" err="1"/>
              <a:t>Source</a:t>
            </a:r>
            <a:endParaRPr lang="pl-PL" b="1" i="1" dirty="0"/>
          </a:p>
          <a:p>
            <a:pPr>
              <a:buNone/>
            </a:pPr>
            <a:r>
              <a:rPr lang="pl-PL" dirty="0"/>
              <a:t>    W przeciwieństwie do zamkniętego, komercyjnego </a:t>
            </a:r>
            <a:r>
              <a:rPr lang="pl-PL" dirty="0" err="1"/>
              <a:t>ChatGPT</a:t>
            </a:r>
            <a:r>
              <a:rPr lang="pl-PL" dirty="0"/>
              <a:t>, Bielik jest w pełni otwarty. W konsekwencji można go nie tylko pobrać i uruchomić lokalnie, ale także modyfikować według własnych potrzeb.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Gdzie szukać modeli językowych</a:t>
            </a:r>
            <a:br>
              <a:rPr lang="pl-PL" b="1" dirty="0"/>
            </a:br>
            <a:endParaRPr lang="pl-PL" dirty="0"/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Portalem dla pasjonatów sztucznej inteligencji jest </a:t>
            </a:r>
            <a:r>
              <a:rPr lang="pl-PL" b="1" dirty="0" err="1"/>
              <a:t>Hugging</a:t>
            </a:r>
            <a:r>
              <a:rPr lang="pl-PL" b="1" dirty="0"/>
              <a:t> face</a:t>
            </a:r>
            <a:r>
              <a:rPr lang="pl-PL" dirty="0"/>
              <a:t>.( https://huggingface.co/)</a:t>
            </a:r>
          </a:p>
          <a:p>
            <a:pPr>
              <a:buNone/>
            </a:pPr>
            <a:r>
              <a:rPr lang="pl-PL" dirty="0"/>
              <a:t>	Zawiera bibliotekę transformerów (transformatorów).</a:t>
            </a:r>
          </a:p>
          <a:p>
            <a:pPr>
              <a:buNone/>
            </a:pP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Hugging</a:t>
            </a:r>
            <a:r>
              <a:rPr lang="pl-PL" dirty="0"/>
              <a:t> Face</a:t>
            </a:r>
          </a:p>
        </p:txBody>
      </p:sp>
      <p:pic>
        <p:nvPicPr>
          <p:cNvPr id="4" name="Symbol zastępczy zawartości 3" descr="Screen portalu Huggin Face"/>
          <p:cNvPicPr>
            <a:picLocks noGrp="1"/>
          </p:cNvPicPr>
          <p:nvPr>
            <p:ph idx="1"/>
          </p:nvPr>
        </p:nvPicPr>
        <p:blipFill>
          <a:blip r:embed="rId2"/>
          <a:srcRect l="6786" t="18750" r="8102" b="6105"/>
          <a:stretch>
            <a:fillRect/>
          </a:stretch>
        </p:blipFill>
        <p:spPr bwMode="auto">
          <a:xfrm>
            <a:off x="457200" y="1819653"/>
            <a:ext cx="8229600" cy="408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Hugging</a:t>
            </a:r>
            <a:r>
              <a:rPr lang="pl-PL" dirty="0"/>
              <a:t> Face 2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  <a:p>
            <a:pPr>
              <a:buNone/>
            </a:pPr>
            <a:r>
              <a:rPr lang="pl-PL" dirty="0"/>
              <a:t>Poniżej są trzy wyszukiwarki modeli </a:t>
            </a:r>
          </a:p>
        </p:txBody>
      </p:sp>
      <p:pic>
        <p:nvPicPr>
          <p:cNvPr id="4" name="Obraz 3" descr="Screen portalu Hugging Face przedstawiający trzy modele wyszukiwarki"/>
          <p:cNvPicPr/>
          <p:nvPr/>
        </p:nvPicPr>
        <p:blipFill>
          <a:blip r:embed="rId2"/>
          <a:srcRect t="18475" r="9247" b="14028"/>
          <a:stretch>
            <a:fillRect/>
          </a:stretch>
        </p:blipFill>
        <p:spPr bwMode="auto">
          <a:xfrm>
            <a:off x="1928794" y="3429000"/>
            <a:ext cx="5226966" cy="218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Hugging</a:t>
            </a:r>
            <a:r>
              <a:rPr lang="pl-PL" dirty="0"/>
              <a:t> Face 3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Na dole mamy trzy wyszukiwarki związane z modelami </a:t>
            </a:r>
            <a:r>
              <a:rPr lang="pl-PL" dirty="0" err="1"/>
              <a:t>jęzkowymi</a:t>
            </a:r>
            <a:r>
              <a:rPr lang="pl-PL" dirty="0"/>
              <a:t>.</a:t>
            </a:r>
          </a:p>
          <a:p>
            <a:r>
              <a:rPr lang="pl-PL" dirty="0"/>
              <a:t>Pierwsza dotyczy modeli językowych. Jest ich około 2,5 miliona, w tym polski Bielik.</a:t>
            </a:r>
          </a:p>
          <a:p>
            <a:r>
              <a:rPr lang="pl-PL" dirty="0"/>
              <a:t>Druga wyszukiwarka dotyczy zastosowaną. \Jest ich ponad milion. </a:t>
            </a:r>
          </a:p>
          <a:p>
            <a:r>
              <a:rPr lang="pl-PL" dirty="0"/>
              <a:t>Trzecia – dotyczy wyszukiwania darmowych zbiorów treningowych. Jest ich pół miliona.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Hugging</a:t>
            </a:r>
            <a:r>
              <a:rPr lang="pl-PL" dirty="0"/>
              <a:t> Face 4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Oto Bielik w wyszukiwarce</a:t>
            </a:r>
          </a:p>
          <a:p>
            <a:endParaRPr lang="pl-PL" dirty="0"/>
          </a:p>
        </p:txBody>
      </p:sp>
      <p:pic>
        <p:nvPicPr>
          <p:cNvPr id="4" name="Obraz 3" descr="Screen ekranu Hugging Face przedstawiający Bielika w wyszukiwarce"/>
          <p:cNvPicPr/>
          <p:nvPr/>
        </p:nvPicPr>
        <p:blipFill>
          <a:blip r:embed="rId2"/>
          <a:srcRect t="18459" b="6105"/>
          <a:stretch>
            <a:fillRect/>
          </a:stretch>
        </p:blipFill>
        <p:spPr bwMode="auto">
          <a:xfrm>
            <a:off x="714348" y="2214554"/>
            <a:ext cx="7643866" cy="337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GPT </a:t>
            </a:r>
            <a:r>
              <a:rPr lang="pl-PL" b="1" dirty="0">
                <a:sym typeface="Symbol"/>
              </a:rPr>
              <a:t></a:t>
            </a:r>
            <a:r>
              <a:rPr lang="pl-PL" b="1" dirty="0"/>
              <a:t> </a:t>
            </a:r>
            <a:r>
              <a:rPr lang="pl-PL" b="1" dirty="0" err="1"/>
              <a:t>ChatGPT</a:t>
            </a:r>
            <a:br>
              <a:rPr lang="pl-PL" b="1" dirty="0"/>
            </a:br>
            <a:endParaRPr lang="pl-PL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GPT to duży model językowy (LLM), stworzony za pomocą architektury głębokiego uczenia typu </a:t>
            </a:r>
            <a:r>
              <a:rPr lang="pl-PL" dirty="0" err="1"/>
              <a:t>transformerowego</a:t>
            </a:r>
            <a:r>
              <a:rPr lang="pl-PL" dirty="0"/>
              <a:t>, wykorzystujący model GPT i dodatkowy trenowany.</a:t>
            </a:r>
          </a:p>
          <a:p>
            <a:r>
              <a:rPr lang="pl-PL" dirty="0" err="1"/>
              <a:t>ChatGPT</a:t>
            </a:r>
            <a:r>
              <a:rPr lang="pl-PL" dirty="0"/>
              <a:t> to czat bot (program) </a:t>
            </a:r>
          </a:p>
          <a:p>
            <a:r>
              <a:rPr lang="pl-PL" dirty="0"/>
              <a:t>GPT to rodzina modeli sztucznej inteligencji stworzonej przez </a:t>
            </a:r>
            <a:r>
              <a:rPr lang="pl-PL" dirty="0" err="1"/>
              <a:t>OpeAI</a:t>
            </a:r>
            <a:r>
              <a:rPr lang="pl-PL" dirty="0"/>
              <a:t>. </a:t>
            </a:r>
          </a:p>
          <a:p>
            <a:r>
              <a:rPr lang="pl-PL" dirty="0"/>
              <a:t>GPT – </a:t>
            </a:r>
            <a:r>
              <a:rPr lang="pl-PL" dirty="0" err="1"/>
              <a:t>Generative</a:t>
            </a:r>
            <a:r>
              <a:rPr lang="pl-PL" dirty="0"/>
              <a:t> </a:t>
            </a:r>
            <a:r>
              <a:rPr lang="pl-PL" dirty="0" err="1"/>
              <a:t>Pre-trained</a:t>
            </a:r>
            <a:r>
              <a:rPr lang="pl-PL" dirty="0"/>
              <a:t> Transformer. </a:t>
            </a:r>
          </a:p>
          <a:p>
            <a:r>
              <a:rPr lang="pl-PL" dirty="0" err="1"/>
              <a:t>ChatGPT</a:t>
            </a:r>
            <a:r>
              <a:rPr lang="pl-PL" dirty="0"/>
              <a:t> to aplikacja korzystająca z </a:t>
            </a:r>
            <a:r>
              <a:rPr lang="pl-PL" dirty="0" err="1"/>
              <a:t>LLM-ów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Chatboty</a:t>
            </a:r>
            <a:r>
              <a:rPr lang="pl-PL" dirty="0"/>
              <a:t> dla programistów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dirty="0" err="1"/>
              <a:t>ChataGPT</a:t>
            </a:r>
            <a:r>
              <a:rPr lang="pl-PL" dirty="0"/>
              <a:t> wykorzystuje również </a:t>
            </a:r>
            <a:r>
              <a:rPr lang="pl-PL" dirty="0" err="1"/>
              <a:t>Copilot</a:t>
            </a:r>
            <a:r>
              <a:rPr lang="pl-PL" dirty="0"/>
              <a:t> firmy Microsoft.</a:t>
            </a:r>
          </a:p>
          <a:p>
            <a:r>
              <a:rPr lang="pl-PL" dirty="0"/>
              <a:t>Wśród programistów jest popularny </a:t>
            </a:r>
            <a:r>
              <a:rPr lang="pl-PL" dirty="0" err="1"/>
              <a:t>CursorAI</a:t>
            </a:r>
            <a:r>
              <a:rPr lang="pl-PL" dirty="0"/>
              <a:t>. Są też aplikacje z innych dziedzin:  </a:t>
            </a:r>
            <a:r>
              <a:rPr lang="pl-PL" dirty="0" err="1"/>
              <a:t>Grammarly</a:t>
            </a:r>
            <a:r>
              <a:rPr lang="pl-PL" dirty="0"/>
              <a:t>, </a:t>
            </a:r>
            <a:r>
              <a:rPr lang="pl-PL" dirty="0" err="1"/>
              <a:t>Stripe</a:t>
            </a:r>
            <a:r>
              <a:rPr lang="pl-PL" dirty="0"/>
              <a:t>, </a:t>
            </a:r>
            <a:r>
              <a:rPr lang="pl-PL" dirty="0" err="1"/>
              <a:t>Notion</a:t>
            </a:r>
            <a:r>
              <a:rPr lang="pl-PL" dirty="0"/>
              <a:t>, </a:t>
            </a:r>
            <a:r>
              <a:rPr lang="pl-PL" dirty="0" err="1"/>
              <a:t>Shopify</a:t>
            </a:r>
            <a:r>
              <a:rPr lang="pl-PL" dirty="0"/>
              <a:t>.</a:t>
            </a:r>
          </a:p>
          <a:p>
            <a:r>
              <a:rPr lang="pl-PL" dirty="0"/>
              <a:t>Ich liczba rośnie z każdym dniem. </a:t>
            </a:r>
          </a:p>
          <a:p>
            <a:r>
              <a:rPr lang="pl-PL" dirty="0"/>
              <a:t>Konkurenci dla rozwiązań przedstawionych przez </a:t>
            </a:r>
            <a:r>
              <a:rPr lang="pl-PL" dirty="0" err="1"/>
              <a:t>OpenAI</a:t>
            </a:r>
            <a:r>
              <a:rPr lang="pl-PL" dirty="0"/>
              <a:t>:</a:t>
            </a:r>
          </a:p>
          <a:p>
            <a:pPr>
              <a:buNone/>
            </a:pPr>
            <a:r>
              <a:rPr lang="pl-PL" dirty="0"/>
              <a:t>     </a:t>
            </a:r>
            <a:r>
              <a:rPr lang="pl-PL" dirty="0" err="1"/>
              <a:t>Gemini</a:t>
            </a:r>
            <a:r>
              <a:rPr lang="pl-PL" dirty="0"/>
              <a:t> (firma </a:t>
            </a:r>
            <a:r>
              <a:rPr lang="pl-PL" dirty="0" err="1"/>
              <a:t>Alphabet</a:t>
            </a:r>
            <a:r>
              <a:rPr lang="pl-PL" dirty="0"/>
              <a:t>, Google)</a:t>
            </a:r>
          </a:p>
          <a:p>
            <a:pPr>
              <a:buNone/>
            </a:pPr>
            <a:r>
              <a:rPr lang="pl-PL" dirty="0"/>
              <a:t>     Claude (amerykańska firma </a:t>
            </a:r>
            <a:r>
              <a:rPr lang="pl-PL" dirty="0" err="1"/>
              <a:t>Anthtopic</a:t>
            </a:r>
            <a:r>
              <a:rPr lang="pl-PL" dirty="0"/>
              <a:t>)</a:t>
            </a:r>
          </a:p>
          <a:p>
            <a:pPr>
              <a:buNone/>
            </a:pPr>
            <a:r>
              <a:rPr lang="pl-PL" dirty="0"/>
              <a:t>     </a:t>
            </a:r>
            <a:r>
              <a:rPr lang="pl-PL" dirty="0" err="1"/>
              <a:t>LLaMa</a:t>
            </a:r>
            <a:r>
              <a:rPr lang="pl-PL" dirty="0"/>
              <a:t> (firma Meta)</a:t>
            </a:r>
          </a:p>
          <a:p>
            <a:pPr>
              <a:buNone/>
            </a:pPr>
            <a:r>
              <a:rPr lang="pl-PL" dirty="0"/>
              <a:t>     Grok (firma </a:t>
            </a:r>
            <a:r>
              <a:rPr lang="pl-PL" dirty="0" err="1"/>
              <a:t>Elona</a:t>
            </a:r>
            <a:r>
              <a:rPr lang="pl-PL" dirty="0"/>
              <a:t> Muska)</a:t>
            </a:r>
          </a:p>
          <a:p>
            <a:pPr>
              <a:buNone/>
            </a:pPr>
            <a:r>
              <a:rPr lang="pl-PL" dirty="0"/>
              <a:t>     Rozwiązania chińskie (np. </a:t>
            </a:r>
            <a:r>
              <a:rPr lang="pl-PL" dirty="0" err="1"/>
              <a:t>DeepSeek</a:t>
            </a:r>
            <a:r>
              <a:rPr lang="pl-PL" dirty="0"/>
              <a:t>)</a:t>
            </a:r>
          </a:p>
          <a:p>
            <a:pPr>
              <a:buNone/>
            </a:pPr>
            <a:endParaRPr lang="pl-PL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Uwagi historyczne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Termin „sztuczna inteligencja” został po raz pierwszy zaproponowany prawdopodobnie przez Johna </a:t>
            </a:r>
            <a:r>
              <a:rPr lang="pl-PL" dirty="0" err="1"/>
              <a:t>McCarthy’ego</a:t>
            </a:r>
            <a:r>
              <a:rPr lang="pl-PL" dirty="0"/>
              <a:t>, który w 1955 </a:t>
            </a:r>
            <a:r>
              <a:rPr lang="pl-PL" dirty="0" err="1"/>
              <a:t>r</a:t>
            </a:r>
            <a:r>
              <a:rPr lang="pl-PL" dirty="0"/>
              <a:t>, na seminarium poświęconym SI w </a:t>
            </a:r>
            <a:r>
              <a:rPr lang="pl-PL" dirty="0" err="1"/>
              <a:t>Dartmouth</a:t>
            </a:r>
            <a:r>
              <a:rPr lang="pl-PL" dirty="0"/>
              <a:t> (USA). Chodziło o konstrukcję maszyny, która miałaby działania byłyby podobne do przejawów ludzkiej inteligencji.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OpenAI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Popularność </a:t>
            </a:r>
            <a:r>
              <a:rPr lang="pl-PL" dirty="0" err="1"/>
              <a:t>OpenAI</a:t>
            </a:r>
            <a:r>
              <a:rPr lang="pl-PL" dirty="0"/>
              <a:t> dzięki</a:t>
            </a:r>
          </a:p>
          <a:p>
            <a:pPr>
              <a:buNone/>
            </a:pPr>
            <a:r>
              <a:rPr lang="pl-PL" dirty="0"/>
              <a:t>	- wysokiej jakości API</a:t>
            </a:r>
          </a:p>
          <a:p>
            <a:pPr>
              <a:buNone/>
            </a:pPr>
            <a:r>
              <a:rPr lang="pl-PL" dirty="0"/>
              <a:t>	- rozbudowany panel zarządzania</a:t>
            </a:r>
          </a:p>
          <a:p>
            <a:pPr>
              <a:buNone/>
            </a:pPr>
            <a:r>
              <a:rPr lang="pl-PL" dirty="0"/>
              <a:t>	- bogata dokumentacja</a:t>
            </a:r>
          </a:p>
          <a:p>
            <a:r>
              <a:rPr lang="pl-PL" dirty="0"/>
              <a:t>Logowanie</a:t>
            </a:r>
          </a:p>
          <a:p>
            <a:pPr>
              <a:buNone/>
            </a:pPr>
            <a:r>
              <a:rPr lang="pl-PL" u="sng" dirty="0">
                <a:hlinkClick r:id="rId2"/>
              </a:rPr>
              <a:t>    https://auth.openai.com/log-in</a:t>
            </a:r>
            <a:endParaRPr lang="pl-PL" dirty="0"/>
          </a:p>
          <a:p>
            <a:r>
              <a:rPr lang="pl-PL" dirty="0"/>
              <a:t>Można logować się z konta </a:t>
            </a:r>
            <a:r>
              <a:rPr lang="pl-PL" dirty="0" err="1"/>
              <a:t>Google’a</a:t>
            </a:r>
            <a:r>
              <a:rPr lang="pl-PL" dirty="0"/>
              <a:t>, </a:t>
            </a:r>
            <a:r>
              <a:rPr lang="pl-PL" dirty="0" err="1"/>
              <a:t>Aplle’a</a:t>
            </a:r>
            <a:r>
              <a:rPr lang="pl-PL" dirty="0"/>
              <a:t>, Microsoftu.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Co to jest technologia </a:t>
            </a:r>
            <a:r>
              <a:rPr lang="pl-PL" dirty="0" err="1"/>
              <a:t>transformerowa</a:t>
            </a:r>
            <a:r>
              <a:rPr lang="pl-PL" dirty="0"/>
              <a:t>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Trenowanie sieci polega na znajdowaniu wszystkich wag, zwanych parametrami, aż uzyskamy poprawny wynik.</a:t>
            </a:r>
          </a:p>
          <a:p>
            <a:r>
              <a:rPr lang="pl-PL" dirty="0"/>
              <a:t>Trenowanie to wielokrotne modyfikowanie wag i przepuszczanie danych treningowych. Jest to eksperymentowanie metodą prób i błędów</a:t>
            </a:r>
          </a:p>
          <a:p>
            <a:r>
              <a:rPr lang="pl-PL" dirty="0"/>
              <a:t>Transformer to architektura </a:t>
            </a:r>
            <a:r>
              <a:rPr lang="pl-PL" dirty="0" err="1"/>
              <a:t>Google’a</a:t>
            </a:r>
            <a:r>
              <a:rPr lang="pl-PL" dirty="0"/>
              <a:t> z 2017 roku. Wprowadzono element „uwagi”  (</a:t>
            </a:r>
            <a:r>
              <a:rPr lang="pl-PL" dirty="0" err="1"/>
              <a:t>Attention</a:t>
            </a:r>
            <a:r>
              <a:rPr lang="pl-PL" dirty="0"/>
              <a:t>) – </a:t>
            </a:r>
            <a:r>
              <a:rPr lang="pl-PL" i="1" dirty="0" err="1"/>
              <a:t>Attention</a:t>
            </a:r>
            <a:r>
              <a:rPr lang="pl-PL" i="1" dirty="0"/>
              <a:t> of </a:t>
            </a:r>
            <a:r>
              <a:rPr lang="pl-PL" i="1" dirty="0" err="1"/>
              <a:t>all</a:t>
            </a:r>
            <a:r>
              <a:rPr lang="pl-PL" i="1" dirty="0"/>
              <a:t> </a:t>
            </a:r>
            <a:r>
              <a:rPr lang="pl-PL" i="1" dirty="0" err="1"/>
              <a:t>you</a:t>
            </a:r>
            <a:r>
              <a:rPr lang="pl-PL" i="1" dirty="0"/>
              <a:t> </a:t>
            </a:r>
            <a:r>
              <a:rPr lang="pl-PL" i="1" dirty="0" err="1"/>
              <a:t>need</a:t>
            </a:r>
            <a:r>
              <a:rPr lang="pl-PL" dirty="0"/>
              <a:t>. Mechanizm ten zapewnia branie kontekstu danego słowa we wszystkich jego pojawieniach się w </a:t>
            </a:r>
            <a:r>
              <a:rPr lang="pl-PL" dirty="0" err="1"/>
              <a:t>prompcie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Co to jest technologia </a:t>
            </a:r>
            <a:r>
              <a:rPr lang="pl-PL" dirty="0" err="1"/>
              <a:t>transformerowa</a:t>
            </a:r>
            <a:r>
              <a:rPr lang="pl-PL" dirty="0"/>
              <a:t>? C.d.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Architektura transformera składa się z dwóch elementów: </a:t>
            </a:r>
            <a:r>
              <a:rPr lang="pl-PL" dirty="0" err="1"/>
              <a:t>enkodera</a:t>
            </a:r>
            <a:r>
              <a:rPr lang="pl-PL" dirty="0"/>
              <a:t> i dekodera.</a:t>
            </a:r>
          </a:p>
          <a:p>
            <a:r>
              <a:rPr lang="pl-PL" dirty="0" err="1"/>
              <a:t>Enkoder</a:t>
            </a:r>
            <a:r>
              <a:rPr lang="pl-PL" dirty="0"/>
              <a:t> koduje słowa i ich kontekst.  </a:t>
            </a:r>
          </a:p>
          <a:p>
            <a:r>
              <a:rPr lang="pl-PL" dirty="0"/>
              <a:t>Dekoder tworzy odpowiedź na podstawie przekazanych do niego </a:t>
            </a:r>
            <a:r>
              <a:rPr lang="pl-PL" dirty="0" err="1"/>
              <a:t>tokenów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l-PL" dirty="0" err="1"/>
              <a:t>Endoder</a:t>
            </a:r>
            <a:r>
              <a:rPr lang="pl-PL" dirty="0"/>
              <a:t> koduje ciąg słów.</a:t>
            </a:r>
          </a:p>
          <a:p>
            <a:pPr>
              <a:buNone/>
            </a:pPr>
            <a:r>
              <a:rPr lang="pl-PL" dirty="0"/>
              <a:t>		Co lubi pies? </a:t>
            </a:r>
          </a:p>
          <a:p>
            <a:r>
              <a:rPr lang="pl-PL" dirty="0"/>
              <a:t>To zdanie składa się  z czterech </a:t>
            </a:r>
            <a:r>
              <a:rPr lang="pl-PL" dirty="0" err="1"/>
              <a:t>tokenów</a:t>
            </a:r>
            <a:r>
              <a:rPr lang="pl-PL" dirty="0"/>
              <a:t>. Każdy </a:t>
            </a:r>
            <a:r>
              <a:rPr lang="pl-PL" dirty="0" err="1"/>
              <a:t>token</a:t>
            </a:r>
            <a:r>
              <a:rPr lang="pl-PL" dirty="0"/>
              <a:t> jest zamieniany na wektor, w którym składowe liczbowe wyrażają znaczenia (na podstawie sieci semantycznej)</a:t>
            </a:r>
          </a:p>
          <a:p>
            <a:pPr lvl="4">
              <a:buNone/>
            </a:pPr>
            <a:r>
              <a:rPr lang="pl-PL" dirty="0"/>
              <a:t>Co  	 lubi  	 pies 	 ? </a:t>
            </a:r>
          </a:p>
          <a:p>
            <a:pPr>
              <a:buNone/>
            </a:pPr>
            <a:r>
              <a:rPr lang="pl-PL" dirty="0"/>
              <a:t>			0,3 	0,2 	01, 	</a:t>
            </a:r>
            <a:r>
              <a:rPr lang="pl-PL" dirty="0" err="1"/>
              <a:t>01</a:t>
            </a:r>
            <a:endParaRPr lang="pl-PL" dirty="0"/>
          </a:p>
          <a:p>
            <a:pPr>
              <a:buNone/>
            </a:pPr>
            <a:r>
              <a:rPr lang="pl-PL" dirty="0"/>
              <a:t>			0,4 	05, 	0,3	0,1</a:t>
            </a:r>
          </a:p>
          <a:p>
            <a:pPr>
              <a:buNone/>
            </a:pPr>
            <a:r>
              <a:rPr lang="pl-PL" dirty="0"/>
              <a:t>			0,8	0,6	0,7	0,2 </a:t>
            </a:r>
          </a:p>
          <a:p>
            <a:pPr>
              <a:buNone/>
            </a:pPr>
            <a:r>
              <a:rPr lang="pl-PL" dirty="0"/>
              <a:t>	 		………………………………..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</a:t>
            </a:r>
            <a:r>
              <a:rPr lang="pl-PL" dirty="0" err="1"/>
              <a:t>cd</a:t>
            </a:r>
            <a:r>
              <a:rPr lang="pl-PL" dirty="0"/>
              <a:t>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l-PL" dirty="0"/>
              <a:t>Każde słowo jest zamieniane na wektor. Taki wektor ma kilka tysięcy współrzędnych, tzn. że rozpina przestrzeń o wymiarze wielu tysięcy.</a:t>
            </a:r>
          </a:p>
          <a:p>
            <a:r>
              <a:rPr lang="pl-PL" dirty="0"/>
              <a:t>Drugi poziom </a:t>
            </a:r>
            <a:r>
              <a:rPr lang="pl-PL" dirty="0" err="1"/>
              <a:t>encodera</a:t>
            </a:r>
            <a:r>
              <a:rPr lang="pl-PL" dirty="0"/>
              <a:t> to mechanizm uwagi (</a:t>
            </a:r>
            <a:r>
              <a:rPr lang="pl-PL" dirty="0" err="1"/>
              <a:t>attention</a:t>
            </a:r>
            <a:r>
              <a:rPr lang="pl-PL" dirty="0"/>
              <a:t>). Oblicza się wartość uwagi dla każdego słowa, np. z czym jest lepiej skorelowane słowo „lubi”. </a:t>
            </a:r>
          </a:p>
          <a:p>
            <a:r>
              <a:rPr lang="pl-PL" dirty="0"/>
              <a:t>Wartość uwagi oblicza się posługując się iloczynem skalarnym wektorów. </a:t>
            </a:r>
          </a:p>
          <a:p>
            <a:r>
              <a:rPr lang="pl-PL" dirty="0"/>
              <a:t>Jest to proste rozwiązanie o bardzo dużych konsekwencjach. Mamy więc wektory: lubi, co, pies. Oblicza się dla nich iloczyny skalarne. Wartość iloczynu mówi o powiązaniu, podobieństwie słów. Jest wyrażenie są podobne, to ich wektory są równoległe. Wtedy kąt pomiędzy nimi wynosi 0 stopni; jeśli znaczenia są ortogonalne, prostopadłe, to kąt między nimi wynosi 90, cos90= 0.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cd. 2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Na podstawie danych wygenerowanych przez </a:t>
            </a:r>
            <a:r>
              <a:rPr lang="pl-PL" dirty="0" err="1"/>
              <a:t>enkoder</a:t>
            </a:r>
            <a:r>
              <a:rPr lang="pl-PL" dirty="0"/>
              <a:t>, dekoder generuje odpowiedź.</a:t>
            </a:r>
          </a:p>
          <a:p>
            <a:r>
              <a:rPr lang="pl-PL" dirty="0"/>
              <a:t>Matematyka transformera to po prostu algebra liniowa, operująca pojęciem wektora i operacji na nim.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Komunikacja chat botem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l-PL" dirty="0"/>
              <a:t>Temu celowi służą instrukcje (</a:t>
            </a:r>
            <a:r>
              <a:rPr lang="pl-PL" dirty="0" err="1"/>
              <a:t>prompty</a:t>
            </a:r>
            <a:r>
              <a:rPr lang="pl-PL" dirty="0"/>
              <a:t>).</a:t>
            </a:r>
          </a:p>
          <a:p>
            <a:r>
              <a:rPr lang="pl-PL" dirty="0"/>
              <a:t>Wyróżnia się następujące rodzaje prometów</a:t>
            </a:r>
          </a:p>
          <a:p>
            <a:pPr>
              <a:buNone/>
            </a:pPr>
            <a:r>
              <a:rPr lang="pl-PL" dirty="0"/>
              <a:t>		Pytające</a:t>
            </a:r>
          </a:p>
          <a:p>
            <a:pPr>
              <a:buNone/>
            </a:pPr>
            <a:r>
              <a:rPr lang="pl-PL" dirty="0"/>
              <a:t>		Zadaniowe </a:t>
            </a:r>
          </a:p>
          <a:p>
            <a:pPr>
              <a:buNone/>
            </a:pPr>
            <a:r>
              <a:rPr lang="pl-PL" dirty="0"/>
              <a:t>		Zapewniające kontekst</a:t>
            </a:r>
          </a:p>
          <a:p>
            <a:pPr>
              <a:buNone/>
            </a:pPr>
            <a:r>
              <a:rPr lang="pl-PL" dirty="0"/>
              <a:t>		Porównawcze</a:t>
            </a:r>
          </a:p>
          <a:p>
            <a:pPr>
              <a:buNone/>
            </a:pPr>
            <a:r>
              <a:rPr lang="pl-PL" dirty="0"/>
              <a:t>		Opiniujące</a:t>
            </a:r>
          </a:p>
          <a:p>
            <a:pPr>
              <a:buNone/>
            </a:pPr>
            <a:r>
              <a:rPr lang="pl-PL" dirty="0"/>
              <a:t>		Specyficzne dla roli</a:t>
            </a:r>
          </a:p>
          <a:p>
            <a:pPr>
              <a:buNone/>
            </a:pPr>
            <a:endParaRPr lang="pl-PL" dirty="0"/>
          </a:p>
          <a:p>
            <a:pPr>
              <a:buNone/>
            </a:pPr>
            <a:r>
              <a:rPr lang="pl-PL" dirty="0"/>
              <a:t>    Dyscyplina wiedzy zajmująca się tworzeniem </a:t>
            </a:r>
            <a:r>
              <a:rPr lang="pl-PL" dirty="0" err="1"/>
              <a:t>promptów</a:t>
            </a:r>
            <a:r>
              <a:rPr lang="pl-PL" dirty="0"/>
              <a:t> nazywa się inżyniera prometów (</a:t>
            </a:r>
            <a:r>
              <a:rPr lang="pl-PL" dirty="0" err="1"/>
              <a:t>prompt</a:t>
            </a:r>
            <a:r>
              <a:rPr lang="pl-PL" dirty="0"/>
              <a:t> engineering).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Bibliografia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l-PL" dirty="0"/>
              <a:t>Krótka historia modeli językowych, </a:t>
            </a:r>
            <a:r>
              <a:rPr lang="pl-PL" u="sng" dirty="0">
                <a:hlinkClick r:id="rId2"/>
              </a:rPr>
              <a:t>https://botland.com.pl/blog/krotka-historia-modeli-jezykowych/?cd=22610068992&amp;ad=&amp;kd=&amp;gad_source=1&amp;gad_campaignid=22610107401&amp;gclid=CjwKCAiAvaLLBhBFEiwAYCNTf4X5uuaEiAfxXcjH7lZEVQ9Zl3AdVtmxXKrJGQRM4x71gyslG3PnKRoCSS8QAvD_BwE</a:t>
            </a:r>
            <a:r>
              <a:rPr lang="pl-PL" dirty="0"/>
              <a:t> [Dostęp 2026-01-10]</a:t>
            </a:r>
          </a:p>
          <a:p>
            <a:pPr>
              <a:buNone/>
            </a:pPr>
            <a:r>
              <a:rPr lang="pl-PL" dirty="0"/>
              <a:t> </a:t>
            </a:r>
          </a:p>
          <a:p>
            <a:r>
              <a:rPr lang="pl-PL" dirty="0" err="1"/>
              <a:t>The</a:t>
            </a:r>
            <a:r>
              <a:rPr lang="pl-PL" dirty="0"/>
              <a:t> Role of </a:t>
            </a:r>
            <a:r>
              <a:rPr lang="pl-PL" dirty="0" err="1"/>
              <a:t>Small</a:t>
            </a:r>
            <a:r>
              <a:rPr lang="pl-PL" dirty="0"/>
              <a:t> </a:t>
            </a:r>
            <a:r>
              <a:rPr lang="pl-PL" dirty="0" err="1"/>
              <a:t>Language</a:t>
            </a:r>
            <a:r>
              <a:rPr lang="pl-PL" dirty="0"/>
              <a:t> Model (2024), </a:t>
            </a:r>
          </a:p>
          <a:p>
            <a:pPr>
              <a:buNone/>
            </a:pPr>
            <a:r>
              <a:rPr lang="pl-PL" u="sng" dirty="0">
                <a:hlinkClick r:id="rId3"/>
              </a:rPr>
              <a:t>      https://siliconvalley.center/blog/the-role-of-small-language-models-in-ai?utm_source=google&amp;utm_medium=cpc&amp;utm_campaign=22494864471&amp;utm_content=&amp;utm_term=&amp;utm_tm=true&amp;utm_term=&amp;utm_campaign=PMax+-+Corporate+Tours+#1&amp;</a:t>
            </a:r>
            <a:r>
              <a:rPr lang="pl-PL" dirty="0"/>
              <a:t> [Dostęp 2026-01-10]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Bibliografia 2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Model rozumujący, </a:t>
            </a:r>
            <a:r>
              <a:rPr lang="pl-PL" u="sng" dirty="0">
                <a:hlinkClick r:id="rId2"/>
              </a:rPr>
              <a:t>https://pl.wikipedia.org/wiki/Model_rozumuj%C4%85cy</a:t>
            </a:r>
            <a:r>
              <a:rPr lang="pl-PL" dirty="0"/>
              <a:t> [Dostęp 2026-01-10]</a:t>
            </a:r>
          </a:p>
          <a:p>
            <a:r>
              <a:rPr lang="pl-PL" dirty="0" err="1"/>
              <a:t>PLLuM</a:t>
            </a:r>
            <a:r>
              <a:rPr lang="pl-PL" dirty="0"/>
              <a:t>, </a:t>
            </a:r>
            <a:r>
              <a:rPr lang="pl-PL" u="sng" dirty="0">
                <a:hlinkClick r:id="rId3"/>
              </a:rPr>
              <a:t>https://pl.wikipedia.org/wiki/PLLuM</a:t>
            </a:r>
            <a:r>
              <a:rPr lang="pl-PL" dirty="0"/>
              <a:t> [Dostęp 2028=01=1-]</a:t>
            </a:r>
          </a:p>
          <a:p>
            <a:r>
              <a:rPr lang="pl-PL" dirty="0"/>
              <a:t>Bielik, </a:t>
            </a:r>
            <a:r>
              <a:rPr lang="pl-PL" u="sng" dirty="0">
                <a:hlinkClick r:id="rId4"/>
              </a:rPr>
              <a:t>https://pl.wikipedia.org/wiki/Bielik_(model_j%C4%99zykowy)</a:t>
            </a:r>
            <a:r>
              <a:rPr lang="pl-PL" dirty="0"/>
              <a:t> [Odstęp 2026-01-10]</a:t>
            </a:r>
          </a:p>
          <a:p>
            <a:r>
              <a:rPr lang="pl-PL" dirty="0"/>
              <a:t>David Bergman, </a:t>
            </a:r>
            <a:r>
              <a:rPr lang="pl-PL" dirty="0" err="1"/>
              <a:t>What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a </a:t>
            </a:r>
            <a:r>
              <a:rPr lang="pl-PL" dirty="0" err="1"/>
              <a:t>Reasoning</a:t>
            </a:r>
            <a:r>
              <a:rPr lang="pl-PL" dirty="0"/>
              <a:t> Model, </a:t>
            </a:r>
            <a:r>
              <a:rPr lang="pl-PL" u="sng" dirty="0">
                <a:hlinkClick r:id="rId5"/>
              </a:rPr>
              <a:t>https://www.ibm.com/think/topics/reasoning-model</a:t>
            </a:r>
            <a:endParaRPr lang="pl-PL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Bibliografia 3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Podręcznik </a:t>
            </a:r>
            <a:r>
              <a:rPr lang="pl-PL" dirty="0" err="1"/>
              <a:t>online</a:t>
            </a:r>
            <a:r>
              <a:rPr lang="pl-PL" dirty="0"/>
              <a:t> „</a:t>
            </a:r>
            <a:r>
              <a:rPr lang="pl-PL" dirty="0" err="1"/>
              <a:t>Machine</a:t>
            </a:r>
            <a:r>
              <a:rPr lang="pl-PL" dirty="0"/>
              <a:t> </a:t>
            </a:r>
            <a:r>
              <a:rPr lang="pl-PL" dirty="0" err="1"/>
              <a:t>Learnig</a:t>
            </a:r>
            <a:r>
              <a:rPr lang="pl-PL" dirty="0"/>
              <a:t>”, dostępny na stronie IBM.</a:t>
            </a:r>
          </a:p>
          <a:p>
            <a:r>
              <a:rPr lang="pl-PL" u="sng" dirty="0">
                <a:hlinkClick r:id="rId2"/>
              </a:rPr>
              <a:t>https://www.ibm.com/think/topics/reasoning-model</a:t>
            </a:r>
            <a:r>
              <a:rPr lang="pl-PL" dirty="0"/>
              <a:t> [Dostęp 2026-01-10]</a:t>
            </a:r>
          </a:p>
          <a:p>
            <a:endParaRPr lang="pl-PL" dirty="0"/>
          </a:p>
          <a:p>
            <a:r>
              <a:rPr lang="pl-PL" dirty="0" err="1"/>
              <a:t>Hugging</a:t>
            </a:r>
            <a:r>
              <a:rPr lang="pl-PL" dirty="0"/>
              <a:t> face, </a:t>
            </a:r>
            <a:r>
              <a:rPr lang="pl-PL" u="sng" dirty="0">
                <a:hlinkClick r:id="rId3"/>
              </a:rPr>
              <a:t>https://en.wikipedia.org/wiki/Hugging_Face</a:t>
            </a:r>
            <a:r>
              <a:rPr lang="pl-PL" dirty="0"/>
              <a:t> [dostęp 2026-01-10]</a:t>
            </a:r>
          </a:p>
          <a:p>
            <a:r>
              <a:rPr lang="pl-PL" dirty="0" err="1"/>
              <a:t>Hugging</a:t>
            </a:r>
            <a:r>
              <a:rPr lang="pl-PL" dirty="0"/>
              <a:t> face, </a:t>
            </a:r>
            <a:r>
              <a:rPr lang="pl-PL" u="sng" dirty="0">
                <a:hlinkClick r:id="rId4"/>
              </a:rPr>
              <a:t>https://pl.wikipedia.org/wiki/Hugging_Face</a:t>
            </a:r>
            <a:r>
              <a:rPr lang="pl-PL" dirty="0"/>
              <a:t> [dostęp 2026-01-10]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Uwagi historyczne – dwa podejścia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pl-PL" dirty="0"/>
              <a:t>Historycznie istnieją dwa podstawowe podejścia do pracy nad SI: </a:t>
            </a:r>
          </a:p>
          <a:p>
            <a:r>
              <a:rPr lang="pl-PL" dirty="0"/>
              <a:t>1) Logiczne albo symboliczne. Polega na tworzeniu modeli matematyczno-logicznych analizowanych problemów i implementowanie ich w formie programów komputerowych. Tu pojawiły się algorytmy genetyczne, metody logiki rozmytej, rozumowania temporalne, </a:t>
            </a:r>
            <a:r>
              <a:rPr lang="pl-PL" dirty="0" err="1"/>
              <a:t>epistemiczne</a:t>
            </a:r>
            <a:r>
              <a:rPr lang="pl-PL" dirty="0"/>
              <a:t>, niemonotoniczne, itp. Wyrazem tego podejścia może być dzieło składające się z pięciu tomów: </a:t>
            </a:r>
            <a:r>
              <a:rPr lang="pl-PL" dirty="0" err="1"/>
              <a:t>Dov</a:t>
            </a:r>
            <a:r>
              <a:rPr lang="pl-PL" dirty="0"/>
              <a:t> M. </a:t>
            </a:r>
            <a:r>
              <a:rPr lang="pl-PL" dirty="0" err="1"/>
              <a:t>Gabbay</a:t>
            </a:r>
            <a:r>
              <a:rPr lang="pl-PL" dirty="0"/>
              <a:t> (ed.), C. J. </a:t>
            </a:r>
            <a:r>
              <a:rPr lang="pl-PL" dirty="0" err="1"/>
              <a:t>Hogger</a:t>
            </a:r>
            <a:r>
              <a:rPr lang="pl-PL" dirty="0"/>
              <a:t> (ed.), J. A. Robinson (ed.), J. </a:t>
            </a:r>
            <a:r>
              <a:rPr lang="pl-PL" dirty="0" err="1"/>
              <a:t>Siekmann</a:t>
            </a:r>
            <a:r>
              <a:rPr lang="pl-PL" dirty="0"/>
              <a:t> (ed.), </a:t>
            </a:r>
            <a:r>
              <a:rPr lang="pl-PL" i="1" dirty="0" err="1"/>
              <a:t>Handbook</a:t>
            </a:r>
            <a:r>
              <a:rPr lang="pl-PL" i="1" dirty="0"/>
              <a:t> of </a:t>
            </a:r>
            <a:r>
              <a:rPr lang="pl-PL" i="1" dirty="0" err="1"/>
              <a:t>Logic</a:t>
            </a:r>
            <a:r>
              <a:rPr lang="pl-PL" i="1" dirty="0"/>
              <a:t> </a:t>
            </a:r>
            <a:r>
              <a:rPr lang="pl-PL" i="1" dirty="0" err="1"/>
              <a:t>in</a:t>
            </a:r>
            <a:r>
              <a:rPr lang="pl-PL" i="1" dirty="0"/>
              <a:t> </a:t>
            </a:r>
            <a:r>
              <a:rPr lang="pl-PL" i="1" dirty="0" err="1"/>
              <a:t>Artificial</a:t>
            </a:r>
            <a:r>
              <a:rPr lang="pl-PL" i="1" dirty="0"/>
              <a:t> </a:t>
            </a:r>
            <a:r>
              <a:rPr lang="pl-PL" i="1" dirty="0" err="1"/>
              <a:t>Intelligence</a:t>
            </a:r>
            <a:r>
              <a:rPr lang="pl-PL" i="1" dirty="0"/>
              <a:t> and </a:t>
            </a:r>
            <a:r>
              <a:rPr lang="pl-PL" i="1" dirty="0" err="1"/>
              <a:t>Logic</a:t>
            </a:r>
            <a:r>
              <a:rPr lang="pl-PL" i="1" dirty="0"/>
              <a:t> </a:t>
            </a:r>
            <a:r>
              <a:rPr lang="pl-PL" i="1" dirty="0" err="1"/>
              <a:t>Programming</a:t>
            </a:r>
            <a:r>
              <a:rPr lang="pl-PL" dirty="0"/>
              <a:t>, Oxford </a:t>
            </a:r>
            <a:r>
              <a:rPr lang="pl-PL" dirty="0" err="1"/>
              <a:t>University</a:t>
            </a:r>
            <a:r>
              <a:rPr lang="pl-PL" dirty="0"/>
              <a:t> Press, New York, USA, 1994.</a:t>
            </a:r>
          </a:p>
          <a:p>
            <a:endParaRPr lang="pl-PL" dirty="0"/>
          </a:p>
          <a:p>
            <a:r>
              <a:rPr lang="pl-PL" dirty="0"/>
              <a:t>2) Podejście </a:t>
            </a:r>
            <a:r>
              <a:rPr lang="pl-PL" dirty="0" err="1"/>
              <a:t>subsymboliczne</a:t>
            </a:r>
            <a:r>
              <a:rPr lang="pl-PL" dirty="0"/>
              <a:t> albo </a:t>
            </a:r>
            <a:r>
              <a:rPr lang="pl-PL" dirty="0" err="1"/>
              <a:t>konekcjonistyczne</a:t>
            </a:r>
            <a:r>
              <a:rPr lang="pl-PL" dirty="0"/>
              <a:t>. Polega na tworzeniu struktur,  programów „samouczących się”, bazujących na sztucznych sieci neuronowych.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Bibliografia 4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Na polskim </a:t>
            </a:r>
            <a:r>
              <a:rPr lang="pl-PL" dirty="0" err="1"/>
              <a:t>rybku</a:t>
            </a:r>
            <a:r>
              <a:rPr lang="pl-PL" dirty="0"/>
              <a:t> wydawniczym istnieje kilka publikacji na temat inżynierii </a:t>
            </a:r>
            <a:r>
              <a:rPr lang="pl-PL" dirty="0" err="1"/>
              <a:t>promptów</a:t>
            </a:r>
            <a:r>
              <a:rPr lang="pl-PL" dirty="0"/>
              <a:t>.</a:t>
            </a:r>
          </a:p>
          <a:p>
            <a:endParaRPr lang="pl-PL" dirty="0"/>
          </a:p>
          <a:p>
            <a:r>
              <a:rPr lang="pl-PL" dirty="0"/>
              <a:t>Andrzej Kacprzak, </a:t>
            </a:r>
            <a:r>
              <a:rPr lang="pl-PL" dirty="0" err="1"/>
              <a:t>Prompt</a:t>
            </a:r>
            <a:r>
              <a:rPr lang="pl-PL" dirty="0"/>
              <a:t> engineering i </a:t>
            </a:r>
            <a:r>
              <a:rPr lang="pl-PL" dirty="0" err="1"/>
              <a:t>ChatGPT</a:t>
            </a:r>
            <a:r>
              <a:rPr lang="pl-PL" dirty="0"/>
              <a:t>. Poradnik skutecznej komunikacji ze sztuczną inteligencją, Helion 2024</a:t>
            </a:r>
          </a:p>
          <a:p>
            <a:r>
              <a:rPr lang="pl-PL" dirty="0"/>
              <a:t>Logan Anderson, </a:t>
            </a:r>
            <a:r>
              <a:rPr lang="pl-PL" dirty="0" err="1"/>
              <a:t>Prompt</a:t>
            </a:r>
            <a:r>
              <a:rPr lang="pl-PL" dirty="0"/>
              <a:t> Engineering - zostań Panem Sztucznej Inteligencji, Helion 2024.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Uwagi historyczne - literatura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pl-PL" dirty="0"/>
              <a:t>W trakcie pracy zespołów SI stosujących oba podejścia do problemu, okazało się, że postęp w tej dziedzinie jest i będzie bardzo trudny. Ten stan rzeczy był to związany z poziomem rozwoju technologii komputerowych.</a:t>
            </a:r>
          </a:p>
          <a:p>
            <a:pPr>
              <a:buNone/>
            </a:pPr>
            <a:r>
              <a:rPr lang="pl-PL" dirty="0"/>
              <a:t>Historię rozwoju tych podejść można znaleźć w monografiach: </a:t>
            </a:r>
          </a:p>
          <a:p>
            <a:r>
              <a:rPr lang="pl-PL" dirty="0"/>
              <a:t>Marek Kasperski, </a:t>
            </a:r>
            <a:r>
              <a:rPr lang="pl-PL" i="1" dirty="0"/>
              <a:t>Sztuczna Inteligencja</a:t>
            </a:r>
            <a:r>
              <a:rPr lang="pl-PL" dirty="0"/>
              <a:t>, Helion, Gliwice 2003.</a:t>
            </a:r>
          </a:p>
          <a:p>
            <a:r>
              <a:rPr lang="pl-PL" dirty="0"/>
              <a:t>Margaret </a:t>
            </a:r>
            <a:r>
              <a:rPr lang="pl-PL" dirty="0" err="1"/>
              <a:t>Boden</a:t>
            </a:r>
            <a:r>
              <a:rPr lang="pl-PL" i="1" dirty="0"/>
              <a:t>, </a:t>
            </a:r>
            <a:r>
              <a:rPr lang="pl-PL" i="1" dirty="0" err="1"/>
              <a:t>Mind</a:t>
            </a:r>
            <a:r>
              <a:rPr lang="pl-PL" i="1" dirty="0"/>
              <a:t> As </a:t>
            </a:r>
            <a:r>
              <a:rPr lang="pl-PL" i="1" dirty="0" err="1"/>
              <a:t>Machine</a:t>
            </a:r>
            <a:r>
              <a:rPr lang="pl-PL" i="1" dirty="0"/>
              <a:t>: A </a:t>
            </a:r>
            <a:r>
              <a:rPr lang="pl-PL" i="1" dirty="0" err="1"/>
              <a:t>History</a:t>
            </a:r>
            <a:r>
              <a:rPr lang="pl-PL" i="1" dirty="0"/>
              <a:t> of </a:t>
            </a:r>
            <a:r>
              <a:rPr lang="pl-PL" i="1" dirty="0" err="1"/>
              <a:t>Cognitive</a:t>
            </a:r>
            <a:r>
              <a:rPr lang="pl-PL" i="1" dirty="0"/>
              <a:t> Science</a:t>
            </a:r>
            <a:r>
              <a:rPr lang="pl-PL" dirty="0"/>
              <a:t>, vol. 1, 2, Oxford </a:t>
            </a:r>
            <a:r>
              <a:rPr lang="pl-PL" dirty="0" err="1"/>
              <a:t>University</a:t>
            </a:r>
            <a:r>
              <a:rPr lang="pl-PL" dirty="0"/>
              <a:t> Press, USA, 2006.</a:t>
            </a:r>
          </a:p>
          <a:p>
            <a:r>
              <a:rPr lang="pl-PL" dirty="0"/>
              <a:t>Margaret A. </a:t>
            </a:r>
            <a:r>
              <a:rPr lang="pl-PL" dirty="0" err="1"/>
              <a:t>Boden</a:t>
            </a:r>
            <a:r>
              <a:rPr lang="pl-PL" dirty="0"/>
              <a:t>, </a:t>
            </a:r>
            <a:r>
              <a:rPr lang="pl-PL" i="1" dirty="0"/>
              <a:t>Sztuczna inteligencja. Jej natura i przyszłość. Krótkie Wprowadzenie</a:t>
            </a:r>
            <a:r>
              <a:rPr lang="pl-PL" dirty="0"/>
              <a:t>, Wydawnictwo Uniwersytetu Łódzkiego 2020.</a:t>
            </a:r>
          </a:p>
          <a:p>
            <a:r>
              <a:rPr lang="pl-PL" dirty="0"/>
              <a:t>Stuart Russell, Peter </a:t>
            </a:r>
            <a:r>
              <a:rPr lang="pl-PL" dirty="0" err="1"/>
              <a:t>Norvig</a:t>
            </a:r>
            <a:r>
              <a:rPr lang="pl-PL" dirty="0"/>
              <a:t>, </a:t>
            </a:r>
            <a:r>
              <a:rPr lang="pl-PL" i="1" dirty="0"/>
              <a:t>Sztuczna inteligencja. Nowe spojrzenie</a:t>
            </a:r>
            <a:r>
              <a:rPr lang="pl-PL" dirty="0"/>
              <a:t>. Wydanie IV. Tom 1, 2, Helion, Gliwice 2023.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Uwagi historyczne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/>
              <a:t>Dla kompletności minimum historycznego dotyczącego rozwoju sztucznej inteligencji należy wymienić następujących wybitnych badaczy:</a:t>
            </a:r>
          </a:p>
          <a:p>
            <a:pPr>
              <a:buNone/>
            </a:pPr>
            <a:r>
              <a:rPr lang="pl-PL" dirty="0"/>
              <a:t>    Marvin </a:t>
            </a:r>
            <a:r>
              <a:rPr lang="pl-PL" dirty="0" err="1"/>
              <a:t>Minsky</a:t>
            </a:r>
            <a:r>
              <a:rPr lang="pl-PL" dirty="0"/>
              <a:t> (1927-2016), Seymour </a:t>
            </a:r>
            <a:r>
              <a:rPr lang="pl-PL" dirty="0" err="1"/>
              <a:t>Papert</a:t>
            </a:r>
            <a:r>
              <a:rPr lang="pl-PL" dirty="0"/>
              <a:t> (1928-2016), Margaret </a:t>
            </a:r>
            <a:r>
              <a:rPr lang="pl-PL" dirty="0" err="1"/>
              <a:t>Boden</a:t>
            </a:r>
            <a:r>
              <a:rPr lang="pl-PL" dirty="0"/>
              <a:t> (1936-2025), Allen </a:t>
            </a:r>
            <a:r>
              <a:rPr lang="pl-PL" dirty="0" err="1"/>
              <a:t>Newell</a:t>
            </a:r>
            <a:r>
              <a:rPr lang="pl-PL" dirty="0"/>
              <a:t> (1927-1992), Herbert Simon (1916-2001)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Przełom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/>
              <a:t>    Przełom w badaniach zaczyna się po roku 2000, po </a:t>
            </a:r>
            <a:r>
              <a:rPr lang="pl-PL" dirty="0" err="1"/>
              <a:t>zsekwencjonowaniu</a:t>
            </a:r>
            <a:r>
              <a:rPr lang="pl-PL" dirty="0"/>
              <a:t> ludzkiego genomu. Wtedy wzrosła moc obliczeniowa sprzętu komputerowego oraz spadły ceny pamięci komputerowych.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Rodzaje modeli językowych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l-PL" dirty="0"/>
              <a:t>Powstanie modeli językowych:</a:t>
            </a:r>
          </a:p>
          <a:p>
            <a:r>
              <a:rPr lang="pl-PL" dirty="0"/>
              <a:t>	LLM – </a:t>
            </a:r>
            <a:r>
              <a:rPr lang="pl-PL" dirty="0" err="1"/>
              <a:t>Large</a:t>
            </a:r>
            <a:r>
              <a:rPr lang="pl-PL" dirty="0"/>
              <a:t> </a:t>
            </a:r>
            <a:r>
              <a:rPr lang="pl-PL" dirty="0" err="1"/>
              <a:t>Language</a:t>
            </a:r>
            <a:r>
              <a:rPr lang="pl-PL" dirty="0"/>
              <a:t> Model (Duże modele językowe)</a:t>
            </a:r>
          </a:p>
          <a:p>
            <a:r>
              <a:rPr lang="pl-PL" dirty="0"/>
              <a:t>	SLM – </a:t>
            </a:r>
            <a:r>
              <a:rPr lang="pl-PL" dirty="0" err="1"/>
              <a:t>Small</a:t>
            </a:r>
            <a:r>
              <a:rPr lang="pl-PL" dirty="0"/>
              <a:t> </a:t>
            </a:r>
            <a:r>
              <a:rPr lang="pl-PL" dirty="0" err="1"/>
              <a:t>Language</a:t>
            </a:r>
            <a:r>
              <a:rPr lang="pl-PL" dirty="0"/>
              <a:t> Model (Małe modele językowe)</a:t>
            </a:r>
          </a:p>
          <a:p>
            <a:r>
              <a:rPr lang="pl-PL" dirty="0"/>
              <a:t>	RLM – </a:t>
            </a:r>
            <a:r>
              <a:rPr lang="pl-PL" dirty="0" err="1"/>
              <a:t>Reasonning</a:t>
            </a:r>
            <a:r>
              <a:rPr lang="pl-PL" dirty="0"/>
              <a:t> </a:t>
            </a:r>
            <a:r>
              <a:rPr lang="pl-PL" dirty="0" err="1"/>
              <a:t>Langauge</a:t>
            </a:r>
            <a:r>
              <a:rPr lang="pl-PL" dirty="0"/>
              <a:t> Model albo </a:t>
            </a:r>
            <a:r>
              <a:rPr lang="pl-PL" dirty="0" err="1"/>
              <a:t>LRMs</a:t>
            </a:r>
            <a:r>
              <a:rPr lang="pl-PL" dirty="0"/>
              <a:t> (</a:t>
            </a:r>
            <a:r>
              <a:rPr lang="pl-PL" dirty="0" err="1"/>
              <a:t>Large</a:t>
            </a:r>
            <a:r>
              <a:rPr lang="pl-PL" dirty="0"/>
              <a:t> </a:t>
            </a:r>
            <a:r>
              <a:rPr lang="pl-PL" dirty="0" err="1"/>
              <a:t>Reasoning</a:t>
            </a:r>
            <a:r>
              <a:rPr lang="pl-PL" dirty="0"/>
              <a:t> </a:t>
            </a:r>
            <a:r>
              <a:rPr lang="pl-PL" dirty="0" err="1"/>
              <a:t>Models</a:t>
            </a:r>
            <a:r>
              <a:rPr lang="pl-PL" dirty="0"/>
              <a:t>) (Rozumujące modele językowe). Pojawia się w 2024, </a:t>
            </a:r>
            <a:r>
              <a:rPr lang="pl-PL" dirty="0" err="1"/>
              <a:t>OpenAI</a:t>
            </a:r>
            <a:r>
              <a:rPr lang="pl-PL" dirty="0"/>
              <a:t>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LLM – </a:t>
            </a:r>
            <a:r>
              <a:rPr lang="pl-PL" dirty="0" err="1"/>
              <a:t>Large</a:t>
            </a:r>
            <a:r>
              <a:rPr lang="pl-PL" dirty="0"/>
              <a:t> </a:t>
            </a:r>
            <a:r>
              <a:rPr lang="pl-PL" dirty="0" err="1"/>
              <a:t>Language</a:t>
            </a:r>
            <a:r>
              <a:rPr lang="pl-PL" dirty="0"/>
              <a:t> Model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LLM, takie jak </a:t>
            </a:r>
            <a:r>
              <a:rPr lang="pl-PL" dirty="0" err="1"/>
              <a:t>Generative</a:t>
            </a:r>
            <a:r>
              <a:rPr lang="pl-PL" dirty="0"/>
              <a:t> </a:t>
            </a:r>
            <a:r>
              <a:rPr lang="pl-PL" dirty="0" err="1"/>
              <a:t>Pre-Trained</a:t>
            </a:r>
            <a:r>
              <a:rPr lang="pl-PL" dirty="0"/>
              <a:t> </a:t>
            </a:r>
            <a:r>
              <a:rPr lang="pl-PL" dirty="0" err="1"/>
              <a:t>Transformers</a:t>
            </a:r>
            <a:r>
              <a:rPr lang="pl-PL" dirty="0"/>
              <a:t> (GPT) i </a:t>
            </a:r>
            <a:r>
              <a:rPr lang="pl-PL" dirty="0" err="1"/>
              <a:t>Bidirectional</a:t>
            </a:r>
            <a:r>
              <a:rPr lang="pl-PL" dirty="0"/>
              <a:t> </a:t>
            </a:r>
            <a:r>
              <a:rPr lang="pl-PL" dirty="0" err="1"/>
              <a:t>Encoder</a:t>
            </a:r>
            <a:r>
              <a:rPr lang="pl-PL" dirty="0"/>
              <a:t> </a:t>
            </a:r>
            <a:r>
              <a:rPr lang="pl-PL" dirty="0" err="1"/>
              <a:t>Representations</a:t>
            </a:r>
            <a:r>
              <a:rPr lang="pl-PL" dirty="0"/>
              <a:t> </a:t>
            </a:r>
            <a:r>
              <a:rPr lang="pl-PL" dirty="0" err="1"/>
              <a:t>from</a:t>
            </a:r>
            <a:r>
              <a:rPr lang="pl-PL" dirty="0"/>
              <a:t> </a:t>
            </a:r>
            <a:r>
              <a:rPr lang="pl-PL" dirty="0" err="1"/>
              <a:t>Transformers</a:t>
            </a:r>
            <a:r>
              <a:rPr lang="pl-PL" dirty="0"/>
              <a:t> (BERT), są wyposażone w ogromną liczbę parametrów, co pozwala na analizę dużych zbiorów danych i wykonywanie szerokiego zakresu złożonych zadań.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BF8701E4-C19F-4738-A331-53DACCB982D4}"/>
</file>

<file path=customXml/itemProps2.xml><?xml version="1.0" encoding="utf-8"?>
<ds:datastoreItem xmlns:ds="http://schemas.openxmlformats.org/officeDocument/2006/customXml" ds:itemID="{EA8BB3A0-8E33-4A5D-B9DB-DAEDD30DC5C1}"/>
</file>

<file path=customXml/itemProps3.xml><?xml version="1.0" encoding="utf-8"?>
<ds:datastoreItem xmlns:ds="http://schemas.openxmlformats.org/officeDocument/2006/customXml" ds:itemID="{DDD37D55-2BE3-4953-80B9-2FF996BA798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2187</Words>
  <Application>Microsoft Office PowerPoint</Application>
  <PresentationFormat>Pokaz na ekranie (4:3)</PresentationFormat>
  <Paragraphs>192</Paragraphs>
  <Slides>40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40</vt:i4>
      </vt:variant>
    </vt:vector>
  </HeadingPairs>
  <TitlesOfParts>
    <vt:vector size="44" baseType="lpstr">
      <vt:lpstr>Arial</vt:lpstr>
      <vt:lpstr>Calibri</vt:lpstr>
      <vt:lpstr>Symbol</vt:lpstr>
      <vt:lpstr>Motyw pakietu Office</vt:lpstr>
      <vt:lpstr>Projekt „Kierunki – drogi dla gospodarki”</vt:lpstr>
      <vt:lpstr>Wstęp</vt:lpstr>
      <vt:lpstr>Uwagi historyczne </vt:lpstr>
      <vt:lpstr>Uwagi historyczne – dwa podejścia</vt:lpstr>
      <vt:lpstr>Uwagi historyczne - literatura</vt:lpstr>
      <vt:lpstr>Uwagi historyczne</vt:lpstr>
      <vt:lpstr>Przełom</vt:lpstr>
      <vt:lpstr>Rodzaje modeli językowych</vt:lpstr>
      <vt:lpstr>LLM – Large Language Model</vt:lpstr>
      <vt:lpstr>SLM – Small Language Model</vt:lpstr>
      <vt:lpstr>Zastosowania SLM-ów</vt:lpstr>
      <vt:lpstr>RLM (LRM) – Reasoning Langauge Model</vt:lpstr>
      <vt:lpstr>Przykłady RLM-ów</vt:lpstr>
      <vt:lpstr>Polskie modele językowe</vt:lpstr>
      <vt:lpstr>Polskie modele językowe 2</vt:lpstr>
      <vt:lpstr>Praktyczne zastosowanie Bielika</vt:lpstr>
      <vt:lpstr>Praktyczne zastosowanie Bielika 2</vt:lpstr>
      <vt:lpstr>Jak Uruchomić Bielika? </vt:lpstr>
      <vt:lpstr>Jak uruchomić Bielika?</vt:lpstr>
      <vt:lpstr>Bielik vs ChatGPT – Kluczowe Różnice </vt:lpstr>
      <vt:lpstr>Bielik vs ChatGPT – Kluczowe Różnice</vt:lpstr>
      <vt:lpstr>Bielik vs ChatGPT – Kluczowe Różnice 2</vt:lpstr>
      <vt:lpstr>Gdzie szukać modeli językowych </vt:lpstr>
      <vt:lpstr>Hugging Face</vt:lpstr>
      <vt:lpstr>Hugging Face 2</vt:lpstr>
      <vt:lpstr>Hugging Face 3</vt:lpstr>
      <vt:lpstr>Hugging Face 4</vt:lpstr>
      <vt:lpstr>GPT  ChatGPT </vt:lpstr>
      <vt:lpstr>Chatboty dla programistów</vt:lpstr>
      <vt:lpstr>OpenAI</vt:lpstr>
      <vt:lpstr>Co to jest technologia transformerowa?</vt:lpstr>
      <vt:lpstr>Co to jest technologia transformerowa? C.d.</vt:lpstr>
      <vt:lpstr>Przykład</vt:lpstr>
      <vt:lpstr>Przykład cd.</vt:lpstr>
      <vt:lpstr>Przykład cd. 2</vt:lpstr>
      <vt:lpstr>Komunikacja chat botem </vt:lpstr>
      <vt:lpstr>Bibliografia</vt:lpstr>
      <vt:lpstr>Bibliografia 2</vt:lpstr>
      <vt:lpstr>Bibliografia 3</vt:lpstr>
      <vt:lpstr>Bibliografia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Sztuczna inteligencja – nowy świat dla programistów</dc:title>
  <dc:creator>Andrzej Kmiecik</dc:creator>
  <cp:lastModifiedBy>Karolina Goede</cp:lastModifiedBy>
  <cp:revision>76</cp:revision>
  <dcterms:created xsi:type="dcterms:W3CDTF">2026-01-14T19:59:59Z</dcterms:created>
  <dcterms:modified xsi:type="dcterms:W3CDTF">2026-02-04T10:56:31Z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