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01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5" r:id="rId12"/>
    <p:sldId id="269" r:id="rId13"/>
    <p:sldId id="266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6858000" type="screen4x3"/>
  <p:notesSz cx="7099300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333" y="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A42E5C6-ABBC-4E6B-9524-54E9B7EE97F9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D58B703-4DF3-42E9-9B33-3047D6954F95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8B703-4DF3-42E9-9B33-3047D6954F95}" type="slidenum">
              <a:rPr lang="pl-PL" smtClean="0"/>
              <a:t>23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sharplab.io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colab.google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microsoft.com/pl-pl/dotnet/csharp/language-reference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cs/index.php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JSON" TargetMode="External"/><Relationship Id="rId2" Type="http://schemas.openxmlformats.org/officeDocument/2006/relationships/hyperlink" Target="https://c-sharp.ue.katowice.pl/?page_id=3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.NET_Framework" TargetMode="External"/><Relationship Id="rId2" Type="http://schemas.openxmlformats.org/officeDocument/2006/relationships/hyperlink" Target="https://pl.wikipedia.org/wiki/Projektant_gier_komputerowych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791" y="1071997"/>
            <a:ext cx="1393464" cy="139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699022"/>
            <a:ext cx="6858000" cy="1790700"/>
          </a:xfrm>
        </p:spPr>
        <p:txBody>
          <a:bodyPr>
            <a:normAutofit/>
          </a:bodyPr>
          <a:lstStyle/>
          <a:p>
            <a:r>
              <a:rPr lang="pl-PL" sz="3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8208912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pl-PL" dirty="0">
                <a:solidFill>
                  <a:schemeClr val="tx1"/>
                </a:solidFill>
              </a:rPr>
              <a:t>Tytuł wykładu: Środowisko programistyczne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Przedmiot: Programowanie dla projektantów 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Kierunek: Badanie i projektowanie gier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Autor: Andrzej Kmiecik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1475656" y="4945923"/>
            <a:ext cx="2085976" cy="69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29354"/>
            <a:ext cx="2143125" cy="68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Uwaga </a:t>
            </a:r>
            <a:r>
              <a:rPr lang="pl-PL" dirty="0" err="1"/>
              <a:t>cd</a:t>
            </a:r>
            <a:r>
              <a:rPr lang="pl-PL" dirty="0"/>
              <a:t>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Platforma NET powstała w 2002 roku, jako konkurencyjna platforma Microsoftu wobec Javy.  Jej narzędzia to Software Development Kit (SDK).</a:t>
            </a:r>
          </a:p>
          <a:p>
            <a:r>
              <a:rPr lang="pl-PL" dirty="0"/>
              <a:t>Visual Studio </a:t>
            </a:r>
            <a:r>
              <a:rPr lang="pl-PL" dirty="0" err="1"/>
              <a:t>Code</a:t>
            </a:r>
            <a:r>
              <a:rPr lang="pl-PL" dirty="0"/>
              <a:t>, Visual Studio, Visual Studio Community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Jest to środowisko wieloplatformowe i obsługujące wiele języków programowania.</a:t>
            </a:r>
          </a:p>
          <a:p>
            <a:r>
              <a:rPr lang="pl-PL" dirty="0"/>
              <a:t>Instalację Visual Studio </a:t>
            </a:r>
            <a:r>
              <a:rPr lang="pl-PL" dirty="0" err="1"/>
              <a:t>Code</a:t>
            </a:r>
            <a:r>
              <a:rPr lang="pl-PL" dirty="0"/>
              <a:t> będziemy przeprowadzać dla systemu Windows. Na stronie producenta dostępne są </a:t>
            </a:r>
            <a:r>
              <a:rPr lang="pl-PL" dirty="0" err="1"/>
              <a:t>instalatory</a:t>
            </a:r>
            <a:r>
              <a:rPr lang="pl-PL" dirty="0"/>
              <a:t> dla systemu Linux oraz </a:t>
            </a:r>
            <a:r>
              <a:rPr lang="pl-PL" dirty="0" err="1"/>
              <a:t>macOS</a:t>
            </a:r>
            <a:r>
              <a:rPr lang="pl-PL" dirty="0"/>
              <a:t>. </a:t>
            </a:r>
          </a:p>
          <a:p>
            <a:r>
              <a:rPr lang="pl-PL" dirty="0"/>
              <a:t>Klikamy niebieski przycisk widoczny na stronie i proces pobierania powinien rozpocząć się automatycznie. </a:t>
            </a:r>
          </a:p>
          <a:p>
            <a:r>
              <a:rPr lang="pl-PL" dirty="0"/>
              <a:t>Język Polski nie jest dostępny. Zostawiamy wartość domyślną i klikamy przycisk OK.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</a:t>
            </a:r>
            <a:r>
              <a:rPr lang="pl-PL" b="1" dirty="0" err="1"/>
              <a:t>cd</a:t>
            </a:r>
            <a:r>
              <a:rPr lang="pl-PL" b="1" dirty="0"/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     Strona pobierania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7" name="Obraz 6" descr="Screen Visual Studio Code - strona pobierani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346506"/>
            <a:ext cx="6072230" cy="37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cd.2</a:t>
            </a:r>
            <a:endParaRPr lang="pl-PL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Proces ładowania</a:t>
            </a:r>
          </a:p>
          <a:p>
            <a:endParaRPr lang="pl-PL" dirty="0"/>
          </a:p>
        </p:txBody>
      </p:sp>
      <p:pic>
        <p:nvPicPr>
          <p:cNvPr id="8" name="Obraz 7" descr="Screen Visual Studio Code - proces ładowani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2533400"/>
            <a:ext cx="5202760" cy="36102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Akceptacja licencji programu</a:t>
            </a:r>
          </a:p>
        </p:txBody>
      </p:sp>
      <p:pic>
        <p:nvPicPr>
          <p:cNvPr id="4" name="Obraz 3" descr="Screen Visual Studio Code - akceptacja licencji program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638764"/>
            <a:ext cx="4843927" cy="3504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cd.4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Pozostawiamy jako </a:t>
            </a:r>
            <a:r>
              <a:rPr lang="pl-PL" dirty="0" err="1"/>
              <a:t>domyslne</a:t>
            </a:r>
            <a:r>
              <a:rPr lang="pl-PL" dirty="0"/>
              <a:t> pozostałe opcje instalacyjne.</a:t>
            </a:r>
          </a:p>
          <a:p>
            <a:pPr lvl="1"/>
            <a:r>
              <a:rPr lang="pl-PL" dirty="0"/>
              <a:t>Wybór miejsca instalacji programu </a:t>
            </a:r>
          </a:p>
          <a:p>
            <a:pPr lvl="1"/>
            <a:r>
              <a:rPr lang="pl-PL" dirty="0"/>
              <a:t>Wybór folderu dostępnego w Menu Start </a:t>
            </a:r>
          </a:p>
          <a:p>
            <a:pPr lvl="1"/>
            <a:r>
              <a:rPr lang="pl-PL" dirty="0"/>
              <a:t>Potwierdzamy ustawienia instalacji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cd.5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Pierwszy program</a:t>
            </a:r>
          </a:p>
          <a:p>
            <a:endParaRPr lang="pl-PL" dirty="0"/>
          </a:p>
          <a:p>
            <a:endParaRPr lang="pl-PL" dirty="0"/>
          </a:p>
        </p:txBody>
      </p:sp>
      <p:pic>
        <p:nvPicPr>
          <p:cNvPr id="4" name="Obraz 3" descr="Screen Visual Studio Code - pierwszy progra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14554"/>
            <a:ext cx="5501763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Program Visual Studio </a:t>
            </a:r>
            <a:r>
              <a:rPr lang="pl-PL" dirty="0" err="1"/>
              <a:t>Code</a:t>
            </a:r>
            <a:r>
              <a:rPr lang="pl-PL" dirty="0"/>
              <a:t> z zainstalowanym rozszerzeniem języka C#.</a:t>
            </a:r>
          </a:p>
          <a:p>
            <a:r>
              <a:rPr lang="pl-PL" dirty="0"/>
              <a:t>Jeśli masz zainstalowane rozszerzenie C# </a:t>
            </a:r>
            <a:r>
              <a:rPr lang="pl-PL" dirty="0" err="1"/>
              <a:t>Dev</a:t>
            </a:r>
            <a:r>
              <a:rPr lang="pl-PL" dirty="0"/>
              <a:t> Kit, odinstaluj je lub wyłącz. </a:t>
            </a:r>
          </a:p>
          <a:p>
            <a:r>
              <a:rPr lang="pl-PL" dirty="0"/>
              <a:t>Aby uzyskać informacje o sposobie instalowania rozszerzeń w programie Visual Studio </a:t>
            </a:r>
            <a:r>
              <a:rPr lang="pl-PL" dirty="0" err="1"/>
              <a:t>Code</a:t>
            </a:r>
            <a:r>
              <a:rPr lang="pl-PL" dirty="0"/>
              <a:t>,  zobacz Witryna </a:t>
            </a:r>
            <a:r>
              <a:rPr lang="pl-PL" dirty="0" err="1"/>
              <a:t>Marketplace</a:t>
            </a:r>
            <a:r>
              <a:rPr lang="pl-PL" dirty="0"/>
              <a:t> - rozszerzenia programu VS </a:t>
            </a:r>
            <a:r>
              <a:rPr lang="pl-PL" dirty="0" err="1"/>
              <a:t>Code</a:t>
            </a:r>
            <a:r>
              <a:rPr lang="pl-PL" dirty="0"/>
              <a:t>.</a:t>
            </a:r>
          </a:p>
          <a:p>
            <a:r>
              <a:rPr lang="pl-PL" dirty="0"/>
              <a:t>Zestaw .NET 8 SDK albo wyższa wersja.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cd.7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Utwórz projekt aplikacji konsolowej platformy .NET o nazwie "</a:t>
            </a:r>
            <a:r>
              <a:rPr lang="pl-PL" dirty="0" err="1"/>
              <a:t>HelloWorld</a:t>
            </a:r>
            <a:r>
              <a:rPr lang="pl-PL" dirty="0"/>
              <a:t>".</a:t>
            </a:r>
          </a:p>
          <a:p>
            <a:r>
              <a:rPr lang="pl-PL" dirty="0"/>
              <a:t>1. Uruchom program Visual Studio </a:t>
            </a:r>
            <a:r>
              <a:rPr lang="pl-PL" dirty="0" err="1"/>
              <a:t>Code</a:t>
            </a:r>
            <a:r>
              <a:rPr lang="pl-PL" dirty="0"/>
              <a:t>.</a:t>
            </a:r>
          </a:p>
          <a:p>
            <a:r>
              <a:rPr lang="pl-PL" dirty="0"/>
              <a:t>2. Wybierz pozycję </a:t>
            </a:r>
            <a:r>
              <a:rPr lang="pl-PL" dirty="0" err="1"/>
              <a:t>Plik\Otwórz</a:t>
            </a:r>
            <a:r>
              <a:rPr lang="pl-PL" dirty="0"/>
              <a:t> folder z menu głównego.</a:t>
            </a:r>
          </a:p>
          <a:p>
            <a:r>
              <a:rPr lang="pl-PL" dirty="0"/>
              <a:t>3. W oknie dialogowym Otwieranie folderu utwórz </a:t>
            </a:r>
            <a:r>
              <a:rPr lang="pl-PL" i="1" dirty="0"/>
              <a:t>folder </a:t>
            </a:r>
            <a:r>
              <a:rPr lang="pl-PL" i="1" dirty="0" err="1"/>
              <a:t>HelloWorld</a:t>
            </a:r>
            <a:r>
              <a:rPr lang="pl-PL" i="1" dirty="0"/>
              <a:t> </a:t>
            </a:r>
            <a:r>
              <a:rPr lang="pl-PL" dirty="0"/>
              <a:t>i wybierz go. Następnie kliknij pozycję Wybierz folder.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cd.8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Nazwa folderu staje się nazwą projektu i nazwą przestrzeni nazw domyślnie. W dalszej części samouczka dodasz kod, który zakłada, że przestrzeń nazw projektu to właśnie </a:t>
            </a:r>
            <a:r>
              <a:rPr lang="pl-PL" dirty="0" err="1"/>
              <a:t>HelloWorld</a:t>
            </a:r>
            <a:r>
              <a:rPr lang="pl-PL" dirty="0"/>
              <a:t> 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Wstęp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l-PL" dirty="0"/>
              <a:t>     Główna idea tego wykładu, to uczenie się przez całe życie (</a:t>
            </a:r>
            <a:r>
              <a:rPr lang="pl-PL" dirty="0" err="1"/>
              <a:t>lifelong</a:t>
            </a:r>
            <a:r>
              <a:rPr lang="pl-PL" dirty="0"/>
              <a:t> learning – LLL). Powodem takiego wymogu jest rozwój języków programowania. Np. język C++ ma opracowaną najnowszą wersję 26 (rok 2025), która czeka na implementację. To samo dotyczy języka C# i środowiska NET, analogicznie  - Java. Powodem są również zmiany paradygmatów programowania, np. strukturalne, funkcyjne, obiektowe, aspektowe, itd. Pojawiają się nowe platformy sprzętowe (procesory ARM, </a:t>
            </a:r>
            <a:r>
              <a:rPr lang="pl-PL" dirty="0" err="1"/>
              <a:t>Raspberry</a:t>
            </a:r>
            <a:r>
              <a:rPr lang="pl-PL" dirty="0"/>
              <a:t> Pi), systemy operacyjne (np. Linux, Android). Co kilka miesięcy dokonuje się w dziedzinie informatyki jakaś kolejna rewolucja (np. architektury </a:t>
            </a:r>
            <a:r>
              <a:rPr lang="pl-PL" dirty="0" err="1"/>
              <a:t>transformerowe</a:t>
            </a:r>
            <a:r>
              <a:rPr lang="pl-PL" dirty="0"/>
              <a:t>).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cd.9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4. W oknie dialogowym Czy ufasz autorom plików w tym folderze? Wybierz pozycję: Tak, ufam autorom. Autorom można ufać, ponieważ ten folder zawiera tylko pliki wygenerowane przez platformę .NET i dodane lub zmodyfikowane przez Ciebie.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cd.10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5. Otwórz terminal w programie Visual Studio </a:t>
            </a:r>
            <a:r>
              <a:rPr lang="pl-PL" dirty="0" err="1"/>
              <a:t>Code</a:t>
            </a:r>
            <a:r>
              <a:rPr lang="pl-PL" dirty="0"/>
              <a:t>, wybierając pozycję</a:t>
            </a:r>
          </a:p>
          <a:p>
            <a:pPr>
              <a:buNone/>
            </a:pPr>
            <a:r>
              <a:rPr lang="pl-PL" dirty="0"/>
              <a:t>    </a:t>
            </a:r>
            <a:r>
              <a:rPr lang="pl-PL" dirty="0" err="1"/>
              <a:t>Wyświetl&gt;terminal</a:t>
            </a:r>
            <a:r>
              <a:rPr lang="pl-PL" dirty="0"/>
              <a:t> z menu głównego.</a:t>
            </a:r>
          </a:p>
          <a:p>
            <a:pPr>
              <a:buNone/>
            </a:pPr>
            <a:r>
              <a:rPr lang="pl-PL" dirty="0"/>
              <a:t>    Terminal zostanie otwarty z wierszem polecenia w folderze </a:t>
            </a:r>
            <a:r>
              <a:rPr lang="pl-PL" i="1" dirty="0" err="1"/>
              <a:t>HelloWorld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cd.11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6. W terminalu wprowadź następujące polecenie: </a:t>
            </a:r>
            <a:r>
              <a:rPr lang="pl-PL" dirty="0" err="1"/>
              <a:t>dotnet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console</a:t>
            </a:r>
            <a:endParaRPr lang="pl-PL" dirty="0"/>
          </a:p>
          <a:p>
            <a:r>
              <a:rPr lang="pl-PL" i="1" dirty="0"/>
              <a:t>Otwórz plik </a:t>
            </a:r>
            <a:r>
              <a:rPr lang="pl-PL" i="1" dirty="0" err="1"/>
              <a:t>Program.cs</a:t>
            </a:r>
            <a:r>
              <a:rPr lang="pl-PL" dirty="0"/>
              <a:t>, aby wyświetlić prostą aplikację utworzoną przez szablon: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l-PL" dirty="0"/>
              <a:t>Szablon</a:t>
            </a:r>
          </a:p>
          <a:p>
            <a:pPr>
              <a:buNone/>
            </a:pPr>
            <a:r>
              <a:rPr lang="pl-PL" dirty="0"/>
              <a:t>     </a:t>
            </a:r>
            <a:r>
              <a:rPr lang="pl-PL" dirty="0" err="1"/>
              <a:t>namespace</a:t>
            </a:r>
            <a:r>
              <a:rPr lang="pl-PL" dirty="0"/>
              <a:t> </a:t>
            </a:r>
            <a:r>
              <a:rPr lang="pl-PL" dirty="0" err="1"/>
              <a:t>HelloWorld</a:t>
            </a:r>
            <a:r>
              <a:rPr lang="pl-PL" dirty="0"/>
              <a:t>;</a:t>
            </a:r>
          </a:p>
          <a:p>
            <a:pPr>
              <a:buNone/>
            </a:pPr>
            <a:r>
              <a:rPr lang="pl-PL" dirty="0"/>
              <a:t>       </a:t>
            </a:r>
            <a:r>
              <a:rPr lang="pl-PL" dirty="0" err="1"/>
              <a:t>class</a:t>
            </a:r>
            <a:r>
              <a:rPr lang="pl-PL" dirty="0"/>
              <a:t> Program</a:t>
            </a:r>
          </a:p>
          <a:p>
            <a:pPr>
              <a:buNone/>
            </a:pPr>
            <a:r>
              <a:rPr lang="pl-PL" dirty="0"/>
              <a:t>       {</a:t>
            </a:r>
          </a:p>
          <a:p>
            <a:pPr>
              <a:buNone/>
            </a:pPr>
            <a:r>
              <a:rPr lang="pl-PL" dirty="0"/>
              <a:t>          </a:t>
            </a:r>
            <a:r>
              <a:rPr lang="pl-PL" dirty="0" err="1"/>
              <a:t>static</a:t>
            </a:r>
            <a:r>
              <a:rPr lang="pl-PL" dirty="0"/>
              <a:t> </a:t>
            </a:r>
            <a:r>
              <a:rPr lang="pl-PL" dirty="0" err="1"/>
              <a:t>void</a:t>
            </a:r>
            <a:r>
              <a:rPr lang="pl-PL" dirty="0"/>
              <a:t> </a:t>
            </a:r>
            <a:r>
              <a:rPr lang="pl-PL" dirty="0" err="1"/>
              <a:t>Main</a:t>
            </a:r>
            <a:r>
              <a:rPr lang="pl-PL" dirty="0"/>
              <a:t>(</a:t>
            </a:r>
            <a:r>
              <a:rPr lang="pl-PL" dirty="0" err="1"/>
              <a:t>string</a:t>
            </a:r>
            <a:r>
              <a:rPr lang="pl-PL" dirty="0"/>
              <a:t>[] </a:t>
            </a:r>
            <a:r>
              <a:rPr lang="pl-PL" dirty="0" err="1"/>
              <a:t>args</a:t>
            </a:r>
            <a:r>
              <a:rPr lang="pl-PL" dirty="0"/>
              <a:t>)</a:t>
            </a:r>
          </a:p>
          <a:p>
            <a:pPr>
              <a:buNone/>
            </a:pPr>
            <a:r>
              <a:rPr lang="pl-PL" dirty="0"/>
              <a:t>             {</a:t>
            </a:r>
          </a:p>
          <a:p>
            <a:pPr>
              <a:buNone/>
            </a:pPr>
            <a:r>
              <a:rPr lang="pl-PL" dirty="0"/>
              <a:t>              </a:t>
            </a:r>
            <a:r>
              <a:rPr lang="pl-PL" dirty="0" err="1"/>
              <a:t>Console.WriteLine</a:t>
            </a:r>
            <a:r>
              <a:rPr lang="pl-PL" dirty="0"/>
              <a:t>("</a:t>
            </a:r>
            <a:r>
              <a:rPr lang="pl-PL" dirty="0" err="1"/>
              <a:t>Hello</a:t>
            </a:r>
            <a:r>
              <a:rPr lang="pl-PL" dirty="0"/>
              <a:t>, </a:t>
            </a:r>
            <a:r>
              <a:rPr lang="pl-PL" dirty="0" err="1"/>
              <a:t>World</a:t>
            </a:r>
            <a:r>
              <a:rPr lang="pl-PL" dirty="0"/>
              <a:t>!");</a:t>
            </a:r>
          </a:p>
          <a:p>
            <a:pPr>
              <a:buNone/>
            </a:pPr>
            <a:r>
              <a:rPr lang="pl-PL" dirty="0"/>
              <a:t>             }</a:t>
            </a:r>
          </a:p>
          <a:p>
            <a:pPr>
              <a:buNone/>
            </a:pPr>
            <a:r>
              <a:rPr lang="pl-PL" dirty="0"/>
              <a:t>       }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Przy pierwszym otwarciu </a:t>
            </a:r>
            <a:r>
              <a:rPr lang="pl-PL" i="1" dirty="0"/>
              <a:t>pliku </a:t>
            </a:r>
            <a:r>
              <a:rPr lang="pl-PL" i="1" dirty="0" err="1"/>
              <a:t>cs</a:t>
            </a:r>
            <a:r>
              <a:rPr lang="pl-PL" i="1" dirty="0"/>
              <a:t> </a:t>
            </a:r>
            <a:r>
              <a:rPr lang="pl-PL" dirty="0"/>
              <a:t>program Visual Studio </a:t>
            </a:r>
            <a:r>
              <a:rPr lang="pl-PL" dirty="0" err="1"/>
              <a:t>Code</a:t>
            </a:r>
            <a:r>
              <a:rPr lang="pl-PL" dirty="0"/>
              <a:t> wyświetla monit o</a:t>
            </a:r>
          </a:p>
          <a:p>
            <a:pPr>
              <a:buNone/>
            </a:pPr>
            <a:r>
              <a:rPr lang="pl-PL" dirty="0"/>
              <a:t>    dodanie zasobów do kompilowania i </a:t>
            </a:r>
            <a:r>
              <a:rPr lang="pl-PL" dirty="0" err="1"/>
              <a:t>debugowania</a:t>
            </a:r>
            <a:r>
              <a:rPr lang="pl-PL" dirty="0"/>
              <a:t> aplikacji. Wybierz pozycję</a:t>
            </a:r>
          </a:p>
          <a:p>
            <a:pPr>
              <a:buNone/>
            </a:pPr>
            <a:r>
              <a:rPr lang="pl-PL" dirty="0"/>
              <a:t>    Tak, a program Visual Studio </a:t>
            </a:r>
            <a:r>
              <a:rPr lang="pl-PL" dirty="0" err="1"/>
              <a:t>Code</a:t>
            </a:r>
            <a:r>
              <a:rPr lang="pl-PL" dirty="0"/>
              <a:t> tworzy </a:t>
            </a:r>
            <a:r>
              <a:rPr lang="pl-PL" i="1" dirty="0"/>
              <a:t>folder </a:t>
            </a:r>
            <a:r>
              <a:rPr lang="pl-PL" i="1" dirty="0" err="1"/>
              <a:t>vscode</a:t>
            </a:r>
            <a:r>
              <a:rPr lang="pl-PL" i="1" dirty="0"/>
              <a:t> </a:t>
            </a:r>
            <a:r>
              <a:rPr lang="pl-PL" dirty="0"/>
              <a:t>z plikami </a:t>
            </a:r>
            <a:r>
              <a:rPr lang="pl-PL" i="1" dirty="0" err="1"/>
              <a:t>launch.json</a:t>
            </a:r>
            <a:r>
              <a:rPr lang="pl-PL" i="1" dirty="0"/>
              <a:t> </a:t>
            </a:r>
            <a:r>
              <a:rPr lang="pl-PL" dirty="0"/>
              <a:t>i</a:t>
            </a:r>
          </a:p>
          <a:p>
            <a:pPr>
              <a:buNone/>
            </a:pPr>
            <a:r>
              <a:rPr lang="pl-PL" i="1" dirty="0"/>
              <a:t>    </a:t>
            </a:r>
            <a:r>
              <a:rPr lang="pl-PL" i="1" dirty="0" err="1"/>
              <a:t>tasks.json</a:t>
            </a:r>
            <a:r>
              <a:rPr lang="pl-PL" i="1" dirty="0"/>
              <a:t> </a:t>
            </a:r>
            <a:r>
              <a:rPr lang="pl-PL" dirty="0"/>
              <a:t>.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cd.14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Kod definiuje klasę Program z pojedynczą metodą </a:t>
            </a:r>
            <a:r>
              <a:rPr lang="pl-PL" dirty="0" err="1"/>
              <a:t>Main</a:t>
            </a:r>
            <a:r>
              <a:rPr lang="pl-PL" dirty="0"/>
              <a:t> która przyjmuje tablicę</a:t>
            </a:r>
          </a:p>
          <a:p>
            <a:pPr>
              <a:buNone/>
            </a:pPr>
            <a:r>
              <a:rPr lang="pl-PL" dirty="0"/>
              <a:t>    </a:t>
            </a:r>
            <a:r>
              <a:rPr lang="pl-PL" dirty="0" err="1"/>
              <a:t>String</a:t>
            </a:r>
            <a:r>
              <a:rPr lang="pl-PL" dirty="0"/>
              <a:t> jako argument. </a:t>
            </a:r>
            <a:r>
              <a:rPr lang="pl-PL" dirty="0" err="1"/>
              <a:t>Main</a:t>
            </a:r>
            <a:r>
              <a:rPr lang="pl-PL" dirty="0"/>
              <a:t> to punkt wejścia   aplikacji, metoda jest wywoływana</a:t>
            </a:r>
          </a:p>
          <a:p>
            <a:pPr>
              <a:buNone/>
            </a:pPr>
            <a:r>
              <a:rPr lang="pl-PL" dirty="0"/>
              <a:t>    automatycznie przez środowisko uruchomieniowe podczas uruchamiania</a:t>
            </a:r>
          </a:p>
          <a:p>
            <a:pPr>
              <a:buNone/>
            </a:pPr>
            <a:r>
              <a:rPr lang="pl-PL" dirty="0"/>
              <a:t>    aplikacji. Wszystkie argumenty wiersza polecenia podane podczas uruchamiania</a:t>
            </a:r>
          </a:p>
          <a:p>
            <a:pPr>
              <a:buNone/>
            </a:pPr>
            <a:r>
              <a:rPr lang="pl-PL" dirty="0"/>
              <a:t>    aplikacji są dostępne w </a:t>
            </a:r>
            <a:r>
              <a:rPr lang="pl-PL" i="1" dirty="0"/>
              <a:t>tablicy </a:t>
            </a:r>
            <a:r>
              <a:rPr lang="pl-PL" i="1" dirty="0" err="1"/>
              <a:t>args</a:t>
            </a:r>
            <a:r>
              <a:rPr lang="pl-PL" i="1" dirty="0"/>
              <a:t> 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cd.15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Kod w metodzie </a:t>
            </a:r>
            <a:r>
              <a:rPr lang="pl-PL" dirty="0" err="1"/>
              <a:t>Main</a:t>
            </a:r>
            <a:r>
              <a:rPr lang="pl-PL" dirty="0"/>
              <a:t>, czyli  </a:t>
            </a:r>
            <a:r>
              <a:rPr lang="pl-PL" dirty="0" err="1"/>
              <a:t>Console.WriteLine</a:t>
            </a:r>
            <a:r>
              <a:rPr lang="pl-PL" dirty="0"/>
              <a:t>(</a:t>
            </a:r>
            <a:r>
              <a:rPr lang="pl-PL" dirty="0" err="1"/>
              <a:t>String</a:t>
            </a:r>
            <a:r>
              <a:rPr lang="pl-PL" dirty="0"/>
              <a:t>) wywołuje metodę w celu wyświetlenia komunikatu w oknie konsoli.</a:t>
            </a:r>
          </a:p>
          <a:p>
            <a:r>
              <a:rPr lang="pl-PL" dirty="0"/>
              <a:t>Język C# ma funkcję o nazwie instrukcje najwyższego poziomu, która pozwala pominąć klasę Program i metodę </a:t>
            </a:r>
            <a:r>
              <a:rPr lang="pl-PL" dirty="0" err="1"/>
              <a:t>Main</a:t>
            </a:r>
            <a:r>
              <a:rPr lang="pl-PL" dirty="0"/>
              <a:t> . Ten samouczek nie używa tej funkcji. To, czy używasz go w programach, jest kwestią preferencji stylu. </a:t>
            </a:r>
          </a:p>
          <a:p>
            <a:r>
              <a:rPr lang="pl-PL" dirty="0"/>
              <a:t>W </a:t>
            </a:r>
            <a:r>
              <a:rPr lang="pl-PL" dirty="0" err="1"/>
              <a:t>polecenidotnet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, które utworzyło projekt, --</a:t>
            </a:r>
            <a:r>
              <a:rPr lang="pl-PL" dirty="0" err="1"/>
              <a:t>use-program-main</a:t>
            </a:r>
            <a:r>
              <a:rPr lang="pl-PL" dirty="0"/>
              <a:t> opcja uniemożliwiła korzystanie z instrukcji najwyższego poziomu.</a:t>
            </a:r>
          </a:p>
          <a:p>
            <a:pPr>
              <a:buNone/>
            </a:pPr>
            <a:br>
              <a:rPr lang="pl-PL" dirty="0"/>
            </a:b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Uruchomienie: </a:t>
            </a:r>
            <a:r>
              <a:rPr lang="pl-PL" dirty="0" err="1"/>
              <a:t>dotnet</a:t>
            </a:r>
            <a:r>
              <a:rPr lang="pl-PL" dirty="0"/>
              <a:t> run</a:t>
            </a:r>
          </a:p>
          <a:p>
            <a:endParaRPr lang="pl-PL" dirty="0"/>
          </a:p>
          <a:p>
            <a:endParaRPr lang="pl-PL" dirty="0"/>
          </a:p>
        </p:txBody>
      </p:sp>
      <p:pic>
        <p:nvPicPr>
          <p:cNvPr id="4" name="Obraz 3" descr="Screen Visual Studio Code - uruchomienie dotent ru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14554"/>
            <a:ext cx="5632558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</a:t>
            </a:r>
            <a:r>
              <a:rPr lang="pl-PL" b="1" dirty="0" err="1"/>
              <a:t>Code</a:t>
            </a:r>
            <a:r>
              <a:rPr lang="pl-PL" b="1" dirty="0"/>
              <a:t>, cd.17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Najlepiej jest w menadżerze plików tworzyć katalogi dla projektów, które potem stają z poziomu </a:t>
            </a:r>
            <a:r>
              <a:rPr lang="pl-PL" dirty="0" err="1"/>
              <a:t>VSCode</a:t>
            </a:r>
            <a:r>
              <a:rPr lang="pl-PL" dirty="0"/>
              <a:t> katalogami roboczymi. Inny sposób jest nieefektywny!!!</a:t>
            </a:r>
          </a:p>
          <a:p>
            <a:r>
              <a:rPr lang="pl-PL" dirty="0"/>
              <a:t>Włączenie opcji instrukcji </a:t>
            </a:r>
            <a:r>
              <a:rPr lang="pl-PL" dirty="0" err="1"/>
              <a:t>najwyższ</a:t>
            </a:r>
            <a:r>
              <a:rPr lang="pl-PL" dirty="0"/>
              <a:t> ego uprzywilejowania spowoduje, że nie będzie można używać przykładów kodu ze starszych podręczników. </a:t>
            </a:r>
            <a:r>
              <a:rPr lang="pl-PL" dirty="0" err="1"/>
              <a:t>Awsze</a:t>
            </a:r>
            <a:r>
              <a:rPr lang="pl-PL" dirty="0"/>
              <a:t> wstawiaj przestrzeń nazw </a:t>
            </a:r>
            <a:r>
              <a:rPr lang="pl-PL" i="1" dirty="0"/>
              <a:t>System;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Community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Program pobieramy ze strony Microsoftu. Jest to wieloplatformowe środowisko graficzne i zapewni obsługę wielu języków programowania, w tym języka F#.</a:t>
            </a:r>
            <a:br>
              <a:rPr lang="pl-PL" dirty="0"/>
            </a:br>
            <a:endParaRPr lang="pl-PL" dirty="0"/>
          </a:p>
          <a:p>
            <a:r>
              <a:rPr lang="pl-PL" dirty="0"/>
              <a:t>Ze strony internetowej pobieramy instalator, a </a:t>
            </a:r>
            <a:r>
              <a:rPr lang="pl-PL" dirty="0" err="1"/>
              <a:t>nasępnie</a:t>
            </a:r>
            <a:r>
              <a:rPr lang="pl-PL" dirty="0"/>
              <a:t> po jego uruchomienia ustawiamy </a:t>
            </a:r>
            <a:r>
              <a:rPr lang="pl-PL" dirty="0" err="1"/>
              <a:t>skłądniki</a:t>
            </a:r>
            <a:r>
              <a:rPr lang="pl-PL" dirty="0"/>
              <a:t> środowiska do pobrania. Pełna instalacja zajmuje ok. 30 GB danych i może potrwać kilka godzin, zależnie od szybkości łącza internetowego.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Wstęp </a:t>
            </a:r>
            <a:r>
              <a:rPr lang="pl-PL" dirty="0" err="1"/>
              <a:t>cd</a:t>
            </a:r>
            <a:r>
              <a:rPr lang="pl-PL" dirty="0"/>
              <a:t>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Pojęcie środowiska programistycznego istnieje od ponad 30. Lat. Można by się zapytać o związek semantyczny tego pojęcia ze środowiskiem naturalnym, np. jako miejsca, w którym przebywa  i pracuje programista. Producenci starają się je dostosować do wymagań pracy programisty. </a:t>
            </a:r>
          </a:p>
          <a:p>
            <a:r>
              <a:rPr lang="pl-PL" dirty="0"/>
              <a:t>Oprócz tego istnieje pojęcie środowiska informacyjnego. Środowisko informacyjne lub ekosystem informacyjny to złożony system obejmujący infrastrukturę informacyjną, narzędzia, media, producentów, konsumentów i innych </a:t>
            </a:r>
            <a:r>
              <a:rPr lang="pl-PL" dirty="0" err="1"/>
              <a:t>interesariuszy</a:t>
            </a:r>
            <a:r>
              <a:rPr lang="pl-PL" dirty="0"/>
              <a:t>. Tu się pojawia problem </a:t>
            </a:r>
            <a:r>
              <a:rPr lang="pl-PL" i="1" dirty="0"/>
              <a:t>zanieczyszczenia</a:t>
            </a:r>
            <a:r>
              <a:rPr lang="pl-PL" dirty="0"/>
              <a:t> środowiska informacyjnego. Jest to tzw. </a:t>
            </a:r>
            <a:r>
              <a:rPr lang="pl-PL" i="1" dirty="0" err="1"/>
              <a:t>antropoinfosfera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Community </a:t>
            </a:r>
            <a:r>
              <a:rPr lang="pl-PL" b="1" dirty="0" err="1"/>
              <a:t>cd</a:t>
            </a:r>
            <a:r>
              <a:rPr lang="pl-PL" b="1" dirty="0"/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Aby uruchomić przedstawione w podręcznikach przykłady, trzeba wybrać utworzenie aplikacji konsolowej C# w trakcie tworzenia projektu. </a:t>
            </a:r>
          </a:p>
          <a:p>
            <a:r>
              <a:rPr lang="pl-PL" dirty="0"/>
              <a:t>Wybór opcji tworzenia aplikacji okienkowej wymaga znajomości bibliotek dla aplikacji okienkowych.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Visual Studio Community cd.2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dirty="0"/>
              <a:t>Instalacja VS Community wymaga najpierw utworzenia konta na stronie Microsoft. Będzie ono potrzebne do rejestracji. Jeśli używasz MS </a:t>
            </a:r>
            <a:r>
              <a:rPr lang="pl-PL" dirty="0" err="1"/>
              <a:t>Teamsa</a:t>
            </a:r>
            <a:r>
              <a:rPr lang="pl-PL" dirty="0"/>
              <a:t>, to takie konto masz już utworzone.</a:t>
            </a:r>
          </a:p>
          <a:p>
            <a:r>
              <a:rPr lang="pl-PL" dirty="0"/>
              <a:t>Zwróć uwagę na włączanie/wyłączanie opcji najwyższego uprzywilejowania. Jest to związane z tym, że twórcy tego środowiska chcieli go upodobnić do pracy w środowisku </a:t>
            </a:r>
            <a:r>
              <a:rPr lang="pl-PL" dirty="0" err="1"/>
              <a:t>Pythona</a:t>
            </a:r>
            <a:r>
              <a:rPr lang="pl-PL" dirty="0"/>
              <a:t>. Jeśli chcesz korzystać, ze starszych podręczników, to wyłącz tę opcję.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err="1"/>
              <a:t>SharbLab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Środowiska VS </a:t>
            </a:r>
            <a:r>
              <a:rPr lang="pl-PL" dirty="0" err="1"/>
              <a:t>Code</a:t>
            </a:r>
            <a:r>
              <a:rPr lang="pl-PL" dirty="0"/>
              <a:t> i VS Community to środowiska produkcyjne. Z tego powodu nie niezbyt nadają się do nauki języków  programowania. Powodem jest to, że za każdym razem musisz tworzyć projekt, </a:t>
            </a:r>
            <a:r>
              <a:rPr lang="pl-PL" dirty="0" err="1"/>
              <a:t>nastęnie</a:t>
            </a:r>
            <a:r>
              <a:rPr lang="pl-PL" dirty="0"/>
              <a:t> do kompilować i uruchamiać. Jest to żmudny proces. A chcemy przecież każdą instrukcję języka testować na różne sposoby. Do tego celu nadaje się </a:t>
            </a:r>
            <a:r>
              <a:rPr lang="pl-PL" dirty="0" err="1"/>
              <a:t>SharpLab</a:t>
            </a:r>
            <a:r>
              <a:rPr lang="pl-PL" dirty="0"/>
              <a:t>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/>
              <a:t>SharbLab</a:t>
            </a:r>
            <a:r>
              <a:rPr lang="pl-PL" b="1" dirty="0"/>
              <a:t> </a:t>
            </a:r>
            <a:r>
              <a:rPr lang="pl-PL" b="1" dirty="0" err="1"/>
              <a:t>cd</a:t>
            </a:r>
            <a:r>
              <a:rPr lang="pl-PL" b="1" dirty="0"/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17681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l-PL" dirty="0" err="1"/>
              <a:t>SharbLab</a:t>
            </a:r>
            <a:r>
              <a:rPr lang="pl-PL" dirty="0"/>
              <a:t> (</a:t>
            </a:r>
            <a:r>
              <a:rPr lang="pl-PL" dirty="0" err="1">
                <a:hlinkClick r:id="rId2"/>
              </a:rPr>
              <a:t>sharplab</a:t>
            </a:r>
            <a:r>
              <a:rPr lang="pl-PL" dirty="0">
                <a:hlinkClick r:id="rId2"/>
              </a:rPr>
              <a:t> - link otwiera się w nowym </a:t>
            </a:r>
            <a:r>
              <a:rPr lang="pl-PL" dirty="0" err="1">
                <a:hlinkClick r:id="rId2"/>
              </a:rPr>
              <a:t>oknie</a:t>
            </a:r>
            <a:r>
              <a:rPr lang="pl-PL" dirty="0" err="1"/>
              <a:t>jest</a:t>
            </a:r>
            <a:r>
              <a:rPr lang="pl-PL" dirty="0"/>
              <a:t> kompilatorem online umożliwiającym szybkie testowanie kodu, w oknie przeglądarki.</a:t>
            </a:r>
          </a:p>
          <a:p>
            <a:r>
              <a:rPr lang="pl-PL" dirty="0"/>
              <a:t>Każdy program, który da się uruchomić </a:t>
            </a:r>
            <a:r>
              <a:rPr lang="pl-PL" dirty="0" err="1"/>
              <a:t>online</a:t>
            </a:r>
            <a:r>
              <a:rPr lang="pl-PL" dirty="0"/>
              <a:t>, uruchomi się w VS </a:t>
            </a:r>
            <a:r>
              <a:rPr lang="pl-PL" dirty="0" err="1"/>
              <a:t>Code</a:t>
            </a:r>
            <a:r>
              <a:rPr lang="pl-PL" dirty="0"/>
              <a:t>. Odwrotnie nie, gdyż kompilator </a:t>
            </a:r>
            <a:r>
              <a:rPr lang="pl-PL" dirty="0" err="1"/>
              <a:t>online</a:t>
            </a:r>
            <a:r>
              <a:rPr lang="pl-PL" dirty="0"/>
              <a:t> nie ma usługi interaktywności, ale </a:t>
            </a:r>
            <a:r>
              <a:rPr lang="pl-PL" dirty="0" err="1"/>
              <a:t>Sharlab</a:t>
            </a:r>
            <a:r>
              <a:rPr lang="pl-PL" dirty="0"/>
              <a:t> sprawdzi poprawność </a:t>
            </a:r>
            <a:r>
              <a:rPr lang="pl-PL" dirty="0" err="1"/>
              <a:t>syntaktycczną</a:t>
            </a:r>
            <a:r>
              <a:rPr lang="pl-PL" dirty="0"/>
              <a:t> i semantyczną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/>
              <a:t>SharbLab</a:t>
            </a:r>
            <a:r>
              <a:rPr lang="pl-PL" b="1" dirty="0"/>
              <a:t> cd.2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Ekran startowy</a:t>
            </a:r>
          </a:p>
          <a:p>
            <a:endParaRPr lang="pl-PL" dirty="0"/>
          </a:p>
        </p:txBody>
      </p:sp>
      <p:pic>
        <p:nvPicPr>
          <p:cNvPr id="4" name="Obraz 3" descr="Screen SharbLab - ekran startowy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320504"/>
            <a:ext cx="5399226" cy="382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/>
              <a:t>SharbLab</a:t>
            </a:r>
            <a:r>
              <a:rPr lang="pl-PL" b="1" dirty="0"/>
              <a:t> cd.3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Kompilacja</a:t>
            </a:r>
          </a:p>
          <a:p>
            <a:endParaRPr lang="pl-PL" dirty="0"/>
          </a:p>
          <a:p>
            <a:endParaRPr lang="pl-PL" dirty="0"/>
          </a:p>
        </p:txBody>
      </p:sp>
      <p:pic>
        <p:nvPicPr>
          <p:cNvPr id="5" name="Obraz 4" descr="Screen SharbLab - kompilacja"/>
          <p:cNvPicPr/>
          <p:nvPr/>
        </p:nvPicPr>
        <p:blipFill>
          <a:blip r:embed="rId2"/>
          <a:srcRect l="36986" t="13227"/>
          <a:stretch>
            <a:fillRect/>
          </a:stretch>
        </p:blipFill>
        <p:spPr bwMode="auto">
          <a:xfrm>
            <a:off x="2214546" y="2928934"/>
            <a:ext cx="42722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Gdzie uczyć się efektywnie?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Istnieje kilka portali, na których można się uczyć </a:t>
            </a:r>
            <a:r>
              <a:rPr lang="pl-PL" dirty="0" err="1"/>
              <a:t>online</a:t>
            </a:r>
            <a:r>
              <a:rPr lang="pl-PL" dirty="0"/>
              <a:t> kodowania. </a:t>
            </a:r>
          </a:p>
          <a:p>
            <a:pPr>
              <a:buNone/>
            </a:pPr>
            <a:r>
              <a:rPr lang="pl-PL" dirty="0"/>
              <a:t>1. Laboratorium uczenia maszynowego </a:t>
            </a:r>
            <a:r>
              <a:rPr lang="pl-PL" dirty="0" err="1"/>
              <a:t>Google’a</a:t>
            </a:r>
            <a:r>
              <a:rPr lang="pl-PL" dirty="0"/>
              <a:t> </a:t>
            </a:r>
            <a:r>
              <a:rPr lang="pl-PL" dirty="0" err="1"/>
              <a:t>Colab</a:t>
            </a:r>
            <a:endParaRPr lang="pl-PL" dirty="0"/>
          </a:p>
          <a:p>
            <a:pPr>
              <a:buNone/>
            </a:pPr>
            <a:r>
              <a:rPr lang="pl-PL" dirty="0"/>
              <a:t>     </a:t>
            </a:r>
            <a:r>
              <a:rPr lang="pl-PL" dirty="0" err="1">
                <a:hlinkClick r:id="rId2"/>
              </a:rPr>
              <a:t>Colab</a:t>
            </a:r>
            <a:r>
              <a:rPr lang="pl-PL" dirty="0">
                <a:hlinkClick r:id="rId2"/>
              </a:rPr>
              <a:t> - link otwiera się w nowym oknie</a:t>
            </a:r>
            <a:endParaRPr lang="pl-PL" dirty="0"/>
          </a:p>
          <a:p>
            <a:pPr>
              <a:buNone/>
            </a:pPr>
            <a:r>
              <a:rPr lang="pl-PL" dirty="0"/>
              <a:t>    </a:t>
            </a:r>
            <a:r>
              <a:rPr lang="pl-PL" dirty="0" err="1"/>
              <a:t>Colab</a:t>
            </a:r>
            <a:r>
              <a:rPr lang="pl-PL" dirty="0"/>
              <a:t> to </a:t>
            </a:r>
            <a:r>
              <a:rPr lang="pl-PL" dirty="0" err="1"/>
              <a:t>hostowana</a:t>
            </a:r>
            <a:r>
              <a:rPr lang="pl-PL" dirty="0"/>
              <a:t> usługa </a:t>
            </a:r>
            <a:r>
              <a:rPr lang="pl-PL" dirty="0" err="1"/>
              <a:t>Jupyter</a:t>
            </a:r>
            <a:r>
              <a:rPr lang="pl-PL" dirty="0"/>
              <a:t> Notebook, która nie wymaga konfiguracji i zapewnia bezpłatny dostęp do zasobów obliczeniowych, w tym procesorów GPU i TPU. </a:t>
            </a:r>
            <a:r>
              <a:rPr lang="pl-PL" dirty="0" err="1"/>
              <a:t>Colab</a:t>
            </a:r>
            <a:r>
              <a:rPr lang="pl-PL" dirty="0"/>
              <a:t> doskonale sprawdza się w uczeniu maszynowym, analizie danych i edukacji.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Gdzie uczyć się efektywnie? </a:t>
            </a:r>
            <a:r>
              <a:rPr lang="pl-PL" b="1" dirty="0" err="1"/>
              <a:t>cd</a:t>
            </a:r>
            <a:r>
              <a:rPr lang="pl-PL" b="1" dirty="0"/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Microsoft </a:t>
            </a:r>
            <a:r>
              <a:rPr lang="pl-PL" b="1" dirty="0" err="1"/>
              <a:t>Learn</a:t>
            </a:r>
            <a:endParaRPr lang="pl-PL" dirty="0"/>
          </a:p>
          <a:p>
            <a:pPr>
              <a:buNone/>
            </a:pPr>
            <a:r>
              <a:rPr lang="pl-PL" dirty="0"/>
              <a:t>    </a:t>
            </a:r>
            <a:r>
              <a:rPr lang="pl-PL" dirty="0">
                <a:hlinkClick r:id="rId2"/>
              </a:rPr>
              <a:t>Microsoft </a:t>
            </a:r>
            <a:r>
              <a:rPr lang="pl-PL" dirty="0" err="1">
                <a:hlinkClick r:id="rId2"/>
              </a:rPr>
              <a:t>Learn</a:t>
            </a:r>
            <a:r>
              <a:rPr lang="pl-PL" dirty="0">
                <a:hlinkClick r:id="rId2"/>
              </a:rPr>
              <a:t> - link otwiera się w nowym oknie</a:t>
            </a:r>
            <a:endParaRPr lang="pl-PL" dirty="0"/>
          </a:p>
          <a:p>
            <a:pPr>
              <a:buNone/>
            </a:pPr>
            <a:r>
              <a:rPr lang="pl-PL" dirty="0"/>
              <a:t>    Zawiera wiele ścieżek </a:t>
            </a:r>
            <a:r>
              <a:rPr lang="pl-PL" dirty="0" err="1"/>
              <a:t>learningowych</a:t>
            </a:r>
            <a:endParaRPr lang="pl-PL" dirty="0"/>
          </a:p>
          <a:p>
            <a:pPr>
              <a:buNone/>
            </a:pPr>
            <a:r>
              <a:rPr lang="pl-PL" dirty="0"/>
              <a:t>    Trzeba </a:t>
            </a:r>
            <a:r>
              <a:rPr lang="pl-PL" dirty="0" err="1"/>
              <a:t>pmiętać</a:t>
            </a:r>
            <a:r>
              <a:rPr lang="pl-PL" dirty="0"/>
              <a:t>, że dostępna tu dokumentacja dla platformy NET to kilkadziesiąt tysięcy stron w formacie </a:t>
            </a:r>
            <a:r>
              <a:rPr lang="pl-PL" dirty="0" err="1"/>
              <a:t>.pd</a:t>
            </a:r>
            <a:r>
              <a:rPr lang="pl-PL" dirty="0"/>
              <a:t>f.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Gdzie uczyć się efektywnie? cd.2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W3Schools</a:t>
            </a:r>
            <a:endParaRPr lang="pl-PL" dirty="0"/>
          </a:p>
          <a:p>
            <a:pPr>
              <a:buNone/>
            </a:pPr>
            <a:r>
              <a:rPr lang="pl-PL" dirty="0"/>
              <a:t>    </a:t>
            </a:r>
            <a:r>
              <a:rPr lang="pl-PL" dirty="0">
                <a:hlinkClick r:id="rId2"/>
              </a:rPr>
              <a:t>W3Sshools - link otwiera się w nowym oknie</a:t>
            </a:r>
            <a:endParaRPr lang="pl-PL" dirty="0"/>
          </a:p>
          <a:p>
            <a:r>
              <a:rPr lang="pl-PL" dirty="0"/>
              <a:t>Ten portal jest finansowany z funduszy UE. Umożliwia naukę kilkudziesięciu języków programowania.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Literatura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/>
              <a:t>Kurs – podręcznik do pobrania, Uniwersytet ekonomiczny</a:t>
            </a:r>
          </a:p>
          <a:p>
            <a:pPr>
              <a:buNone/>
            </a:pPr>
            <a:r>
              <a:rPr lang="pl-PL" dirty="0">
                <a:solidFill>
                  <a:srgbClr val="FF0000"/>
                </a:solidFill>
              </a:rPr>
              <a:t>    </a:t>
            </a:r>
            <a:r>
              <a:rPr lang="pl-PL" dirty="0">
                <a:solidFill>
                  <a:srgbClr val="FF0000"/>
                </a:solidFill>
                <a:hlinkClick r:id="rId2"/>
              </a:rPr>
              <a:t>https://c-sharp.ue.katowice.pl/?page_id=36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/>
              <a:t>[dostęp 2026-01-10]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r>
              <a:rPr lang="pl-PL" dirty="0"/>
              <a:t>JSON, </a:t>
            </a:r>
            <a:r>
              <a:rPr lang="pl-PL" dirty="0">
                <a:hlinkClick r:id="rId3"/>
              </a:rPr>
              <a:t>https://pl.wikipedia.org/wiki/JSON</a:t>
            </a:r>
            <a:r>
              <a:rPr lang="pl-PL" dirty="0"/>
              <a:t>  [dostęp 2026-01-10]</a:t>
            </a:r>
          </a:p>
          <a:p>
            <a:endParaRPr lang="pl-PL" dirty="0"/>
          </a:p>
          <a:p>
            <a:r>
              <a:rPr lang="pl-PL" dirty="0"/>
              <a:t>Zintegrowane środowisko programistyczne, </a:t>
            </a:r>
          </a:p>
          <a:p>
            <a:pPr>
              <a:buNone/>
            </a:pPr>
            <a:r>
              <a:rPr lang="pl-PL" dirty="0"/>
              <a:t> https://pl.wikipedia.org/wiki/Zintegrowane_%C5%9Brodowisko_programistyczne [dostęp 2026-01-10]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Wstęp cd.2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Środowisko programistyczne to zintegrowany zestaw narzędzi i programów (często nazywany IDE –</a:t>
            </a:r>
            <a:r>
              <a:rPr lang="pl-PL" dirty="0" err="1"/>
              <a:t>Integrated</a:t>
            </a:r>
            <a:r>
              <a:rPr lang="pl-PL" dirty="0"/>
              <a:t> Development Environment), który wspomaga programistów w całym cyklu tworzenia oprogramowania: od pisania (edytor kodu), przez testowanie (</a:t>
            </a:r>
            <a:r>
              <a:rPr lang="pl-PL" dirty="0" err="1"/>
              <a:t>debugger</a:t>
            </a:r>
            <a:r>
              <a:rPr lang="pl-PL" dirty="0"/>
              <a:t>), po zarządzanie i wdrażanie (kompilator, systemy kontroli wersji), automatyzując rutynowe zadania i zwiększając produktywność. Popularne przykłady to Visual Studio </a:t>
            </a:r>
            <a:r>
              <a:rPr lang="pl-PL" dirty="0" err="1"/>
              <a:t>Code</a:t>
            </a:r>
            <a:r>
              <a:rPr lang="pl-PL" dirty="0"/>
              <a:t>, </a:t>
            </a:r>
            <a:r>
              <a:rPr lang="pl-PL" dirty="0" err="1"/>
              <a:t>IntelliJ</a:t>
            </a:r>
            <a:r>
              <a:rPr lang="pl-PL" dirty="0"/>
              <a:t> IDEA, </a:t>
            </a:r>
            <a:r>
              <a:rPr lang="pl-PL" dirty="0" err="1"/>
              <a:t>Eclipse</a:t>
            </a:r>
            <a:r>
              <a:rPr lang="pl-PL" dirty="0"/>
              <a:t> i Visual Studio, Pajączek (dla stron WWW, Delphi. Współcześnie są one już wyposażone w sztuczną inteligencję, którą służy jako pomoc w programowaniu, np. </a:t>
            </a:r>
            <a:r>
              <a:rPr lang="pl-PL" dirty="0" err="1"/>
              <a:t>Copilot</a:t>
            </a:r>
            <a:r>
              <a:rPr lang="pl-PL" dirty="0"/>
              <a:t> w Visual Studio </a:t>
            </a:r>
            <a:r>
              <a:rPr lang="pl-PL" dirty="0" err="1"/>
              <a:t>Code</a:t>
            </a:r>
            <a:r>
              <a:rPr lang="pl-PL" dirty="0"/>
              <a:t>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Literatura </a:t>
            </a:r>
            <a:r>
              <a:rPr lang="pl-PL" b="1" dirty="0" err="1"/>
              <a:t>cd</a:t>
            </a:r>
            <a:r>
              <a:rPr lang="pl-PL" b="1" dirty="0"/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Środowisko informacyjne, https://pl.wikipedia.org/wiki/%C5%9Arodowisko_informacyjne</a:t>
            </a:r>
          </a:p>
          <a:p>
            <a:pPr>
              <a:buNone/>
            </a:pPr>
            <a:r>
              <a:rPr lang="pl-PL" dirty="0"/>
              <a:t>     [dostęp 2026-01-10]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r>
              <a:rPr lang="pl-PL" dirty="0"/>
              <a:t>Projektant gier komputerowych, </a:t>
            </a:r>
            <a:r>
              <a:rPr lang="pl-PL" u="sng" dirty="0">
                <a:hlinkClick r:id="rId2"/>
              </a:rPr>
              <a:t>https://pl.wikipedia.org/wiki/Projektant_gier_komputerowych</a:t>
            </a:r>
            <a:r>
              <a:rPr lang="pl-PL" dirty="0"/>
              <a:t> [dostęp 2026-01-10] 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r>
              <a:rPr lang="pl-PL" dirty="0"/>
              <a:t>.NET Framework, </a:t>
            </a:r>
            <a:r>
              <a:rPr lang="pl-PL" u="sng" dirty="0">
                <a:hlinkClick r:id="rId3"/>
              </a:rPr>
              <a:t>https://pl.wikipedia.org/wiki/.NET_Framework</a:t>
            </a:r>
            <a:r>
              <a:rPr lang="pl-PL" dirty="0"/>
              <a:t> [dostęp 2026-01-10]</a:t>
            </a:r>
          </a:p>
          <a:p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Główne komponenty i funkcje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 Edytor kodu: pisanie i formatowanie kodu źródłowego </a:t>
            </a:r>
          </a:p>
          <a:p>
            <a:r>
              <a:rPr lang="pl-PL" dirty="0"/>
              <a:t>Kompilator/Interpreter: tłumaczy kod źródłowy na   język zrozumiały dla komputera.</a:t>
            </a:r>
          </a:p>
          <a:p>
            <a:r>
              <a:rPr lang="pl-PL" dirty="0" err="1"/>
              <a:t>Debugger</a:t>
            </a:r>
            <a:r>
              <a:rPr lang="pl-PL" dirty="0"/>
              <a:t>: Narzędzie do znajdowania i naprawiania    błędów </a:t>
            </a:r>
            <a:r>
              <a:rPr lang="pl-PL" dirty="0" err="1"/>
              <a:t>(bugó</a:t>
            </a:r>
            <a:r>
              <a:rPr lang="pl-PL" dirty="0"/>
              <a:t>w).</a:t>
            </a:r>
          </a:p>
          <a:p>
            <a:r>
              <a:rPr lang="pl-PL" dirty="0"/>
              <a:t>Narzędzia do budowania (</a:t>
            </a:r>
            <a:r>
              <a:rPr lang="pl-PL" dirty="0" err="1"/>
              <a:t>Build</a:t>
            </a:r>
            <a:r>
              <a:rPr lang="pl-PL" dirty="0"/>
              <a:t> </a:t>
            </a:r>
            <a:r>
              <a:rPr lang="pl-PL" dirty="0" err="1"/>
              <a:t>Tools</a:t>
            </a:r>
            <a:r>
              <a:rPr lang="pl-PL" dirty="0"/>
              <a:t>): Automatyzują proces kompilacji i tworzenia aplikacji.</a:t>
            </a:r>
          </a:p>
          <a:p>
            <a:r>
              <a:rPr lang="pl-PL" dirty="0"/>
              <a:t>System kontroli wersji (VCS): Integracja z systemami takimi jak Git do śledzenia zmian w kodzie.</a:t>
            </a:r>
          </a:p>
          <a:p>
            <a:r>
              <a:rPr lang="pl-PL" dirty="0"/>
              <a:t>Automatyzacja: Podpowiadanie kodu, </a:t>
            </a:r>
            <a:r>
              <a:rPr lang="pl-PL" dirty="0" err="1"/>
              <a:t>autouzupełnianie</a:t>
            </a:r>
            <a:r>
              <a:rPr lang="pl-PL" dirty="0"/>
              <a:t>, </a:t>
            </a:r>
            <a:r>
              <a:rPr lang="pl-PL" dirty="0" err="1"/>
              <a:t>refaktoryzacja</a:t>
            </a:r>
            <a:r>
              <a:rPr lang="pl-PL" dirty="0"/>
              <a:t>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Typy środowisk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IDE (Zintegrowane Środowisko Programistyczne): Najbardziej popularne, łączą wszystkie narzędzia w jednej aplikacji (np. </a:t>
            </a:r>
            <a:r>
              <a:rPr lang="pl-PL" dirty="0" err="1"/>
              <a:t>IntelliJ</a:t>
            </a:r>
            <a:r>
              <a:rPr lang="pl-PL" dirty="0"/>
              <a:t> IDEA do Javy, Visual Studio).</a:t>
            </a:r>
          </a:p>
          <a:p>
            <a:r>
              <a:rPr lang="pl-PL" dirty="0"/>
              <a:t>Edytory tekstu z rozszerzeniami (np. VS </a:t>
            </a:r>
            <a:r>
              <a:rPr lang="pl-PL" dirty="0" err="1"/>
              <a:t>Code</a:t>
            </a:r>
            <a:r>
              <a:rPr lang="pl-PL" dirty="0"/>
              <a:t>, </a:t>
            </a:r>
            <a:r>
              <a:rPr lang="pl-PL" dirty="0" err="1"/>
              <a:t>Notepad</a:t>
            </a:r>
            <a:r>
              <a:rPr lang="pl-PL" dirty="0"/>
              <a:t>++, edytory XML)</a:t>
            </a:r>
          </a:p>
          <a:p>
            <a:r>
              <a:rPr lang="pl-PL" dirty="0"/>
              <a:t>Lekkie, ale rozbudowywane o wtyczki (</a:t>
            </a:r>
            <a:r>
              <a:rPr lang="pl-PL" dirty="0" err="1"/>
              <a:t>plug-iny</a:t>
            </a:r>
            <a:r>
              <a:rPr lang="pl-PL" dirty="0"/>
              <a:t>).</a:t>
            </a:r>
          </a:p>
          <a:p>
            <a:r>
              <a:rPr lang="pl-PL" dirty="0"/>
              <a:t>Środowiska lokalne (</a:t>
            </a:r>
            <a:r>
              <a:rPr lang="pl-PL" dirty="0" err="1"/>
              <a:t>Local</a:t>
            </a:r>
            <a:r>
              <a:rPr lang="pl-PL" dirty="0"/>
              <a:t> Development Environment): Konfiguracja na własnym komputerze, by jak najwierniej odwzorować środowisko produkcyjne.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Usprawnienie pracy i zwiększenie wydajności programisty.</a:t>
            </a:r>
          </a:p>
          <a:p>
            <a:r>
              <a:rPr lang="pl-PL" dirty="0"/>
              <a:t>Umożliwienie pracy w jednym,  spójnym narzędziu, bez konieczności przełączania się między wieloma programami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Wybrane środowiska programistyczne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/>
              <a:t>    Przyjęto tu trzy kryteria wyboru: popularność, cena, integracja ze środowiskami programistycznymi dla projektantów gier (np. Unity, </a:t>
            </a:r>
            <a:r>
              <a:rPr lang="pl-PL" dirty="0" err="1"/>
              <a:t>Unreal</a:t>
            </a:r>
            <a:r>
              <a:rPr lang="pl-PL" dirty="0"/>
              <a:t> </a:t>
            </a:r>
            <a:r>
              <a:rPr lang="pl-PL" dirty="0" err="1"/>
              <a:t>Engine</a:t>
            </a:r>
            <a:r>
              <a:rPr lang="pl-PL" dirty="0"/>
              <a:t>, </a:t>
            </a:r>
            <a:r>
              <a:rPr lang="pl-PL" dirty="0" err="1"/>
              <a:t>GameMaker</a:t>
            </a:r>
            <a:r>
              <a:rPr lang="pl-PL" dirty="0"/>
              <a:t>, </a:t>
            </a:r>
            <a:r>
              <a:rPr lang="pl-PL" dirty="0" err="1"/>
              <a:t>GDevelop</a:t>
            </a:r>
            <a:r>
              <a:rPr lang="pl-PL" dirty="0"/>
              <a:t>) .</a:t>
            </a:r>
          </a:p>
          <a:p>
            <a:r>
              <a:rPr lang="pl-PL" dirty="0"/>
              <a:t>Tu zostaną omówione następujące środowiska programistyczne</a:t>
            </a:r>
          </a:p>
          <a:p>
            <a:r>
              <a:rPr lang="pl-PL" dirty="0"/>
              <a:t>Visual Studio </a:t>
            </a:r>
            <a:r>
              <a:rPr lang="pl-PL" dirty="0" err="1"/>
              <a:t>Code</a:t>
            </a:r>
            <a:r>
              <a:rPr lang="pl-PL" dirty="0"/>
              <a:t> </a:t>
            </a:r>
          </a:p>
          <a:p>
            <a:r>
              <a:rPr lang="pl-PL" dirty="0"/>
              <a:t>Visual Studio Community.</a:t>
            </a:r>
          </a:p>
          <a:p>
            <a:r>
              <a:rPr lang="pl-PL" dirty="0"/>
              <a:t>Kompilator </a:t>
            </a:r>
            <a:r>
              <a:rPr lang="pl-PL" dirty="0" err="1"/>
              <a:t>online</a:t>
            </a:r>
            <a:r>
              <a:rPr lang="pl-PL" dirty="0"/>
              <a:t> </a:t>
            </a:r>
            <a:r>
              <a:rPr lang="pl-PL" dirty="0" err="1"/>
              <a:t>Sharplab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Istnieją dwie podstawowe platformy programistyczne:</a:t>
            </a:r>
          </a:p>
          <a:p>
            <a:r>
              <a:rPr lang="pl-PL" dirty="0"/>
              <a:t>NET</a:t>
            </a:r>
          </a:p>
          <a:p>
            <a:r>
              <a:rPr lang="pl-PL" dirty="0"/>
              <a:t>Java</a:t>
            </a:r>
          </a:p>
          <a:p>
            <a:pPr>
              <a:buNone/>
            </a:pPr>
            <a:r>
              <a:rPr lang="pl-PL" dirty="0"/>
              <a:t>    Historycznie najpierw powstała Java – na początku lat 90. XX wieku. Związane z nią narzędzia to JDK – Java Development Kit. Twórcami byli pracownicy firmy Sun </a:t>
            </a:r>
            <a:r>
              <a:rPr lang="pl-PL" dirty="0" err="1"/>
              <a:t>Microssystem</a:t>
            </a:r>
            <a:r>
              <a:rPr lang="pl-PL" dirty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70A539C2-91DA-4399-A693-E5F9EEE1E45D}"/>
</file>

<file path=customXml/itemProps2.xml><?xml version="1.0" encoding="utf-8"?>
<ds:datastoreItem xmlns:ds="http://schemas.openxmlformats.org/officeDocument/2006/customXml" ds:itemID="{4F7189EB-04E3-41E4-A3B7-A9D5BA90E82F}"/>
</file>

<file path=customXml/itemProps3.xml><?xml version="1.0" encoding="utf-8"?>
<ds:datastoreItem xmlns:ds="http://schemas.openxmlformats.org/officeDocument/2006/customXml" ds:itemID="{0190E0EB-8116-4761-8D1E-855D66F90E7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1958</Words>
  <Application>Microsoft Office PowerPoint</Application>
  <PresentationFormat>Pokaz na ekranie (4:3)</PresentationFormat>
  <Paragraphs>167</Paragraphs>
  <Slides>40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3" baseType="lpstr">
      <vt:lpstr>Arial</vt:lpstr>
      <vt:lpstr>Calibri</vt:lpstr>
      <vt:lpstr>Motyw pakietu Office</vt:lpstr>
      <vt:lpstr>Projekt „Kierunki – drogi dla gospodarki”</vt:lpstr>
      <vt:lpstr>Wstęp</vt:lpstr>
      <vt:lpstr>Wstęp cd.</vt:lpstr>
      <vt:lpstr>Wstęp cd.2</vt:lpstr>
      <vt:lpstr>Główne komponenty i funkcje</vt:lpstr>
      <vt:lpstr>Typy środowisk</vt:lpstr>
      <vt:lpstr>Cel</vt:lpstr>
      <vt:lpstr>Wybrane środowiska programistyczne</vt:lpstr>
      <vt:lpstr>Uwaga</vt:lpstr>
      <vt:lpstr>Uwaga cd.</vt:lpstr>
      <vt:lpstr>Visual Studio Code</vt:lpstr>
      <vt:lpstr>Visual Studio Code, cd.</vt:lpstr>
      <vt:lpstr>Visual Studio Code, cd.2</vt:lpstr>
      <vt:lpstr>Visual Studio Code, cd.3</vt:lpstr>
      <vt:lpstr>Visual Studio Code, cd.4</vt:lpstr>
      <vt:lpstr>Visual Studio Code, cd.5</vt:lpstr>
      <vt:lpstr>Visual Studio Code, cd.6</vt:lpstr>
      <vt:lpstr>Visual Studio Code, cd.7</vt:lpstr>
      <vt:lpstr>Visual Studio Code, cd.8</vt:lpstr>
      <vt:lpstr>Visual Studio Code, cd.9</vt:lpstr>
      <vt:lpstr>Visual Studio Code, cd.10</vt:lpstr>
      <vt:lpstr>Visual Studio Code, cd.11</vt:lpstr>
      <vt:lpstr>Visual Studio Code, cd.12</vt:lpstr>
      <vt:lpstr>Visual Studio Code, cd.13</vt:lpstr>
      <vt:lpstr>Visual Studio Code, cd.14</vt:lpstr>
      <vt:lpstr>Visual Studio Code, cd.15</vt:lpstr>
      <vt:lpstr>Visual Studio Code, cd.16</vt:lpstr>
      <vt:lpstr>Visual Studio Code, cd.17</vt:lpstr>
      <vt:lpstr>Visual Studio Community</vt:lpstr>
      <vt:lpstr>Visual Studio Community cd.</vt:lpstr>
      <vt:lpstr>Visual Studio Community cd.2</vt:lpstr>
      <vt:lpstr>SharbLab</vt:lpstr>
      <vt:lpstr>SharbLab cd.</vt:lpstr>
      <vt:lpstr>SharbLab cd.2</vt:lpstr>
      <vt:lpstr>SharbLab cd.3</vt:lpstr>
      <vt:lpstr>Gdzie uczyć się efektywnie?</vt:lpstr>
      <vt:lpstr>Gdzie uczyć się efektywnie? cd.</vt:lpstr>
      <vt:lpstr>Gdzie uczyć się efektywnie? cd.2</vt:lpstr>
      <vt:lpstr>Literatura</vt:lpstr>
      <vt:lpstr>Literatura cd.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Środowisko programistyczne</dc:title>
  <dc:creator>Andrzej Kmiecik</dc:creator>
  <cp:lastModifiedBy>Karolina Goede</cp:lastModifiedBy>
  <cp:revision>26</cp:revision>
  <dcterms:created xsi:type="dcterms:W3CDTF">2026-01-14T19:59:59Z</dcterms:created>
  <dcterms:modified xsi:type="dcterms:W3CDTF">2026-02-04T11:07:54Z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