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77" r:id="rId14"/>
    <p:sldId id="268" r:id="rId15"/>
    <p:sldId id="269" r:id="rId16"/>
    <p:sldId id="270" r:id="rId17"/>
    <p:sldId id="271" r:id="rId18"/>
    <p:sldId id="272" r:id="rId19"/>
    <p:sldId id="273" r:id="rId20"/>
    <p:sldId id="280" r:id="rId21"/>
    <p:sldId id="282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27" autoAdjust="0"/>
  </p:normalViewPr>
  <p:slideViewPr>
    <p:cSldViewPr>
      <p:cViewPr varScale="1">
        <p:scale>
          <a:sx n="29" d="100"/>
          <a:sy n="29" d="100"/>
        </p:scale>
        <p:origin x="69" y="603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23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828800" y="4260853"/>
            <a:ext cx="20726400" cy="29400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2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9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8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47142400" y="1098550"/>
            <a:ext cx="14630400" cy="234061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251200" y="1098550"/>
            <a:ext cx="43484800" cy="234061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01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0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26168" y="8813803"/>
            <a:ext cx="20726400" cy="2724150"/>
          </a:xfrm>
        </p:spPr>
        <p:txBody>
          <a:bodyPr anchor="t"/>
          <a:lstStyle>
            <a:lvl1pPr algn="l">
              <a:defRPr sz="9500" b="1" cap="all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926168" y="5813427"/>
            <a:ext cx="20726400" cy="3000374"/>
          </a:xfr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52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70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5571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409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42618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31142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19663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8189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251200" y="6400803"/>
            <a:ext cx="29057600" cy="18103850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2715200" y="6400803"/>
            <a:ext cx="29057600" cy="18103850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10773835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524" indent="0">
              <a:buNone/>
              <a:defRPr sz="4800" b="1"/>
            </a:lvl2pPr>
            <a:lvl3pPr marL="2177047" indent="0">
              <a:buNone/>
              <a:defRPr sz="4300" b="1"/>
            </a:lvl3pPr>
            <a:lvl4pPr marL="3265571" indent="0">
              <a:buNone/>
              <a:defRPr sz="3800" b="1"/>
            </a:lvl4pPr>
            <a:lvl5pPr marL="4354095" indent="0">
              <a:buNone/>
              <a:defRPr sz="3800" b="1"/>
            </a:lvl5pPr>
            <a:lvl6pPr marL="5442618" indent="0">
              <a:buNone/>
              <a:defRPr sz="3800" b="1"/>
            </a:lvl6pPr>
            <a:lvl7pPr marL="6531142" indent="0">
              <a:buNone/>
              <a:defRPr sz="3800" b="1"/>
            </a:lvl7pPr>
            <a:lvl8pPr marL="7619663" indent="0">
              <a:buNone/>
              <a:defRPr sz="3800" b="1"/>
            </a:lvl8pPr>
            <a:lvl9pPr marL="8708189" indent="0">
              <a:buNone/>
              <a:defRPr sz="38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3835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12386737" y="3070226"/>
            <a:ext cx="10778067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524" indent="0">
              <a:buNone/>
              <a:defRPr sz="4800" b="1"/>
            </a:lvl2pPr>
            <a:lvl3pPr marL="2177047" indent="0">
              <a:buNone/>
              <a:defRPr sz="4300" b="1"/>
            </a:lvl3pPr>
            <a:lvl4pPr marL="3265571" indent="0">
              <a:buNone/>
              <a:defRPr sz="3800" b="1"/>
            </a:lvl4pPr>
            <a:lvl5pPr marL="4354095" indent="0">
              <a:buNone/>
              <a:defRPr sz="3800" b="1"/>
            </a:lvl5pPr>
            <a:lvl6pPr marL="5442618" indent="0">
              <a:buNone/>
              <a:defRPr sz="3800" b="1"/>
            </a:lvl6pPr>
            <a:lvl7pPr marL="6531142" indent="0">
              <a:buNone/>
              <a:defRPr sz="3800" b="1"/>
            </a:lvl7pPr>
            <a:lvl8pPr marL="7619663" indent="0">
              <a:buNone/>
              <a:defRPr sz="3800" b="1"/>
            </a:lvl8pPr>
            <a:lvl9pPr marL="8708189" indent="0">
              <a:buNone/>
              <a:defRPr sz="38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12386737" y="4349750"/>
            <a:ext cx="10778067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19201" y="546100"/>
            <a:ext cx="8022168" cy="2324100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533467" y="546103"/>
            <a:ext cx="13631333" cy="11706226"/>
          </a:xfrm>
        </p:spPr>
        <p:txBody>
          <a:bodyPr/>
          <a:lstStyle>
            <a:lvl1pPr>
              <a:defRPr sz="7600"/>
            </a:lvl1pPr>
            <a:lvl2pPr>
              <a:defRPr sz="6700"/>
            </a:lvl2pPr>
            <a:lvl3pPr>
              <a:defRPr sz="57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219201" y="2870203"/>
            <a:ext cx="8022168" cy="9382126"/>
          </a:xfrm>
        </p:spPr>
        <p:txBody>
          <a:bodyPr/>
          <a:lstStyle>
            <a:lvl1pPr marL="0" indent="0">
              <a:buNone/>
              <a:defRPr sz="3300"/>
            </a:lvl1pPr>
            <a:lvl2pPr marL="1088524" indent="0">
              <a:buNone/>
              <a:defRPr sz="2900"/>
            </a:lvl2pPr>
            <a:lvl3pPr marL="2177047" indent="0">
              <a:buNone/>
              <a:defRPr sz="2400"/>
            </a:lvl3pPr>
            <a:lvl4pPr marL="3265571" indent="0">
              <a:buNone/>
              <a:defRPr sz="2100"/>
            </a:lvl4pPr>
            <a:lvl5pPr marL="4354095" indent="0">
              <a:buNone/>
              <a:defRPr sz="2100"/>
            </a:lvl5pPr>
            <a:lvl6pPr marL="5442618" indent="0">
              <a:buNone/>
              <a:defRPr sz="2100"/>
            </a:lvl6pPr>
            <a:lvl7pPr marL="6531142" indent="0">
              <a:buNone/>
              <a:defRPr sz="2100"/>
            </a:lvl7pPr>
            <a:lvl8pPr marL="7619663" indent="0">
              <a:buNone/>
              <a:defRPr sz="2100"/>
            </a:lvl8pPr>
            <a:lvl9pPr marL="8708189" indent="0">
              <a:buNone/>
              <a:defRPr sz="21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79435" y="9601200"/>
            <a:ext cx="14630400" cy="1133476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779435" y="1225550"/>
            <a:ext cx="14630400" cy="8229600"/>
          </a:xfrm>
        </p:spPr>
        <p:txBody>
          <a:bodyPr/>
          <a:lstStyle>
            <a:lvl1pPr marL="0" indent="0">
              <a:buNone/>
              <a:defRPr sz="7600"/>
            </a:lvl1pPr>
            <a:lvl2pPr marL="1088524" indent="0">
              <a:buNone/>
              <a:defRPr sz="6700"/>
            </a:lvl2pPr>
            <a:lvl3pPr marL="2177047" indent="0">
              <a:buNone/>
              <a:defRPr sz="5700"/>
            </a:lvl3pPr>
            <a:lvl4pPr marL="3265571" indent="0">
              <a:buNone/>
              <a:defRPr sz="4800"/>
            </a:lvl4pPr>
            <a:lvl5pPr marL="4354095" indent="0">
              <a:buNone/>
              <a:defRPr sz="4800"/>
            </a:lvl5pPr>
            <a:lvl6pPr marL="5442618" indent="0">
              <a:buNone/>
              <a:defRPr sz="4800"/>
            </a:lvl6pPr>
            <a:lvl7pPr marL="6531142" indent="0">
              <a:buNone/>
              <a:defRPr sz="4800"/>
            </a:lvl7pPr>
            <a:lvl8pPr marL="7619663" indent="0">
              <a:buNone/>
              <a:defRPr sz="4800"/>
            </a:lvl8pPr>
            <a:lvl9pPr marL="8708189" indent="0">
              <a:buNone/>
              <a:defRPr sz="4800"/>
            </a:lvl9pPr>
          </a:lstStyle>
          <a:p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779435" y="10734676"/>
            <a:ext cx="14630400" cy="1609724"/>
          </a:xfrm>
        </p:spPr>
        <p:txBody>
          <a:bodyPr/>
          <a:lstStyle>
            <a:lvl1pPr marL="0" indent="0">
              <a:buNone/>
              <a:defRPr sz="3300"/>
            </a:lvl1pPr>
            <a:lvl2pPr marL="1088524" indent="0">
              <a:buNone/>
              <a:defRPr sz="2900"/>
            </a:lvl2pPr>
            <a:lvl3pPr marL="2177047" indent="0">
              <a:buNone/>
              <a:defRPr sz="2400"/>
            </a:lvl3pPr>
            <a:lvl4pPr marL="3265571" indent="0">
              <a:buNone/>
              <a:defRPr sz="2100"/>
            </a:lvl4pPr>
            <a:lvl5pPr marL="4354095" indent="0">
              <a:buNone/>
              <a:defRPr sz="2100"/>
            </a:lvl5pPr>
            <a:lvl6pPr marL="5442618" indent="0">
              <a:buNone/>
              <a:defRPr sz="2100"/>
            </a:lvl6pPr>
            <a:lvl7pPr marL="6531142" indent="0">
              <a:buNone/>
              <a:defRPr sz="2100"/>
            </a:lvl7pPr>
            <a:lvl8pPr marL="7619663" indent="0">
              <a:buNone/>
              <a:defRPr sz="2100"/>
            </a:lvl8pPr>
            <a:lvl9pPr marL="8708189" indent="0">
              <a:buNone/>
              <a:defRPr sz="21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6796-845C-4261-9CC7-2A402E9DB25A}" type="datetimeFigureOut">
              <a:rPr lang="en-GB" smtClean="0"/>
              <a:pPr/>
              <a:t>04/02/2026</a:t>
            </a:fld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 vert="horz" lIns="217705" tIns="108852" rIns="217705" bIns="108852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6"/>
          </a:xfrm>
          <a:prstGeom prst="rect">
            <a:avLst/>
          </a:prstGeom>
        </p:spPr>
        <p:txBody>
          <a:bodyPr vert="horz" lIns="217705" tIns="108852" rIns="217705" bIns="108852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 vert="horz" lIns="217705" tIns="108852" rIns="217705" bIns="108852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C1D36796-845C-4261-9CC7-2A402E9DB25A}" type="datetimeFigureOut">
              <a:rPr lang="en-GB" smtClean="0"/>
              <a:pPr/>
              <a:t>04/02/2026</a:t>
            </a:fld>
            <a:endParaRPr lang="en-GB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 vert="horz" lIns="217705" tIns="108852" rIns="217705" bIns="108852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 vert="horz" lIns="217705" tIns="108852" rIns="217705" bIns="108852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xStyles>
    <p:titleStyle>
      <a:lvl1pPr algn="ctr" defTabSz="2177047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816394" indent="-816394" algn="l" defTabSz="2177047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1768852" indent="-680328" algn="l" defTabSz="2177047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2721309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3809833" indent="-544262" algn="l" defTabSz="2177047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4898357" indent="-544262" algn="l" defTabSz="2177047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5986880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5404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3928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2451" indent="-544262" algn="l" defTabSz="2177047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524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047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571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095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2618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142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9663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8189" algn="l" defTabSz="2177047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rojektowanie postaci"/>
          <p:cNvSpPr txBox="1">
            <a:spLocks noGrp="1"/>
          </p:cNvSpPr>
          <p:nvPr>
            <p:ph type="body" sz="quarter" idx="21"/>
          </p:nvPr>
        </p:nvSpPr>
        <p:spPr>
          <a:xfrm>
            <a:off x="1447800" y="5489849"/>
            <a:ext cx="21374100" cy="18001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/>
            </a:lvl1pPr>
          </a:lstStyle>
          <a:p>
            <a:pPr>
              <a:lnSpc>
                <a:spcPct val="150000"/>
              </a:lnSpc>
            </a:pPr>
            <a:r>
              <a:rPr lang="pl-PL" dirty="0"/>
              <a:t>Tytuł wykładu: </a:t>
            </a:r>
            <a:r>
              <a:rPr lang="en-GB" b="0" dirty="0"/>
              <a:t>Game Adaptations and Artificial Intelligence</a:t>
            </a:r>
            <a:endParaRPr lang="pl-PL" b="0" dirty="0"/>
          </a:p>
        </p:txBody>
      </p:sp>
      <p:sp>
        <p:nvSpPr>
          <p:cNvPr id="172" name="Projekt „Kierunki – drogi dla gospodarki”"/>
          <p:cNvSpPr txBox="1">
            <a:spLocks noGrp="1"/>
          </p:cNvSpPr>
          <p:nvPr>
            <p:ph type="title"/>
          </p:nvPr>
        </p:nvSpPr>
        <p:spPr>
          <a:xfrm>
            <a:off x="1447796" y="3400490"/>
            <a:ext cx="22377401" cy="18542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9000" spc="-180"/>
            </a:lvl1pPr>
          </a:lstStyle>
          <a:p>
            <a:pPr>
              <a:lnSpc>
                <a:spcPct val="150000"/>
              </a:lnSpc>
            </a:pPr>
            <a:r>
              <a:rPr lang="pl-PL" dirty="0"/>
              <a:t>Projekt „Kierunki – drogi dla gospodarki”</a:t>
            </a:r>
          </a:p>
        </p:txBody>
      </p:sp>
      <p:sp>
        <p:nvSpPr>
          <p:cNvPr id="171" name="mgr Anna Kwapiszewska"/>
          <p:cNvSpPr txBox="1">
            <a:spLocks noGrp="1"/>
          </p:cNvSpPr>
          <p:nvPr>
            <p:ph type="body" sz="quarter" idx="1"/>
          </p:nvPr>
        </p:nvSpPr>
        <p:spPr>
          <a:xfrm>
            <a:off x="1206498" y="9212207"/>
            <a:ext cx="21971003" cy="63697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>
            <a:noAutofit/>
          </a:bodyPr>
          <a:lstStyle>
            <a:lvl1pPr>
              <a:defRPr sz="2500"/>
            </a:lvl1pPr>
          </a:lstStyle>
          <a:p>
            <a:pPr>
              <a:lnSpc>
                <a:spcPct val="150000"/>
              </a:lnSpc>
            </a:pPr>
            <a:r>
              <a:rPr lang="pl-PL" sz="6000" dirty="0"/>
              <a:t>Autor: </a:t>
            </a:r>
            <a:r>
              <a:rPr lang="pl-PL" sz="6000" b="0" dirty="0"/>
              <a:t>mgr Anna Kwapiszewska</a:t>
            </a:r>
          </a:p>
        </p:txBody>
      </p:sp>
      <p:sp>
        <p:nvSpPr>
          <p:cNvPr id="174" name="Wprowadzenie do projektowania fabuł - wykład"/>
          <p:cNvSpPr txBox="1"/>
          <p:nvPr/>
        </p:nvSpPr>
        <p:spPr>
          <a:xfrm>
            <a:off x="1441057" y="7199966"/>
            <a:ext cx="21971000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3000" b="1"/>
            </a:lvl1pPr>
          </a:lstStyle>
          <a:p>
            <a:pPr>
              <a:lnSpc>
                <a:spcPct val="150000"/>
              </a:lnSpc>
            </a:pPr>
            <a:r>
              <a:rPr lang="pl-PL" sz="6000" dirty="0">
                <a:solidFill>
                  <a:schemeClr val="tx1"/>
                </a:solidFill>
                <a:latin typeface="Calibri" panose="020F0502020204030204" pitchFamily="34" charset="0"/>
              </a:rPr>
              <a:t>Przedmiot: </a:t>
            </a:r>
            <a:r>
              <a:rPr lang="pl-PL" sz="6000" b="0" dirty="0">
                <a:solidFill>
                  <a:schemeClr val="tx1"/>
                </a:solidFill>
                <a:latin typeface="Calibri" panose="020F0502020204030204" pitchFamily="34" charset="0"/>
              </a:rPr>
              <a:t>Game </a:t>
            </a:r>
            <a:r>
              <a:rPr lang="pl-PL" sz="6000" b="0" dirty="0" err="1">
                <a:solidFill>
                  <a:schemeClr val="tx1"/>
                </a:solidFill>
                <a:latin typeface="Calibri" panose="020F0502020204030204" pitchFamily="34" charset="0"/>
              </a:rPr>
              <a:t>Adaptations</a:t>
            </a:r>
            <a:endParaRPr lang="pl-PL" sz="6000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75" name="Badanie i projektowanie gier"/>
          <p:cNvSpPr txBox="1"/>
          <p:nvPr/>
        </p:nvSpPr>
        <p:spPr>
          <a:xfrm>
            <a:off x="1429120" y="8305239"/>
            <a:ext cx="21971000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3000" b="1"/>
            </a:lvl1pPr>
          </a:lstStyle>
          <a:p>
            <a:pPr>
              <a:lnSpc>
                <a:spcPct val="150000"/>
              </a:lnSpc>
            </a:pPr>
            <a:r>
              <a:rPr lang="pl-PL" sz="6000" dirty="0">
                <a:solidFill>
                  <a:schemeClr val="tx1"/>
                </a:solidFill>
                <a:latin typeface="Calibri" panose="020F0502020204030204" pitchFamily="34" charset="0"/>
              </a:rPr>
              <a:t>Kierunek: </a:t>
            </a:r>
            <a:r>
              <a:rPr lang="pl-PL" sz="6000" b="0" dirty="0">
                <a:solidFill>
                  <a:schemeClr val="tx1"/>
                </a:solidFill>
                <a:latin typeface="Calibri" panose="020F0502020204030204" pitchFamily="34" charset="0"/>
              </a:rPr>
              <a:t>Badanie i projektowanie gier</a:t>
            </a:r>
          </a:p>
        </p:txBody>
      </p:sp>
      <p:pic>
        <p:nvPicPr>
          <p:cNvPr id="176" name="image.pn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72800" y="266700"/>
            <a:ext cx="2438400" cy="2438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image.pn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128" y="11037850"/>
            <a:ext cx="5917323" cy="19896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image.pn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056096" y="11435784"/>
            <a:ext cx="3691356" cy="1193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rchetypy - c.d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8800" dirty="0"/>
              <a:t>AI-Controlled Characters</a:t>
            </a:r>
            <a:endParaRPr lang="pl-PL" sz="8800" dirty="0"/>
          </a:p>
        </p:txBody>
      </p:sp>
      <p:sp>
        <p:nvSpPr>
          <p:cNvPr id="202" name="Opiekun: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6600" dirty="0"/>
              <a:t>Emotional models are symbolic, not experiential</a:t>
            </a:r>
          </a:p>
          <a:p>
            <a:pPr>
              <a:lnSpc>
                <a:spcPct val="150000"/>
              </a:lnSpc>
            </a:pPr>
            <a:r>
              <a:rPr lang="en-GB" sz="6600" dirty="0"/>
              <a:t>No genuine empathy or moral reasoning</a:t>
            </a:r>
          </a:p>
          <a:p>
            <a:pPr>
              <a:lnSpc>
                <a:spcPct val="150000"/>
              </a:lnSpc>
            </a:pPr>
            <a:r>
              <a:rPr lang="en-GB" sz="6600" dirty="0"/>
              <a:t>Risk of anthropomorphizing algorithms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Archetypy - c.d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8800" dirty="0"/>
              <a:t>Generative AI and the Creativity Problem</a:t>
            </a:r>
            <a:endParaRPr lang="pl-PL" sz="8800" dirty="0"/>
          </a:p>
        </p:txBody>
      </p:sp>
      <p:sp>
        <p:nvSpPr>
          <p:cNvPr id="205" name="Rebel…"/>
          <p:cNvSpPr txBox="1">
            <a:spLocks noGrp="1"/>
          </p:cNvSpPr>
          <p:nvPr>
            <p:ph type="body" idx="1"/>
          </p:nvPr>
        </p:nvSpPr>
        <p:spPr>
          <a:xfrm>
            <a:off x="1206500" y="4299304"/>
            <a:ext cx="21971000" cy="8256012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sz="7700" dirty="0"/>
              <a:t> </a:t>
            </a:r>
            <a:r>
              <a:rPr lang="en-US" sz="7700" b="1" dirty="0"/>
              <a:t>AI created narratives lack</a:t>
            </a:r>
            <a:r>
              <a:rPr lang="en-US" sz="7700" dirty="0"/>
              <a:t>: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US" sz="7000" dirty="0"/>
              <a:t>Coherent themes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US" sz="7000" dirty="0"/>
              <a:t>Narrative arcs</a:t>
            </a:r>
          </a:p>
          <a:p>
            <a:pPr lvl="1">
              <a:lnSpc>
                <a:spcPct val="160000"/>
              </a:lnSpc>
              <a:buFont typeface="Arial" pitchFamily="34" charset="0"/>
              <a:buChar char="•"/>
            </a:pPr>
            <a:r>
              <a:rPr lang="en-US" sz="7000" dirty="0"/>
              <a:t>Stories become modular and disposable</a:t>
            </a:r>
          </a:p>
          <a:p>
            <a:pPr>
              <a:lnSpc>
                <a:spcPct val="160000"/>
              </a:lnSpc>
            </a:pPr>
            <a:r>
              <a:rPr lang="en-US" sz="7700" dirty="0"/>
              <a:t>AI recombines existing material</a:t>
            </a:r>
          </a:p>
          <a:p>
            <a:pPr>
              <a:lnSpc>
                <a:spcPct val="160000"/>
              </a:lnSpc>
            </a:pPr>
            <a:r>
              <a:rPr lang="en-US" sz="7700" dirty="0"/>
              <a:t>No intentional originality</a:t>
            </a:r>
          </a:p>
          <a:p>
            <a:pPr>
              <a:lnSpc>
                <a:spcPct val="160000"/>
              </a:lnSpc>
            </a:pPr>
            <a:r>
              <a:rPr lang="en-US" sz="7700" dirty="0"/>
              <a:t>Creativity reframed as statistical novelty</a:t>
            </a:r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Monomit Campbell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dirty="0"/>
              <a:t>Whose Creativity Is Being Automated?</a:t>
            </a:r>
            <a:endParaRPr lang="pl-PL" dirty="0"/>
          </a:p>
        </p:txBody>
      </p:sp>
      <p:sp>
        <p:nvSpPr>
          <p:cNvPr id="208" name="Monomit, zwany również Podróżą Bohatera, to koncepcja narracyjna opracowaną przez amerykańskiego mitologa Josepha Campbella.…"/>
          <p:cNvSpPr txBox="1">
            <a:spLocks noGrp="1"/>
          </p:cNvSpPr>
          <p:nvPr>
            <p:ph type="body" idx="1"/>
          </p:nvPr>
        </p:nvSpPr>
        <p:spPr>
          <a:xfrm>
            <a:off x="1206500" y="3804004"/>
            <a:ext cx="21971000" cy="825601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Displacement of writers, artists, testers</a:t>
            </a:r>
          </a:p>
          <a:p>
            <a:pPr>
              <a:lnSpc>
                <a:spcPct val="150000"/>
              </a:lnSpc>
            </a:pPr>
            <a:r>
              <a:rPr lang="en-GB" dirty="0"/>
              <a:t>Concentration of power in tech platforms</a:t>
            </a:r>
          </a:p>
          <a:p>
            <a:pPr>
              <a:lnSpc>
                <a:spcPct val="150000"/>
              </a:lnSpc>
            </a:pPr>
            <a:r>
              <a:rPr lang="en-GB" dirty="0"/>
              <a:t>“Democratization” masking </a:t>
            </a:r>
            <a:r>
              <a:rPr lang="en-GB" dirty="0" err="1"/>
              <a:t>labor</a:t>
            </a:r>
            <a:r>
              <a:rPr lang="en-GB" dirty="0"/>
              <a:t> exploitation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Monomit Campbell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GB" dirty="0"/>
              <a:t>AI in Game-to-Film Adaptations</a:t>
            </a:r>
            <a:endParaRPr lang="pl-PL" dirty="0"/>
          </a:p>
        </p:txBody>
      </p:sp>
      <p:sp>
        <p:nvSpPr>
          <p:cNvPr id="208" name="Monomit, zwany również Podróżą Bohatera, to koncepcja narracyjna opracowaną przez amerykańskiego mitologa Josepha Campbella.…"/>
          <p:cNvSpPr txBox="1">
            <a:spLocks noGrp="1"/>
          </p:cNvSpPr>
          <p:nvPr>
            <p:ph type="body" idx="1"/>
          </p:nvPr>
        </p:nvSpPr>
        <p:spPr>
          <a:xfrm>
            <a:off x="1206500" y="3804004"/>
            <a:ext cx="21971000" cy="825601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Automation of scripts and visuals</a:t>
            </a:r>
          </a:p>
          <a:p>
            <a:pPr>
              <a:lnSpc>
                <a:spcPct val="150000"/>
              </a:lnSpc>
            </a:pPr>
            <a:r>
              <a:rPr lang="en-GB" dirty="0"/>
              <a:t>Risk of narrative homogenization</a:t>
            </a:r>
          </a:p>
          <a:p>
            <a:pPr>
              <a:lnSpc>
                <a:spcPct val="150000"/>
              </a:lnSpc>
            </a:pPr>
            <a:r>
              <a:rPr lang="en-GB" dirty="0"/>
              <a:t>Efficiency prioritized over cultural meaning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Monomit Campbella - omówi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 defTabSz="1950671">
              <a:lnSpc>
                <a:spcPct val="170000"/>
              </a:lnSpc>
              <a:spcBef>
                <a:spcPts val="3600"/>
              </a:spcBef>
              <a:defRPr sz="3840"/>
            </a:pPr>
            <a:r>
              <a:rPr lang="en-GB" sz="7200" dirty="0"/>
              <a:t>User-Generated Content and False Empowerment</a:t>
            </a:r>
            <a:endParaRPr lang="pl-PL" sz="7200" dirty="0"/>
          </a:p>
        </p:txBody>
      </p:sp>
      <p:sp>
        <p:nvSpPr>
          <p:cNvPr id="214" name="I. Wyruszenie (Departure)…"/>
          <p:cNvSpPr txBox="1">
            <a:spLocks noGrp="1"/>
          </p:cNvSpPr>
          <p:nvPr>
            <p:ph type="body" idx="1"/>
          </p:nvPr>
        </p:nvSpPr>
        <p:spPr>
          <a:xfrm>
            <a:off x="1206500" y="3677004"/>
            <a:ext cx="21971000" cy="825601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Players guided by algorithmic templates</a:t>
            </a:r>
          </a:p>
          <a:p>
            <a:pPr>
              <a:lnSpc>
                <a:spcPct val="150000"/>
              </a:lnSpc>
            </a:pPr>
            <a:r>
              <a:rPr lang="en-GB" dirty="0"/>
              <a:t>Creativity constrained by tool design</a:t>
            </a:r>
          </a:p>
          <a:p>
            <a:pPr>
              <a:lnSpc>
                <a:spcPct val="150000"/>
              </a:lnSpc>
            </a:pPr>
            <a:r>
              <a:rPr lang="en-GB" dirty="0"/>
              <a:t>Platform control over expression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nomit Campbella - omówi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Serious Games and AI Simulations</a:t>
            </a:r>
            <a:endParaRPr lang="pl-PL" dirty="0"/>
          </a:p>
        </p:txBody>
      </p:sp>
      <p:sp>
        <p:nvSpPr>
          <p:cNvPr id="216" name="II. Inicjacja (Initiation)…"/>
          <p:cNvSpPr txBox="1">
            <a:spLocks noGrp="1"/>
          </p:cNvSpPr>
          <p:nvPr>
            <p:ph type="body" idx="1"/>
          </p:nvPr>
        </p:nvSpPr>
        <p:spPr>
          <a:xfrm>
            <a:off x="1102768" y="3185592"/>
            <a:ext cx="22074732" cy="931892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High-stakes contexts normalized through play</a:t>
            </a:r>
          </a:p>
          <a:p>
            <a:pPr>
              <a:lnSpc>
                <a:spcPct val="150000"/>
              </a:lnSpc>
            </a:pPr>
            <a:r>
              <a:rPr lang="en-GB" dirty="0"/>
              <a:t>Risk of oversimplifying ethical decisions</a:t>
            </a:r>
          </a:p>
          <a:p>
            <a:pPr>
              <a:lnSpc>
                <a:spcPct val="150000"/>
              </a:lnSpc>
            </a:pPr>
            <a:r>
              <a:rPr lang="en-GB" dirty="0"/>
              <a:t>AI authority replaces human judgment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onomit Campbella - omówi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Economic Implications</a:t>
            </a:r>
            <a:endParaRPr lang="pl-PL" dirty="0"/>
          </a:p>
        </p:txBody>
      </p:sp>
      <p:sp>
        <p:nvSpPr>
          <p:cNvPr id="218" name="III. Powrót (Return)…"/>
          <p:cNvSpPr txBox="1">
            <a:spLocks noGrp="1"/>
          </p:cNvSpPr>
          <p:nvPr>
            <p:ph type="body" idx="1"/>
          </p:nvPr>
        </p:nvSpPr>
        <p:spPr>
          <a:xfrm>
            <a:off x="1102768" y="2897560"/>
            <a:ext cx="22074732" cy="960695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Automation reduces creative </a:t>
            </a:r>
            <a:r>
              <a:rPr lang="en-GB" dirty="0" err="1"/>
              <a:t>labor</a:t>
            </a:r>
            <a:r>
              <a:rPr lang="en-GB" dirty="0"/>
              <a:t> costs</a:t>
            </a:r>
          </a:p>
          <a:p>
            <a:pPr>
              <a:lnSpc>
                <a:spcPct val="150000"/>
              </a:lnSpc>
            </a:pPr>
            <a:r>
              <a:rPr lang="en-GB" dirty="0" err="1"/>
              <a:t>Precarization</a:t>
            </a:r>
            <a:r>
              <a:rPr lang="en-GB" dirty="0"/>
              <a:t> of cultural workers</a:t>
            </a:r>
          </a:p>
          <a:p>
            <a:pPr>
              <a:lnSpc>
                <a:spcPct val="150000"/>
              </a:lnSpc>
            </a:pPr>
            <a:r>
              <a:rPr lang="en-GB" dirty="0"/>
              <a:t>Increased dependency on proprietary AI tools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Monomit w prakty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Authorship and Responsibility</a:t>
            </a:r>
            <a:endParaRPr dirty="0">
              <a:cs typeface="Calibri" panose="020F0502020204030204" pitchFamily="34" charset="0"/>
            </a:endParaRPr>
          </a:p>
        </p:txBody>
      </p:sp>
      <p:sp>
        <p:nvSpPr>
          <p:cNvPr id="221" name="&quot;Gwiezdne wojny&quot; (Star Wars): George Lucas otwarcie przyznawał, że inspirował się monomitem Campbella przy tworzeniu sagi „Gwiezdne wojny”. Podróż Luke'a Skywalkera od zwykłego chłopca do bohatera galaktyki jest klasycznym przykładem monomitu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GB" sz="6600" dirty="0"/>
              <a:t>Who is accountable for AI-generated content?</a:t>
            </a:r>
          </a:p>
          <a:p>
            <a:pPr>
              <a:lnSpc>
                <a:spcPct val="150000"/>
              </a:lnSpc>
            </a:pPr>
            <a:r>
              <a:rPr lang="en-GB" sz="6600" dirty="0"/>
              <a:t>Legal and moral ambiguity</a:t>
            </a:r>
          </a:p>
          <a:p>
            <a:pPr>
              <a:lnSpc>
                <a:spcPct val="150000"/>
              </a:lnSpc>
            </a:pPr>
            <a:r>
              <a:rPr lang="en-GB" sz="6600" dirty="0"/>
              <a:t>Diffusion of responsibility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worzenie postac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Bias </a:t>
            </a:r>
            <a:r>
              <a:rPr lang="pl-PL" dirty="0" err="1"/>
              <a:t>Is</a:t>
            </a:r>
            <a:r>
              <a:rPr lang="en-GB" dirty="0"/>
              <a:t> Structural, Not Accidental</a:t>
            </a:r>
            <a:endParaRPr lang="pl-PL" dirty="0"/>
          </a:p>
        </p:txBody>
      </p:sp>
      <p:sp>
        <p:nvSpPr>
          <p:cNvPr id="224" name="Pomysł i koncep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8800" dirty="0"/>
              <a:t>AI trained on historical inequalities</a:t>
            </a:r>
          </a:p>
          <a:p>
            <a:pPr>
              <a:lnSpc>
                <a:spcPct val="150000"/>
              </a:lnSpc>
            </a:pPr>
            <a:r>
              <a:rPr lang="en-GB" sz="8800" dirty="0"/>
              <a:t>Games reproduce dominant norms</a:t>
            </a:r>
          </a:p>
          <a:p>
            <a:pPr>
              <a:lnSpc>
                <a:spcPct val="150000"/>
              </a:lnSpc>
            </a:pPr>
            <a:r>
              <a:rPr lang="en-GB" sz="8800" dirty="0"/>
              <a:t>“Neutral systems” amplify existing bias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Zwizualizuj postać!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dirty="0"/>
              <a:t>Meaning Without Authors?</a:t>
            </a:r>
            <a:endParaRPr lang="pl-PL" dirty="0"/>
          </a:p>
        </p:txBody>
      </p:sp>
      <p:sp>
        <p:nvSpPr>
          <p:cNvPr id="227" name="Opis fizyczn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Absence of intentional communication</a:t>
            </a:r>
          </a:p>
          <a:p>
            <a:pPr>
              <a:lnSpc>
                <a:spcPct val="150000"/>
              </a:lnSpc>
            </a:pPr>
            <a:r>
              <a:rPr lang="en-GB" dirty="0"/>
              <a:t>Difficulty of critique and interpretation</a:t>
            </a:r>
          </a:p>
          <a:p>
            <a:pPr>
              <a:lnSpc>
                <a:spcPct val="150000"/>
              </a:lnSpc>
            </a:pPr>
            <a:r>
              <a:rPr lang="en-GB" dirty="0"/>
              <a:t>Games as content streams, not works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Wprowadzen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Presentation Goals</a:t>
            </a:r>
          </a:p>
        </p:txBody>
      </p:sp>
      <p:sp>
        <p:nvSpPr>
          <p:cNvPr id="181" name="Wprowadzenie - Kim jest postać?…"/>
          <p:cNvSpPr txBox="1">
            <a:spLocks noGrp="1"/>
          </p:cNvSpPr>
          <p:nvPr>
            <p:ph type="body" idx="1"/>
          </p:nvPr>
        </p:nvSpPr>
        <p:spPr>
          <a:xfrm>
            <a:off x="1206500" y="4197704"/>
            <a:ext cx="21971000" cy="825601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5400" dirty="0"/>
              <a:t>Critically examine AI in game adaptations</a:t>
            </a:r>
          </a:p>
          <a:p>
            <a:pPr>
              <a:lnSpc>
                <a:spcPct val="150000"/>
              </a:lnSpc>
            </a:pPr>
            <a:r>
              <a:rPr lang="en-GB" sz="5400" dirty="0"/>
              <a:t>Question dominant narratives of innovation and creativity</a:t>
            </a:r>
          </a:p>
          <a:p>
            <a:pPr>
              <a:lnSpc>
                <a:spcPct val="150000"/>
              </a:lnSpc>
            </a:pPr>
            <a:r>
              <a:rPr lang="en-GB" sz="5400" dirty="0"/>
              <a:t>Identify structural, ethical, and cultural risks</a:t>
            </a:r>
          </a:p>
          <a:p>
            <a:pPr>
              <a:lnSpc>
                <a:spcPct val="150000"/>
              </a:lnSpc>
            </a:pPr>
            <a:r>
              <a:rPr lang="en-GB" sz="5400" dirty="0"/>
              <a:t>Assess what is lost when AI replaces human design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9600" dirty="0"/>
              <a:t>Key Conclusions</a:t>
            </a:r>
            <a:endParaRPr lang="en-GB" sz="7200" dirty="0">
              <a:cs typeface="Calibri" panose="020F0502020204030204" pitchFamily="34" charset="0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1219200" y="3617641"/>
            <a:ext cx="21945600" cy="8634688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6000" dirty="0"/>
              <a:t>AI is not neutral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Game adaptations risk losing meaning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Critical, limited use is essential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9600" dirty="0"/>
              <a:t>Discussion</a:t>
            </a:r>
            <a:endParaRPr lang="en-GB" sz="7200" dirty="0">
              <a:cs typeface="Calibri" panose="020F0502020204030204" pitchFamily="34" charset="0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1219200" y="3617641"/>
            <a:ext cx="21945600" cy="8634688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6000" dirty="0"/>
              <a:t>What should </a:t>
            </a:r>
            <a:r>
              <a:rPr lang="en-GB" sz="6000" i="1" dirty="0"/>
              <a:t>not</a:t>
            </a:r>
            <a:r>
              <a:rPr lang="en-GB" sz="6000" dirty="0"/>
              <a:t> be automated in games?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Who gains and who loses from AI-driven adaptation?</a:t>
            </a:r>
          </a:p>
          <a:p>
            <a:pPr>
              <a:lnSpc>
                <a:spcPct val="150000"/>
              </a:lnSpc>
            </a:pPr>
            <a:r>
              <a:rPr lang="en-GB" sz="6000" dirty="0"/>
              <a:t>Can refusal be a design strategy?</a:t>
            </a:r>
          </a:p>
          <a:p>
            <a:pPr>
              <a:lnSpc>
                <a:spcPct val="150000"/>
              </a:lnSpc>
            </a:pPr>
            <a:endParaRPr lang="en-GB" sz="6000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im jest postać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Game Adaptations Revisited</a:t>
            </a:r>
            <a:endParaRPr lang="pl-PL" dirty="0"/>
          </a:p>
        </p:txBody>
      </p:sp>
      <p:sp>
        <p:nvSpPr>
          <p:cNvPr id="184" name="Słownik PWN podaje między innimi taką definicję &quot;sylwetka człowieka stworzona przez pisarza, artystę, aktora itp.&quot;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Adaptation as interpretation, not automation</a:t>
            </a:r>
          </a:p>
          <a:p>
            <a:pPr>
              <a:lnSpc>
                <a:spcPct val="150000"/>
              </a:lnSpc>
            </a:pPr>
            <a:r>
              <a:rPr lang="en-GB" dirty="0"/>
              <a:t>Traditionally based on: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Human authorship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Cultural context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Intentional meaning</a:t>
            </a:r>
          </a:p>
          <a:p>
            <a:pPr>
              <a:lnSpc>
                <a:spcPct val="150000"/>
              </a:lnSpc>
            </a:pPr>
            <a:r>
              <a:rPr lang="en-GB" dirty="0"/>
              <a:t>AI challenges these foundations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Znaczenie postaci w narracj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The AI Narrative in Games</a:t>
            </a:r>
            <a:endParaRPr lang="pl-PL" dirty="0"/>
          </a:p>
        </p:txBody>
      </p:sp>
      <p:sp>
        <p:nvSpPr>
          <p:cNvPr id="187" name="Postaci są głównymi „aktorami” w opowieści, przez których odbywa się akcja i rozwija się fabuła.…"/>
          <p:cNvSpPr txBox="1">
            <a:spLocks noGrp="1"/>
          </p:cNvSpPr>
          <p:nvPr>
            <p:ph type="body" idx="1"/>
          </p:nvPr>
        </p:nvSpPr>
        <p:spPr>
          <a:xfrm>
            <a:off x="1174776" y="3761655"/>
            <a:ext cx="21990024" cy="8490673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AI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often</a:t>
            </a:r>
            <a:r>
              <a:rPr lang="en-GB" dirty="0"/>
              <a:t> framed as: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Progress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Efficiency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Neutral technology</a:t>
            </a:r>
          </a:p>
          <a:p>
            <a:pPr>
              <a:lnSpc>
                <a:spcPct val="150000"/>
              </a:lnSpc>
            </a:pPr>
            <a:r>
              <a:rPr lang="en-GB" dirty="0"/>
              <a:t>Critical question: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i="1" u="sng" dirty="0"/>
              <a:t>Who benefits from AI-driven adaptation?</a:t>
            </a:r>
            <a:endParaRPr lang="en-GB" u="sng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ypy postac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9600" dirty="0"/>
              <a:t>What Do We Mean by AI?</a:t>
            </a:r>
          </a:p>
        </p:txBody>
      </p:sp>
      <p:sp>
        <p:nvSpPr>
          <p:cNvPr id="190" name="Protagonista - główna postać w opowieści. Nie musi to być jedna postać - bardzo często protagonistów mamy kilku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Often a marketing term rather than a precise concept</a:t>
            </a:r>
          </a:p>
          <a:p>
            <a:pPr>
              <a:lnSpc>
                <a:spcPct val="150000"/>
              </a:lnSpc>
            </a:pPr>
            <a:r>
              <a:rPr lang="en-GB" dirty="0"/>
              <a:t>In games: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Statistical pattern recognition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/>
              <a:t>Optimization systems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dirty="0"/>
              <a:t>A Short History of AI in Games</a:t>
            </a:r>
            <a:endParaRPr lang="pl-PL" dirty="0"/>
          </a:p>
        </p:txBody>
      </p:sp>
      <p:sp>
        <p:nvSpPr>
          <p:cNvPr id="193" name="Archetyp - &quot;pierwowzór jakiejś postaci, zdarzenia, motywu&quot;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Rule-based systems misrepresented as intelligence</a:t>
            </a:r>
          </a:p>
          <a:p>
            <a:pPr>
              <a:lnSpc>
                <a:spcPct val="150000"/>
              </a:lnSpc>
            </a:pPr>
            <a:r>
              <a:rPr lang="en-GB" dirty="0"/>
              <a:t>Illusion of agency rather than real autonomy</a:t>
            </a:r>
          </a:p>
          <a:p>
            <a:pPr>
              <a:lnSpc>
                <a:spcPct val="150000"/>
              </a:lnSpc>
            </a:pPr>
            <a:r>
              <a:rPr lang="en-GB" dirty="0"/>
              <a:t>Long tradition of “smoke and mirrors”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GB" dirty="0"/>
              <a:t>The Myth of Intelligent NPCs</a:t>
            </a:r>
            <a:endParaRPr lang="en-GB" b="1" dirty="0"/>
          </a:p>
        </p:txBody>
      </p:sp>
      <p:sp>
        <p:nvSpPr>
          <p:cNvPr id="196" name="jednym z najpopularniejszych podziałów i definicji archetypów jest ten zaproponowany przez Carla Junga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GB" sz="6600" dirty="0"/>
              <a:t>NPCs appear intelligent through: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5700" dirty="0"/>
              <a:t>Limited choice sets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5700" dirty="0"/>
              <a:t>Scripted reactions</a:t>
            </a:r>
          </a:p>
          <a:p>
            <a:pPr>
              <a:lnSpc>
                <a:spcPct val="150000"/>
              </a:lnSpc>
            </a:pPr>
            <a:r>
              <a:rPr lang="en-GB" sz="6600" dirty="0"/>
              <a:t>Emergence often exaggerated in discourse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it-IT" sz="6600" dirty="0"/>
              <a:t>Procedural Content Generation: Quantity over Quality</a:t>
            </a:r>
            <a:endParaRPr lang="pl-PL" sz="6000" dirty="0"/>
          </a:p>
        </p:txBody>
      </p:sp>
      <p:sp>
        <p:nvSpPr>
          <p:cNvPr id="199" name="Bohater:…"/>
          <p:cNvSpPr txBox="1">
            <a:spLocks noGrp="1"/>
          </p:cNvSpPr>
          <p:nvPr>
            <p:ph type="body" idx="1"/>
          </p:nvPr>
        </p:nvSpPr>
        <p:spPr>
          <a:xfrm>
            <a:off x="1206500" y="3545632"/>
            <a:ext cx="21971000" cy="895888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pl-PL" sz="6000" dirty="0" err="1"/>
              <a:t>Adapting</a:t>
            </a:r>
            <a:r>
              <a:rPr lang="pl-PL" sz="6000" dirty="0"/>
              <a:t> media </a:t>
            </a:r>
            <a:r>
              <a:rPr lang="pl-PL" sz="6000" dirty="0" err="1"/>
              <a:t>while</a:t>
            </a:r>
            <a:r>
              <a:rPr lang="pl-PL" sz="6000" dirty="0"/>
              <a:t> </a:t>
            </a:r>
            <a:r>
              <a:rPr lang="pl-PL" sz="6000" dirty="0" err="1"/>
              <a:t>using</a:t>
            </a:r>
            <a:r>
              <a:rPr lang="pl-PL" sz="6000" dirty="0"/>
              <a:t> AI: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pl-PL" sz="5100" dirty="0"/>
              <a:t>I</a:t>
            </a:r>
            <a:r>
              <a:rPr lang="en-GB" sz="5100" dirty="0" err="1"/>
              <a:t>nfinite</a:t>
            </a:r>
            <a:r>
              <a:rPr lang="en-GB" sz="5100" dirty="0"/>
              <a:t> content ≠ meaningful content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5100" dirty="0"/>
              <a:t>Risk of repetition and sameness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GB" sz="5100" dirty="0"/>
              <a:t>Authorial intent diluted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Archetyp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GB" sz="8800" dirty="0"/>
              <a:t>World-Building Without Worldviews</a:t>
            </a:r>
            <a:endParaRPr lang="pl-PL" sz="8800" dirty="0"/>
          </a:p>
        </p:txBody>
      </p:sp>
      <p:sp>
        <p:nvSpPr>
          <p:cNvPr id="199" name="Bohater:…"/>
          <p:cNvSpPr txBox="1">
            <a:spLocks noGrp="1"/>
          </p:cNvSpPr>
          <p:nvPr>
            <p:ph type="body" idx="1"/>
          </p:nvPr>
        </p:nvSpPr>
        <p:spPr>
          <a:xfrm>
            <a:off x="1206500" y="3545632"/>
            <a:ext cx="21971000" cy="895888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GB" sz="6600" dirty="0"/>
              <a:t>AI-generated worlds lack:</a:t>
            </a:r>
          </a:p>
          <a:p>
            <a:pPr lvl="1">
              <a:lnSpc>
                <a:spcPct val="150000"/>
              </a:lnSpc>
            </a:pPr>
            <a:r>
              <a:rPr lang="en-GB" sz="5400" dirty="0"/>
              <a:t>Cultural specificity</a:t>
            </a:r>
          </a:p>
          <a:p>
            <a:pPr lvl="1">
              <a:lnSpc>
                <a:spcPct val="150000"/>
              </a:lnSpc>
            </a:pPr>
            <a:r>
              <a:rPr lang="en-GB" sz="5400" dirty="0"/>
              <a:t>Historical grounding</a:t>
            </a:r>
          </a:p>
          <a:p>
            <a:pPr lvl="1">
              <a:lnSpc>
                <a:spcPct val="150000"/>
              </a:lnSpc>
            </a:pPr>
            <a:r>
              <a:rPr lang="en-GB" sz="5400" dirty="0"/>
              <a:t>Environments become generic and interchangeable</a:t>
            </a:r>
          </a:p>
          <a:p>
            <a:pPr>
              <a:buNone/>
            </a:pPr>
            <a:endParaRPr lang="en-GB" sz="3600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Motyw pakietu Office">
  <a:themeElements>
    <a:clrScheme name="Odcienie szarośc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— klasyczny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1A4E378E-FA84-414F-9557-3CA4E3D8E9C8}"/>
</file>

<file path=customXml/itemProps2.xml><?xml version="1.0" encoding="utf-8"?>
<ds:datastoreItem xmlns:ds="http://schemas.openxmlformats.org/officeDocument/2006/customXml" ds:itemID="{E6DAA52A-39F5-4E3C-BAD0-14522634174F}"/>
</file>

<file path=customXml/itemProps3.xml><?xml version="1.0" encoding="utf-8"?>
<ds:datastoreItem xmlns:ds="http://schemas.openxmlformats.org/officeDocument/2006/customXml" ds:itemID="{52EB69E6-43AC-485E-8DD6-EBC376A27CD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476</Words>
  <Application>Microsoft Office PowerPoint</Application>
  <PresentationFormat>Niestandardowy</PresentationFormat>
  <Paragraphs>100</Paragraphs>
  <Slides>21</Slides>
  <Notes>21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5" baseType="lpstr">
      <vt:lpstr>Arial</vt:lpstr>
      <vt:lpstr>Calibri</vt:lpstr>
      <vt:lpstr>Helvetica Neue</vt:lpstr>
      <vt:lpstr>Motyw pakietu Office</vt:lpstr>
      <vt:lpstr>Projekt „Kierunki – drogi dla gospodarki”</vt:lpstr>
      <vt:lpstr>Presentation Goals</vt:lpstr>
      <vt:lpstr>Game Adaptations Revisited</vt:lpstr>
      <vt:lpstr>The AI Narrative in Games</vt:lpstr>
      <vt:lpstr>What Do We Mean by AI?</vt:lpstr>
      <vt:lpstr>A Short History of AI in Games</vt:lpstr>
      <vt:lpstr>The Myth of Intelligent NPCs</vt:lpstr>
      <vt:lpstr>Procedural Content Generation: Quantity over Quality</vt:lpstr>
      <vt:lpstr>World-Building Without Worldviews</vt:lpstr>
      <vt:lpstr>AI-Controlled Characters</vt:lpstr>
      <vt:lpstr>Generative AI and the Creativity Problem</vt:lpstr>
      <vt:lpstr>Whose Creativity Is Being Automated?</vt:lpstr>
      <vt:lpstr>AI in Game-to-Film Adaptations</vt:lpstr>
      <vt:lpstr>User-Generated Content and False Empowerment</vt:lpstr>
      <vt:lpstr>Serious Games and AI Simulations</vt:lpstr>
      <vt:lpstr>Economic Implications</vt:lpstr>
      <vt:lpstr>Authorship and Responsibility</vt:lpstr>
      <vt:lpstr>Bias Is Structural, Not Accidental</vt:lpstr>
      <vt:lpstr>Meaning Without Authors?</vt:lpstr>
      <vt:lpstr>Key Conclusions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Game Adaptations and Artificial Intelligence</dc:title>
  <dc:creator>mgr Anna Kwapiszewska</dc:creator>
  <cp:lastModifiedBy>Karolina Goede</cp:lastModifiedBy>
  <cp:revision>36</cp:revision>
  <dcterms:modified xsi:type="dcterms:W3CDTF">2026-02-06T10:12:52Z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