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5"/>
  </p:notesMasterIdLst>
  <p:sldIdLst>
    <p:sldId id="331" r:id="rId5"/>
    <p:sldId id="456" r:id="rId6"/>
    <p:sldId id="457" r:id="rId7"/>
    <p:sldId id="458" r:id="rId8"/>
    <p:sldId id="460" r:id="rId9"/>
    <p:sldId id="461" r:id="rId10"/>
    <p:sldId id="462" r:id="rId11"/>
    <p:sldId id="463" r:id="rId12"/>
    <p:sldId id="464" r:id="rId13"/>
    <p:sldId id="465" r:id="rId14"/>
    <p:sldId id="467" r:id="rId15"/>
    <p:sldId id="476" r:id="rId16"/>
    <p:sldId id="468" r:id="rId17"/>
    <p:sldId id="469" r:id="rId18"/>
    <p:sldId id="471" r:id="rId19"/>
    <p:sldId id="472" r:id="rId20"/>
    <p:sldId id="473" r:id="rId21"/>
    <p:sldId id="474" r:id="rId22"/>
    <p:sldId id="475" r:id="rId23"/>
    <p:sldId id="477" r:id="rId24"/>
    <p:sldId id="478" r:id="rId25"/>
    <p:sldId id="479" r:id="rId26"/>
    <p:sldId id="480" r:id="rId27"/>
    <p:sldId id="481" r:id="rId28"/>
    <p:sldId id="482" r:id="rId29"/>
    <p:sldId id="483" r:id="rId30"/>
    <p:sldId id="484" r:id="rId31"/>
    <p:sldId id="485" r:id="rId32"/>
    <p:sldId id="486" r:id="rId33"/>
    <p:sldId id="487" r:id="rId3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3" autoAdjust="0"/>
    <p:restoredTop sz="93761" autoAdjust="0"/>
  </p:normalViewPr>
  <p:slideViewPr>
    <p:cSldViewPr snapToGrid="0">
      <p:cViewPr varScale="1">
        <p:scale>
          <a:sx n="73" d="100"/>
          <a:sy n="73" d="100"/>
        </p:scale>
        <p:origin x="39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99CF39-0960-42E2-8E3C-D7E3FBE295ED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A4F32-ABEA-4D8A-B912-038C6EC8BEF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03856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" name="Google Shape;1312;g2ffe74886d7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3" name="Google Shape;1313;g2ffe74886d7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g2ffe74886d7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8" name="Google Shape;1378;g2ffe74886d7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" name="Google Shape;1383;g2ffe74886d7_0_1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4" name="Google Shape;1384;g2ffe74886d7_0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" name="Google Shape;1389;g2ffe74886d7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0" name="Google Shape;1390;g2ffe74886d7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" name="Google Shape;1401;g2ffe74886d7_0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2" name="Google Shape;1402;g2ffe74886d7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" name="Google Shape;1407;g2ffe74886d7_0_1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8" name="Google Shape;1408;g2ffe74886d7_0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" name="Google Shape;1413;g2ffe74886d7_0_1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4" name="Google Shape;1414;g2ffe74886d7_0_1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" name="Google Shape;1419;g2ffe74886d7_0_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0" name="Google Shape;1420;g2ffe74886d7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47D0CE07-9EA2-BF26-CA65-4D9B0CC9DD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05498831-327F-FE7E-95F5-DBD12DD6A71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DFBE5923-74E9-4381-040B-FEA3169BBE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822822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37F7A85C-1CC7-645E-7067-2C1561858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74C4A345-3703-D439-33EB-AFD8D450DC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4385E682-B3FD-A87D-FB28-EC2AED1F19D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30580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" name="Google Shape;1318;g2ffe74886d7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9" name="Google Shape;1319;g2ffe74886d7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2D973BE0-D475-3367-73A4-CA549CE2DB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04BE5424-C869-C365-E799-D5F0F4C431E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366128C1-F186-B900-6291-521A8F8C5E8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305764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E05735DD-BD2D-AF05-FD6D-FE71522FBB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5AB79191-55A1-8865-E1CB-B898028AB08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E2354409-C702-8562-4CB4-DF01092E029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683489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BD38928A-9FBF-3C00-EFA4-012746D8F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1A5D0DD0-68E6-4C4E-C132-D9AA20B4527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874FB7AA-7F28-0C2B-2F50-74DE44E19E6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53730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9805E667-57D5-E84D-FFCB-55EA7BAAF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98A8A168-D27E-D176-61B5-5F2E909E4C0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C7A554EB-6BC4-595E-043F-4D64EBF73C6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32129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7EF0C3A0-7079-8B26-2ECA-EA121DDD8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5578A5AC-3EEE-CA7C-AB08-468E7924051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E3912819-1B34-D5A0-FF39-E66AD4C2763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94585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1F0B7B2D-1ABF-4090-1887-57FB69A182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35370F65-16DA-7D71-7CBD-95F4BB8C3E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D0AB37B9-4DBD-8358-7D23-DE38A83A4B1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66201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CC32BC86-5F08-FA0E-8F29-F5E34B011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ECFF262A-0948-2394-05FF-E8F8456E3EC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9BD20B60-1923-4E13-A93B-190F352B34F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85530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BB0054DC-8500-A5CC-1A20-3AF6C748B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95D6892A-97AA-479C-DAC0-F22F8C3727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B2FD13E9-84D0-A59A-0495-824FA648765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4293867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>
          <a:extLst>
            <a:ext uri="{FF2B5EF4-FFF2-40B4-BE49-F238E27FC236}">
              <a16:creationId xmlns:a16="http://schemas.microsoft.com/office/drawing/2014/main" id="{6B741557-C205-9AFE-401F-8074C2C90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2ffe74886d7_0_142:notes">
            <a:extLst>
              <a:ext uri="{FF2B5EF4-FFF2-40B4-BE49-F238E27FC236}">
                <a16:creationId xmlns:a16="http://schemas.microsoft.com/office/drawing/2014/main" id="{34B57BFB-EB2C-5D6B-B091-856A10D9311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g2ffe74886d7_0_142:notes">
            <a:extLst>
              <a:ext uri="{FF2B5EF4-FFF2-40B4-BE49-F238E27FC236}">
                <a16:creationId xmlns:a16="http://schemas.microsoft.com/office/drawing/2014/main" id="{B8C5D0F6-A580-2D6B-0D60-7812858834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44790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" name="Google Shape;1324;g2ffe74886d7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5" name="Google Shape;1325;g2ffe74886d7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" name="Google Shape;1336;g2ffe74886d7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7" name="Google Shape;1337;g2ffe74886d7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" name="Google Shape;1342;g2ffe74886d7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3" name="Google Shape;1343;g2ffe74886d7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" name="Google Shape;1348;g2ffe74886d7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9" name="Google Shape;1349;g2ffe74886d7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" name="Google Shape;1354;g2ffe74886d7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5" name="Google Shape;1355;g2ffe74886d7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" name="Google Shape;1360;g2ffe74886d7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1" name="Google Shape;1361;g2ffe74886d7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" name="Google Shape;1366;g2ffe74886d7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7" name="Google Shape;1367;g2ffe74886d7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10" name="Tytuł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463119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127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04155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67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67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1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swald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 dirty="0"/>
          </a:p>
        </p:txBody>
      </p:sp>
      <p:sp>
        <p:nvSpPr>
          <p:cNvPr id="18" name="Google Shape;18;p167"/>
          <p:cNvSpPr txBox="1">
            <a:spLocks noGrp="1"/>
          </p:cNvSpPr>
          <p:nvPr>
            <p:ph type="body" idx="1"/>
          </p:nvPr>
        </p:nvSpPr>
        <p:spPr>
          <a:xfrm>
            <a:off x="415600" y="1633633"/>
            <a:ext cx="11360800" cy="44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⚈"/>
              <a:defRPr/>
            </a:lvl1pPr>
            <a:lvl2pPr marL="1219170" lvl="1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16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</p:spTree>
    <p:extLst>
      <p:ext uri="{BB962C8B-B14F-4D97-AF65-F5344CB8AC3E}">
        <p14:creationId xmlns:p14="http://schemas.microsoft.com/office/powerpoint/2010/main" val="1071872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133677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7740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658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794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377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8003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767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608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6EE3-B419-4539-A71C-850B302A0075}" type="datetimeFigureOut">
              <a:rPr lang="pl-PL" smtClean="0"/>
              <a:t>19.01.2026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752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21" y="286329"/>
            <a:ext cx="1857952" cy="18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r>
              <a:rPr lang="pl-PL" sz="4000" dirty="0"/>
              <a:t>Projekt „Kierunki – drogi dla gospodarki”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algn="l"/>
            <a:r>
              <a:rPr lang="pl-PL" dirty="0"/>
              <a:t>Tytuł wykładu: Architektura systemów e-commerce i projektowanie usług cyfrowych zgodnie z zasadami zrównoważonego rozwoju</a:t>
            </a:r>
          </a:p>
          <a:p>
            <a:pPr algn="l"/>
            <a:r>
              <a:rPr lang="pl-PL" dirty="0"/>
              <a:t>Przedmiot: Technologie e-commerce</a:t>
            </a:r>
          </a:p>
          <a:p>
            <a:pPr algn="l"/>
            <a:r>
              <a:rPr lang="pl-PL" dirty="0"/>
              <a:t>Kierunek: </a:t>
            </a:r>
            <a:r>
              <a:rPr lang="pl-PL" dirty="0" err="1"/>
              <a:t>Socjoinformatyka</a:t>
            </a:r>
            <a:endParaRPr lang="pl-PL" dirty="0"/>
          </a:p>
          <a:p>
            <a:pPr algn="l"/>
            <a:r>
              <a:rPr lang="pl-PL" dirty="0"/>
              <a:t>Autor: mgr inż. Krzysztof Galas</a:t>
            </a:r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0008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" name="Google Shape;1369;g2ffe74886d7_0_62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Dlaczego "lekka" strona jest ekologiczna?</a:t>
            </a:r>
          </a:p>
        </p:txBody>
      </p:sp>
      <p:sp>
        <p:nvSpPr>
          <p:cNvPr id="1370" name="Google Shape;1370;g2ffe74886d7_0_62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0000" lnSpcReduction="20000"/>
          </a:bodyPr>
          <a:lstStyle/>
          <a:p>
            <a:r>
              <a:rPr lang="pl-PL" dirty="0"/>
              <a:t>Skupienie na UX (</a:t>
            </a:r>
            <a:r>
              <a:rPr lang="en-US" b="1" noProof="0" dirty="0"/>
              <a:t>User Experience</a:t>
            </a:r>
            <a:r>
              <a:rPr lang="pl-PL" dirty="0"/>
              <a:t>) sprawia, że klienci są mniej sfrustrowani i szybciej dokonują zakupów.</a:t>
            </a:r>
          </a:p>
          <a:p>
            <a:r>
              <a:rPr lang="pl-PL" b="1" dirty="0"/>
              <a:t>Mobile First:</a:t>
            </a:r>
            <a:r>
              <a:rPr lang="pl-PL" dirty="0"/>
              <a:t> Projektowanie na smartfony wymusza oszczędność miejsca i danych, co naturalnie sprzyja ekologii.</a:t>
            </a:r>
          </a:p>
          <a:p>
            <a:r>
              <a:rPr lang="pl-PL" b="1" dirty="0"/>
              <a:t>Redukcja żądań HTTP:</a:t>
            </a:r>
            <a:r>
              <a:rPr lang="pl-PL" dirty="0"/>
              <a:t> Każdy element na stronie (obrazek, czcionka) to zapytanie do serwera. Mniej elementów = mniej pracy dla procesora.</a:t>
            </a:r>
          </a:p>
          <a:p>
            <a:r>
              <a:rPr lang="pl-PL" b="1" dirty="0"/>
              <a:t>Wydłużenie życia urządzeń:</a:t>
            </a:r>
            <a:r>
              <a:rPr lang="pl-PL" dirty="0"/>
              <a:t> Strona, która nie obciąża procesora, nie nagrzewa telefonu i nie drenuje baterii, pozwala urządzeniu działać dłużej (rzadsze ładowanie i wymiana sprzętu).</a:t>
            </a:r>
          </a:p>
          <a:p>
            <a:r>
              <a:rPr lang="en-US" b="1" noProof="0" dirty="0"/>
              <a:t>Sustainable Web Design</a:t>
            </a:r>
            <a:r>
              <a:rPr lang="pl-PL" b="1" dirty="0"/>
              <a:t>:</a:t>
            </a:r>
            <a:r>
              <a:rPr lang="pl-PL" dirty="0"/>
              <a:t> Każdy megabajt przesłany w sieci to średnio </a:t>
            </a:r>
            <a:r>
              <a:rPr lang="pl-PL" b="1" dirty="0"/>
              <a:t>0,5 g emisji CO2</a:t>
            </a:r>
            <a:r>
              <a:rPr lang="pl-PL" dirty="0"/>
              <a:t>. Optymalizując stronę, realnie zmniejszasz jej ślad węglowy.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" name="Google Shape;1380;g2ffe74886d7_0_82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Optymalizacja przesyłania grafik </a:t>
            </a:r>
            <a:endParaRPr dirty="0"/>
          </a:p>
        </p:txBody>
      </p:sp>
      <p:sp>
        <p:nvSpPr>
          <p:cNvPr id="1381" name="Google Shape;1381;g2ffe74886d7_0_82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92500"/>
          </a:bodyPr>
          <a:lstStyle/>
          <a:p>
            <a:r>
              <a:rPr lang="pl-PL" b="1" dirty="0"/>
              <a:t>Problem:</a:t>
            </a:r>
            <a:r>
              <a:rPr lang="pl-PL" dirty="0"/>
              <a:t> Tradycyjne formaty (jak JPG czy PNG) bywają bardzo ciężkie. Zdjęcie produktu w wysokiej rozdzielczości może ważyć kilka megabajtów.</a:t>
            </a:r>
          </a:p>
          <a:p>
            <a:r>
              <a:rPr lang="pl-PL" b="1" dirty="0"/>
              <a:t>Rozwiązanie (Formaty nowej generacji):</a:t>
            </a:r>
            <a:endParaRPr lang="pl-PL" dirty="0"/>
          </a:p>
          <a:p>
            <a:pPr lvl="1"/>
            <a:r>
              <a:rPr lang="pl-PL" b="1" dirty="0" err="1"/>
              <a:t>WebP</a:t>
            </a:r>
            <a:r>
              <a:rPr lang="pl-PL" b="1" dirty="0"/>
              <a:t> i AVIF:</a:t>
            </a:r>
            <a:r>
              <a:rPr lang="pl-PL" dirty="0"/>
              <a:t> Nowoczesne standardy, które oferują tę samą jakość co JPG, ale przy wadze mniejszej o 30-50%.</a:t>
            </a:r>
          </a:p>
          <a:p>
            <a:pPr lvl="1"/>
            <a:r>
              <a:rPr lang="pl-PL" b="1" dirty="0"/>
              <a:t>Leniwe ładowanie (</a:t>
            </a:r>
            <a:r>
              <a:rPr lang="en-US" b="1" noProof="0" dirty="0"/>
              <a:t>Lazy Loading</a:t>
            </a:r>
            <a:r>
              <a:rPr lang="pl-PL" b="1" dirty="0"/>
              <a:t>):</a:t>
            </a:r>
            <a:r>
              <a:rPr lang="pl-PL" dirty="0"/>
              <a:t> Przeglądarka pobiera zdjęcie dopiero wtedy, gdy użytkownik do niego przewinie. Jeśli klient nie zjedzie na dół strony, te dane nigdy nie zostaną przesłane.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AE7C43A-C099-6F84-19B6-4FF92FC1B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Video Optimization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6C0C13F-E91C-5EFE-2D81-39F0614B0F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52396" indent="0">
              <a:buNone/>
            </a:pPr>
            <a:r>
              <a:rPr lang="pl-PL" dirty="0"/>
              <a:t>Wideo sprzedaje najlepiej, ale jest </a:t>
            </a:r>
            <a:r>
              <a:rPr lang="pl-PL" dirty="0" err="1"/>
              <a:t>energożerne</a:t>
            </a:r>
            <a:r>
              <a:rPr lang="pl-PL" dirty="0"/>
              <a:t>.</a:t>
            </a:r>
          </a:p>
          <a:p>
            <a:pPr marL="152396" indent="0">
              <a:buNone/>
            </a:pPr>
            <a:endParaRPr lang="pl-PL" b="1" dirty="0"/>
          </a:p>
          <a:p>
            <a:pPr marL="152396" indent="0">
              <a:buNone/>
            </a:pPr>
            <a:r>
              <a:rPr lang="pl-PL" b="1" dirty="0"/>
              <a:t>Techniki optymalizacji:</a:t>
            </a:r>
            <a:endParaRPr lang="pl-PL" dirty="0"/>
          </a:p>
          <a:p>
            <a:pPr lvl="1"/>
            <a:r>
              <a:rPr lang="pl-PL" b="1" dirty="0"/>
              <a:t>Streaming adaptacyjny:</a:t>
            </a:r>
            <a:r>
              <a:rPr lang="pl-PL" dirty="0"/>
              <a:t> System wykrywa prędkość łącza i wysyła film w niższej jakości, jeśli nie ma potrzeby przesyłania 4K (np. na małym ekranie telefonu).</a:t>
            </a:r>
          </a:p>
          <a:p>
            <a:pPr lvl="1"/>
            <a:r>
              <a:rPr lang="en-US" b="1" noProof="0" dirty="0"/>
              <a:t>Autoplay</a:t>
            </a:r>
            <a:r>
              <a:rPr lang="pl-PL" b="1" dirty="0"/>
              <a:t> bez dźwięku i w pętli:</a:t>
            </a:r>
            <a:r>
              <a:rPr lang="pl-PL" dirty="0"/>
              <a:t> Zastępowanie ciężkich plików wideo krótkimi, zoptymalizowanymi animacjami (np. format .</a:t>
            </a:r>
            <a:r>
              <a:rPr lang="pl-PL" dirty="0" err="1"/>
              <a:t>webm</a:t>
            </a:r>
            <a:r>
              <a:rPr lang="pl-PL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7040080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" name="Google Shape;1386;g2ffe74886d7_0_110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Ekologiczny i biznesowy zysk z kompresji</a:t>
            </a:r>
            <a:endParaRPr dirty="0"/>
          </a:p>
        </p:txBody>
      </p:sp>
      <p:sp>
        <p:nvSpPr>
          <p:cNvPr id="1387" name="Google Shape;1387;g2ffe74886d7_0_110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85000" lnSpcReduction="20000"/>
          </a:bodyPr>
          <a:lstStyle/>
          <a:p>
            <a:r>
              <a:rPr lang="pl-PL" b="1" dirty="0"/>
              <a:t>Błyskawiczne ładowanie i lepsze SEO:</a:t>
            </a:r>
            <a:r>
              <a:rPr lang="pl-PL" dirty="0"/>
              <a:t> Google premiuje szybkie strony. Lekkie grafiki to wyższa pozycja w wyszukiwarce.</a:t>
            </a:r>
          </a:p>
          <a:p>
            <a:r>
              <a:rPr lang="pl-PL" b="1" dirty="0"/>
              <a:t>Wsparcie dla słabych łączy:</a:t>
            </a:r>
            <a:r>
              <a:rPr lang="pl-PL" dirty="0"/>
              <a:t> Klient w pociągu lub z ograniczonym pakietem danych może swobodnie przeglądać Twoją ofertę.</a:t>
            </a:r>
          </a:p>
          <a:p>
            <a:r>
              <a:rPr lang="pl-PL" b="1" dirty="0"/>
              <a:t>Mniejszy transfer (</a:t>
            </a:r>
            <a:r>
              <a:rPr lang="en-US" b="1" noProof="0" dirty="0"/>
              <a:t>Bandwidth</a:t>
            </a:r>
            <a:r>
              <a:rPr lang="pl-PL" b="1" dirty="0"/>
              <a:t>):</a:t>
            </a:r>
            <a:r>
              <a:rPr lang="pl-PL" dirty="0"/>
              <a:t> Im mniej danych wysyła serwer, tym mniej prądu zużywają centra danych i infrastruktura sieciowa (routery, kable światłowodowe).</a:t>
            </a:r>
          </a:p>
          <a:p>
            <a:r>
              <a:rPr lang="pl-PL" b="1" dirty="0"/>
              <a:t>Oszczędność miejsca na dyskach:</a:t>
            </a:r>
            <a:r>
              <a:rPr lang="pl-PL" dirty="0"/>
              <a:t> Przechowywanie zoptymalizowanych plików wymaga mniejszej liczby serwerów fizycznych w chmurze.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" name="Google Shape;1392;g2ffe74886d7_0_89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Tryb ciemny (</a:t>
            </a:r>
            <a:r>
              <a:rPr lang="en-US" noProof="0" dirty="0"/>
              <a:t>Dark Mode</a:t>
            </a:r>
            <a:r>
              <a:rPr lang="pl-PL" dirty="0"/>
              <a:t>)</a:t>
            </a:r>
            <a:endParaRPr dirty="0"/>
          </a:p>
        </p:txBody>
      </p:sp>
      <p:sp>
        <p:nvSpPr>
          <p:cNvPr id="1393" name="Google Shape;1393;g2ffe74886d7_0_89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pPr marL="152396" indent="0">
              <a:buNone/>
            </a:pPr>
            <a:r>
              <a:rPr lang="pl-PL" dirty="0"/>
              <a:t>To zmiana kolorystyki interfejsu: jasne tło i ciemne teksty zostają zastąpione ciemnym tłem (czarnym lub bardzo ciemnym szarym) i jasną typografią.</a:t>
            </a:r>
          </a:p>
          <a:p>
            <a:pPr marL="152396" indent="0">
              <a:buNone/>
            </a:pPr>
            <a:endParaRPr lang="pl-PL" b="1" dirty="0"/>
          </a:p>
          <a:p>
            <a:pPr marL="152396" indent="0">
              <a:buNone/>
            </a:pPr>
            <a:r>
              <a:rPr lang="pl-PL" b="1" dirty="0"/>
              <a:t>Technologia ekranów (OLED/AMOLED):</a:t>
            </a:r>
            <a:r>
              <a:rPr lang="pl-PL" dirty="0"/>
              <a:t> W przeciwieństwie do starych ekranów LCD, w wyświetlaczach OLED każdy piksel świeci niezależnie. Aby wyświetlić kolor czarny, piksel po prostu się </a:t>
            </a:r>
            <a:r>
              <a:rPr lang="pl-PL" b="1" dirty="0"/>
              <a:t>wyłącza</a:t>
            </a:r>
            <a:r>
              <a:rPr lang="pl-PL" dirty="0"/>
              <a:t> i nie pobiera energii.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" name="Google Shape;1404;g2ffe74886d7_0_103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Projektowanie UI a żywotność urządzenia</a:t>
            </a:r>
            <a:endParaRPr dirty="0"/>
          </a:p>
        </p:txBody>
      </p:sp>
      <p:sp>
        <p:nvSpPr>
          <p:cNvPr id="1405" name="Google Shape;1405;g2ffe74886d7_0_103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62500" lnSpcReduction="20000"/>
          </a:bodyPr>
          <a:lstStyle/>
          <a:p>
            <a:pPr marL="186262" indent="0">
              <a:buNone/>
            </a:pPr>
            <a:r>
              <a:rPr lang="pl-PL" dirty="0"/>
              <a:t>Badania pokazują, że przy pełnej jasności ekranu OLED, tryb ciemny może zaoszczędzić od </a:t>
            </a:r>
            <a:r>
              <a:rPr lang="pl-PL" b="1" dirty="0"/>
              <a:t>39% do nawet 63% baterii</a:t>
            </a:r>
            <a:r>
              <a:rPr lang="pl-PL" dirty="0"/>
              <a:t> </a:t>
            </a:r>
            <a:r>
              <a:rPr lang="pl-PL" dirty="0" err="1"/>
              <a:t>smartfona</a:t>
            </a:r>
            <a:r>
              <a:rPr lang="pl-PL" dirty="0"/>
              <a:t> w porównaniu do trybu jasnego. Mniejsze zużycie baterii to rzadsze ładowanie telefonu, co w skali milionów użytkowników e-commerce daje gigantyczną oszczędność energii w sieci.</a:t>
            </a:r>
          </a:p>
          <a:p>
            <a:pPr marL="186262" indent="0">
              <a:buNone/>
            </a:pPr>
            <a:endParaRPr lang="pl-PL" b="1" dirty="0"/>
          </a:p>
          <a:p>
            <a:pPr marL="186262" indent="0">
              <a:buNone/>
            </a:pPr>
            <a:r>
              <a:rPr lang="pl-PL" b="1" dirty="0"/>
              <a:t>Mniejsze zmęczenie wzroku:</a:t>
            </a:r>
            <a:r>
              <a:rPr lang="pl-PL" dirty="0"/>
              <a:t> </a:t>
            </a:r>
            <a:r>
              <a:rPr lang="en-US" noProof="0" dirty="0"/>
              <a:t>Dark Mode</a:t>
            </a:r>
            <a:r>
              <a:rPr lang="pl-PL" dirty="0"/>
              <a:t> redukuje emisję niebieskiego światła, co jest kluczowe dla osób kupujących wieczorami.</a:t>
            </a:r>
            <a:endParaRPr lang="pl-PL" b="1" dirty="0"/>
          </a:p>
          <a:p>
            <a:pPr marL="186262" indent="0">
              <a:buNone/>
            </a:pPr>
            <a:r>
              <a:rPr lang="pl-PL" b="1" dirty="0"/>
              <a:t>Większa czytelność:</a:t>
            </a:r>
            <a:r>
              <a:rPr lang="pl-PL" dirty="0"/>
              <a:t> Kontrastowe teksty na ciemnym tle mogą pomagać osobom z niektórymi wadami wzroku.</a:t>
            </a:r>
          </a:p>
          <a:p>
            <a:pPr marL="152396" indent="0">
              <a:buNone/>
            </a:pPr>
            <a:endParaRPr lang="pl-PL" dirty="0"/>
          </a:p>
          <a:p>
            <a:pPr marL="152396" indent="0">
              <a:buNone/>
            </a:pPr>
            <a:r>
              <a:rPr lang="pl-PL" dirty="0"/>
              <a:t>Dobry projektant e-commerce daje klientowi wybór (przełącznik trybu), szanując zarówno jego preferencje, jak i stan jego baterii.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" name="Google Shape;1410;g2ffe74886d7_0_117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92666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en-US" noProof="0" dirty="0"/>
              <a:t>Serverless Computing</a:t>
            </a:r>
          </a:p>
        </p:txBody>
      </p:sp>
      <p:sp>
        <p:nvSpPr>
          <p:cNvPr id="1411" name="Google Shape;1411;g2ffe74886d7_0_117"/>
          <p:cNvSpPr txBox="1">
            <a:spLocks noGrp="1"/>
          </p:cNvSpPr>
          <p:nvPr>
            <p:ph type="body" idx="1"/>
          </p:nvPr>
        </p:nvSpPr>
        <p:spPr>
          <a:xfrm>
            <a:off x="415600" y="1449493"/>
            <a:ext cx="11360800" cy="465600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92500"/>
          </a:bodyPr>
          <a:lstStyle/>
          <a:p>
            <a:pPr marL="152396" indent="0">
              <a:buNone/>
            </a:pPr>
            <a:r>
              <a:rPr lang="pl-PL" b="1" dirty="0"/>
              <a:t>Czym jest </a:t>
            </a:r>
            <a:r>
              <a:rPr lang="en-US" b="1" noProof="0" dirty="0"/>
              <a:t>Serverless</a:t>
            </a:r>
            <a:r>
              <a:rPr lang="pl-PL" b="1" dirty="0"/>
              <a:t>?</a:t>
            </a:r>
            <a:r>
              <a:rPr lang="pl-PL" dirty="0"/>
              <a:t> To model, w którym firma e-commerce nie wynajmuje całego komputera (serwera) na stałe. Kod aplikacji uruchamia się tylko wtedy, gdy klient wykona jakąś akcję (np. kliknie „dodaj do koszyka”).</a:t>
            </a:r>
          </a:p>
          <a:p>
            <a:pPr marL="152396" indent="0">
              <a:buNone/>
            </a:pPr>
            <a:endParaRPr lang="pl-PL" b="1" dirty="0"/>
          </a:p>
          <a:p>
            <a:pPr marL="152396" indent="0">
              <a:buNone/>
            </a:pPr>
            <a:r>
              <a:rPr lang="pl-PL" b="1" dirty="0"/>
              <a:t>Jak to działa?</a:t>
            </a:r>
            <a:r>
              <a:rPr lang="pl-PL" dirty="0"/>
              <a:t> Gdy nikt nie przegląda strony, system zużywa </a:t>
            </a:r>
            <a:r>
              <a:rPr lang="pl-PL" b="1" dirty="0"/>
              <a:t>zero</a:t>
            </a:r>
            <a:r>
              <a:rPr lang="pl-PL" dirty="0"/>
              <a:t> mocy obliczeniowej. Gdy nagle wchodzi 1000 osób, chmura błyskawicznie uruchamia tysiąc małych funkcji, by ich obsłużyć.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" name="Google Shape;1416;g2ffe74886d7_0_124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en-US" noProof="0" dirty="0"/>
              <a:t>Edge Computing</a:t>
            </a:r>
          </a:p>
        </p:txBody>
      </p:sp>
      <p:sp>
        <p:nvSpPr>
          <p:cNvPr id="1417" name="Google Shape;1417;g2ffe74886d7_0_124"/>
          <p:cNvSpPr txBox="1">
            <a:spLocks noGrp="1"/>
          </p:cNvSpPr>
          <p:nvPr>
            <p:ph type="body" idx="1"/>
          </p:nvPr>
        </p:nvSpPr>
        <p:spPr>
          <a:xfrm>
            <a:off x="415601" y="1769900"/>
            <a:ext cx="626968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55000" lnSpcReduction="20000"/>
          </a:bodyPr>
          <a:lstStyle/>
          <a:p>
            <a:pPr marL="152396" indent="0">
              <a:buNone/>
            </a:pPr>
            <a:r>
              <a:rPr lang="en-US" b="1" noProof="0" dirty="0"/>
              <a:t>Edge Computing</a:t>
            </a:r>
            <a:r>
              <a:rPr lang="en-US" noProof="0" dirty="0"/>
              <a:t> </a:t>
            </a:r>
            <a:r>
              <a:rPr lang="pl-PL" dirty="0"/>
              <a:t>to technologia, w której dane nie wędrują do jednej głównej serwerowni (np. w USA), ale są przetwarzane w lokalnych punktach, jak najbliżej użytkownika.</a:t>
            </a:r>
          </a:p>
          <a:p>
            <a:pPr marL="152396" indent="0">
              <a:buNone/>
            </a:pPr>
            <a:endParaRPr lang="pl-PL" b="1" dirty="0"/>
          </a:p>
          <a:p>
            <a:pPr marL="152396" indent="0">
              <a:buNone/>
            </a:pPr>
            <a:r>
              <a:rPr lang="pl-PL" b="1" dirty="0"/>
              <a:t>Problem:</a:t>
            </a:r>
            <a:r>
              <a:rPr lang="pl-PL" dirty="0"/>
              <a:t> Każde zapytanie wysłane na drugi koniec świata to opóźnienie (lag) i ogromna ilość energii zużytej przez routery i kable po drodze.</a:t>
            </a:r>
          </a:p>
          <a:p>
            <a:pPr marL="152396" indent="0">
              <a:buNone/>
            </a:pPr>
            <a:endParaRPr lang="pl-PL" b="1" dirty="0"/>
          </a:p>
          <a:p>
            <a:pPr marL="152396" indent="0">
              <a:buNone/>
            </a:pPr>
            <a:r>
              <a:rPr lang="pl-PL" b="1" dirty="0"/>
              <a:t>Rozwiązanie:</a:t>
            </a:r>
            <a:r>
              <a:rPr lang="pl-PL" dirty="0"/>
              <a:t> Sklep e-commerce rozmieszcza swoje kopie w setkach miejsc na świecie. Kiedy klient z Bydgoszczy otwiera stronę, zdjęcia i skrypty lecą do niego z serwera np. w Poznaniu lub Warszawie.</a:t>
            </a:r>
          </a:p>
        </p:txBody>
      </p:sp>
      <p:pic>
        <p:nvPicPr>
          <p:cNvPr id="3074" name="Picture 2" descr="Obraz przedstawia umiejscowienie warstwy omawianej technologii w budowie pełnego systemu informatycznego.&#10;&#10;Poziom dolny: Internet of Things (IoT): Przedstawia różnorodne źródła danych i urządzenia końcowe, takie jak: silnik przemysłowy, licznik/wskaźnik, inteligentny samochód, ramię robotyczne na linii produkcyjnej, turbina wiatrowa, panel fotowoltaiczny itd. Wszystkie te elementy są połączone liniami z warstwą powyżej.&#10;&#10;Poziom środkowy: EDGE (podświetlony na jasnoróżowo): To warstwa pośrednia, w której następuje wstępne przetwarzanie danych blisko ich źródła. Zawiera trzy główne ikony operacyjne połączone dwustronnymi strzałkami:&#10;- Realtime Data Processing / Basic Analytics: Ikona procesora symbolizująca błyskawiczną analizę danych w czasie rzeczywistym.&#10;- Data Caching, buffering, optimization: Ikona serwera i monitora, oznaczająca lokalne przechowywanie, buforowanie i optymalizację danych przed wysłaniem ich dalej.&#10;- Machine to Machine: Ikona tabletu z sygnałem bezprzewodowym, ilustrująca bezpośrednią komunikację między urządzeniami.&#10;&#10;Poziom górny: CLOUD i DATA CENTER: Przedstawia docelowe miejsca głębokiego przetwarzania i składowania danych. Po lewej stronie znajduje się ikona chmury wypełnionej kodem binarnym (CLOUD), a po prawej ikona szaf serwerowych (DATA CENTER). Obie te jednostki są połączone z warstwą Edge, co sugeruje, że trafiają tam tylko wyselekcjonowane i zoptymalizowane informacje.">
            <a:extLst>
              <a:ext uri="{FF2B5EF4-FFF2-40B4-BE49-F238E27FC236}">
                <a16:creationId xmlns:a16="http://schemas.microsoft.com/office/drawing/2014/main" id="{A7FD4F7C-992B-8520-9D15-3BFBA97D91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281" y="1235292"/>
            <a:ext cx="5174509" cy="438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" name="Google Shape;1422;g2ffe74886d7_0_133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noProof="0" dirty="0"/>
              <a:t>Korzyści z </a:t>
            </a:r>
            <a:r>
              <a:rPr lang="en-US" noProof="0" dirty="0"/>
              <a:t>Edge Computing</a:t>
            </a:r>
            <a:endParaRPr dirty="0"/>
          </a:p>
        </p:txBody>
      </p:sp>
      <p:sp>
        <p:nvSpPr>
          <p:cNvPr id="1423" name="Google Shape;1423;g2ffe74886d7_0_133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7500" lnSpcReduction="20000"/>
          </a:bodyPr>
          <a:lstStyle/>
          <a:p>
            <a:r>
              <a:rPr lang="pl-PL" dirty="0"/>
              <a:t>Eliminacja opóźnień: sklep działa błyskawicznie, co jest kluczowe przy zakupach mobilnych.</a:t>
            </a:r>
          </a:p>
          <a:p>
            <a:r>
              <a:rPr lang="pl-PL" dirty="0"/>
              <a:t>Odciążenie głównego serwera: system staje się bardziej odporny na awarie.</a:t>
            </a:r>
          </a:p>
          <a:p>
            <a:r>
              <a:rPr lang="pl-PL" dirty="0"/>
              <a:t>Redukcja ruchu w sieci: dane pokonują dystans np. 100 km zamiast 5000 km. Mniej routerów i wzmacniaczy po drodze musi zużywać prąd, by przesłać tę samą informację.</a:t>
            </a:r>
          </a:p>
          <a:p>
            <a:r>
              <a:rPr lang="pl-PL" dirty="0"/>
              <a:t>Optymalizacja lokalna: Serwery brzegowe (</a:t>
            </a:r>
            <a:r>
              <a:rPr lang="en-US" noProof="0" dirty="0"/>
              <a:t>Edge</a:t>
            </a:r>
            <a:r>
              <a:rPr lang="pl-PL" dirty="0"/>
              <a:t>) mogą automatycznie dostosować wagę zdjęcia do urządzenia klienta w danej lokalizacji, przesyłając tylko tyle bajtów, ile naprawdę potrzeba.</a:t>
            </a:r>
          </a:p>
          <a:p>
            <a:r>
              <a:rPr lang="pl-PL" dirty="0"/>
              <a:t>Szybszy czas odpowiedzi serwera to krótszy czas pracy procesora w telefonie klienta = bateria trzyma dłużej.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it-IT" dirty="0"/>
              <a:t>Analityka Big Data i AI</a:t>
            </a:r>
            <a:r>
              <a:rPr lang="pl-PL" dirty="0"/>
              <a:t> - personalizacja</a:t>
            </a:r>
            <a:endParaRPr dirty="0"/>
          </a:p>
        </p:txBody>
      </p:sp>
      <p:sp>
        <p:nvSpPr>
          <p:cNvPr id="1429" name="Google Shape;1429;g2ffe74886d7_0_142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62500" lnSpcReduction="20000"/>
          </a:bodyPr>
          <a:lstStyle/>
          <a:p>
            <a:pPr marL="152396" indent="0">
              <a:buNone/>
            </a:pPr>
            <a:r>
              <a:rPr lang="pl-PL" dirty="0"/>
              <a:t>To wykorzystanie ogromnych zbiorów danych do zrozumienia potrzeb klienta. AI uczy się, co naprawdę chcesz kupić, zanim sam o tym pomyślisz.</a:t>
            </a:r>
          </a:p>
          <a:p>
            <a:pPr marL="152396" indent="0">
              <a:buNone/>
            </a:pPr>
            <a:endParaRPr lang="pl-PL" dirty="0"/>
          </a:p>
          <a:p>
            <a:r>
              <a:rPr lang="pl-PL" dirty="0"/>
              <a:t>Jest to przejście od statycznych stron dla wszystkich do dynamicznych witryn, które zmieniają się pod konkretnego użytkownika w czasie rzeczywistym.</a:t>
            </a:r>
          </a:p>
          <a:p>
            <a:r>
              <a:rPr lang="pl-PL" dirty="0"/>
              <a:t>Jeśli AI wie, że dany fason buta nie pasuje na Twoją stopę, zasugeruje inny model. Skutek? Mniej paczek krążących jako zwroty.</a:t>
            </a:r>
          </a:p>
          <a:p>
            <a:r>
              <a:rPr lang="pl-PL" dirty="0"/>
              <a:t>Klient nie musi ładować 50 podstron z produktami, których i tak nie kupi. Znajduje towar na pierwszej stronie, co skraca sesję i oszczędza energię serwerów.</a:t>
            </a:r>
          </a:p>
          <a:p>
            <a:r>
              <a:rPr lang="pl-PL" dirty="0"/>
              <a:t>Sklep zamawia tylko to, co według analiz Big Data faktycznie się sprzeda. To walka z nadprodukcją już na etapie planowania kolekcji.</a:t>
            </a:r>
          </a:p>
          <a:p>
            <a:pPr marL="152396" indent="0">
              <a:buNone/>
            </a:pPr>
            <a:endParaRPr lang="pl-PL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" name="Google Shape;1315;g2ffe74886d7_0_8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>
                <a:latin typeface="+mn-lt"/>
              </a:rPr>
              <a:t>Architektura MACH</a:t>
            </a:r>
            <a:endParaRPr dirty="0">
              <a:latin typeface="+mn-lt"/>
            </a:endParaRPr>
          </a:p>
        </p:txBody>
      </p:sp>
      <p:sp>
        <p:nvSpPr>
          <p:cNvPr id="1316" name="Google Shape;1316;g2ffe74886d7_0_8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92500" lnSpcReduction="10000"/>
          </a:bodyPr>
          <a:lstStyle/>
          <a:p>
            <a:pPr marL="0" indent="0">
              <a:buNone/>
            </a:pPr>
            <a:r>
              <a:rPr lang="en-US" b="1" noProof="0" dirty="0"/>
              <a:t>M</a:t>
            </a:r>
            <a:r>
              <a:rPr lang="en-US" noProof="0" dirty="0"/>
              <a:t>icroservices</a:t>
            </a:r>
            <a:r>
              <a:rPr lang="pl-PL" dirty="0"/>
              <a:t> (</a:t>
            </a:r>
            <a:r>
              <a:rPr lang="pl-PL" dirty="0" err="1"/>
              <a:t>Mikrousługi</a:t>
            </a:r>
            <a:r>
              <a:rPr lang="pl-PL" dirty="0"/>
              <a:t>)</a:t>
            </a:r>
          </a:p>
          <a:p>
            <a:pPr marL="0" indent="0">
              <a:buNone/>
            </a:pPr>
            <a:r>
              <a:rPr lang="en-US" b="1" noProof="0" dirty="0"/>
              <a:t>A</a:t>
            </a:r>
            <a:r>
              <a:rPr lang="en-US" noProof="0" dirty="0"/>
              <a:t>PI-first</a:t>
            </a:r>
            <a:r>
              <a:rPr lang="pl-PL" dirty="0"/>
              <a:t> </a:t>
            </a:r>
          </a:p>
          <a:p>
            <a:pPr marL="0" indent="0">
              <a:buNone/>
            </a:pPr>
            <a:r>
              <a:rPr lang="en-US" b="1" noProof="0" dirty="0"/>
              <a:t>C</a:t>
            </a:r>
            <a:r>
              <a:rPr lang="en-US" noProof="0" dirty="0"/>
              <a:t>loud-native</a:t>
            </a:r>
            <a:r>
              <a:rPr lang="pl-PL" dirty="0"/>
              <a:t> (Chmura)</a:t>
            </a:r>
          </a:p>
          <a:p>
            <a:pPr marL="0" indent="0">
              <a:buNone/>
            </a:pPr>
            <a:r>
              <a:rPr lang="en-US" b="1" noProof="0" dirty="0"/>
              <a:t>H</a:t>
            </a:r>
            <a:r>
              <a:rPr lang="en-US" noProof="0" dirty="0"/>
              <a:t>eadless</a:t>
            </a:r>
            <a:endParaRPr lang="pl-PL" noProof="0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noProof="0" dirty="0"/>
              <a:t>To nowoczesne, modułowe podejście, które pozwala w każdej chwili wymienić lub rozbudować dowolną część (np. koszyk, płatności, wyszukiwanie).</a:t>
            </a:r>
            <a:endParaRPr lang="en-US" noProof="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18555797-E941-D1DE-8C31-625ED56CF9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48E31B43-F991-BF26-0C09-8C14A745CDD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Dostępność cyfrowa (WCAG)</a:t>
            </a:r>
            <a:endParaRPr dirty="0"/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BA9182F1-9750-C968-A611-0BE28E0BAA6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85000" lnSpcReduction="20000"/>
          </a:bodyPr>
          <a:lstStyle/>
          <a:p>
            <a:pPr marL="152396" indent="0">
              <a:buNone/>
            </a:pPr>
            <a:r>
              <a:rPr lang="pl-PL" b="1" dirty="0"/>
              <a:t>WCAG</a:t>
            </a:r>
            <a:r>
              <a:rPr lang="pl-PL" dirty="0"/>
              <a:t> to zbiór standardów (</a:t>
            </a:r>
            <a:r>
              <a:rPr lang="en-US" noProof="0" dirty="0"/>
              <a:t>Web Content Accessibility Guidelines</a:t>
            </a:r>
            <a:r>
              <a:rPr lang="pl-PL" dirty="0"/>
              <a:t>), które sprawiają, że strony są użyteczne dla osób z niepełnosprawnościami (np. niedowidzących, niesłyszących) oraz dla seniorów.</a:t>
            </a:r>
          </a:p>
          <a:p>
            <a:pPr marL="152396" indent="0">
              <a:buNone/>
            </a:pPr>
            <a:r>
              <a:rPr lang="pl-PL" b="1" dirty="0"/>
              <a:t>Przykładowe udogodnienia:</a:t>
            </a:r>
          </a:p>
          <a:p>
            <a:r>
              <a:rPr lang="pl-PL" dirty="0"/>
              <a:t>Możliwość obsługi sklepu samą klawiaturą (bez myszki).</a:t>
            </a:r>
          </a:p>
          <a:p>
            <a:r>
              <a:rPr lang="pl-PL" dirty="0"/>
              <a:t>Odpowiedni kontrast kolorów (tekst musi być czytelny).</a:t>
            </a:r>
          </a:p>
          <a:p>
            <a:r>
              <a:rPr lang="pl-PL" dirty="0"/>
              <a:t>Opisy alternatywne dla zdjęć (czytnik ekranu mówi użytkownikowi, co jest na obrazku).</a:t>
            </a:r>
          </a:p>
        </p:txBody>
      </p:sp>
    </p:spTree>
    <p:extLst>
      <p:ext uri="{BB962C8B-B14F-4D97-AF65-F5344CB8AC3E}">
        <p14:creationId xmlns:p14="http://schemas.microsoft.com/office/powerpoint/2010/main" val="26439159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D025FA80-6A88-B8DD-4131-0BEDF5DDF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9F3DC093-92D5-5A77-6F28-A2EF6844C89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 err="1"/>
              <a:t>Inkluzywność</a:t>
            </a:r>
            <a:r>
              <a:rPr lang="pl-PL" dirty="0"/>
              <a:t>, a </a:t>
            </a:r>
            <a:r>
              <a:rPr lang="en-US" noProof="0" dirty="0"/>
              <a:t>Twin Transition</a:t>
            </a:r>
            <a:endParaRPr dirty="0"/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7C868329-5C20-671B-DCBE-80CF9CF3CCC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85000" lnSpcReduction="20000"/>
          </a:bodyPr>
          <a:lstStyle/>
          <a:p>
            <a:pPr marL="152396" indent="0">
              <a:buNone/>
            </a:pPr>
            <a:r>
              <a:rPr lang="pl-PL" b="1" dirty="0"/>
              <a:t>Czysty kod to podstawa: </a:t>
            </a:r>
            <a:r>
              <a:rPr lang="pl-PL" dirty="0"/>
              <a:t>Strona dostępna musi być napisana bardzo poprawnie technicznie (tzw. semantyczny kod). Dzięki temu przeglądarki i algorytmy wyszukiwarek (Google) szybciej ją rozumieją i lepiej pozycjonują.</a:t>
            </a:r>
          </a:p>
          <a:p>
            <a:pPr marL="152396" indent="0">
              <a:buNone/>
            </a:pPr>
            <a:r>
              <a:rPr lang="pl-PL" b="1" dirty="0"/>
              <a:t>Lekkość interfejsu:</a:t>
            </a:r>
            <a:r>
              <a:rPr lang="pl-PL" dirty="0"/>
              <a:t> Standardy WCAG promują unikanie chaotycznych animacji, migających elementów i zbędnych wodotrysków, które tylko pożerają energię procesora i baterię telefonu.</a:t>
            </a:r>
          </a:p>
          <a:p>
            <a:pPr marL="152396" indent="0">
              <a:buNone/>
            </a:pPr>
            <a:r>
              <a:rPr lang="pl-PL" b="1" dirty="0"/>
              <a:t>Mniej błędów w zakupach:</a:t>
            </a:r>
            <a:r>
              <a:rPr lang="pl-PL" dirty="0"/>
              <a:t> Jasne instrukcje i czytelne formularze to mniej pomyłek w zamówieniach, co przekłada się na mniejszą liczbę zwrotów i niepotrzebnego transportu.</a:t>
            </a:r>
          </a:p>
        </p:txBody>
      </p:sp>
    </p:spTree>
    <p:extLst>
      <p:ext uri="{BB962C8B-B14F-4D97-AF65-F5344CB8AC3E}">
        <p14:creationId xmlns:p14="http://schemas.microsoft.com/office/powerpoint/2010/main" val="32536316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CC22CE0C-D499-EBAB-00C4-47990AF258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C41DC298-04F3-D710-5FF0-B0371372DC1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Optymalizacja zapytań do baz danych</a:t>
            </a:r>
            <a:endParaRPr dirty="0"/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40DA718B-10A5-C10D-DCC8-C90BD15D7E2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7500" lnSpcReduction="20000"/>
          </a:bodyPr>
          <a:lstStyle/>
          <a:p>
            <a:pPr marL="152396" indent="0">
              <a:buNone/>
            </a:pPr>
            <a:r>
              <a:rPr lang="pl-PL" dirty="0"/>
              <a:t>Każde kliknięcie w sklepie (np. filtrowanie szalików po kolorze) zmusza serwer do przeszukania milionów rekordów w bazie danych. Źle napisane zapytania to ogromne, zbędne zużycie energii.</a:t>
            </a:r>
            <a:endParaRPr lang="pl-PL" b="1" dirty="0"/>
          </a:p>
          <a:p>
            <a:pPr marL="152396" indent="0">
              <a:buNone/>
            </a:pPr>
            <a:r>
              <a:rPr lang="pl-PL" b="1" dirty="0"/>
              <a:t>Rozwiązanie (Cyfrowe):</a:t>
            </a:r>
            <a:endParaRPr lang="pl-PL" dirty="0"/>
          </a:p>
          <a:p>
            <a:pPr lvl="1"/>
            <a:r>
              <a:rPr lang="pl-PL" b="1" dirty="0"/>
              <a:t>Indeksowanie:</a:t>
            </a:r>
            <a:r>
              <a:rPr lang="pl-PL" dirty="0"/>
              <a:t> Serwer od razu wie, gdzie szukać, zamiast czytać wszystko od deski do deski.</a:t>
            </a:r>
          </a:p>
          <a:p>
            <a:pPr lvl="1"/>
            <a:r>
              <a:rPr lang="en-US" b="1" noProof="0" dirty="0"/>
              <a:t>Caching</a:t>
            </a:r>
            <a:r>
              <a:rPr lang="pl-PL" b="1" dirty="0"/>
              <a:t> (Buforowanie):</a:t>
            </a:r>
            <a:r>
              <a:rPr lang="pl-PL" dirty="0"/>
              <a:t> System zapamiętuje odpowiedzi na popularne pytania. Jeśli 100 osób zapyta o cenę tego samego produktu, baza danych odpowiada raz, a reszcie podaje gotowy wynik z pamięci podręcznej.</a:t>
            </a:r>
          </a:p>
          <a:p>
            <a:pPr marL="152396" indent="0">
              <a:buNone/>
            </a:pPr>
            <a:r>
              <a:rPr lang="pl-PL" b="1" dirty="0"/>
              <a:t>Korzyści:</a:t>
            </a:r>
            <a:endParaRPr lang="pl-PL" dirty="0"/>
          </a:p>
          <a:p>
            <a:pPr lvl="1"/>
            <a:r>
              <a:rPr lang="pl-PL" b="1" dirty="0"/>
              <a:t>Mniejsza moc obliczeniowa:</a:t>
            </a:r>
            <a:r>
              <a:rPr lang="pl-PL" dirty="0"/>
              <a:t> Krótsza praca procesora = mniejsze zużycie prądu w serwerowni.</a:t>
            </a:r>
          </a:p>
          <a:p>
            <a:pPr lvl="1"/>
            <a:r>
              <a:rPr lang="pl-PL" b="1" dirty="0"/>
              <a:t>Dłuższe życie sprzętu:</a:t>
            </a:r>
            <a:r>
              <a:rPr lang="pl-PL" dirty="0"/>
              <a:t> Serwery, które nie pracują pod ciągłym, maksymalnym obciążeniem, rzadziej się psują (mniej elektrośmieci).</a:t>
            </a:r>
          </a:p>
        </p:txBody>
      </p:sp>
    </p:spTree>
    <p:extLst>
      <p:ext uri="{BB962C8B-B14F-4D97-AF65-F5344CB8AC3E}">
        <p14:creationId xmlns:p14="http://schemas.microsoft.com/office/powerpoint/2010/main" val="22864501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F8377A32-517C-F2A0-AED8-9760E2F622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4DA5ECB3-E9DE-FF40-B099-269974549AD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Płatności cyfrowe – BNPL i portfele w smartfonie</a:t>
            </a:r>
            <a:endParaRPr dirty="0"/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F4A0AA3C-4036-62A6-F7EB-E11D92790D4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85000" lnSpcReduction="20000"/>
          </a:bodyPr>
          <a:lstStyle/>
          <a:p>
            <a:r>
              <a:rPr lang="pl-PL" b="1" dirty="0"/>
              <a:t>BNPL (</a:t>
            </a:r>
            <a:r>
              <a:rPr lang="en-US" b="1" noProof="0" dirty="0"/>
              <a:t>Buy Now, Pay Later</a:t>
            </a:r>
            <a:r>
              <a:rPr lang="pl-PL" b="1" dirty="0"/>
              <a:t>):</a:t>
            </a:r>
            <a:r>
              <a:rPr lang="pl-PL" dirty="0"/>
              <a:t> Płatności odroczone (np. </a:t>
            </a:r>
            <a:r>
              <a:rPr lang="en-US" noProof="0" dirty="0" err="1"/>
              <a:t>PayPo</a:t>
            </a:r>
            <a:r>
              <a:rPr lang="pl-PL" dirty="0"/>
              <a:t>, </a:t>
            </a:r>
            <a:r>
              <a:rPr lang="pl-PL" dirty="0" err="1"/>
              <a:t>Klarna</a:t>
            </a:r>
            <a:r>
              <a:rPr lang="pl-PL" dirty="0"/>
              <a:t>). Klient płaci po 30 dniach, co pozwala mu sprawdzić towar przed fizycznym wydaniem pieniędzy.</a:t>
            </a:r>
          </a:p>
          <a:p>
            <a:r>
              <a:rPr lang="pl-PL" b="1" dirty="0"/>
              <a:t>Portfele cyfrowe (</a:t>
            </a:r>
            <a:r>
              <a:rPr lang="en-US" b="1" noProof="0" dirty="0"/>
              <a:t>Wallets</a:t>
            </a:r>
            <a:r>
              <a:rPr lang="pl-PL" b="1" dirty="0"/>
              <a:t>):</a:t>
            </a:r>
            <a:r>
              <a:rPr lang="pl-PL" dirty="0"/>
              <a:t> </a:t>
            </a:r>
            <a:r>
              <a:rPr lang="en-US" noProof="0" dirty="0"/>
              <a:t>Apple Pay, Google Pay</a:t>
            </a:r>
            <a:r>
              <a:rPr lang="pl-PL" dirty="0"/>
              <a:t>, BLIK. Dane karty są bezpiecznie ukryte, a płatność zatwierdzasz odciskiem palca lub </a:t>
            </a:r>
            <a:r>
              <a:rPr lang="en-US" noProof="0" dirty="0" err="1"/>
              <a:t>FaceID</a:t>
            </a:r>
            <a:r>
              <a:rPr lang="pl-PL" dirty="0"/>
              <a:t>.</a:t>
            </a:r>
          </a:p>
          <a:p>
            <a:endParaRPr lang="pl-PL" dirty="0"/>
          </a:p>
          <a:p>
            <a:pPr marL="152396" indent="0">
              <a:buNone/>
            </a:pPr>
            <a:r>
              <a:rPr lang="pl-PL" b="1" dirty="0"/>
              <a:t>Korzyści:</a:t>
            </a:r>
            <a:r>
              <a:rPr lang="pl-PL" dirty="0"/>
              <a:t> Eliminacja żmudnego przepisywania numerów kart i kodów. Zakup staje się procesem niemal niezauważalnym (tzw. </a:t>
            </a:r>
            <a:r>
              <a:rPr lang="en-US" i="1" noProof="0" dirty="0"/>
              <a:t>frictionless payments</a:t>
            </a:r>
            <a:r>
              <a:rPr lang="pl-PL" dirty="0"/>
              <a:t>), co drastycznie podnosi sprzedaż.</a:t>
            </a:r>
          </a:p>
        </p:txBody>
      </p:sp>
    </p:spTree>
    <p:extLst>
      <p:ext uri="{BB962C8B-B14F-4D97-AF65-F5344CB8AC3E}">
        <p14:creationId xmlns:p14="http://schemas.microsoft.com/office/powerpoint/2010/main" val="5308566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EAE9F4BA-79BE-66BE-7AD7-FFAE5E11F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17863796-B970-0C54-23D5-CE6B2AC3F8E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Ekologiczny wymiar pieniądza cyfrowego</a:t>
            </a:r>
            <a:endParaRPr dirty="0"/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B2CCFE80-4AFA-C97C-BD2F-B27FB6B0239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0000" lnSpcReduction="20000"/>
          </a:bodyPr>
          <a:lstStyle/>
          <a:p>
            <a:r>
              <a:rPr lang="pl-PL" b="1" dirty="0"/>
              <a:t>Mniej plastiku: </a:t>
            </a:r>
            <a:r>
              <a:rPr lang="pl-PL" dirty="0"/>
              <a:t>Każda karta płatnicza to kawałek tworzywa sztucznego, który po kilku latach ląduje w śmieciach. Portfele cyfrowe sprawiają, że fizyczna karta staje się zbędna.</a:t>
            </a:r>
          </a:p>
          <a:p>
            <a:r>
              <a:rPr lang="pl-PL" b="1" dirty="0"/>
              <a:t>Mniej papieru:</a:t>
            </a:r>
            <a:r>
              <a:rPr lang="pl-PL" dirty="0"/>
              <a:t> Systemy te z definicji operują na e-paragonach i cyfrowych potwierdzeniach. Koniec z kilometrami rolek papieru termicznego, który nie nadaje się do recyklingu.</a:t>
            </a:r>
          </a:p>
          <a:p>
            <a:r>
              <a:rPr lang="pl-PL" b="1" dirty="0"/>
              <a:t>Redukcja śladu węglowego gotówki:</a:t>
            </a:r>
            <a:r>
              <a:rPr lang="pl-PL" dirty="0"/>
              <a:t> Produkcja banknotów, ich transport opancerzonymi furgonetkami do bankomatów i obsługa fizycznego pieniądza to procesy niezwykle energochłonne. </a:t>
            </a:r>
          </a:p>
          <a:p>
            <a:r>
              <a:rPr lang="pl-PL" b="1" dirty="0"/>
              <a:t>Mniej nieudanych zakupów:</a:t>
            </a:r>
            <a:r>
              <a:rPr lang="pl-PL" dirty="0"/>
              <a:t> Dzięki BNPL klienci rzadziej kupują produkty na ślepo za ostatnie pieniądze, co w połączeniu z lepszą analityką pomaga podejmować bardziej przemyślane (i rzadziej zwracane) decyzje.</a:t>
            </a:r>
          </a:p>
        </p:txBody>
      </p:sp>
    </p:spTree>
    <p:extLst>
      <p:ext uri="{BB962C8B-B14F-4D97-AF65-F5344CB8AC3E}">
        <p14:creationId xmlns:p14="http://schemas.microsoft.com/office/powerpoint/2010/main" val="24884020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D7DACD4A-D900-9C37-02E9-2DEDD02B7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E6E4B312-D2BD-DA91-0F17-12A5976E739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en-US" noProof="0" dirty="0" err="1"/>
              <a:t>Technologia</a:t>
            </a:r>
            <a:r>
              <a:rPr lang="en-US" noProof="0" dirty="0"/>
              <a:t> AR (Augmented Reality)</a:t>
            </a:r>
            <a:endParaRPr dirty="0"/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92C77252-A17F-4D8E-BF34-6888B3B3AFB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pPr marL="152396" indent="0">
              <a:buNone/>
            </a:pPr>
            <a:r>
              <a:rPr lang="pl-PL" b="1" dirty="0"/>
              <a:t>Co to jest?</a:t>
            </a:r>
            <a:r>
              <a:rPr lang="pl-PL" dirty="0"/>
              <a:t> Nakładanie cyfrowych obiektów na obraz z Twojej kamery w telefonie.</a:t>
            </a:r>
          </a:p>
          <a:p>
            <a:pPr marL="152396" indent="0">
              <a:buNone/>
            </a:pPr>
            <a:r>
              <a:rPr lang="pl-PL" b="1" dirty="0"/>
              <a:t>Przykłady w e-commerce:</a:t>
            </a:r>
            <a:endParaRPr lang="pl-PL" dirty="0"/>
          </a:p>
          <a:p>
            <a:pPr lvl="1"/>
            <a:r>
              <a:rPr lang="pl-PL" b="1" dirty="0"/>
              <a:t>Wirtualne lustro:</a:t>
            </a:r>
            <a:r>
              <a:rPr lang="pl-PL" dirty="0"/>
              <a:t> Sprawdzasz, jak wyglądasz w danej oprawce okularów lub kolorze szminki.</a:t>
            </a:r>
          </a:p>
          <a:p>
            <a:pPr lvl="1"/>
            <a:r>
              <a:rPr lang="pl-PL" b="1" dirty="0"/>
              <a:t>Przymierzanie mebli:</a:t>
            </a:r>
            <a:r>
              <a:rPr lang="pl-PL" dirty="0"/>
              <a:t> Sprawdzasz, czy nowa kanapa zmieści się w Twoim salonie i czy pasuje do koloru ścian.</a:t>
            </a:r>
          </a:p>
          <a:p>
            <a:pPr lvl="1"/>
            <a:r>
              <a:rPr lang="pl-PL" b="1" dirty="0"/>
              <a:t>Wirtualny but:</a:t>
            </a:r>
            <a:r>
              <a:rPr lang="pl-PL" dirty="0"/>
              <a:t> System mierzy Twoją stopę i pokazuje, jak but leży na nodze.</a:t>
            </a:r>
          </a:p>
        </p:txBody>
      </p:sp>
    </p:spTree>
    <p:extLst>
      <p:ext uri="{BB962C8B-B14F-4D97-AF65-F5344CB8AC3E}">
        <p14:creationId xmlns:p14="http://schemas.microsoft.com/office/powerpoint/2010/main" val="42645061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5144A6E0-A449-1E90-53E2-A238BF90C3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E50B33D8-B97B-AFFA-9763-A0AE4BDDA26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Jak AR redukuje liczbę paczek na drogach?</a:t>
            </a:r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492C0361-DE79-661D-F84B-690B7BB037B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85000" lnSpcReduction="20000"/>
          </a:bodyPr>
          <a:lstStyle/>
          <a:p>
            <a:pPr marL="186262" indent="0">
              <a:buNone/>
            </a:pPr>
            <a:r>
              <a:rPr lang="pl-PL" dirty="0"/>
              <a:t>Największym problemem e-commerce są zwroty wynikające z tego, że towar "wygląda inaczej niż na zdjęciu". AR daje realne poczucie skali i koloru.</a:t>
            </a:r>
          </a:p>
          <a:p>
            <a:pPr marL="186262" indent="0">
              <a:buNone/>
            </a:pPr>
            <a:endParaRPr lang="pl-PL" dirty="0"/>
          </a:p>
          <a:p>
            <a:pPr marL="152396" indent="0">
              <a:buNone/>
            </a:pPr>
            <a:r>
              <a:rPr lang="pl-PL" b="1" dirty="0"/>
              <a:t>Mniej paczek w drodze powrotnej = mniej CO2.</a:t>
            </a:r>
            <a:r>
              <a:rPr lang="pl-PL" dirty="0"/>
              <a:t> Jeśli klient dzięki AR od razu wybierze właściwy produkt, eliminujemy zbędny transport i ponowne pakowanie towaru.</a:t>
            </a:r>
          </a:p>
          <a:p>
            <a:pPr marL="152396" indent="0">
              <a:buNone/>
            </a:pPr>
            <a:endParaRPr lang="pl-PL" dirty="0"/>
          </a:p>
          <a:p>
            <a:pPr marL="152396" indent="0">
              <a:buNone/>
            </a:pPr>
            <a:r>
              <a:rPr lang="pl-PL" dirty="0"/>
              <a:t>To przejście od oglądania płaskich zdjęć do interakcji z modelem 3D. Buduje to większe zaufanie do marki i zmniejsza niepewność zakupową.</a:t>
            </a:r>
          </a:p>
        </p:txBody>
      </p:sp>
    </p:spTree>
    <p:extLst>
      <p:ext uri="{BB962C8B-B14F-4D97-AF65-F5344CB8AC3E}">
        <p14:creationId xmlns:p14="http://schemas.microsoft.com/office/powerpoint/2010/main" val="36222089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AE277920-82F5-E565-04FA-079FBFE41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71A71AF9-66A0-D14F-8231-F24239D3AE4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en-US" noProof="0" dirty="0"/>
              <a:t>Sustainable Hosting</a:t>
            </a:r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E0747A58-2312-01E5-6707-82AEEF5E923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62500" lnSpcReduction="20000"/>
          </a:bodyPr>
          <a:lstStyle/>
          <a:p>
            <a:pPr marL="152396" indent="0">
              <a:buNone/>
            </a:pPr>
            <a:r>
              <a:rPr lang="pl-PL" dirty="0"/>
              <a:t>Centra danych (ogromne hale pełne serwerów) zużywają gigantyczne ilości prądu nie tylko na pracę komputerów, ale przede wszystkim na ich chłodzenie. </a:t>
            </a:r>
          </a:p>
          <a:p>
            <a:pPr marL="152396" indent="0">
              <a:buNone/>
            </a:pPr>
            <a:r>
              <a:rPr lang="pl-PL" b="1" dirty="0"/>
              <a:t>Rozwiązanie:</a:t>
            </a:r>
            <a:r>
              <a:rPr lang="pl-PL" dirty="0"/>
              <a:t> Wybór dostawców (np. Google </a:t>
            </a:r>
            <a:r>
              <a:rPr lang="pl-PL" dirty="0" err="1"/>
              <a:t>Cloud</a:t>
            </a:r>
            <a:r>
              <a:rPr lang="pl-PL" dirty="0"/>
              <a:t>, AWS, </a:t>
            </a:r>
            <a:r>
              <a:rPr lang="pl-PL" dirty="0" err="1"/>
              <a:t>Azure</a:t>
            </a:r>
            <a:r>
              <a:rPr lang="pl-PL" dirty="0"/>
              <a:t>), którzy zobowiązali się do przejścia na </a:t>
            </a:r>
            <a:r>
              <a:rPr lang="pl-PL" b="1" dirty="0"/>
              <a:t>OZE (Odnawialne Źródła Energii)</a:t>
            </a:r>
            <a:r>
              <a:rPr lang="pl-PL" dirty="0"/>
              <a:t>.</a:t>
            </a:r>
          </a:p>
          <a:p>
            <a:pPr marL="152396" indent="0">
              <a:buNone/>
            </a:pPr>
            <a:r>
              <a:rPr lang="pl-PL" dirty="0"/>
              <a:t>Np.</a:t>
            </a:r>
          </a:p>
          <a:p>
            <a:r>
              <a:rPr lang="pl-PL" b="1" dirty="0"/>
              <a:t>Zasilanie słońcem i wiatrem:</a:t>
            </a:r>
            <a:r>
              <a:rPr lang="pl-PL" dirty="0"/>
              <a:t> Twój sklep działa dzięki energii z farm wiatrowych, a nie z węgla.</a:t>
            </a:r>
          </a:p>
          <a:p>
            <a:r>
              <a:rPr lang="pl-PL" b="1" dirty="0"/>
              <a:t>Odzysk ciepła:</a:t>
            </a:r>
            <a:r>
              <a:rPr lang="pl-PL" dirty="0"/>
              <a:t> Nowoczesne serwerownie oddają ciepło generowane przez procesory do miejskich sieci ciepłowniczych (ogrzewanie domów i basenów).</a:t>
            </a:r>
          </a:p>
          <a:p>
            <a:endParaRPr lang="pl-PL" dirty="0"/>
          </a:p>
          <a:p>
            <a:pPr marL="152396" indent="0">
              <a:buNone/>
            </a:pPr>
            <a:r>
              <a:rPr lang="pl-PL" dirty="0"/>
              <a:t>Przejście z własnych, mało wydajnych serwerów w piwnicy firmy do profesjonalnej chmury, która współdzieli zasoby (</a:t>
            </a:r>
            <a:r>
              <a:rPr lang="pl-PL" dirty="0" err="1"/>
              <a:t>multitenancy</a:t>
            </a:r>
            <a:r>
              <a:rPr lang="pl-PL" dirty="0"/>
              <a:t>) i optymalizuje zużycie energii na poziomie sprzętowym.</a:t>
            </a:r>
          </a:p>
        </p:txBody>
      </p:sp>
    </p:spTree>
    <p:extLst>
      <p:ext uri="{BB962C8B-B14F-4D97-AF65-F5344CB8AC3E}">
        <p14:creationId xmlns:p14="http://schemas.microsoft.com/office/powerpoint/2010/main" val="15124804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C985A0CB-ABDF-B8E3-BBF4-C4BB45A8FB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9EA055FB-337F-6161-6FE2-D6367F0288E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en-US" noProof="0" dirty="0"/>
              <a:t>Lean Software Development</a:t>
            </a:r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E7EFF61F-DB72-F5B6-A3BA-37BEC5E1B84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85000" lnSpcReduction="20000"/>
          </a:bodyPr>
          <a:lstStyle/>
          <a:p>
            <a:pPr marL="152396" indent="0">
              <a:buNone/>
            </a:pPr>
            <a:r>
              <a:rPr lang="pl-PL" dirty="0"/>
              <a:t>Wiele systemów e-commerce posiada setki funkcji, których nikt nie używa, a które działają w tle, obciążając procesor i pamięć (</a:t>
            </a:r>
            <a:r>
              <a:rPr lang="en-US" noProof="0" dirty="0"/>
              <a:t>Bloatware</a:t>
            </a:r>
            <a:r>
              <a:rPr lang="pl-PL" dirty="0"/>
              <a:t>).</a:t>
            </a:r>
          </a:p>
          <a:p>
            <a:pPr marL="152396" indent="0">
              <a:buNone/>
            </a:pPr>
            <a:endParaRPr lang="pl-PL" dirty="0"/>
          </a:p>
          <a:p>
            <a:pPr marL="152396" indent="0">
              <a:buNone/>
            </a:pPr>
            <a:r>
              <a:rPr lang="pl-PL" b="1" dirty="0"/>
              <a:t>Koncepcja </a:t>
            </a:r>
            <a:r>
              <a:rPr lang="en-US" b="1" noProof="0" dirty="0"/>
              <a:t>Lean</a:t>
            </a:r>
            <a:r>
              <a:rPr lang="pl-PL" b="1" dirty="0"/>
              <a:t>:</a:t>
            </a:r>
            <a:r>
              <a:rPr lang="pl-PL" dirty="0"/>
              <a:t> Tworzenie oprogramowania „szczupłego” – budujemy tylko to, co wnosi wartość dla klienta. Usuwamy zbędny kod, stare wtyczki i nieużywane skrypty.</a:t>
            </a:r>
          </a:p>
          <a:p>
            <a:r>
              <a:rPr lang="pl-PL" dirty="0"/>
              <a:t>Kod jest czystszy, łatwiejszy w utrzymaniu i rzadziej generuje błędy.</a:t>
            </a:r>
          </a:p>
          <a:p>
            <a:r>
              <a:rPr lang="pl-PL" dirty="0"/>
              <a:t>Mniej linii kodu do wykonania = mniej cykli procesora = mniejsze zużycie energii przez serwer i telefon klienta.</a:t>
            </a:r>
          </a:p>
        </p:txBody>
      </p:sp>
    </p:spTree>
    <p:extLst>
      <p:ext uri="{BB962C8B-B14F-4D97-AF65-F5344CB8AC3E}">
        <p14:creationId xmlns:p14="http://schemas.microsoft.com/office/powerpoint/2010/main" val="7242399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74E5EE9C-7DBD-3433-7EC9-98357FA2B5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9B9FEEEE-79AB-9233-2BC7-8FB725C1C27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en-US" noProof="0" dirty="0"/>
              <a:t>API-first approach</a:t>
            </a:r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386CB2A4-5972-15DB-CAE2-9C5DF0C098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85000" lnSpcReduction="10000"/>
          </a:bodyPr>
          <a:lstStyle/>
          <a:p>
            <a:pPr marL="152396" indent="0">
              <a:buNone/>
            </a:pPr>
            <a:r>
              <a:rPr lang="pl-PL" b="1" dirty="0"/>
              <a:t>O co chodzi?</a:t>
            </a:r>
            <a:r>
              <a:rPr lang="pl-PL" dirty="0"/>
              <a:t> Projektujemy system tak, aby od początku mógł łatwo rozmawiać z innymi aplikacjami za pomocą API (interfejsów programistycznych).</a:t>
            </a:r>
          </a:p>
          <a:p>
            <a:pPr marL="152396" indent="0">
              <a:buNone/>
            </a:pPr>
            <a:r>
              <a:rPr lang="pl-PL" dirty="0"/>
              <a:t>Pozwala to błyskawicznie połączyć sklep z usługami zrównoważonego rozwoju, np.:</a:t>
            </a:r>
          </a:p>
          <a:p>
            <a:pPr lvl="1"/>
            <a:r>
              <a:rPr lang="pl-PL" dirty="0"/>
              <a:t>Integracja z kurierem rowerowym.</a:t>
            </a:r>
          </a:p>
          <a:p>
            <a:pPr lvl="1"/>
            <a:r>
              <a:rPr lang="pl-PL" dirty="0"/>
              <a:t>Połączenie z systemem recyklingu ubrań.</a:t>
            </a:r>
          </a:p>
          <a:p>
            <a:pPr lvl="1"/>
            <a:r>
              <a:rPr lang="pl-PL" dirty="0"/>
              <a:t>Automatyczne wystawianie ofert na platformy z używaną odzieżą.</a:t>
            </a:r>
          </a:p>
          <a:p>
            <a:pPr lvl="1"/>
            <a:endParaRPr lang="pl-PL" dirty="0"/>
          </a:p>
          <a:p>
            <a:pPr marL="152396" indent="0">
              <a:buNone/>
            </a:pPr>
            <a:r>
              <a:rPr lang="pl-PL" dirty="0"/>
              <a:t>Sklep staje się częścią globalnej sieci usług, które można dowolnie wymieniać i aktualizować bez psucia całości.</a:t>
            </a:r>
          </a:p>
        </p:txBody>
      </p:sp>
    </p:spTree>
    <p:extLst>
      <p:ext uri="{BB962C8B-B14F-4D97-AF65-F5344CB8AC3E}">
        <p14:creationId xmlns:p14="http://schemas.microsoft.com/office/powerpoint/2010/main" val="3428869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" name="Google Shape;1321;g2ffe74886d7_0_14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Jak MACH napędza cyfrowy rozwój firmy?</a:t>
            </a:r>
            <a:endParaRPr dirty="0"/>
          </a:p>
        </p:txBody>
      </p:sp>
      <p:sp>
        <p:nvSpPr>
          <p:cNvPr id="1322" name="Google Shape;1322;g2ffe74886d7_0_14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7500" lnSpcReduction="20000"/>
          </a:bodyPr>
          <a:lstStyle/>
          <a:p>
            <a:pPr marL="457200" indent="-457200"/>
            <a:r>
              <a:rPr lang="pl-PL" dirty="0"/>
              <a:t>Zwinność (Agility): Chcesz dodać nową metodę płatności? Nie musisz przebudowywać całego sklepu. Wpinasz odpowiedni „klocek” przez API i gotowe.</a:t>
            </a:r>
          </a:p>
          <a:p>
            <a:pPr marL="457200" indent="-457200"/>
            <a:r>
              <a:rPr lang="pl-PL" dirty="0"/>
              <a:t>Skalowalność: Nadchodzi Black </a:t>
            </a:r>
            <a:r>
              <a:rPr lang="pl-PL" dirty="0" err="1"/>
              <a:t>Friday</a:t>
            </a:r>
            <a:r>
              <a:rPr lang="pl-PL" dirty="0"/>
              <a:t>? System w chmurze (</a:t>
            </a:r>
            <a:r>
              <a:rPr lang="pl-PL" dirty="0" err="1"/>
              <a:t>Cloud</a:t>
            </a:r>
            <a:r>
              <a:rPr lang="pl-PL" dirty="0"/>
              <a:t>-native) sam „puchnie”, by obsłużyć ruch, a po wszystkim kurczy się, byś nie płacił za nieużywaną moc. </a:t>
            </a:r>
          </a:p>
          <a:p>
            <a:pPr marL="457200" indent="-457200"/>
            <a:r>
              <a:rPr lang="pl-PL" dirty="0"/>
              <a:t>Koniec z przestojami: Naprawa jednego elementu (np. modułu opinii) nie wyłącza całego sklepu.</a:t>
            </a:r>
          </a:p>
          <a:p>
            <a:pPr marL="457200" indent="-457200"/>
            <a:r>
              <a:rPr lang="pl-PL" dirty="0"/>
              <a:t>Szybkość wdrażania: Nowe funkcje pojawiają się w dni, a nie miesiące. Sklep zawsze nadąża za trendami i nowinkami technologicznymi.</a:t>
            </a:r>
            <a:endParaRPr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>
          <a:extLst>
            <a:ext uri="{FF2B5EF4-FFF2-40B4-BE49-F238E27FC236}">
              <a16:creationId xmlns:a16="http://schemas.microsoft.com/office/drawing/2014/main" id="{5793701A-47C9-36B3-DC20-43DCB95B7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2ffe74886d7_0_142">
            <a:extLst>
              <a:ext uri="{FF2B5EF4-FFF2-40B4-BE49-F238E27FC236}">
                <a16:creationId xmlns:a16="http://schemas.microsoft.com/office/drawing/2014/main" id="{EADA7AB5-6279-465D-BC19-7DFAC730F78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 err="1"/>
              <a:t>Cyberbezpieczeństwo</a:t>
            </a:r>
            <a:endParaRPr dirty="0"/>
          </a:p>
        </p:txBody>
      </p:sp>
      <p:sp>
        <p:nvSpPr>
          <p:cNvPr id="1429" name="Google Shape;1429;g2ffe74886d7_0_142">
            <a:extLst>
              <a:ext uri="{FF2B5EF4-FFF2-40B4-BE49-F238E27FC236}">
                <a16:creationId xmlns:a16="http://schemas.microsoft.com/office/drawing/2014/main" id="{9F86A305-BF2D-A18E-6316-83F06996B23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7500" lnSpcReduction="20000"/>
          </a:bodyPr>
          <a:lstStyle/>
          <a:p>
            <a:pPr marL="152396" indent="0">
              <a:buNone/>
            </a:pPr>
            <a:r>
              <a:rPr lang="pl-PL" dirty="0"/>
              <a:t>Wyciek danych lub atak </a:t>
            </a:r>
            <a:r>
              <a:rPr lang="pl-PL" dirty="0" err="1"/>
              <a:t>hakerski</a:t>
            </a:r>
            <a:r>
              <a:rPr lang="pl-PL" dirty="0"/>
              <a:t> to nie tylko dramat wizerunkowy, ale także gigantyczne marnotrawstwo zasobów. Usuwanie skutków dużego ataku (odzyskiwanie danych, czyszczenie serwerów, powiadomienia) generuje ogromny ruch w sieci i zużycie energii, które nie służy niczemu pożytecznemu.</a:t>
            </a:r>
          </a:p>
          <a:p>
            <a:pPr marL="152396" indent="0">
              <a:buNone/>
            </a:pPr>
            <a:r>
              <a:rPr lang="pl-PL" dirty="0"/>
              <a:t>Automatyczne systemy wykrywania zagrożeń (AI) chronią sklep 24/7, zapobiegając przestojom.</a:t>
            </a:r>
          </a:p>
          <a:p>
            <a:pPr marL="152396" indent="0">
              <a:buNone/>
            </a:pPr>
            <a:r>
              <a:rPr lang="pl-PL" b="1" dirty="0"/>
              <a:t>Zaufanie = Lojalność:</a:t>
            </a:r>
            <a:r>
              <a:rPr lang="pl-PL" dirty="0"/>
              <a:t> Bezpieczny klient to klient, który nie musi co chwilę zakładać nowych kont (duplikacja danych).</a:t>
            </a:r>
          </a:p>
          <a:p>
            <a:pPr marL="152396" indent="0">
              <a:buNone/>
            </a:pPr>
            <a:r>
              <a:rPr lang="pl-PL" dirty="0"/>
              <a:t>Regularne usuwanie starych, niepotrzebnych danych (data </a:t>
            </a:r>
            <a:r>
              <a:rPr lang="pl-PL" dirty="0" err="1"/>
              <a:t>purging</a:t>
            </a:r>
            <a:r>
              <a:rPr lang="pl-PL" dirty="0"/>
              <a:t>) zwiększa bezpieczeństwo i zmniejsza zapotrzebowanie na miejsce na dyskach serwerowych.</a:t>
            </a:r>
          </a:p>
        </p:txBody>
      </p:sp>
    </p:spTree>
    <p:extLst>
      <p:ext uri="{BB962C8B-B14F-4D97-AF65-F5344CB8AC3E}">
        <p14:creationId xmlns:p14="http://schemas.microsoft.com/office/powerpoint/2010/main" val="1993460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g2ffe74886d7_0_20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Ekologiczny wymiar nowoczesnej architektury IT</a:t>
            </a:r>
            <a:endParaRPr dirty="0"/>
          </a:p>
        </p:txBody>
      </p:sp>
      <p:sp>
        <p:nvSpPr>
          <p:cNvPr id="1328" name="Google Shape;1328;g2ffe74886d7_0_20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7500" lnSpcReduction="20000"/>
          </a:bodyPr>
          <a:lstStyle/>
          <a:p>
            <a:r>
              <a:rPr lang="pl-PL" b="1" dirty="0"/>
              <a:t>Precyzyjne zużycie energii:</a:t>
            </a:r>
            <a:r>
              <a:rPr lang="pl-PL" dirty="0"/>
              <a:t> Skalujemy tylko to, co jest potrzebne. Jeśli mamy duży ruch w wyszukiwarce, chmura daje moc tylko temu modułowi, a nie zasila całego, ogromnego systemu na wyrost.</a:t>
            </a:r>
          </a:p>
          <a:p>
            <a:r>
              <a:rPr lang="pl-PL" b="1" dirty="0"/>
              <a:t>Wydłużenie życia systemu:</a:t>
            </a:r>
            <a:r>
              <a:rPr lang="pl-PL" dirty="0"/>
              <a:t> Zamiast wyrzucać cały system e-commerce do kosza co 5 lat i budować nowy (co generuje ogromne koszty energetyczne i projektowe), tylko podmieniamy przestarzałe klocki.</a:t>
            </a:r>
          </a:p>
          <a:p>
            <a:r>
              <a:rPr lang="pl-PL" b="1" dirty="0"/>
              <a:t>Mniejszy ślad węglowy kodu:</a:t>
            </a:r>
            <a:r>
              <a:rPr lang="pl-PL" dirty="0"/>
              <a:t> Nowoczesne </a:t>
            </a:r>
            <a:r>
              <a:rPr lang="pl-PL" dirty="0" err="1"/>
              <a:t>mikrousługi</a:t>
            </a:r>
            <a:r>
              <a:rPr lang="pl-PL" dirty="0"/>
              <a:t> są zazwyczaj pisane w nowszych, bardziej wydajnych językach programowania, które wymagają mniej operacji procesora (czyli mniej prądu) do wykonania tego samego zadania.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" name="Google Shape;1339;g2ffe74886d7_0_34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 fontScale="90000"/>
          </a:bodyPr>
          <a:lstStyle/>
          <a:p>
            <a:pPr>
              <a:buSzPct val="100000"/>
            </a:pPr>
            <a:r>
              <a:rPr lang="en-US" noProof="0" dirty="0"/>
              <a:t>Headless Commerce</a:t>
            </a:r>
            <a:r>
              <a:rPr lang="pl-PL" dirty="0"/>
              <a:t>, czyli rozdzielenie wyglądu od logiki</a:t>
            </a:r>
            <a:endParaRPr dirty="0"/>
          </a:p>
        </p:txBody>
      </p:sp>
      <p:sp>
        <p:nvSpPr>
          <p:cNvPr id="1340" name="Google Shape;1340;g2ffe74886d7_0_34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7500" lnSpcReduction="20000"/>
          </a:bodyPr>
          <a:lstStyle/>
          <a:p>
            <a:r>
              <a:rPr lang="pl-PL" dirty="0"/>
              <a:t>W tradycyjnym sklepie wygląd (to, co widzisz) i silnik (koszyk, baza produktów) są ze sobą „zszyte” na stałe. W modelu </a:t>
            </a:r>
            <a:r>
              <a:rPr lang="en-US" noProof="0" dirty="0"/>
              <a:t>Headless</a:t>
            </a:r>
            <a:r>
              <a:rPr lang="pl-PL" dirty="0"/>
              <a:t> „odcinamy” głowę (wygląd/</a:t>
            </a:r>
            <a:r>
              <a:rPr lang="en-US" noProof="0" dirty="0"/>
              <a:t>frontend</a:t>
            </a:r>
            <a:r>
              <a:rPr lang="pl-PL" dirty="0"/>
              <a:t>) od ciała (silnik/</a:t>
            </a:r>
            <a:r>
              <a:rPr lang="en-US" noProof="0" dirty="0"/>
              <a:t>backend</a:t>
            </a:r>
            <a:r>
              <a:rPr lang="pl-PL" dirty="0"/>
              <a:t>).</a:t>
            </a:r>
          </a:p>
          <a:p>
            <a:r>
              <a:rPr lang="pl-PL" b="1" dirty="0"/>
              <a:t>Jak to działa?</a:t>
            </a:r>
            <a:r>
              <a:rPr lang="pl-PL" dirty="0"/>
              <a:t> Silnik przesyła tylko surowe dane, a „głowa” (np. aplikacja mobilna, zegarek smart, lodówka z ekranem) ubiera je w ładny wygląd.</a:t>
            </a:r>
          </a:p>
          <a:p>
            <a:pPr marL="152396" indent="0">
              <a:buNone/>
            </a:pPr>
            <a:r>
              <a:rPr lang="pl-PL" b="1" dirty="0"/>
              <a:t>Analogia: Restauracja i menu.</a:t>
            </a:r>
            <a:r>
              <a:rPr lang="pl-PL" dirty="0"/>
              <a:t> </a:t>
            </a:r>
          </a:p>
          <a:p>
            <a:pPr lvl="1"/>
            <a:r>
              <a:rPr lang="pl-PL" dirty="0"/>
              <a:t>Kuchnia (</a:t>
            </a:r>
            <a:r>
              <a:rPr lang="en-US" noProof="0" dirty="0"/>
              <a:t>Backend</a:t>
            </a:r>
            <a:r>
              <a:rPr lang="pl-PL" dirty="0"/>
              <a:t>) to silnik – przygotowuje dania.</a:t>
            </a:r>
          </a:p>
          <a:p>
            <a:pPr lvl="1"/>
            <a:r>
              <a:rPr lang="pl-PL" dirty="0"/>
              <a:t>Kelner (API) to łącznik.</a:t>
            </a:r>
          </a:p>
          <a:p>
            <a:pPr lvl="1"/>
            <a:r>
              <a:rPr lang="pl-PL" dirty="0"/>
              <a:t>Stolik (</a:t>
            </a:r>
            <a:r>
              <a:rPr lang="en-US" noProof="0" dirty="0"/>
              <a:t>Frontend</a:t>
            </a:r>
            <a:r>
              <a:rPr lang="pl-PL" dirty="0"/>
              <a:t>) to miejsce, gdzie jesz.</a:t>
            </a:r>
          </a:p>
          <a:p>
            <a:pPr marL="795847" lvl="1" indent="0">
              <a:buNone/>
            </a:pPr>
            <a:r>
              <a:rPr lang="pl-PL" dirty="0"/>
              <a:t>Możesz zjeść to samo danie w eleganckiej sali, w ogródku albo zamówić na wynos. Kuchnia pozostaje ta sama, zmienia się tylko „interfejs” klienta.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" name="Google Shape;1345;g2ffe74886d7_0_41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 fontScale="90000"/>
          </a:bodyPr>
          <a:lstStyle/>
          <a:p>
            <a:pPr>
              <a:buSzPct val="100000"/>
            </a:pPr>
            <a:r>
              <a:rPr lang="pl-PL" dirty="0"/>
              <a:t>Szybkość, lekkość i ekologia w </a:t>
            </a:r>
            <a:r>
              <a:rPr lang="pl-PL" dirty="0" err="1"/>
              <a:t>Headless</a:t>
            </a:r>
            <a:r>
              <a:rPr lang="pl-PL" dirty="0"/>
              <a:t> Commerce</a:t>
            </a:r>
            <a:endParaRPr dirty="0"/>
          </a:p>
        </p:txBody>
      </p:sp>
      <p:sp>
        <p:nvSpPr>
          <p:cNvPr id="1346" name="Google Shape;1346;g2ffe74886d7_0_41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0000" lnSpcReduction="20000"/>
          </a:bodyPr>
          <a:lstStyle/>
          <a:p>
            <a:pPr marL="457200" indent="-457200"/>
            <a:r>
              <a:rPr lang="pl-PL" dirty="0"/>
              <a:t>Możesz sprzedawać wszędzie: przez stronę www, aplikację, a nawet przez inteligentne głośniki, używając tego samego „mózgu” systemu.</a:t>
            </a:r>
          </a:p>
          <a:p>
            <a:pPr marL="457200" indent="-457200"/>
            <a:r>
              <a:rPr lang="pl-PL" dirty="0"/>
              <a:t>Personalizacja: Możesz błyskawicznie zmieniać wygląd sklepu dla różnych grup klientów bez ryzyka, że zepsujesz mechanizm składania zamówień.</a:t>
            </a:r>
          </a:p>
          <a:p>
            <a:pPr marL="457200" indent="-457200"/>
            <a:r>
              <a:rPr lang="pl-PL" dirty="0"/>
              <a:t>Odchudzenie transferu danych, czyli mniej "ważące" strony: </a:t>
            </a:r>
            <a:r>
              <a:rPr lang="pl-PL" dirty="0" err="1"/>
              <a:t>Headless</a:t>
            </a:r>
            <a:r>
              <a:rPr lang="pl-PL" dirty="0"/>
              <a:t> przesyła tylko niezbędne dane (tekst, ceny), a nie przeładowuje całego kodu strony przy każdym kliknięciu.</a:t>
            </a:r>
          </a:p>
          <a:p>
            <a:pPr marL="457200" indent="-457200"/>
            <a:r>
              <a:rPr lang="pl-PL" dirty="0"/>
              <a:t>Oszczędność baterii i prądu: Szybsze ładowanie strony to krótszy czas pracy procesora w smartfonie i mniejsze obciążenie serwerów.</a:t>
            </a:r>
          </a:p>
          <a:p>
            <a:pPr marL="457200" indent="-457200"/>
            <a:r>
              <a:rPr lang="pl-PL" dirty="0"/>
              <a:t>Mniejszy ślad cyfrowy: Optymalizacja wymiany danych między „głową” a „ciałem” sprawia, że infrastruktura internetowa zużywa mniej energii.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" name="Google Shape;1351;g2ffe74886d7_0_48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Monolit vs. </a:t>
            </a:r>
            <a:r>
              <a:rPr lang="pl-PL" dirty="0" err="1"/>
              <a:t>Mikrousługi</a:t>
            </a:r>
            <a:r>
              <a:rPr lang="pl-PL" dirty="0"/>
              <a:t> </a:t>
            </a:r>
            <a:endParaRPr dirty="0"/>
          </a:p>
        </p:txBody>
      </p:sp>
      <p:sp>
        <p:nvSpPr>
          <p:cNvPr id="1352" name="Google Shape;1352;g2ffe74886d7_0_48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85000" lnSpcReduction="20000"/>
          </a:bodyPr>
          <a:lstStyle/>
          <a:p>
            <a:r>
              <a:rPr lang="pl-PL" b="1" dirty="0"/>
              <a:t>Monolit (Stare podejście):</a:t>
            </a:r>
            <a:r>
              <a:rPr lang="pl-PL" dirty="0"/>
              <a:t> Cały sklep to jeden gigantyczny program. Wszystko, od płatności po wyszukiwarkę, jest ze sobą splątane. Jak jedna część ma awarię, cały sklep leży.</a:t>
            </a:r>
          </a:p>
          <a:p>
            <a:r>
              <a:rPr lang="pl-PL" b="1" dirty="0" err="1"/>
              <a:t>Mikrousługi</a:t>
            </a:r>
            <a:r>
              <a:rPr lang="pl-PL" b="1" dirty="0"/>
              <a:t> (Nowoczesność):</a:t>
            </a:r>
            <a:r>
              <a:rPr lang="pl-PL" dirty="0"/>
              <a:t> Sklep to zespół małych, niezależnych programików (usług). Jeden odpowiada tylko za ceny, inny tylko za zdjęcia, a jeszcze inny za koszyk.</a:t>
            </a:r>
          </a:p>
          <a:p>
            <a:pPr marL="152396" indent="0">
              <a:buNone/>
            </a:pPr>
            <a:endParaRPr lang="pl-PL" dirty="0"/>
          </a:p>
          <a:p>
            <a:pPr marL="152396" indent="0">
              <a:buNone/>
            </a:pPr>
            <a:r>
              <a:rPr lang="pl-PL" dirty="0"/>
              <a:t>Pozwala to programistom pracować nad różnymi częściami sklepu jednocześnie, bez ryzyka, że jeden błąd położy cały biznes.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" name="Google Shape;1357;g2ffe74886d7_0_55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pl-PL" dirty="0"/>
              <a:t>Skalowanie na żądanie (</a:t>
            </a:r>
            <a:r>
              <a:rPr lang="en-US" noProof="0" dirty="0"/>
              <a:t>Cloud Elasticity</a:t>
            </a:r>
            <a:r>
              <a:rPr lang="pl-PL" dirty="0"/>
              <a:t>)</a:t>
            </a:r>
          </a:p>
        </p:txBody>
      </p:sp>
      <p:sp>
        <p:nvSpPr>
          <p:cNvPr id="1358" name="Google Shape;1358;g2ffe74886d7_0_55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62500" lnSpcReduction="20000"/>
          </a:bodyPr>
          <a:lstStyle/>
          <a:p>
            <a:r>
              <a:rPr lang="pl-PL" b="1" dirty="0"/>
              <a:t>Inteligentne zarządzanie mocą:</a:t>
            </a:r>
            <a:r>
              <a:rPr lang="pl-PL" dirty="0"/>
              <a:t> W systemie </a:t>
            </a:r>
            <a:r>
              <a:rPr lang="pl-PL" dirty="0" err="1"/>
              <a:t>monolicznym</a:t>
            </a:r>
            <a:r>
              <a:rPr lang="pl-PL" dirty="0"/>
              <a:t>, gdy masz duży ruch, musisz podkręcić moc całego serwera. W </a:t>
            </a:r>
            <a:r>
              <a:rPr lang="pl-PL" dirty="0" err="1"/>
              <a:t>mikrousługach</a:t>
            </a:r>
            <a:r>
              <a:rPr lang="pl-PL" dirty="0"/>
              <a:t> wzmacniane jest tylko to, co jest obciążone.</a:t>
            </a:r>
          </a:p>
          <a:p>
            <a:endParaRPr lang="pl-PL" b="1" dirty="0"/>
          </a:p>
          <a:p>
            <a:pPr marL="152396" indent="0">
              <a:buNone/>
            </a:pPr>
            <a:r>
              <a:rPr lang="pl-PL" b="1" dirty="0"/>
              <a:t>Przykład:</a:t>
            </a:r>
            <a:r>
              <a:rPr lang="pl-PL" dirty="0"/>
              <a:t> Podczas wyprzedaży ludzie tylko przeglądają produkty, ale mało kto kupuje? Zwiększamy moc tylko dla "katalogu", a moduł "płatności" zostawiamy na niskich obrotach.</a:t>
            </a:r>
          </a:p>
          <a:p>
            <a:r>
              <a:rPr lang="pl-PL" b="1" dirty="0"/>
              <a:t>Brak nadmiarowości:</a:t>
            </a:r>
            <a:r>
              <a:rPr lang="pl-PL" dirty="0"/>
              <a:t> Nie musisz utrzymywać wielkich, </a:t>
            </a:r>
            <a:r>
              <a:rPr lang="pl-PL" dirty="0" err="1"/>
              <a:t>prądożernych</a:t>
            </a:r>
            <a:r>
              <a:rPr lang="pl-PL" dirty="0"/>
              <a:t> serwerów. System w chmurze sam dobiera tyle energii, ile w danej sekundzie potrzebują klienci.</a:t>
            </a:r>
          </a:p>
          <a:p>
            <a:r>
              <a:rPr lang="pl-PL" b="1" dirty="0"/>
              <a:t>Mniejsze zużycie zasobów:</a:t>
            </a:r>
            <a:r>
              <a:rPr lang="pl-PL" dirty="0"/>
              <a:t> Efektywne </a:t>
            </a:r>
            <a:r>
              <a:rPr lang="pl-PL" dirty="0" err="1"/>
              <a:t>mikroserwery</a:t>
            </a:r>
            <a:r>
              <a:rPr lang="pl-PL" dirty="0"/>
              <a:t> to mniejsze obciążenie dla centrów danych, co przekłada się na niższy ślad węglowy całego IT.</a:t>
            </a:r>
          </a:p>
          <a:p>
            <a:r>
              <a:rPr lang="pl-PL" b="1" dirty="0"/>
              <a:t>Odporność:</a:t>
            </a:r>
            <a:r>
              <a:rPr lang="pl-PL" dirty="0"/>
              <a:t> Błąd w jednym module nie wymaga restartu całego systemu (oszczędność czasu i energii procesowej).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" name="Google Shape;1363;g2ffe74886d7_0_69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029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b" anchorCtr="0">
            <a:normAutofit/>
          </a:bodyPr>
          <a:lstStyle/>
          <a:p>
            <a:pPr>
              <a:buSzPct val="100000"/>
            </a:pPr>
            <a:r>
              <a:rPr lang="en-US" noProof="0" dirty="0"/>
              <a:t>Green UX</a:t>
            </a:r>
          </a:p>
        </p:txBody>
      </p:sp>
      <p:sp>
        <p:nvSpPr>
          <p:cNvPr id="1364" name="Google Shape;1364;g2ffe74886d7_0_69"/>
          <p:cNvSpPr txBox="1">
            <a:spLocks noGrp="1"/>
          </p:cNvSpPr>
          <p:nvPr>
            <p:ph type="body" idx="1"/>
          </p:nvPr>
        </p:nvSpPr>
        <p:spPr>
          <a:xfrm>
            <a:off x="415600" y="1769900"/>
            <a:ext cx="113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92500" lnSpcReduction="20000"/>
          </a:bodyPr>
          <a:lstStyle/>
          <a:p>
            <a:r>
              <a:rPr lang="pl-PL" b="1" dirty="0"/>
              <a:t>Czym jest </a:t>
            </a:r>
            <a:r>
              <a:rPr lang="en-US" b="1" noProof="0" dirty="0"/>
              <a:t>Green UX</a:t>
            </a:r>
            <a:r>
              <a:rPr lang="pl-PL" b="1" dirty="0"/>
              <a:t>?</a:t>
            </a:r>
            <a:r>
              <a:rPr lang="pl-PL" dirty="0"/>
              <a:t> To takie projektowanie stron i aplikacji, aby użytkownik mógł zrealizować swój cel w jak najkrótszym czasie i przy minimalnym przesyłaniu danych.</a:t>
            </a:r>
          </a:p>
          <a:p>
            <a:endParaRPr lang="pl-PL" dirty="0"/>
          </a:p>
          <a:p>
            <a:pPr marL="152396" indent="0">
              <a:buNone/>
            </a:pPr>
            <a:r>
              <a:rPr lang="pl-PL" b="1" dirty="0"/>
              <a:t>Kluczowe zasady:</a:t>
            </a:r>
            <a:endParaRPr lang="pl-PL" dirty="0"/>
          </a:p>
          <a:p>
            <a:pPr lvl="1"/>
            <a:r>
              <a:rPr lang="pl-PL" b="1" dirty="0"/>
              <a:t>Uproszczona nawigacja:</a:t>
            </a:r>
            <a:r>
              <a:rPr lang="pl-PL" dirty="0"/>
              <a:t> Im mniej kliknięć i przeładowań strony, tym mniej energii zużywa serwer i Twój telefon.</a:t>
            </a:r>
          </a:p>
          <a:p>
            <a:pPr lvl="1"/>
            <a:r>
              <a:rPr lang="pl-PL" b="1" dirty="0" err="1"/>
              <a:t>Priorytetyzacja</a:t>
            </a:r>
            <a:r>
              <a:rPr lang="pl-PL" b="1" dirty="0"/>
              <a:t> treści:</a:t>
            </a:r>
            <a:r>
              <a:rPr lang="pl-PL" dirty="0"/>
              <a:t> Wyświetlamy tylko to, co jest niezbędne. Unikamy tzw. "śmieciowego designu" (zbędnych animacji, </a:t>
            </a:r>
            <a:r>
              <a:rPr lang="pl-PL" dirty="0" err="1"/>
              <a:t>autoodtwarzanych</a:t>
            </a:r>
            <a:r>
              <a:rPr lang="pl-PL" dirty="0"/>
              <a:t> filmów).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aab50af495bac3784f591f59a33f6aee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857ba61c4491a1fef94f9ca55114996e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Props1.xml><?xml version="1.0" encoding="utf-8"?>
<ds:datastoreItem xmlns:ds="http://schemas.openxmlformats.org/officeDocument/2006/customXml" ds:itemID="{B599F371-46BE-4177-97C0-587937FAD75B}"/>
</file>

<file path=customXml/itemProps2.xml><?xml version="1.0" encoding="utf-8"?>
<ds:datastoreItem xmlns:ds="http://schemas.openxmlformats.org/officeDocument/2006/customXml" ds:itemID="{34B8CC27-C54F-4B2E-B125-19DCBE79359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480DED1-BD84-4B51-8EAC-1EEB9F1F8D80}">
  <ds:schemaRefs>
    <ds:schemaRef ds:uri="http://purl.org/dc/terms/"/>
    <ds:schemaRef ds:uri="853e06b7-a411-4003-87a8-8e7988b9a28c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2875</Words>
  <Application>Microsoft Office PowerPoint</Application>
  <PresentationFormat>Panoramiczny</PresentationFormat>
  <Paragraphs>178</Paragraphs>
  <Slides>30</Slides>
  <Notes>28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30</vt:i4>
      </vt:variant>
    </vt:vector>
  </HeadingPairs>
  <TitlesOfParts>
    <vt:vector size="36" baseType="lpstr">
      <vt:lpstr>Aptos</vt:lpstr>
      <vt:lpstr>Arial</vt:lpstr>
      <vt:lpstr>Calibri</vt:lpstr>
      <vt:lpstr>Calibri Light</vt:lpstr>
      <vt:lpstr>Economica</vt:lpstr>
      <vt:lpstr>Motyw pakietu Office</vt:lpstr>
      <vt:lpstr>Projekt „Kierunki – drogi dla gospodarki”</vt:lpstr>
      <vt:lpstr>Architektura MACH</vt:lpstr>
      <vt:lpstr>Jak MACH napędza cyfrowy rozwój firmy?</vt:lpstr>
      <vt:lpstr>Ekologiczny wymiar nowoczesnej architektury IT</vt:lpstr>
      <vt:lpstr>Headless Commerce, czyli rozdzielenie wyglądu od logiki</vt:lpstr>
      <vt:lpstr>Szybkość, lekkość i ekologia w Headless Commerce</vt:lpstr>
      <vt:lpstr>Monolit vs. Mikrousługi </vt:lpstr>
      <vt:lpstr>Skalowanie na żądanie (Cloud Elasticity)</vt:lpstr>
      <vt:lpstr>Green UX</vt:lpstr>
      <vt:lpstr>Dlaczego "lekka" strona jest ekologiczna?</vt:lpstr>
      <vt:lpstr>Optymalizacja przesyłania grafik </vt:lpstr>
      <vt:lpstr>Video Optimization</vt:lpstr>
      <vt:lpstr>Ekologiczny i biznesowy zysk z kompresji</vt:lpstr>
      <vt:lpstr>Tryb ciemny (Dark Mode)</vt:lpstr>
      <vt:lpstr>Projektowanie UI a żywotność urządzenia</vt:lpstr>
      <vt:lpstr>Serverless Computing</vt:lpstr>
      <vt:lpstr>Edge Computing</vt:lpstr>
      <vt:lpstr>Korzyści z Edge Computing</vt:lpstr>
      <vt:lpstr>Analityka Big Data i AI - personalizacja</vt:lpstr>
      <vt:lpstr>Dostępność cyfrowa (WCAG)</vt:lpstr>
      <vt:lpstr>Inkluzywność, a Twin Transition</vt:lpstr>
      <vt:lpstr>Optymalizacja zapytań do baz danych</vt:lpstr>
      <vt:lpstr>Płatności cyfrowe – BNPL i portfele w smartfonie</vt:lpstr>
      <vt:lpstr>Ekologiczny wymiar pieniądza cyfrowego</vt:lpstr>
      <vt:lpstr>Technologia AR (Augmented Reality)</vt:lpstr>
      <vt:lpstr>Jak AR redukuje liczbę paczek na drogach?</vt:lpstr>
      <vt:lpstr>Sustainable Hosting</vt:lpstr>
      <vt:lpstr>Lean Software Development</vt:lpstr>
      <vt:lpstr>API-first approach</vt:lpstr>
      <vt:lpstr>Cyberbezpieczeństwo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Architektura systemów e-commerce i projektowanie usług cyfrowych zgodnie z zasadami zrównoważonego rozwoju (PPTX; 434 KB)</dc:title>
  <dc:creator>Krzysztof Galas</dc:creator>
  <cp:lastModifiedBy>Karolina Goede</cp:lastModifiedBy>
  <cp:revision>78</cp:revision>
  <dcterms:created xsi:type="dcterms:W3CDTF">2024-06-08T14:40:10Z</dcterms:created>
  <dcterms:modified xsi:type="dcterms:W3CDTF">2026-01-19T15:17:54Z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