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2"/>
  </p:notesMasterIdLst>
  <p:sldIdLst>
    <p:sldId id="331" r:id="rId5"/>
    <p:sldId id="456" r:id="rId6"/>
    <p:sldId id="457" r:id="rId7"/>
    <p:sldId id="458" r:id="rId8"/>
    <p:sldId id="459" r:id="rId9"/>
    <p:sldId id="460" r:id="rId10"/>
    <p:sldId id="461" r:id="rId11"/>
    <p:sldId id="462" r:id="rId12"/>
    <p:sldId id="463" r:id="rId13"/>
    <p:sldId id="464" r:id="rId14"/>
    <p:sldId id="465" r:id="rId15"/>
    <p:sldId id="467" r:id="rId16"/>
    <p:sldId id="476" r:id="rId17"/>
    <p:sldId id="468" r:id="rId18"/>
    <p:sldId id="469" r:id="rId19"/>
    <p:sldId id="470" r:id="rId20"/>
    <p:sldId id="471" r:id="rId21"/>
    <p:sldId id="472" r:id="rId22"/>
    <p:sldId id="473" r:id="rId23"/>
    <p:sldId id="474" r:id="rId24"/>
    <p:sldId id="475" r:id="rId25"/>
    <p:sldId id="477" r:id="rId26"/>
    <p:sldId id="478" r:id="rId27"/>
    <p:sldId id="479" r:id="rId28"/>
    <p:sldId id="480" r:id="rId29"/>
    <p:sldId id="481" r:id="rId30"/>
    <p:sldId id="482" r:id="rId31"/>
    <p:sldId id="483" r:id="rId32"/>
    <p:sldId id="484" r:id="rId33"/>
    <p:sldId id="485" r:id="rId34"/>
    <p:sldId id="486" r:id="rId35"/>
    <p:sldId id="487" r:id="rId36"/>
    <p:sldId id="488" r:id="rId37"/>
    <p:sldId id="489" r:id="rId38"/>
    <p:sldId id="490" r:id="rId39"/>
    <p:sldId id="491" r:id="rId40"/>
    <p:sldId id="492" r:id="rId41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3" autoAdjust="0"/>
    <p:restoredTop sz="94003" autoAdjust="0"/>
  </p:normalViewPr>
  <p:slideViewPr>
    <p:cSldViewPr snapToGrid="0">
      <p:cViewPr varScale="1">
        <p:scale>
          <a:sx n="91" d="100"/>
          <a:sy n="91" d="100"/>
        </p:scale>
        <p:origin x="123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99CF39-0960-42E2-8E3C-D7E3FBE295ED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A4F32-ABEA-4D8A-B912-038C6EC8BEF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3856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Google Shape;1312;g2ffe74886d7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3" name="Google Shape;1313;g2ffe74886d7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" name="Google Shape;1366;g2ffe74886d7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7" name="Google Shape;1367;g2ffe74886d7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g2ffe74886d7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8" name="Google Shape;1378;g2ffe74886d7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" name="Google Shape;1383;g2ffe74886d7_0_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4" name="Google Shape;1384;g2ffe74886d7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" name="Google Shape;1389;g2ffe74886d7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0" name="Google Shape;1390;g2ffe74886d7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" name="Google Shape;1395;g2ffe74886d7_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6" name="Google Shape;1396;g2ffe74886d7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Google Shape;1401;g2ffe74886d7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2" name="Google Shape;1402;g2ffe74886d7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" name="Google Shape;1407;g2ffe74886d7_0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8" name="Google Shape;1408;g2ffe74886d7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" name="Google Shape;1413;g2ffe74886d7_0_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4" name="Google Shape;1414;g2ffe74886d7_0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" name="Google Shape;1419;g2ffe74886d7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0" name="Google Shape;1420;g2ffe74886d7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Google Shape;1318;g2ffe74886d7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9" name="Google Shape;1319;g2ffe74886d7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47D0CE07-9EA2-BF26-CA65-4D9B0CC9D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05498831-327F-FE7E-95F5-DBD12DD6A71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DFBE5923-74E9-4381-040B-FEA3169BBE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822822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37F7A85C-1CC7-645E-7067-2C1561858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74C4A345-3703-D439-33EB-AFD8D450DC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4385E682-B3FD-A87D-FB28-EC2AED1F19D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305806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2D973BE0-D475-3367-73A4-CA549CE2D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04BE5424-C869-C365-E799-D5F0F4C431E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366128C1-F186-B900-6291-521A8F8C5E8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05764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E05735DD-BD2D-AF05-FD6D-FE71522FBB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5AB79191-55A1-8865-E1CB-B898028AB0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E2354409-C702-8562-4CB4-DF01092E02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683489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BD38928A-9FBF-3C00-EFA4-012746D8F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1A5D0DD0-68E6-4C4E-C132-D9AA20B4527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874FB7AA-7F28-0C2B-2F50-74DE44E19E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53730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9805E667-57D5-E84D-FFCB-55EA7BAAF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98A8A168-D27E-D176-61B5-5F2E909E4C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C7A554EB-6BC4-595E-043F-4D64EBF73C6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32129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7EF0C3A0-7079-8B26-2ECA-EA121DDD8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5578A5AC-3EEE-CA7C-AB08-468E7924051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E3912819-1B34-D5A0-FF39-E66AD4C2763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4585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1F0B7B2D-1ABF-4090-1887-57FB69A18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35370F65-16DA-7D71-7CBD-95F4BB8C3E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D0AB37B9-4DBD-8358-7D23-DE38A83A4B1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66201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CC32BC86-5F08-FA0E-8F29-F5E34B011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ECFF262A-0948-2394-05FF-E8F8456E3E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9BD20B60-1923-4E13-A93B-190F352B34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85530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BB0054DC-8500-A5CC-1A20-3AF6C748B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95D6892A-97AA-479C-DAC0-F22F8C3727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B2FD13E9-84D0-A59A-0495-824FA648765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42938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" name="Google Shape;1324;g2ffe74886d7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5" name="Google Shape;1325;g2ffe74886d7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6B741557-C205-9AFE-401F-8074C2C90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34B57BFB-EB2C-5D6B-B091-856A10D9311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B8C5D0F6-A580-2D6B-0D60-7812858834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4790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2AF49D09-60E4-F44E-3FA0-F0BFEAE0A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6449D2AF-A824-BB76-040D-114CABEC372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0545649A-E417-1CF4-DA40-D4B9E1B5CAA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9689788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F9D8DC30-71EF-E5EC-BF09-701026D5E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6B45B853-0A41-69E2-DF16-D101713527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BA8C3FB4-548F-99C2-EEB6-7403DFC1D93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98968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EBE40745-B720-3880-29D6-60DC87927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0745A2C5-6CF3-2FD7-9F4C-BEE2E3F52D9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F1580D66-89D1-98ED-9AE6-3B44BFFE1C8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318567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34CAB52F-4BA5-67F2-BB93-72C159E77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91C53CA9-E0EF-C5EB-40E6-759393533DA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EAFECD5C-86AE-1F41-51BF-77D76E836F0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8180120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6822B2EF-1E14-6083-3571-E18D48C7D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A4A2EBD9-427C-D58C-2B46-D41D075CF6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A2EA5421-47F2-0A94-82A7-350D1D4900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62594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Google Shape;1330;g2ffe74886d7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1" name="Google Shape;1331;g2ffe74886d7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" name="Google Shape;1336;g2ffe74886d7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7" name="Google Shape;1337;g2ffe74886d7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Google Shape;1342;g2ffe74886d7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3" name="Google Shape;1343;g2ffe74886d7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" name="Google Shape;1348;g2ffe74886d7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9" name="Google Shape;1349;g2ffe74886d7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" name="Google Shape;1354;g2ffe74886d7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5" name="Google Shape;1355;g2ffe74886d7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" name="Google Shape;1360;g2ffe74886d7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1" name="Google Shape;1361;g2ffe74886d7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7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67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1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swald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167"/>
          <p:cNvSpPr txBox="1">
            <a:spLocks noGrp="1"/>
          </p:cNvSpPr>
          <p:nvPr>
            <p:ph type="body" idx="1"/>
          </p:nvPr>
        </p:nvSpPr>
        <p:spPr>
          <a:xfrm>
            <a:off x="415600" y="1633633"/>
            <a:ext cx="11360800" cy="44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⚈"/>
              <a:defRPr/>
            </a:lvl1pPr>
            <a:lvl2pPr marL="1219170" lvl="1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16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1071872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l"/>
            <a:r>
              <a:rPr lang="pl-PL" dirty="0"/>
              <a:t>Tytuł wykładu: Nowoczesna logistyka i łańcuch dostaw w e-commerce - efektywność cyfrowa i ekologiczna</a:t>
            </a:r>
          </a:p>
          <a:p>
            <a:pPr algn="l"/>
            <a:r>
              <a:rPr lang="pl-PL" dirty="0"/>
              <a:t>Przedmiot: Technologie e-commerce</a:t>
            </a:r>
          </a:p>
          <a:p>
            <a:pPr algn="l"/>
            <a:r>
              <a:rPr lang="pl-PL" dirty="0"/>
              <a:t>Kierunek: </a:t>
            </a:r>
            <a:r>
              <a:rPr lang="pl-PL" dirty="0" err="1"/>
              <a:t>Socjoinformatyka</a:t>
            </a:r>
            <a:endParaRPr lang="pl-PL" dirty="0"/>
          </a:p>
          <a:p>
            <a:pPr algn="l"/>
            <a:r>
              <a:rPr lang="pl-PL" dirty="0"/>
              <a:t>Autor: mgr inż. Krzysztof Galas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0008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" name="Google Shape;1363;g2ffe74886d7_0_69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Roboty w magazynie – AMR i AGV</a:t>
            </a:r>
            <a:endParaRPr dirty="0"/>
          </a:p>
        </p:txBody>
      </p:sp>
      <p:sp>
        <p:nvSpPr>
          <p:cNvPr id="1364" name="Google Shape;1364;g2ffe74886d7_0_69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pl-PL" b="1" dirty="0"/>
              <a:t>AGV (</a:t>
            </a:r>
            <a:r>
              <a:rPr lang="en-US" b="1" noProof="0" dirty="0"/>
              <a:t>Automated Guided Vehicles</a:t>
            </a:r>
            <a:r>
              <a:rPr lang="pl-PL" b="1" dirty="0"/>
              <a:t>):</a:t>
            </a:r>
            <a:r>
              <a:rPr lang="pl-PL" dirty="0"/>
              <a:t> Roboty poruszające się po wyznaczonych ścieżkach (jak pociągi na niewidzialnych torach – np. po liniach magnetycznych).</a:t>
            </a:r>
          </a:p>
          <a:p>
            <a:r>
              <a:rPr lang="pl-PL" b="1" dirty="0"/>
              <a:t>AMR (</a:t>
            </a:r>
            <a:r>
              <a:rPr lang="en-US" b="1" noProof="0" dirty="0"/>
              <a:t>Autonomous Mobile Robots</a:t>
            </a:r>
            <a:r>
              <a:rPr lang="pl-PL" b="1" dirty="0"/>
              <a:t>):</a:t>
            </a:r>
            <a:r>
              <a:rPr lang="pl-PL" dirty="0"/>
              <a:t> Inteligentniejsze wersje, które same budują mapę magazynu i omijają przeszkody (jak domowy robot sprzątający, tylko o udźwigu 500 kg).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" name="Google Shape;1369;g2ffe74886d7_0_62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Skalowalność, czyli roboty dla dużych i małych</a:t>
            </a:r>
          </a:p>
        </p:txBody>
      </p:sp>
      <p:sp>
        <p:nvSpPr>
          <p:cNvPr id="1370" name="Google Shape;1370;g2ffe74886d7_0_62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92500"/>
          </a:bodyPr>
          <a:lstStyle/>
          <a:p>
            <a:r>
              <a:rPr lang="pl-PL" b="1" dirty="0"/>
              <a:t>Nagłówek: Podejście "</a:t>
            </a:r>
            <a:r>
              <a:rPr lang="pl-PL" b="1" dirty="0" err="1"/>
              <a:t>RaaS</a:t>
            </a:r>
            <a:r>
              <a:rPr lang="pl-PL" b="1" dirty="0"/>
              <a:t>" (</a:t>
            </a:r>
            <a:r>
              <a:rPr lang="en-US" b="1" noProof="0" dirty="0"/>
              <a:t>Robots as a Service</a:t>
            </a:r>
            <a:r>
              <a:rPr lang="pl-PL" b="1" dirty="0"/>
              <a:t>):</a:t>
            </a:r>
            <a:r>
              <a:rPr lang="pl-PL" dirty="0"/>
              <a:t> To nowoczesny model cyfrowy, w którym firma nie musi kupować robotów, ale je wynajmuje. Dzięki temu nawet mniejsze firmy e-commerce mogą stać się nowoczesne i zielone.</a:t>
            </a:r>
          </a:p>
          <a:p>
            <a:r>
              <a:rPr lang="pl-PL" b="1" dirty="0"/>
              <a:t>Współpraca z ludźmi (</a:t>
            </a:r>
            <a:r>
              <a:rPr lang="pl-PL" b="1" dirty="0" err="1"/>
              <a:t>Coboty</a:t>
            </a:r>
            <a:r>
              <a:rPr lang="pl-PL" b="1" dirty="0"/>
              <a:t>):</a:t>
            </a:r>
            <a:r>
              <a:rPr lang="pl-PL" dirty="0"/>
              <a:t> Roboty nie zawsze zastępują ludzi - często z nimi współpracują, przejmując najcięższe, najbardziej monotonne zadania fizyczne, co czyni pracę bezpieczniejszą.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" name="Google Shape;1380;g2ffe74886d7_0_82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Paczkomaty i PUDO</a:t>
            </a:r>
            <a:endParaRPr dirty="0"/>
          </a:p>
        </p:txBody>
      </p:sp>
      <p:sp>
        <p:nvSpPr>
          <p:cNvPr id="1381" name="Google Shape;1381;g2ffe74886d7_0_82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pl-PL" b="1" dirty="0"/>
              <a:t>Co to jest PUDO?</a:t>
            </a:r>
            <a:r>
              <a:rPr lang="pl-PL" dirty="0"/>
              <a:t> </a:t>
            </a:r>
            <a:r>
              <a:rPr lang="en-US" i="1" noProof="0" dirty="0"/>
              <a:t>Pick Up, Drop Off</a:t>
            </a:r>
            <a:r>
              <a:rPr lang="pl-PL" dirty="0"/>
              <a:t>. To miejsca takie jak Żabka, stacja paliw czy kiosk, gdzie możesz odebrać lub nadać paczkę przy okazji innych spraw.</a:t>
            </a:r>
          </a:p>
          <a:p>
            <a:r>
              <a:rPr lang="pl-PL" b="1" dirty="0"/>
              <a:t>Automaty paczkowe:</a:t>
            </a:r>
            <a:r>
              <a:rPr lang="pl-PL" dirty="0"/>
              <a:t> Samoobsługowe szafy sterowane aplikacją mobilną, które stały się nowym standardem „ostatniej mili”.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AE7C43A-C099-6F84-19B6-4FF92FC1B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Ekologiczny i cyfrowy wymiar odbioru paczek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6C0C13F-E91C-5EFE-2D81-39F0614B0F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pPr marL="643462" indent="-457200"/>
            <a:r>
              <a:rPr lang="pl-PL" b="1" dirty="0"/>
              <a:t>Zdalne otwieranie:</a:t>
            </a:r>
            <a:r>
              <a:rPr lang="pl-PL" dirty="0"/>
              <a:t> Brak konieczności drukowania potwierdzeń, wpisywania kodów na ekranie (oszczędność czasu i energii urządzenia).</a:t>
            </a:r>
          </a:p>
          <a:p>
            <a:pPr marL="643462" indent="-457200"/>
            <a:r>
              <a:rPr lang="pl-PL" b="1" dirty="0"/>
              <a:t>Dynamiczne zarządzanie zapełnieniem:</a:t>
            </a:r>
            <a:r>
              <a:rPr lang="pl-PL" dirty="0"/>
              <a:t> Systemy informują kuriera, które skrytki są puste, więc nie podjeżdża on do automatu „w ciemno”.</a:t>
            </a:r>
          </a:p>
          <a:p>
            <a:pPr marL="643462" indent="-457200"/>
            <a:r>
              <a:rPr lang="pl-PL" b="1" dirty="0"/>
              <a:t>Konsolidacja dostaw:</a:t>
            </a:r>
            <a:r>
              <a:rPr lang="pl-PL" dirty="0"/>
              <a:t> Jeden kurier w jednym miejscu zostawia 100-200 paczek. Gdyby jechał do każdego domu osobno, przejechałby 10 razy więcej kilometrów.</a:t>
            </a:r>
          </a:p>
          <a:p>
            <a:pPr marL="643462" indent="-457200"/>
            <a:r>
              <a:rPr lang="pl-PL" b="1" dirty="0"/>
              <a:t>Eliminacja „pustych podjazdów”:</a:t>
            </a:r>
            <a:r>
              <a:rPr lang="pl-PL" dirty="0"/>
              <a:t> Najgorszy dla środowiska jest kurier, który puka do drzwi, nikogo nie zastaje i musi wrócić jutro. Paczkomat „zawsze jest w domu” – skuteczność doręczenia za pierwszym razem to niemal 100%.</a:t>
            </a:r>
          </a:p>
          <a:p>
            <a:pPr marL="643462" indent="-457200"/>
            <a:r>
              <a:rPr lang="pl-PL" b="1" dirty="0"/>
              <a:t>Mniejszy ruch w miastach:</a:t>
            </a:r>
            <a:r>
              <a:rPr lang="pl-PL" dirty="0"/>
              <a:t> Mniej furgonetek blokujących osiedlowe uliczki to mniejszy smog i mniejszy hałas.</a:t>
            </a:r>
          </a:p>
        </p:txBody>
      </p:sp>
    </p:spTree>
    <p:extLst>
      <p:ext uri="{BB962C8B-B14F-4D97-AF65-F5344CB8AC3E}">
        <p14:creationId xmlns:p14="http://schemas.microsoft.com/office/powerpoint/2010/main" val="37040080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" name="Google Shape;1386;g2ffe74886d7_0_110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Wyzwania i przyszłość – „Smart City”</a:t>
            </a:r>
            <a:endParaRPr dirty="0"/>
          </a:p>
        </p:txBody>
      </p:sp>
      <p:sp>
        <p:nvSpPr>
          <p:cNvPr id="1387" name="Google Shape;1387;g2ffe74886d7_0_110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85000" lnSpcReduction="10000"/>
          </a:bodyPr>
          <a:lstStyle/>
          <a:p>
            <a:r>
              <a:rPr lang="pl-PL" b="1" dirty="0"/>
              <a:t>Paczkomaty autonomiczne:</a:t>
            </a:r>
            <a:r>
              <a:rPr lang="pl-PL" dirty="0"/>
              <a:t> Zasilane panelami fotowoltaicznymi (nie potrzebują podłączenia do sieci miejskiej).</a:t>
            </a:r>
          </a:p>
          <a:p>
            <a:r>
              <a:rPr lang="pl-PL" b="1" dirty="0"/>
              <a:t>Zielone otoczenie:</a:t>
            </a:r>
            <a:r>
              <a:rPr lang="pl-PL" dirty="0"/>
              <a:t> Wykorzystanie dachów automatów do sadzenia rozchodników (oczyszczanie powietrza) lub stawianie ich przy tężniach solankowych.</a:t>
            </a:r>
          </a:p>
          <a:p>
            <a:r>
              <a:rPr lang="pl-PL" b="1" dirty="0"/>
              <a:t>Zmiana nawyków (UX):</a:t>
            </a:r>
            <a:r>
              <a:rPr lang="pl-PL" dirty="0"/>
              <a:t> Aplikacje zachęcają nas do odbierania paczek „po drodze” (pieszo lub rowerem). Jeśli pojedziesz po paczkę samochodem spalinowym specjalnie, efekt ekologiczny znika!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" name="Google Shape;1392;g2ffe74886d7_0_89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Green Delivery – zielona flota</a:t>
            </a:r>
            <a:endParaRPr dirty="0"/>
          </a:p>
        </p:txBody>
      </p:sp>
      <p:sp>
        <p:nvSpPr>
          <p:cNvPr id="1393" name="Google Shape;1393;g2ffe74886d7_0_89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85000" lnSpcReduction="10000"/>
          </a:bodyPr>
          <a:lstStyle/>
          <a:p>
            <a:r>
              <a:rPr lang="pl-PL" b="1" dirty="0"/>
              <a:t>Co to właściwie jest?</a:t>
            </a:r>
            <a:r>
              <a:rPr lang="pl-PL" dirty="0"/>
              <a:t> To wykorzystanie pojazdów zeroemisyjnych na „ostatniej mili” (czyli końcowym odcinku trasy od magazynu do drzwi).</a:t>
            </a:r>
          </a:p>
          <a:p>
            <a:pPr marL="152396" indent="0">
              <a:buNone/>
            </a:pPr>
            <a:r>
              <a:rPr lang="pl-PL" b="1" dirty="0"/>
              <a:t>Kluczowe technologie:</a:t>
            </a:r>
            <a:endParaRPr lang="pl-PL" dirty="0"/>
          </a:p>
          <a:p>
            <a:r>
              <a:rPr lang="pl-PL" b="1" dirty="0"/>
              <a:t>EV (</a:t>
            </a:r>
            <a:r>
              <a:rPr lang="en-US" b="1" noProof="0" dirty="0"/>
              <a:t>Electric Vehicles</a:t>
            </a:r>
            <a:r>
              <a:rPr lang="pl-PL" b="1" dirty="0"/>
              <a:t>):</a:t>
            </a:r>
            <a:r>
              <a:rPr lang="pl-PL" dirty="0"/>
              <a:t> Elektryczne furgonetki kurierskie.</a:t>
            </a:r>
          </a:p>
          <a:p>
            <a:r>
              <a:rPr lang="pl-PL" b="1" dirty="0"/>
              <a:t>Rowery Cargo:</a:t>
            </a:r>
            <a:r>
              <a:rPr lang="pl-PL" dirty="0"/>
              <a:t> Elektryczne rowery trójkołowe z ogromną skrzynią, które mogą wjechać tam, gdzie zakaz mają auta.</a:t>
            </a:r>
          </a:p>
          <a:p>
            <a:r>
              <a:rPr lang="pl-PL" b="1" dirty="0"/>
              <a:t>Drony i roboty chodnikowe:</a:t>
            </a:r>
            <a:r>
              <a:rPr lang="pl-PL" dirty="0"/>
              <a:t> Testowane rozwiązania dla bardzo gęstej zabudowy.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" name="Google Shape;1398;g2ffe74886d7_0_9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Technologia napędzająca ekologię</a:t>
            </a:r>
            <a:endParaRPr dirty="0"/>
          </a:p>
        </p:txBody>
      </p:sp>
      <p:sp>
        <p:nvSpPr>
          <p:cNvPr id="1399" name="Google Shape;1399;g2ffe74886d7_0_9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 marL="152396"/>
            <a:r>
              <a:rPr lang="pl-PL" dirty="0"/>
              <a:t>Zarządzanie energią i zasięgiem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48330EF-8AE2-289C-D00E-A690E7FFEFA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lvl="1"/>
            <a:r>
              <a:rPr lang="pl-PL" b="1" dirty="0"/>
              <a:t>Smart </a:t>
            </a:r>
            <a:r>
              <a:rPr lang="pl-PL" b="1" dirty="0" err="1"/>
              <a:t>Charging</a:t>
            </a:r>
            <a:r>
              <a:rPr lang="pl-PL" b="1" dirty="0"/>
              <a:t>:</a:t>
            </a:r>
            <a:r>
              <a:rPr lang="pl-PL" dirty="0"/>
              <a:t> Systemy decydują, kiedy ładować flotę 100 aut, by nie przeciążyć sieci energetycznej miasta.</a:t>
            </a:r>
          </a:p>
          <a:p>
            <a:pPr lvl="1"/>
            <a:r>
              <a:rPr lang="pl-PL" b="1" dirty="0" err="1"/>
              <a:t>Telematyka</a:t>
            </a:r>
            <a:r>
              <a:rPr lang="pl-PL" b="1" dirty="0"/>
              <a:t>:</a:t>
            </a:r>
            <a:r>
              <a:rPr lang="pl-PL" dirty="0"/>
              <a:t> Komputer pokładowy analizuje styl jazdy kierowcy i podpowiada mu, jak jechać, by odzyskać energię z hamowania (rekuperacja).</a:t>
            </a:r>
          </a:p>
          <a:p>
            <a:pPr lvl="1"/>
            <a:r>
              <a:rPr lang="pl-PL" b="1" dirty="0"/>
              <a:t>Planowanie pod stacje ładowania:</a:t>
            </a:r>
            <a:r>
              <a:rPr lang="pl-PL" dirty="0"/>
              <a:t> Algorytmy wyznaczają trasę tak, by kurier zawsze miał prąd na powrót do bazy.</a:t>
            </a:r>
          </a:p>
          <a:p>
            <a:pPr marL="152396" indent="0">
              <a:buNone/>
            </a:pPr>
            <a:endParaRPr lang="pl-PL" dirty="0"/>
          </a:p>
          <a:p>
            <a:pPr marL="152396" indent="0">
              <a:buNone/>
            </a:pPr>
            <a:endParaRPr lang="pl-PL" dirty="0"/>
          </a:p>
          <a:p>
            <a:endParaRPr lang="pl-PL" dirty="0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C4718C6-1ACD-D3E7-601E-E4D63FA072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 anchor="ctr">
            <a:normAutofit/>
          </a:bodyPr>
          <a:lstStyle/>
          <a:p>
            <a:pPr marL="152396"/>
            <a:r>
              <a:rPr lang="pl-PL" dirty="0"/>
              <a:t>Korzyści dla środowiska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98F7771A-F34B-8AED-6190-D2B7453C97F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pPr lvl="1"/>
            <a:r>
              <a:rPr lang="pl-PL" b="1" dirty="0"/>
              <a:t>Zero emisji lokalnej:</a:t>
            </a:r>
            <a:r>
              <a:rPr lang="pl-PL" dirty="0"/>
              <a:t> Brak rury wydechowej to brak spalin pod oknami klientów.</a:t>
            </a:r>
          </a:p>
          <a:p>
            <a:pPr lvl="1"/>
            <a:r>
              <a:rPr lang="pl-PL" b="1" dirty="0"/>
              <a:t>Cisza:</a:t>
            </a:r>
            <a:r>
              <a:rPr lang="pl-PL" dirty="0"/>
              <a:t> Elektryczne pojazdy są niemal bezgłośne, co pozwala na dostawy w nocy lub wczesnym rankiem bez budzenia mieszkańców.</a:t>
            </a:r>
          </a:p>
          <a:p>
            <a:pPr lvl="1"/>
            <a:r>
              <a:rPr lang="pl-PL" b="1" dirty="0"/>
              <a:t>Ominięcie korków:</a:t>
            </a:r>
            <a:r>
              <a:rPr lang="pl-PL" dirty="0"/>
              <a:t> Rowery cargo korzystają ze ścieżek rowerowych, co skraca czas dostawy i sprawia, że auto nie blokuje ulicy podczas rozładunku.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" name="Google Shape;1404;g2ffe74886d7_0_103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Mikro-huby, czyli jak rower zastępuje ciężarówkę</a:t>
            </a:r>
            <a:endParaRPr dirty="0"/>
          </a:p>
        </p:txBody>
      </p:sp>
      <p:sp>
        <p:nvSpPr>
          <p:cNvPr id="1405" name="Google Shape;1405;g2ffe74886d7_0_103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US" b="1" noProof="0" dirty="0"/>
              <a:t>Model HUB-and-Spoke</a:t>
            </a:r>
            <a:r>
              <a:rPr lang="pl-PL" b="1" dirty="0"/>
              <a:t>:</a:t>
            </a:r>
            <a:r>
              <a:rPr lang="pl-PL" dirty="0"/>
              <a:t> Duża ciężarówka dowozi towar do małego kontenera w centrum miasta (mikro-hub), a stamtąd kurierzy na rowerach cargo rozwożą paczki do odbiorców.</a:t>
            </a:r>
          </a:p>
          <a:p>
            <a:r>
              <a:rPr lang="pl-PL" b="1" dirty="0"/>
              <a:t>Realny przykład:</a:t>
            </a:r>
            <a:r>
              <a:rPr lang="pl-PL" dirty="0"/>
              <a:t> Firmy takie jak DHL czy </a:t>
            </a:r>
            <a:r>
              <a:rPr lang="pl-PL" dirty="0" err="1"/>
              <a:t>InPost</a:t>
            </a:r>
            <a:r>
              <a:rPr lang="pl-PL" dirty="0"/>
              <a:t> coraz częściej stosują ten model w centrach dużych miast (np. Wrocław, Warszawa, Berlin), gdzie wjazd aut spalinowych jest ograniczony.</a:t>
            </a:r>
          </a:p>
          <a:p>
            <a:pPr marL="152396" indent="0">
              <a:buNone/>
            </a:pPr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" name="Google Shape;1410;g2ffe74886d7_0_117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43466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 fontScale="90000"/>
          </a:bodyPr>
          <a:lstStyle/>
          <a:p>
            <a:pPr>
              <a:buSzPct val="100000"/>
            </a:pPr>
            <a:r>
              <a:rPr lang="en-US" noProof="0" dirty="0"/>
              <a:t>Digital Product Passport</a:t>
            </a:r>
            <a:r>
              <a:rPr lang="pl-PL" dirty="0"/>
              <a:t> (DPP) – Cyfrowy "dowód osobisty" przedmiotu</a:t>
            </a:r>
            <a:endParaRPr dirty="0"/>
          </a:p>
        </p:txBody>
      </p:sp>
      <p:sp>
        <p:nvSpPr>
          <p:cNvPr id="1411" name="Google Shape;1411;g2ffe74886d7_0_117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85000" lnSpcReduction="20000"/>
          </a:bodyPr>
          <a:lstStyle/>
          <a:p>
            <a:r>
              <a:rPr lang="pl-PL" b="1" dirty="0"/>
              <a:t>Czym jest DPP?</a:t>
            </a:r>
            <a:r>
              <a:rPr lang="pl-PL" dirty="0"/>
              <a:t> To cyfrowy zapis danych o produkcie, do którego masz dostęp np. po zeskanowaniu kodu QR na metce lub opakowaniu.</a:t>
            </a:r>
          </a:p>
          <a:p>
            <a:r>
              <a:rPr lang="pl-PL" b="1" dirty="0"/>
              <a:t>Co zawiera?</a:t>
            </a:r>
            <a:r>
              <a:rPr lang="pl-PL" dirty="0"/>
              <a:t> Pełną historię produktu: skąd pochodzą surowce, kto go wyprodukował, jaki jest jego skład chemiczny oraz </a:t>
            </a:r>
            <a:r>
              <a:rPr lang="pl-PL" b="1" dirty="0"/>
              <a:t>instrukcję, jak go naprawić lub poddać recyklingowi</a:t>
            </a:r>
            <a:r>
              <a:rPr lang="pl-PL" dirty="0"/>
              <a:t>.</a:t>
            </a:r>
          </a:p>
          <a:p>
            <a:endParaRPr lang="pl-PL" dirty="0"/>
          </a:p>
          <a:p>
            <a:pPr marL="152396" indent="0">
              <a:buNone/>
            </a:pPr>
            <a:r>
              <a:rPr lang="pl-PL" dirty="0"/>
              <a:t>Jest to wymóg Unii Europejskiej (</a:t>
            </a:r>
            <a:r>
              <a:rPr lang="en-US" noProof="0" dirty="0"/>
              <a:t>Circular Economy Action Plan</a:t>
            </a:r>
            <a:r>
              <a:rPr lang="pl-PL" dirty="0"/>
              <a:t>), który ma uderzyć w tzw. </a:t>
            </a:r>
            <a:r>
              <a:rPr lang="en-US" i="1" noProof="0" dirty="0"/>
              <a:t>fast fashion</a:t>
            </a:r>
            <a:r>
              <a:rPr lang="pl-PL" dirty="0"/>
              <a:t> i produkty, które psują się zaraz po gwarancji.</a:t>
            </a:r>
          </a:p>
          <a:p>
            <a:pPr marL="152396" indent="0">
              <a:buNone/>
            </a:pP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" name="Google Shape;1416;g2ffe74886d7_0_124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DPP jako fundament </a:t>
            </a:r>
            <a:r>
              <a:rPr lang="pl-PL" dirty="0" err="1"/>
              <a:t>Twin</a:t>
            </a:r>
            <a:r>
              <a:rPr lang="pl-PL" dirty="0"/>
              <a:t> </a:t>
            </a:r>
            <a:r>
              <a:rPr lang="pl-PL" dirty="0" err="1"/>
              <a:t>Transition</a:t>
            </a:r>
            <a:endParaRPr dirty="0"/>
          </a:p>
        </p:txBody>
      </p:sp>
      <p:sp>
        <p:nvSpPr>
          <p:cNvPr id="1417" name="Google Shape;1417;g2ffe74886d7_0_124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0000" lnSpcReduction="20000"/>
          </a:bodyPr>
          <a:lstStyle/>
          <a:p>
            <a:r>
              <a:rPr lang="pl-PL" b="1" dirty="0"/>
              <a:t>Transparentność łańcucha dostaw:</a:t>
            </a:r>
            <a:r>
              <a:rPr lang="pl-PL" dirty="0"/>
              <a:t> Producent nie może ukryć faktów o procesie produkcji. Dane są </a:t>
            </a:r>
            <a:r>
              <a:rPr lang="pl-PL" dirty="0" err="1"/>
              <a:t>niezmienialne</a:t>
            </a:r>
            <a:r>
              <a:rPr lang="pl-PL" dirty="0"/>
              <a:t> i wiarygodne.</a:t>
            </a:r>
          </a:p>
          <a:p>
            <a:r>
              <a:rPr lang="pl-PL" b="1" dirty="0"/>
              <a:t>Integracja z ekosystemem e-commerce:</a:t>
            </a:r>
            <a:r>
              <a:rPr lang="pl-PL" dirty="0"/>
              <a:t> Sklep internetowy może automatycznie pobierać te dane i wyświetlać je w formie „wyniku ekologicznego” (</a:t>
            </a:r>
            <a:r>
              <a:rPr lang="en-US" noProof="0" dirty="0"/>
              <a:t>Eco-score</a:t>
            </a:r>
            <a:r>
              <a:rPr lang="pl-PL" dirty="0"/>
              <a:t>) przy produkcie.</a:t>
            </a:r>
          </a:p>
          <a:p>
            <a:r>
              <a:rPr lang="pl-PL" b="1" dirty="0"/>
              <a:t>Wsparcie naprawy:</a:t>
            </a:r>
            <a:r>
              <a:rPr lang="pl-PL" dirty="0"/>
              <a:t> Jeśli Twój odkurzacz się popsuje, paszport pokaże Ci schemat części i link do sklepu z zamiennikami. </a:t>
            </a:r>
          </a:p>
          <a:p>
            <a:r>
              <a:rPr lang="pl-PL" b="1" dirty="0"/>
              <a:t>Efektywny recykling:</a:t>
            </a:r>
            <a:r>
              <a:rPr lang="pl-PL" dirty="0"/>
              <a:t> Firma zajmująca się odpadami skanuje kod i dokładnie wie, jakie stopy metali są w środku i jak je oddzielić.</a:t>
            </a:r>
          </a:p>
          <a:p>
            <a:r>
              <a:rPr lang="pl-PL" b="1" dirty="0"/>
              <a:t>Świadome wybory:</a:t>
            </a:r>
            <a:r>
              <a:rPr lang="pl-PL" dirty="0"/>
              <a:t> Klient w koszyku widzi nie tylko cenę, ale i realny „koszt” dla środowiska, co promuje lepszej jakości produkty.</a:t>
            </a:r>
          </a:p>
          <a:p>
            <a:pPr marL="152396" indent="0">
              <a:buNone/>
            </a:pP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g2ffe74886d7_0_8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System OMS (</a:t>
            </a:r>
            <a:r>
              <a:rPr lang="en-US" noProof="0" dirty="0"/>
              <a:t>Order Management System</a:t>
            </a:r>
            <a:r>
              <a:rPr lang="pl-PL" dirty="0"/>
              <a:t>)</a:t>
            </a:r>
            <a:endParaRPr dirty="0"/>
          </a:p>
        </p:txBody>
      </p:sp>
      <p:sp>
        <p:nvSpPr>
          <p:cNvPr id="1316" name="Google Shape;1316;g2ffe74886d7_0_8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0000" lnSpcReduction="20000"/>
          </a:bodyPr>
          <a:lstStyle/>
          <a:p>
            <a:pPr marL="0" indent="0">
              <a:buNone/>
            </a:pPr>
            <a:r>
              <a:rPr lang="pl-PL" dirty="0"/>
              <a:t>To centrum dowodzenia, które zbiera zamówienia ze wszystkich kanałów sprzedaży (sklep www, Allegro, Amazon, sklep stacjonarny) i pilnuje, aby każde trafiło do właściwego miejsca realizacji.</a:t>
            </a:r>
          </a:p>
          <a:p>
            <a:pPr marL="0" indent="0">
              <a:buNone/>
            </a:pPr>
            <a:endParaRPr lang="pl-PL" dirty="0"/>
          </a:p>
          <a:p>
            <a:pPr marL="457200" indent="-457200"/>
            <a:r>
              <a:rPr lang="pl-PL" dirty="0"/>
              <a:t>Zamiast </a:t>
            </a:r>
            <a:r>
              <a:rPr lang="pl-PL" b="1" dirty="0"/>
              <a:t>ręcznego przepisywania</a:t>
            </a:r>
            <a:r>
              <a:rPr lang="pl-PL" dirty="0"/>
              <a:t> danych z maili do Excela, system robi to automatycznie w milisekundach.</a:t>
            </a:r>
          </a:p>
          <a:p>
            <a:pPr marL="457200" indent="-457200"/>
            <a:r>
              <a:rPr lang="pl-PL" dirty="0"/>
              <a:t>W każdej chwili </a:t>
            </a:r>
            <a:r>
              <a:rPr lang="pl-PL" b="1" dirty="0"/>
              <a:t>wiesz, ile masz towaru i gdzie on jest</a:t>
            </a:r>
            <a:r>
              <a:rPr lang="pl-PL" dirty="0"/>
              <a:t> (tzw. </a:t>
            </a:r>
            <a:r>
              <a:rPr lang="pl-PL" i="1" dirty="0"/>
              <a:t>Single Source of </a:t>
            </a:r>
            <a:r>
              <a:rPr lang="pl-PL" i="1" dirty="0" err="1"/>
              <a:t>Truth</a:t>
            </a:r>
            <a:r>
              <a:rPr lang="pl-PL" dirty="0"/>
              <a:t>).</a:t>
            </a:r>
          </a:p>
          <a:p>
            <a:pPr marL="457200" indent="-457200"/>
            <a:r>
              <a:rPr lang="pl-PL" b="1" dirty="0"/>
              <a:t>Mniej błędów = mniej zwrotów.</a:t>
            </a:r>
            <a:r>
              <a:rPr lang="pl-PL" dirty="0"/>
              <a:t> System zapobiega sytuacji, w której klient kupuje towar, którego nie ma na stanie.</a:t>
            </a:r>
          </a:p>
          <a:p>
            <a:pPr marL="457200" indent="-457200"/>
            <a:r>
              <a:rPr lang="pl-PL" b="1" dirty="0"/>
              <a:t>Inteligentny wybór źródła:</a:t>
            </a:r>
            <a:r>
              <a:rPr lang="pl-PL" dirty="0"/>
              <a:t> Jeśli masz magazyny w Gdańsku i Krakowie, OMS wyśle paczkę do klienta z Zakopanego z Krakowa, a nie z drugiego końca Polski. Krótsza droga to mniej spalonego paliwa.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" name="Google Shape;1422;g2ffe74886d7_0_133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en-US" noProof="0" dirty="0"/>
              <a:t>Reverse Logistics</a:t>
            </a:r>
            <a:r>
              <a:rPr lang="pl-PL" dirty="0"/>
              <a:t> – logistyka zwrotna</a:t>
            </a:r>
            <a:endParaRPr dirty="0"/>
          </a:p>
        </p:txBody>
      </p:sp>
      <p:sp>
        <p:nvSpPr>
          <p:cNvPr id="1423" name="Google Shape;1423;g2ffe74886d7_0_133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7500" lnSpcReduction="20000"/>
          </a:bodyPr>
          <a:lstStyle/>
          <a:p>
            <a:pPr marL="152396" indent="0">
              <a:buNone/>
            </a:pPr>
            <a:r>
              <a:rPr lang="pl-PL" b="1" dirty="0"/>
              <a:t>Logistyka zwrotna</a:t>
            </a:r>
            <a:r>
              <a:rPr lang="pl-PL" dirty="0"/>
              <a:t> to wszystkie procesy związane z przemieszczaniem towaru od klienta z powrotem do sprzedawcy (zwroty, reklamacje, wymiany, ale też recykling starego sprzętu).</a:t>
            </a:r>
          </a:p>
          <a:p>
            <a:pPr marL="152396" indent="0">
              <a:buNone/>
            </a:pPr>
            <a:endParaRPr lang="pl-PL" b="1" dirty="0"/>
          </a:p>
          <a:p>
            <a:pPr marL="152396" indent="0">
              <a:buNone/>
            </a:pPr>
            <a:r>
              <a:rPr lang="pl-PL" b="1" dirty="0"/>
              <a:t>Skala problemu:</a:t>
            </a:r>
            <a:r>
              <a:rPr lang="pl-PL" dirty="0"/>
              <a:t> W branży odzieżowej zwracanych jest od 30% do nawet 50% produktów. To oznacza miliardy paczek krążących po świecie w drugą stronę.</a:t>
            </a:r>
          </a:p>
          <a:p>
            <a:pPr marL="152396" indent="0">
              <a:buNone/>
            </a:pPr>
            <a:endParaRPr lang="pl-PL" dirty="0"/>
          </a:p>
          <a:p>
            <a:pPr marL="152396" indent="0">
              <a:buNone/>
            </a:pPr>
            <a:r>
              <a:rPr lang="pl-PL" dirty="0"/>
              <a:t>Nowoczesne systemy logistyczne natychmiast po zgłoszeniu zwrotu w aplikacji wiedzą, czy towar ma wrócić do magazynu centralnego, czy może do najbliższego sklepu stacjonarnego, by szybciej trafił do kolejnego klienta.</a:t>
            </a:r>
          </a:p>
          <a:p>
            <a:pPr marL="152396" indent="0">
              <a:buNone/>
            </a:pPr>
            <a:endParaRPr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Jak technologia naprawia problem zwrotów?</a:t>
            </a:r>
            <a:endParaRPr dirty="0"/>
          </a:p>
        </p:txBody>
      </p:sp>
      <p:sp>
        <p:nvSpPr>
          <p:cNvPr id="1429" name="Google Shape;1429;g2ffe74886d7_0_142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0000" lnSpcReduction="20000"/>
          </a:bodyPr>
          <a:lstStyle/>
          <a:p>
            <a:r>
              <a:rPr lang="pl-PL" b="1" dirty="0"/>
              <a:t>Automatyczne powiadomienia:</a:t>
            </a:r>
            <a:r>
              <a:rPr lang="pl-PL" dirty="0"/>
              <a:t> System sam generuje etykietę zwrotną i informuje magazyn: „Uwaga, jutro wróci do nas 10 par butów, przygotujcie się na kontrolę jakości”.</a:t>
            </a:r>
          </a:p>
          <a:p>
            <a:r>
              <a:rPr lang="pl-PL" b="1" dirty="0"/>
              <a:t>Integracja z CRM:</a:t>
            </a:r>
            <a:r>
              <a:rPr lang="pl-PL" dirty="0"/>
              <a:t> Jeśli system widzi, że dany klient zwraca 90% zamówień, może przestać oferować mu darmową dostawę, ograniczając zbędny ruch paczek.</a:t>
            </a:r>
          </a:p>
          <a:p>
            <a:r>
              <a:rPr lang="pl-PL" b="1" dirty="0"/>
              <a:t>Weryfikacja lokalna:</a:t>
            </a:r>
            <a:r>
              <a:rPr lang="pl-PL" dirty="0"/>
              <a:t> Zamiast wieźć zwrot z Hiszpanii do magazynu w Polsce, system kieruje go do lokalnego punktu odświeżania towaru. Skraca to drogę o tysiące kilometrów.</a:t>
            </a:r>
          </a:p>
          <a:p>
            <a:r>
              <a:rPr lang="en-US" b="1" noProof="0" dirty="0"/>
              <a:t>Paperless Returns</a:t>
            </a:r>
            <a:r>
              <a:rPr lang="pl-PL" b="1" dirty="0"/>
              <a:t>:</a:t>
            </a:r>
            <a:r>
              <a:rPr lang="pl-PL" dirty="0"/>
              <a:t> Zwroty bez etykiet (np. przez kod QR w telefonie) – oszczędność milionów arkuszy papieru i ton kleju z taśm pakowych.</a:t>
            </a:r>
          </a:p>
          <a:p>
            <a:r>
              <a:rPr lang="pl-PL" b="1" dirty="0"/>
              <a:t>Minimalizacja odpadów:</a:t>
            </a:r>
            <a:r>
              <a:rPr lang="pl-PL" dirty="0"/>
              <a:t> Zaawansowana analityka pomaga ocenić, czy produkt nadaje się do ponownej sprzedaży, czy do naprawy, zapobiegając utylizacji sprawnych rzeczy.</a:t>
            </a:r>
          </a:p>
          <a:p>
            <a:pPr marL="152396" indent="0">
              <a:buNone/>
            </a:pPr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18555797-E941-D1DE-8C31-625ED56CF9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48E31B43-F991-BF26-0C09-8C14A745CD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en-US" noProof="0" dirty="0"/>
              <a:t>Re-commerce</a:t>
            </a:r>
            <a:r>
              <a:rPr lang="pl-PL" dirty="0"/>
              <a:t> i platformy C2C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BA9182F1-9750-C968-A611-0BE28E0BAA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pl-PL" b="1" dirty="0"/>
              <a:t>Re-</a:t>
            </a:r>
            <a:r>
              <a:rPr lang="pl-PL" b="1" dirty="0" err="1"/>
              <a:t>commerce</a:t>
            </a:r>
            <a:r>
              <a:rPr lang="pl-PL" b="1" dirty="0"/>
              <a:t> </a:t>
            </a:r>
            <a:r>
              <a:rPr lang="pl-PL" dirty="0"/>
              <a:t>to handel towarami używanymi (</a:t>
            </a:r>
            <a:r>
              <a:rPr lang="en-US" noProof="0" dirty="0"/>
              <a:t>pre-owned</a:t>
            </a:r>
            <a:r>
              <a:rPr lang="pl-PL" dirty="0"/>
              <a:t>), odnawianymi (</a:t>
            </a:r>
            <a:r>
              <a:rPr lang="en-US" noProof="0" dirty="0"/>
              <a:t>refurbished</a:t>
            </a:r>
            <a:r>
              <a:rPr lang="pl-PL" dirty="0"/>
              <a:t>) lub pochodzącymi z nadwyżek magazynowych, realizowany przez Internet.</a:t>
            </a:r>
          </a:p>
          <a:p>
            <a:r>
              <a:rPr lang="pl-PL" b="1" dirty="0"/>
              <a:t>C2C (</a:t>
            </a:r>
            <a:r>
              <a:rPr lang="en-US" b="1" noProof="0" dirty="0"/>
              <a:t>Customer-to-Customer</a:t>
            </a:r>
            <a:r>
              <a:rPr lang="pl-PL" b="1" dirty="0"/>
              <a:t>)</a:t>
            </a:r>
            <a:r>
              <a:rPr lang="pl-PL" dirty="0"/>
              <a:t> to model, w którym osoby prywatne sprzedają przedmioty innym osobom (np. </a:t>
            </a:r>
            <a:r>
              <a:rPr lang="pl-PL" dirty="0" err="1"/>
              <a:t>Vinted</a:t>
            </a:r>
            <a:r>
              <a:rPr lang="pl-PL" dirty="0"/>
              <a:t>, OLX, </a:t>
            </a:r>
            <a:r>
              <a:rPr lang="pl-PL" dirty="0" err="1"/>
              <a:t>eBay</a:t>
            </a:r>
            <a:r>
              <a:rPr lang="pl-PL" dirty="0"/>
              <a:t>).</a:t>
            </a:r>
          </a:p>
          <a:p>
            <a:pPr marL="152396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439159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D025FA80-6A88-B8DD-4131-0BEDF5DDF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9F3DC093-92D5-5A77-6F28-A2EF6844C89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Jak aplikacja sprawia, że bycie </a:t>
            </a:r>
            <a:r>
              <a:rPr lang="pl-PL" dirty="0" err="1"/>
              <a:t>eko</a:t>
            </a:r>
            <a:r>
              <a:rPr lang="pl-PL" dirty="0"/>
              <a:t> jest proste?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7C868329-5C20-671B-DCBE-80CF9CF3CCC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62500" lnSpcReduction="20000"/>
          </a:bodyPr>
          <a:lstStyle/>
          <a:p>
            <a:r>
              <a:rPr lang="pl-PL" b="1" dirty="0"/>
              <a:t>Systemy ocen i recenzji:</a:t>
            </a:r>
            <a:r>
              <a:rPr lang="pl-PL" dirty="0"/>
              <a:t> Cyfrowe reputacje sprzedawców eliminują strach przed zakupem od obcej osoby.</a:t>
            </a:r>
          </a:p>
          <a:p>
            <a:r>
              <a:rPr lang="pl-PL" b="1" dirty="0"/>
              <a:t>Ochrona kupującego i płatności </a:t>
            </a:r>
            <a:r>
              <a:rPr lang="en-US" b="1" noProof="0" dirty="0"/>
              <a:t>escrow</a:t>
            </a:r>
            <a:r>
              <a:rPr lang="pl-PL" b="1" dirty="0"/>
              <a:t>:</a:t>
            </a:r>
            <a:r>
              <a:rPr lang="pl-PL" dirty="0"/>
              <a:t> Pieniądze trafiają do sprzedawcy dopiero, gdy Ty potwierdzisz, że towar jest zgodny z opisem.</a:t>
            </a:r>
          </a:p>
          <a:p>
            <a:r>
              <a:rPr lang="pl-PL" b="1" dirty="0"/>
              <a:t>AI w moderacji:</a:t>
            </a:r>
            <a:r>
              <a:rPr lang="pl-PL" dirty="0"/>
              <a:t> Algorytmy automatycznie rozpoznają podróbki lub zakazane przedmioty na zdjęciach, dbając o jakość rynku.</a:t>
            </a:r>
          </a:p>
          <a:p>
            <a:r>
              <a:rPr lang="pl-PL" b="1" dirty="0"/>
              <a:t>Przedłużanie życia produktu:</a:t>
            </a:r>
            <a:r>
              <a:rPr lang="pl-PL" dirty="0"/>
              <a:t> Każdy przedmiot sprzedany na platformie </a:t>
            </a:r>
            <a:r>
              <a:rPr lang="en-US" noProof="0" dirty="0"/>
              <a:t>re-commerce</a:t>
            </a:r>
            <a:r>
              <a:rPr lang="pl-PL" dirty="0"/>
              <a:t> to jeden nowy przedmiot mniej, który musiałby zostać wyprodukowany (oszczędność wody, energii i surowców).</a:t>
            </a:r>
          </a:p>
          <a:p>
            <a:r>
              <a:rPr lang="pl-PL" b="1" dirty="0"/>
              <a:t>Redukcja odpadów:</a:t>
            </a:r>
            <a:r>
              <a:rPr lang="pl-PL" dirty="0"/>
              <a:t> Towary, które wylądowałyby na wysypisku, zyskują nowego właściciela.</a:t>
            </a:r>
          </a:p>
          <a:p>
            <a:r>
              <a:rPr lang="pl-PL" b="1" dirty="0"/>
              <a:t>Lokalność i optymalizacja dostaw:</a:t>
            </a:r>
            <a:r>
              <a:rPr lang="pl-PL" dirty="0"/>
              <a:t> Algorytmy mogą sugerować oferty z Twojej okolicy, aby zminimalizować dystans przesyłki.</a:t>
            </a:r>
          </a:p>
        </p:txBody>
      </p:sp>
    </p:spTree>
    <p:extLst>
      <p:ext uri="{BB962C8B-B14F-4D97-AF65-F5344CB8AC3E}">
        <p14:creationId xmlns:p14="http://schemas.microsoft.com/office/powerpoint/2010/main" val="32536316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CC22CE0C-D499-EBAB-00C4-47990AF258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C41DC298-04F3-D710-5FF0-B0371372DC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 fontScale="90000"/>
          </a:bodyPr>
          <a:lstStyle/>
          <a:p>
            <a:pPr>
              <a:buSzPct val="100000"/>
            </a:pPr>
            <a:r>
              <a:rPr lang="pl-PL" dirty="0"/>
              <a:t>Inteligentne opakowania i optymalizacja wymiarów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40DA718B-10A5-C10D-DCC8-C90BD15D7E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0000" lnSpcReduction="20000"/>
          </a:bodyPr>
          <a:lstStyle/>
          <a:p>
            <a:pPr marL="152396" indent="0">
              <a:buNone/>
            </a:pPr>
            <a:r>
              <a:rPr lang="pl-PL" b="1" dirty="0"/>
              <a:t>Problem:</a:t>
            </a:r>
            <a:r>
              <a:rPr lang="pl-PL" dirty="0"/>
              <a:t> Standardowe kartony są za duże. Wysyłanie powietrza to marnowanie miejsca w ciężarówce i zbędna produkcja wypełniaczy.</a:t>
            </a:r>
          </a:p>
          <a:p>
            <a:pPr marL="152396" indent="0">
              <a:buNone/>
            </a:pPr>
            <a:r>
              <a:rPr lang="pl-PL" b="1" dirty="0"/>
              <a:t>Rozwiązanie:</a:t>
            </a:r>
            <a:endParaRPr lang="pl-PL" dirty="0"/>
          </a:p>
          <a:p>
            <a:r>
              <a:rPr lang="pl-PL" b="1" dirty="0"/>
              <a:t>Algorytmy „</a:t>
            </a:r>
            <a:r>
              <a:rPr lang="pl-PL" b="1" dirty="0" err="1"/>
              <a:t>kartonizacji</a:t>
            </a:r>
            <a:r>
              <a:rPr lang="pl-PL" b="1" dirty="0"/>
              <a:t>”:</a:t>
            </a:r>
            <a:r>
              <a:rPr lang="pl-PL" dirty="0"/>
              <a:t> System na podstawie wymiarów produktów z bazy danych wylicza idealny rozmiar pudełka jeszcze przed jego pobraniem.</a:t>
            </a:r>
          </a:p>
          <a:p>
            <a:r>
              <a:rPr lang="pl-PL" b="1" dirty="0"/>
              <a:t>Automaty typu „</a:t>
            </a:r>
            <a:r>
              <a:rPr lang="en-US" b="1" noProof="0" dirty="0"/>
              <a:t>Pack-size-on-demand</a:t>
            </a:r>
            <a:r>
              <a:rPr lang="pl-PL" b="1" dirty="0"/>
              <a:t>”:</a:t>
            </a:r>
            <a:r>
              <a:rPr lang="pl-PL" dirty="0"/>
              <a:t> Maszyna skanuje przedmiot laserem i zagina karton dokładnie pod jego wymiar.</a:t>
            </a:r>
          </a:p>
          <a:p>
            <a:pPr marL="152396" indent="0">
              <a:buNone/>
            </a:pPr>
            <a:r>
              <a:rPr lang="pl-PL" b="1" dirty="0"/>
              <a:t>Efekt:</a:t>
            </a:r>
            <a:endParaRPr lang="pl-PL" dirty="0"/>
          </a:p>
          <a:p>
            <a:pPr lvl="1"/>
            <a:r>
              <a:rPr lang="pl-PL" b="1" dirty="0"/>
              <a:t>Oszczędność materiału:</a:t>
            </a:r>
            <a:r>
              <a:rPr lang="pl-PL" dirty="0"/>
              <a:t> Zużycie tektury mniejsze o ok. 20-30%.</a:t>
            </a:r>
          </a:p>
          <a:p>
            <a:pPr lvl="1"/>
            <a:r>
              <a:rPr lang="pl-PL" b="1" dirty="0"/>
              <a:t>Więcej paczek w aucie:</a:t>
            </a:r>
            <a:r>
              <a:rPr lang="pl-PL" dirty="0"/>
              <a:t> Mniejsze pudełka = więcej zamówień w jednym transporcie = mniej kursów ciężarówek.</a:t>
            </a:r>
          </a:p>
          <a:p>
            <a:pPr lvl="1"/>
            <a:r>
              <a:rPr lang="pl-PL" b="1" dirty="0"/>
              <a:t>Brak plastiku:</a:t>
            </a:r>
            <a:r>
              <a:rPr lang="pl-PL" dirty="0"/>
              <a:t> Idealnie dopasowany karton nie wymaga foliowych wypełniaczy.</a:t>
            </a:r>
          </a:p>
          <a:p>
            <a:pPr marL="152396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864501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F8377A32-517C-F2A0-AED8-9760E2F62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4DA5ECB3-E9DE-FF40-B099-269974549AD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 fontScale="90000"/>
          </a:bodyPr>
          <a:lstStyle/>
          <a:p>
            <a:pPr>
              <a:buSzPct val="100000"/>
            </a:pPr>
            <a:r>
              <a:rPr lang="pl-PL" dirty="0"/>
              <a:t>Inteligentne opakowania i optymalizacja wymiarów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F4A0AA3C-4036-62A6-F7EB-E11D92790D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85000" lnSpcReduction="20000"/>
          </a:bodyPr>
          <a:lstStyle/>
          <a:p>
            <a:pPr marL="152396" indent="0">
              <a:buNone/>
            </a:pPr>
            <a:r>
              <a:rPr lang="pl-PL" b="1" dirty="0"/>
              <a:t>Problem:</a:t>
            </a:r>
            <a:r>
              <a:rPr lang="pl-PL" dirty="0"/>
              <a:t> Standardowe kartony są za duże. Wysyłanie powietrza to marnowanie miejsca w ciężarówce i zbędna produkcja wypełniaczy.</a:t>
            </a:r>
          </a:p>
          <a:p>
            <a:pPr marL="152396" indent="0">
              <a:buNone/>
            </a:pPr>
            <a:endParaRPr lang="pl-PL" dirty="0"/>
          </a:p>
          <a:p>
            <a:pPr marL="152396" indent="0">
              <a:buNone/>
            </a:pPr>
            <a:r>
              <a:rPr lang="pl-PL" b="1" dirty="0"/>
              <a:t>Rozwiązanie:</a:t>
            </a:r>
            <a:endParaRPr lang="pl-PL" dirty="0"/>
          </a:p>
          <a:p>
            <a:r>
              <a:rPr lang="pl-PL" b="1" dirty="0"/>
              <a:t>Algorytmy „</a:t>
            </a:r>
            <a:r>
              <a:rPr lang="pl-PL" b="1" dirty="0" err="1"/>
              <a:t>kartonizacji</a:t>
            </a:r>
            <a:r>
              <a:rPr lang="pl-PL" b="1" dirty="0"/>
              <a:t>”:</a:t>
            </a:r>
            <a:r>
              <a:rPr lang="pl-PL" dirty="0"/>
              <a:t> System na podstawie wymiarów produktów z bazy danych wylicza idealny rozmiar pudełka jeszcze przed jego pobraniem.</a:t>
            </a:r>
          </a:p>
          <a:p>
            <a:r>
              <a:rPr lang="pl-PL" b="1" dirty="0"/>
              <a:t>Automaty typu „</a:t>
            </a:r>
            <a:r>
              <a:rPr lang="en-US" b="1" noProof="0" dirty="0"/>
              <a:t>Pack-size-on-demand</a:t>
            </a:r>
            <a:r>
              <a:rPr lang="pl-PL" b="1" dirty="0"/>
              <a:t>”:</a:t>
            </a:r>
            <a:r>
              <a:rPr lang="pl-PL" dirty="0"/>
              <a:t> Maszyna skanuje przedmiot laserem i zagina karton dokładnie pod jego wymiar.</a:t>
            </a:r>
          </a:p>
          <a:p>
            <a:pPr marL="152396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308566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EAE9F4BA-79BE-66BE-7AD7-FFAE5E11F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17863796-B970-0C54-23D5-CE6B2AC3F8E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Korzyści „odchudzenia” paczek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B2CCFE80-4AFA-C97C-BD2F-B27FB6B0239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85000" lnSpcReduction="10000"/>
          </a:bodyPr>
          <a:lstStyle/>
          <a:p>
            <a:r>
              <a:rPr lang="pl-PL" b="1" dirty="0"/>
              <a:t>Oszczędność surowców:</a:t>
            </a:r>
            <a:r>
              <a:rPr lang="pl-PL" dirty="0"/>
              <a:t> Zużycie tektury mniejsze o ok. 20-30% na każdej przesyłce.</a:t>
            </a:r>
          </a:p>
          <a:p>
            <a:r>
              <a:rPr lang="pl-PL" b="1" dirty="0"/>
              <a:t>Więcej paczek w aucie:</a:t>
            </a:r>
            <a:r>
              <a:rPr lang="pl-PL" dirty="0"/>
              <a:t> Mniejsze pudełka oznaczają, że w jednej furgonetce mieści się więcej zamówień. To bezpośrednio redukuje liczbę kursów i emisję spalin.</a:t>
            </a:r>
          </a:p>
          <a:p>
            <a:r>
              <a:rPr lang="pl-PL" b="1" dirty="0"/>
              <a:t>Eliminacja plastiku:</a:t>
            </a:r>
            <a:r>
              <a:rPr lang="pl-PL" dirty="0"/>
              <a:t> Idealnie dopasowany karton nie wymaga foliowych poduszek ani styropianowych wypełniaczy.</a:t>
            </a:r>
          </a:p>
          <a:p>
            <a:r>
              <a:rPr lang="pl-PL" b="1" dirty="0"/>
              <a:t>Integracja maszyny pakującej z systemem WMS</a:t>
            </a:r>
            <a:r>
              <a:rPr lang="pl-PL" dirty="0"/>
              <a:t> – proces odbywa się automatycznie w ułamku sekundy, bez udziału człowieka.</a:t>
            </a:r>
          </a:p>
        </p:txBody>
      </p:sp>
    </p:spTree>
    <p:extLst>
      <p:ext uri="{BB962C8B-B14F-4D97-AF65-F5344CB8AC3E}">
        <p14:creationId xmlns:p14="http://schemas.microsoft.com/office/powerpoint/2010/main" val="24884020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D7DACD4A-D900-9C37-02E9-2DEDD02B7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E6E4B312-D2BD-DA91-0F17-12A5976E739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en-US" noProof="0" dirty="0"/>
              <a:t>Blockchain</a:t>
            </a:r>
            <a:r>
              <a:rPr lang="pl-PL" dirty="0"/>
              <a:t> w łańcuchu dostaw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92C77252-A17F-4D8E-BF34-6888B3B3AF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 marL="152396" indent="0">
              <a:buNone/>
            </a:pPr>
            <a:r>
              <a:rPr lang="pl-PL" b="1" dirty="0" err="1"/>
              <a:t>Blockchain</a:t>
            </a:r>
            <a:r>
              <a:rPr lang="pl-PL" b="1" dirty="0"/>
              <a:t> </a:t>
            </a:r>
            <a:r>
              <a:rPr lang="pl-PL" dirty="0"/>
              <a:t>to rozproszona, niemożliwa do sfałszowania baza danych. Każdy etap drogi produktu (np. wełny) jest zapisany jako blok informacji, którego nie da się usunąć ani zmienić.</a:t>
            </a:r>
          </a:p>
          <a:p>
            <a:pPr marL="152396" indent="0">
              <a:buNone/>
            </a:pPr>
            <a:endParaRPr lang="pl-PL" b="1" dirty="0"/>
          </a:p>
          <a:p>
            <a:pPr marL="152396" indent="0">
              <a:buNone/>
            </a:pPr>
            <a:r>
              <a:rPr lang="pl-PL" b="1" dirty="0"/>
              <a:t>Zastosowanie:</a:t>
            </a:r>
            <a:r>
              <a:rPr lang="pl-PL" dirty="0"/>
              <a:t> Śledzenie pochodzenia - możesz sprawdzić każdy krok: od hodowli alpaki, przez przędzalnię, aż po gotowy produkt.</a:t>
            </a:r>
          </a:p>
          <a:p>
            <a:pPr marL="152396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645061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5144A6E0-A449-1E90-53E2-A238BF90C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E50B33D8-B97B-AFFA-9763-A0AE4BDDA26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Walka z </a:t>
            </a:r>
            <a:r>
              <a:rPr lang="pl-PL" noProof="0" dirty="0" err="1"/>
              <a:t>greenwashingiem</a:t>
            </a:r>
            <a:r>
              <a:rPr lang="pl-PL" dirty="0"/>
              <a:t> za pomocą danych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492C0361-DE79-661D-F84B-690B7BB037B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 marL="643462" indent="-457200"/>
            <a:r>
              <a:rPr lang="pl-PL" dirty="0"/>
              <a:t>Jeśli marka twierdzi, że produkt jest „</a:t>
            </a:r>
            <a:r>
              <a:rPr lang="pl-PL" dirty="0" err="1"/>
              <a:t>eko</a:t>
            </a:r>
            <a:r>
              <a:rPr lang="pl-PL" dirty="0"/>
              <a:t>”, </a:t>
            </a:r>
            <a:r>
              <a:rPr lang="pl-PL" dirty="0" err="1"/>
              <a:t>Blockchain</a:t>
            </a:r>
            <a:r>
              <a:rPr lang="pl-PL" dirty="0"/>
              <a:t> daje na to twardy, cyfrowy dowód z certyfikowanego źródła.</a:t>
            </a:r>
          </a:p>
          <a:p>
            <a:pPr marL="643462" indent="-457200"/>
            <a:r>
              <a:rPr lang="pl-PL" dirty="0"/>
              <a:t>Ułatwia identyfikację nieetycznych dostawców lub źródeł zanieczyszczeń w skomplikowanym łańcuchu dostaw.</a:t>
            </a:r>
          </a:p>
          <a:p>
            <a:pPr marL="643462" indent="-457200"/>
            <a:r>
              <a:rPr lang="pl-PL" dirty="0"/>
              <a:t>Pełna, transparentna historia produktu dostępna dla klienta np. po zeskanowaniu kodu QR (połączenie świata fizycznego z cyfrowym).</a:t>
            </a:r>
          </a:p>
          <a:p>
            <a:pPr marL="152396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222089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AE277920-82F5-E565-04FA-079FBFE41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71A71AF9-66A0-D14F-8231-F24239D3AE4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Zarządzanie popytem (</a:t>
            </a:r>
            <a:r>
              <a:rPr lang="en-US" noProof="0" dirty="0"/>
              <a:t>Demand Sensing</a:t>
            </a:r>
            <a:r>
              <a:rPr lang="pl-PL" dirty="0"/>
              <a:t>)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E0747A58-2312-01E5-6707-82AEEF5E92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 marL="152396" indent="0">
              <a:buNone/>
            </a:pPr>
            <a:r>
              <a:rPr lang="pl-PL" b="1" dirty="0"/>
              <a:t>Jak to działa?</a:t>
            </a:r>
            <a:r>
              <a:rPr lang="pl-PL" dirty="0"/>
              <a:t> Algorytmy analizują miliardy danych: historię sprzedaży, pogodę, trendy w </a:t>
            </a:r>
            <a:r>
              <a:rPr lang="pl-PL" dirty="0" err="1"/>
              <a:t>social</a:t>
            </a:r>
            <a:r>
              <a:rPr lang="pl-PL" dirty="0"/>
              <a:t> mediach, a nawet święta państwowe, by przewidzieć, co klienci kupią w przyszłym tygodniu.</a:t>
            </a:r>
          </a:p>
          <a:p>
            <a:endParaRPr lang="pl-PL" dirty="0"/>
          </a:p>
          <a:p>
            <a:pPr marL="152396" indent="0">
              <a:buNone/>
            </a:pPr>
            <a:r>
              <a:rPr lang="pl-PL" b="1" dirty="0"/>
              <a:t>Cel:</a:t>
            </a:r>
            <a:r>
              <a:rPr lang="pl-PL" dirty="0"/>
              <a:t> Przejście od modelu „produkujemy dużo i liczymy, że się sprzeda” do „produkujemy dokładnie tyle, ile potrzeba”.</a:t>
            </a:r>
          </a:p>
        </p:txBody>
      </p:sp>
    </p:spTree>
    <p:extLst>
      <p:ext uri="{BB962C8B-B14F-4D97-AF65-F5344CB8AC3E}">
        <p14:creationId xmlns:p14="http://schemas.microsoft.com/office/powerpoint/2010/main" val="1512480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Google Shape;1321;g2ffe74886d7_0_14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" dirty="0"/>
              <a:t>System </a:t>
            </a:r>
            <a:r>
              <a:rPr lang="pl-PL" dirty="0"/>
              <a:t>WMS (</a:t>
            </a:r>
            <a:r>
              <a:rPr lang="en-US" noProof="0" dirty="0"/>
              <a:t>Warehouse Management System</a:t>
            </a:r>
            <a:r>
              <a:rPr lang="pl-PL" dirty="0"/>
              <a:t>)</a:t>
            </a:r>
            <a:endParaRPr dirty="0"/>
          </a:p>
        </p:txBody>
      </p:sp>
      <p:sp>
        <p:nvSpPr>
          <p:cNvPr id="1322" name="Google Shape;1322;g2ffe74886d7_0_14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0000" lnSpcReduction="20000"/>
          </a:bodyPr>
          <a:lstStyle/>
          <a:p>
            <a:pPr marL="0" indent="0">
              <a:buNone/>
            </a:pPr>
            <a:r>
              <a:rPr lang="pl-PL" dirty="0"/>
              <a:t>To oprogramowanie, które zarządza wszystkim, co dzieje się „pod dachem” magazynu - od przyjęcia towaru na palecie, po zapakowanie ostatniego pudełka.</a:t>
            </a:r>
          </a:p>
          <a:p>
            <a:pPr marL="0" indent="0">
              <a:buNone/>
            </a:pPr>
            <a:endParaRPr lang="pl-PL" dirty="0"/>
          </a:p>
          <a:p>
            <a:pPr marL="457200" indent="-457200"/>
            <a:r>
              <a:rPr lang="pl-PL" dirty="0"/>
              <a:t>Praca z </a:t>
            </a:r>
            <a:r>
              <a:rPr lang="pl-PL" b="1" dirty="0"/>
              <a:t>kolektorem</a:t>
            </a:r>
            <a:r>
              <a:rPr lang="pl-PL" dirty="0"/>
              <a:t> (skanerem)</a:t>
            </a:r>
          </a:p>
          <a:p>
            <a:pPr marL="457200" indent="-457200"/>
            <a:r>
              <a:rPr lang="pl-PL" b="1" dirty="0"/>
              <a:t>Automatyczna inwentaryzacja</a:t>
            </a:r>
            <a:r>
              <a:rPr lang="pl-PL" dirty="0"/>
              <a:t>: Stan magazynowy aktualizuje się sam przy każdym „piknięciu” czytnikiem</a:t>
            </a:r>
          </a:p>
          <a:p>
            <a:pPr marL="457200" indent="-457200"/>
            <a:r>
              <a:rPr lang="pl-PL" b="1" dirty="0" err="1"/>
              <a:t>Paperless</a:t>
            </a:r>
            <a:r>
              <a:rPr lang="pl-PL" dirty="0"/>
              <a:t>: Całkowita rezygnacja z papierowych list przewozowych, list zbiórki i faktur dołączanych do paczek.</a:t>
            </a:r>
          </a:p>
          <a:p>
            <a:pPr marL="457200" indent="-457200"/>
            <a:r>
              <a:rPr lang="pl-PL" b="1" dirty="0"/>
              <a:t>Efektywność energetyczna</a:t>
            </a:r>
            <a:r>
              <a:rPr lang="pl-PL" dirty="0"/>
              <a:t>: Optymalizacja ruchu wózków widłowych (krótsze trasy) oznacza rzadsze ładowanie akumulatorów i mniejsze zużycie energii w ogromnych halach.</a:t>
            </a:r>
            <a:endParaRPr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C985A0CB-ABDF-B8E3-BBF4-C4BB45A8F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9EA055FB-337F-6161-6FE2-D6367F0288E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 fontScale="90000"/>
          </a:bodyPr>
          <a:lstStyle/>
          <a:p>
            <a:pPr>
              <a:buSzPct val="100000"/>
            </a:pPr>
            <a:r>
              <a:rPr lang="pl-PL" dirty="0"/>
              <a:t>Cyfrowa walka z marnotrawstwem (</a:t>
            </a:r>
            <a:r>
              <a:rPr lang="en-US" noProof="0" dirty="0"/>
              <a:t>Twin Transition</a:t>
            </a:r>
            <a:r>
              <a:rPr lang="pl-PL" dirty="0"/>
              <a:t>)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E7EFF61F-DB72-F5B6-A3BA-37BEC5E1B8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7500" lnSpcReduction="20000"/>
          </a:bodyPr>
          <a:lstStyle/>
          <a:p>
            <a:pPr marL="152396" indent="0">
              <a:buNone/>
            </a:pPr>
            <a:r>
              <a:rPr lang="pl-PL" i="1" dirty="0"/>
              <a:t>Najbardziej ekologiczny produkt to ten, którego nie wyprodukowano niepotrzebnie.</a:t>
            </a:r>
            <a:r>
              <a:rPr lang="pl-PL" dirty="0"/>
              <a:t> </a:t>
            </a:r>
          </a:p>
          <a:p>
            <a:pPr marL="152396" indent="0">
              <a:buNone/>
            </a:pPr>
            <a:endParaRPr lang="pl-PL" dirty="0"/>
          </a:p>
          <a:p>
            <a:r>
              <a:rPr lang="pl-PL" dirty="0"/>
              <a:t>Unikanie zużycia wody, energii i surowców na rzeczy, które skończyłyby na wyprzedaży lub wysypisku.</a:t>
            </a:r>
          </a:p>
          <a:p>
            <a:r>
              <a:rPr lang="pl-PL" dirty="0"/>
              <a:t>Wykorzystanie uczenia maszynowego do analizy </a:t>
            </a:r>
            <a:r>
              <a:rPr lang="pl-PL" i="1" dirty="0"/>
              <a:t>Big Data</a:t>
            </a:r>
            <a:r>
              <a:rPr lang="pl-PL" dirty="0"/>
              <a:t>. System uczy się na błędach z przeszłości i staje się coraz dokładniejszy.</a:t>
            </a:r>
          </a:p>
          <a:p>
            <a:endParaRPr lang="pl-PL" dirty="0"/>
          </a:p>
          <a:p>
            <a:pPr marL="152396" indent="0">
              <a:buNone/>
            </a:pPr>
            <a:r>
              <a:rPr lang="pl-PL" b="1" dirty="0"/>
              <a:t>Efekt:</a:t>
            </a:r>
            <a:r>
              <a:rPr lang="pl-PL" dirty="0"/>
              <a:t> Stabilniejszy biznes (mniej strat finansowych) i czystsza planeta (mniej odpadów produkcyjnych).</a:t>
            </a:r>
          </a:p>
        </p:txBody>
      </p:sp>
    </p:spTree>
    <p:extLst>
      <p:ext uri="{BB962C8B-B14F-4D97-AF65-F5344CB8AC3E}">
        <p14:creationId xmlns:p14="http://schemas.microsoft.com/office/powerpoint/2010/main" val="7242399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74E5EE9C-7DBD-3433-7EC9-98357FA2B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9B9FEEEE-79AB-9233-2BC7-8FB725C1C27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Dark Stores, czyli cyfrowe centra blisko klienta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386CB2A4-5972-15DB-CAE2-9C5DF0C098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 marL="152396" indent="0">
              <a:buNone/>
            </a:pPr>
            <a:r>
              <a:rPr lang="pl-PL" b="1" dirty="0"/>
              <a:t>Czym są?</a:t>
            </a:r>
            <a:r>
              <a:rPr lang="pl-PL" dirty="0"/>
              <a:t> To małe, w pełni zautomatyzowane centra logistyczne umieszczone w środku miasta, zamiast ogromnych hal pod miastem. </a:t>
            </a:r>
          </a:p>
          <a:p>
            <a:pPr marL="152396" indent="0">
              <a:buNone/>
            </a:pPr>
            <a:r>
              <a:rPr lang="pl-PL" dirty="0"/>
              <a:t>„Dark”, bo nie wejdziesz tam jako klient – służą tylko do obsługi zamówień online.</a:t>
            </a:r>
          </a:p>
          <a:p>
            <a:pPr marL="152396" indent="0">
              <a:buNone/>
            </a:pPr>
            <a:r>
              <a:rPr lang="pl-PL" dirty="0"/>
              <a:t>Systemy zarządzające zapasami wiedzą, co kupują mieszkańcy danej dzielnicy i dostarczają tam tylko te konkretne towary.</a:t>
            </a:r>
          </a:p>
        </p:txBody>
      </p:sp>
    </p:spTree>
    <p:extLst>
      <p:ext uri="{BB962C8B-B14F-4D97-AF65-F5344CB8AC3E}">
        <p14:creationId xmlns:p14="http://schemas.microsoft.com/office/powerpoint/2010/main" val="34288690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5793701A-47C9-36B3-DC20-43DCB95B7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EADA7AB5-6279-465D-BC19-7DFAC730F7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Eko-etykietowanie (</a:t>
            </a:r>
            <a:r>
              <a:rPr lang="en-US" noProof="0" dirty="0"/>
              <a:t>Eco-labeling</a:t>
            </a:r>
            <a:r>
              <a:rPr lang="pl-PL" dirty="0"/>
              <a:t>)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9F86A305-BF2D-A18E-6316-83F06996B23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 marL="152396" indent="0">
              <a:buNone/>
            </a:pPr>
            <a:r>
              <a:rPr lang="pl-PL" dirty="0"/>
              <a:t>To system oznaczeń graficznych (ikony liścia, chmurki, skale A-E) pojawiający się w interfejsie sklepu przy produkcie lub metodzie dostawy.</a:t>
            </a:r>
          </a:p>
          <a:p>
            <a:pPr marL="152396" indent="0">
              <a:buNone/>
            </a:pPr>
            <a:r>
              <a:rPr lang="pl-PL" b="1" dirty="0"/>
              <a:t>Przykład: Etykiety energetyczne na lodówkach.</a:t>
            </a:r>
            <a:r>
              <a:rPr lang="pl-PL" dirty="0"/>
              <a:t> Tak jak wybierasz klasę A+++, tak w e-commerce system podpowiada Ci, który wybór jest mniej szkodliwy dla planety.</a:t>
            </a:r>
          </a:p>
        </p:txBody>
      </p:sp>
    </p:spTree>
    <p:extLst>
      <p:ext uri="{BB962C8B-B14F-4D97-AF65-F5344CB8AC3E}">
        <p14:creationId xmlns:p14="http://schemas.microsoft.com/office/powerpoint/2010/main" val="19934603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5601A10B-37CE-4984-524D-6CDE1581A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BB1CB838-91CA-05C2-E61E-9EFCD0A248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Dlaczego </a:t>
            </a:r>
            <a:r>
              <a:rPr lang="pl-PL" dirty="0" err="1"/>
              <a:t>eko</a:t>
            </a:r>
            <a:r>
              <a:rPr lang="pl-PL" dirty="0"/>
              <a:t>-etykiety zmieniają e-commerce?</a:t>
            </a:r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9DBF5AFE-12C9-2804-EEAF-6855FCBA355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92500"/>
          </a:bodyPr>
          <a:lstStyle/>
          <a:p>
            <a:r>
              <a:rPr lang="en-US" b="1" noProof="0" dirty="0"/>
              <a:t>Nudging</a:t>
            </a:r>
            <a:r>
              <a:rPr lang="pl-PL" b="1" dirty="0"/>
              <a:t>:</a:t>
            </a:r>
            <a:r>
              <a:rPr lang="pl-PL" dirty="0"/>
              <a:t> Cyfrowe wyróżnienie zielonej dostawy (np. zielona ramka, napis „Najczęściej wybierana”) podprogowo zachęca do lepszych wyborów.</a:t>
            </a:r>
          </a:p>
          <a:p>
            <a:r>
              <a:rPr lang="pl-PL" b="1" dirty="0"/>
              <a:t>Edukacja klienta:</a:t>
            </a:r>
            <a:r>
              <a:rPr lang="pl-PL" dirty="0"/>
              <a:t> Kupujący widzi, że wybór dostawy do domu jest np. o 60% bardziej emisyjny niż odbiór w punkcie.</a:t>
            </a:r>
          </a:p>
          <a:p>
            <a:r>
              <a:rPr lang="pl-PL" b="1" dirty="0"/>
              <a:t>Weryfikowalność:</a:t>
            </a:r>
            <a:r>
              <a:rPr lang="pl-PL" dirty="0"/>
              <a:t> Etykiety często </a:t>
            </a:r>
            <a:r>
              <a:rPr lang="pl-PL" dirty="0" err="1"/>
              <a:t>linkują</a:t>
            </a:r>
            <a:r>
              <a:rPr lang="pl-PL" dirty="0"/>
              <a:t> do cyfrowych certyfikatów, co zapobiega pustym obietnicom (</a:t>
            </a:r>
            <a:r>
              <a:rPr lang="pl-PL" dirty="0" err="1"/>
              <a:t>greenwashingowi</a:t>
            </a:r>
            <a:r>
              <a:rPr lang="pl-PL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547325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32C0AE07-E6A8-ECD7-55F0-356EB8B48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703AC849-1EC3-B035-9D2E-B68EAF77A7C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en-US" noProof="0" dirty="0"/>
              <a:t>Carbon Footprint Calculators </a:t>
            </a:r>
            <a:r>
              <a:rPr lang="pl-PL" dirty="0"/>
              <a:t>– Kalkulatory CO2</a:t>
            </a:r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917D0E70-A7B3-AD52-6578-45B475D9CAF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 marL="152396" indent="0">
              <a:buNone/>
            </a:pPr>
            <a:r>
              <a:rPr lang="pl-PL" dirty="0"/>
              <a:t>Sklep integruje się z zewnętrzną bazą danych (przez API), która liczy ślad węglowy zamówienia na podstawie: wagi towaru, miejsca produkcji i wybranego środka transportu.</a:t>
            </a:r>
          </a:p>
          <a:p>
            <a:pPr marL="152396" indent="0">
              <a:buNone/>
            </a:pPr>
            <a:r>
              <a:rPr lang="pl-PL" b="1" dirty="0"/>
              <a:t>Przykład:</a:t>
            </a:r>
            <a:r>
              <a:rPr lang="pl-PL" dirty="0"/>
              <a:t> Widzisz komunikat: „Twoje zamówienie wygeneruje 2,5 kg CO2. Możesz to zniwelować, dopłacając 1 zł na sadzenie lasu”.</a:t>
            </a:r>
          </a:p>
        </p:txBody>
      </p:sp>
    </p:spTree>
    <p:extLst>
      <p:ext uri="{BB962C8B-B14F-4D97-AF65-F5344CB8AC3E}">
        <p14:creationId xmlns:p14="http://schemas.microsoft.com/office/powerpoint/2010/main" val="17163407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2D2F29FB-69D1-1899-C15F-1434FACC0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13CDB81D-8749-41D1-BE36-A34438A873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noProof="0" dirty="0"/>
              <a:t>Cyfrowy ślad węglowy jako standard biznesowy</a:t>
            </a:r>
            <a:endParaRPr lang="pl-PL"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44CD2B6C-C745-535C-F13A-513BA59710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92500"/>
          </a:bodyPr>
          <a:lstStyle/>
          <a:p>
            <a:pPr marL="152396" indent="0">
              <a:buNone/>
            </a:pPr>
            <a:r>
              <a:rPr lang="pl-PL" dirty="0"/>
              <a:t>Wykorzystanie Big Data do obliczania skomplikowanych zmiennych logistycznych w czasie rzeczywistym podczas finalizacji zakupu.</a:t>
            </a:r>
          </a:p>
          <a:p>
            <a:r>
              <a:rPr lang="pl-PL" b="1" dirty="0"/>
              <a:t>Kompensacja:</a:t>
            </a:r>
            <a:r>
              <a:rPr lang="pl-PL" dirty="0"/>
              <a:t> Automatyczne systemy mikropłatności pozwalają finansować projekty ekologiczne (np. farmy wiatrowe) bezpośrednio z poziomu koszyka.</a:t>
            </a:r>
          </a:p>
          <a:p>
            <a:r>
              <a:rPr lang="pl-PL" b="1" dirty="0"/>
              <a:t>Świadomość operacyjna:</a:t>
            </a:r>
            <a:r>
              <a:rPr lang="pl-PL" dirty="0"/>
              <a:t> Firmy dzięki tym danym widzą, w których etapach ich logistyka „truje” najbardziej i tam kierują inwestycje.</a:t>
            </a:r>
          </a:p>
          <a:p>
            <a:pPr marL="152396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405157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EFB4EC10-96C7-808F-44E4-5D095BFEF8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7C500DF9-E457-1D5F-0F8E-26AD3FE7368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Standardy EDI (</a:t>
            </a:r>
            <a:r>
              <a:rPr lang="en-US" noProof="0" dirty="0"/>
              <a:t>Electronic Data Interchange</a:t>
            </a:r>
            <a:r>
              <a:rPr lang="pl-PL" dirty="0"/>
              <a:t>)</a:t>
            </a:r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3AB81A26-C2DE-BDE3-96B6-DE96FC9A43C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 marL="152396" indent="0">
              <a:buNone/>
            </a:pPr>
            <a:r>
              <a:rPr lang="pl-PL" dirty="0"/>
              <a:t>Standard przesyłania dokumentów (faktur, zamówień, awizacji) bezpośrednio między komputerami różnych firm, bez udziału człowieka i papieru.</a:t>
            </a:r>
          </a:p>
          <a:p>
            <a:pPr marL="152396" indent="0">
              <a:buNone/>
            </a:pPr>
            <a:r>
              <a:rPr lang="pl-PL" dirty="0"/>
              <a:t>Pełna automatyzacja obiegu dokumentów. Błędy ludzkie (np. literówka w fakturze) zostają wyeliminowane, bo dane płyną prosto z jednego systemu do drugiego.</a:t>
            </a:r>
          </a:p>
        </p:txBody>
      </p:sp>
    </p:spTree>
    <p:extLst>
      <p:ext uri="{BB962C8B-B14F-4D97-AF65-F5344CB8AC3E}">
        <p14:creationId xmlns:p14="http://schemas.microsoft.com/office/powerpoint/2010/main" val="16887548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04E4D8B1-54F3-AB9C-FBFE-31834266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2C85F2A2-80F0-F42C-CC9D-70EC2FFFC0E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Ekologiczny wymiar cyfrowej dokumentacji</a:t>
            </a:r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7BB67895-F5D1-048E-2FF4-C9CCE713C67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92500" lnSpcReduction="10000"/>
          </a:bodyPr>
          <a:lstStyle/>
          <a:p>
            <a:r>
              <a:rPr lang="pl-PL" b="1" dirty="0"/>
              <a:t>Oszczędność papieru i tuszu:</a:t>
            </a:r>
            <a:r>
              <a:rPr lang="pl-PL" dirty="0"/>
              <a:t> W skali globalnego e-commerce to miliardy stron rocznie, których nie trzeba drukować, składować i utylizować.</a:t>
            </a:r>
          </a:p>
          <a:p>
            <a:r>
              <a:rPr lang="pl-PL" b="1" dirty="0"/>
              <a:t>Mniejszy ślad węglowy administracji:</a:t>
            </a:r>
            <a:r>
              <a:rPr lang="pl-PL" dirty="0"/>
              <a:t> Brak konieczności fizycznego transportu dokumentów między biurami, urzędami i kontrahentami.</a:t>
            </a:r>
          </a:p>
          <a:p>
            <a:r>
              <a:rPr lang="pl-PL" b="1" dirty="0"/>
              <a:t>Szybkość reakcji:</a:t>
            </a:r>
            <a:r>
              <a:rPr lang="pl-PL" dirty="0"/>
              <a:t> Błyskawiczna korekta błędu w cyfrowym dokumencie zapobiega np. błędnemu wysłaniu 1000 paczek, co byłoby logistyczną i ekologiczną katastrofą.</a:t>
            </a:r>
          </a:p>
          <a:p>
            <a:pPr marL="152396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98147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g2ffe74886d7_0_20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 fontScale="90000"/>
          </a:bodyPr>
          <a:lstStyle/>
          <a:p>
            <a:pPr>
              <a:buSzPct val="100000"/>
            </a:pPr>
            <a:r>
              <a:rPr lang="pl-PL" dirty="0"/>
              <a:t>D2C (</a:t>
            </a:r>
            <a:r>
              <a:rPr lang="en-US" noProof="0" dirty="0"/>
              <a:t>Direct-to-Consumer</a:t>
            </a:r>
            <a:r>
              <a:rPr lang="pl-PL" dirty="0"/>
              <a:t>), czyli prosto od producenta</a:t>
            </a:r>
            <a:endParaRPr dirty="0"/>
          </a:p>
        </p:txBody>
      </p:sp>
      <p:sp>
        <p:nvSpPr>
          <p:cNvPr id="1328" name="Google Shape;1328;g2ffe74886d7_0_20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0000" lnSpcReduction="20000"/>
          </a:bodyPr>
          <a:lstStyle/>
          <a:p>
            <a:pPr marL="0" indent="0">
              <a:buNone/>
            </a:pPr>
            <a:r>
              <a:rPr lang="pl-PL" dirty="0"/>
              <a:t>Tradycyjnie producent sprzedawał towar hurtowni, hurtownia sklepowi, a sklep klientowi. W modelu D2C producent otwiera własny sklep internetowy i buduje relację bezpośrednio z klientem.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Dzięki cyfryzacji (gotowe platformy e-commerce, media społecznościowe) producent nie musi już walczyć o miejsce na półce w markecie - jego „półką” jest ekran </a:t>
            </a:r>
            <a:r>
              <a:rPr lang="pl-PL" dirty="0" err="1"/>
              <a:t>smartfona</a:t>
            </a:r>
            <a:r>
              <a:rPr lang="pl-PL" dirty="0"/>
              <a:t>.</a:t>
            </a:r>
            <a:r>
              <a:rPr lang="pl-PL" b="1" dirty="0"/>
              <a:t> </a:t>
            </a:r>
          </a:p>
          <a:p>
            <a:pPr marL="152396" indent="0">
              <a:buNone/>
            </a:pPr>
            <a:endParaRPr lang="pl-PL" b="1" dirty="0"/>
          </a:p>
          <a:p>
            <a:pPr marL="152396" indent="0">
              <a:buNone/>
            </a:pPr>
            <a:r>
              <a:rPr lang="pl-PL" b="1" dirty="0"/>
              <a:t>Przykłady:</a:t>
            </a:r>
            <a:endParaRPr lang="pl-PL" dirty="0"/>
          </a:p>
          <a:p>
            <a:r>
              <a:rPr lang="pl-PL" b="1" dirty="0"/>
              <a:t>Nike:</a:t>
            </a:r>
            <a:r>
              <a:rPr lang="pl-PL" dirty="0"/>
              <a:t> Ograniczyło sprzedaż w wielu sklepach </a:t>
            </a:r>
            <a:r>
              <a:rPr lang="pl-PL" dirty="0" err="1"/>
              <a:t>multibrandowych</a:t>
            </a:r>
            <a:r>
              <a:rPr lang="pl-PL" dirty="0"/>
              <a:t>, by skupić się na własnej aplikacji i stronie.</a:t>
            </a:r>
          </a:p>
          <a:p>
            <a:r>
              <a:rPr lang="pl-PL" b="1" dirty="0"/>
              <a:t>Tesla:</a:t>
            </a:r>
            <a:r>
              <a:rPr lang="pl-PL" dirty="0"/>
              <a:t> Nie ma tradycyjnych salonów dealerskich, a samochód zamawiasz bezpośrednio na ich stronie.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" name="Google Shape;1333;g2ffe74886d7_0_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>
                <a:latin typeface="Calibri" panose="020F0502020204030204" pitchFamily="34" charset="0"/>
                <a:sym typeface="Oswald Light"/>
              </a:rPr>
              <a:t>D2C jako napęd </a:t>
            </a:r>
            <a:r>
              <a:rPr lang="en-US" noProof="0" dirty="0">
                <a:latin typeface="Calibri" panose="020F0502020204030204" pitchFamily="34" charset="0"/>
                <a:sym typeface="Oswald Light"/>
              </a:rPr>
              <a:t>Twin Transition</a:t>
            </a:r>
            <a:endParaRPr dirty="0">
              <a:latin typeface="Calibri" panose="020F0502020204030204" pitchFamily="34" charset="0"/>
              <a:sym typeface="Oswald Light"/>
            </a:endParaRPr>
          </a:p>
        </p:txBody>
      </p:sp>
      <p:sp>
        <p:nvSpPr>
          <p:cNvPr id="1334" name="Google Shape;1334;g2ffe74886d7_0_27"/>
          <p:cNvSpPr txBox="1">
            <a:spLocks noGrp="1"/>
          </p:cNvSpPr>
          <p:nvPr>
            <p:ph sz="half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0000" lnSpcReduction="20000"/>
          </a:bodyPr>
          <a:lstStyle/>
          <a:p>
            <a:pPr marL="152396" indent="0">
              <a:buNone/>
            </a:pPr>
            <a:r>
              <a:rPr lang="pl-PL" b="1" dirty="0"/>
              <a:t>Dane to nowa waluta.</a:t>
            </a:r>
            <a:endParaRPr lang="pl-PL" dirty="0"/>
          </a:p>
          <a:p>
            <a:r>
              <a:rPr lang="pl-PL" dirty="0"/>
              <a:t>Producent widzi każdy Twój ruch na stronie. Wie, co oglądasz, a czego nie. Nie musi pytać hurtownika „co się sprzedaje?” – on to </a:t>
            </a:r>
            <a:r>
              <a:rPr lang="pl-PL" b="1" dirty="0"/>
              <a:t>wie w czasie rzeczywistym</a:t>
            </a:r>
            <a:r>
              <a:rPr lang="pl-PL" dirty="0"/>
              <a:t>.</a:t>
            </a:r>
          </a:p>
          <a:p>
            <a:r>
              <a:rPr lang="pl-PL" dirty="0"/>
              <a:t>Możliwość pełnej personalizacji (np. buty z Twoim nazwiskiem zaprojektowane w konfiguratorze online).</a:t>
            </a:r>
          </a:p>
          <a:p>
            <a:pPr marL="152396" indent="0">
              <a:buNone/>
            </a:pPr>
            <a:endParaRPr lang="pl-PL" b="1" dirty="0"/>
          </a:p>
        </p:txBody>
      </p:sp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A510FA9E-581E-AA94-CEA7-8547437FAE2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marL="152396" indent="0">
              <a:buNone/>
            </a:pPr>
            <a:r>
              <a:rPr lang="pl-PL" b="1" dirty="0"/>
              <a:t>Krótsza droga, mniej marnotrawstwa.</a:t>
            </a:r>
            <a:endParaRPr lang="pl-PL" dirty="0"/>
          </a:p>
          <a:p>
            <a:r>
              <a:rPr lang="pl-PL" b="1" dirty="0"/>
              <a:t>Mniej transportu:</a:t>
            </a:r>
            <a:r>
              <a:rPr lang="pl-PL" dirty="0"/>
              <a:t> Towar nie musi jeździć z fabryki do magazynu centralnego hurtowni, potem do sklepu, a na końcu do Ciebie. Mniej przeładunków = mniejszy ślad węglowy.</a:t>
            </a:r>
          </a:p>
          <a:p>
            <a:r>
              <a:rPr lang="pl-PL" b="1" dirty="0"/>
              <a:t>Koniec z nadprodukcją:</a:t>
            </a:r>
            <a:r>
              <a:rPr lang="pl-PL" dirty="0"/>
              <a:t> Dzięki danym producent wie dokładnie, ile sztuk wyprodukować. Nie tworzy "stoków" (nadmiarów), które potem lądują na wysypiskach lub są utylizowane.</a:t>
            </a:r>
          </a:p>
          <a:p>
            <a:r>
              <a:rPr lang="pl-PL" b="1" dirty="0"/>
              <a:t>Ekologiczne opakowania zbiorcze:</a:t>
            </a:r>
            <a:r>
              <a:rPr lang="pl-PL" dirty="0"/>
              <a:t> Producent kontroluje sposób pakowania od samego początku, eliminując zbędny plastik stosowany do zabezpieczania towaru w tradycyjnym transporcie hurtowym.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" name="Google Shape;1339;g2ffe74886d7_0_34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 fontScale="90000"/>
          </a:bodyPr>
          <a:lstStyle/>
          <a:p>
            <a:pPr>
              <a:buSzPct val="100000"/>
            </a:pPr>
            <a:r>
              <a:rPr lang="pl-PL" dirty="0"/>
              <a:t>Optymalizacja tras – jak AI zastępuje zwykły GPS?</a:t>
            </a:r>
            <a:endParaRPr dirty="0"/>
          </a:p>
        </p:txBody>
      </p:sp>
      <p:sp>
        <p:nvSpPr>
          <p:cNvPr id="1340" name="Google Shape;1340;g2ffe74886d7_0_34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0000" lnSpcReduction="20000"/>
          </a:bodyPr>
          <a:lstStyle/>
          <a:p>
            <a:pPr marL="0" indent="0">
              <a:buNone/>
            </a:pPr>
            <a:r>
              <a:rPr lang="pl-PL" b="1" dirty="0"/>
              <a:t>Problem:</a:t>
            </a:r>
            <a:r>
              <a:rPr lang="pl-PL" dirty="0"/>
              <a:t> Wyobraź sobie kuriera, który ma do rozwiezienia 100 paczek w mieście pełnym korków, robót drogowych i ulic jednokierunkowych. </a:t>
            </a:r>
            <a:endParaRPr lang="pl-PL" b="1" dirty="0"/>
          </a:p>
          <a:p>
            <a:pPr marL="0" indent="0">
              <a:buNone/>
            </a:pPr>
            <a:r>
              <a:rPr lang="pl-PL" b="1" dirty="0"/>
              <a:t>Rozwiązanie (AI):</a:t>
            </a:r>
            <a:r>
              <a:rPr lang="pl-PL" dirty="0"/>
              <a:t> Algorytmy optymalizacyjne w ułamku sekundy analizują miliardy scenariuszy, biorąc pod uwagę:</a:t>
            </a:r>
          </a:p>
          <a:p>
            <a:r>
              <a:rPr lang="pl-PL" dirty="0"/>
              <a:t>Aktualne natężenie ruchu (korki).</a:t>
            </a:r>
          </a:p>
          <a:p>
            <a:r>
              <a:rPr lang="pl-PL" dirty="0"/>
              <a:t>Okna czasowe (klient chce paczkę między 10:00 a 12:00).</a:t>
            </a:r>
          </a:p>
          <a:p>
            <a:r>
              <a:rPr lang="pl-PL" dirty="0"/>
              <a:t>Gabaryty auta (czy ten </a:t>
            </a:r>
            <a:r>
              <a:rPr lang="pl-PL" dirty="0" err="1"/>
              <a:t>bus</a:t>
            </a:r>
            <a:r>
              <a:rPr lang="pl-PL" dirty="0"/>
              <a:t> zmieści się w tej wąskiej uliczce?).</a:t>
            </a:r>
          </a:p>
          <a:p>
            <a:endParaRPr lang="pl-PL" dirty="0"/>
          </a:p>
          <a:p>
            <a:pPr marL="152396" indent="0">
              <a:buNone/>
            </a:pPr>
            <a:r>
              <a:rPr lang="pl-PL" dirty="0"/>
              <a:t>Zwykły GPS prowadzi Cię z punktu A do B. AI układa całą mozaikę 100 punktów tak, abyś ani razu nie musiał niepotrzebnie zawracać.</a:t>
            </a:r>
          </a:p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" name="Google Shape;1345;g2ffe74886d7_0_41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Dlaczego inteligentna trasa to „zielona” trasa?</a:t>
            </a:r>
            <a:endParaRPr dirty="0"/>
          </a:p>
        </p:txBody>
      </p:sp>
      <p:sp>
        <p:nvSpPr>
          <p:cNvPr id="1346" name="Google Shape;1346;g2ffe74886d7_0_41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7500" lnSpcReduction="20000"/>
          </a:bodyPr>
          <a:lstStyle/>
          <a:p>
            <a:pPr marL="0" indent="0">
              <a:buNone/>
            </a:pPr>
            <a:r>
              <a:rPr lang="pl-PL" dirty="0"/>
              <a:t>Systemy takie jak </a:t>
            </a:r>
            <a:r>
              <a:rPr lang="pl-PL" b="1" dirty="0"/>
              <a:t>UPS Orion</a:t>
            </a:r>
            <a:r>
              <a:rPr lang="pl-PL" dirty="0"/>
              <a:t>, który dzięki algorytmom pozwala kierowcom unikać skręcania w lewo (co w USA skraca czas stania na światłach i drastycznie zmniejsza liczbę wypadków oraz zużycie paliwa).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Kierowca nie jedzie już „na pamięć”. System dynamicznie zmienia trasę w trakcie dnia, jeśli na drodze wydarzy się wypadek.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System uczy się, że np. w piątki o 15:00 dana ulica jest zawsze nieprzejezdna i planuje ją rano lub wieczorem.</a:t>
            </a:r>
          </a:p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" name="Google Shape;1351;g2ffe74886d7_0_48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Internet Rzeczy (</a:t>
            </a:r>
            <a:r>
              <a:rPr lang="pl-PL" dirty="0" err="1"/>
              <a:t>IoT</a:t>
            </a:r>
            <a:r>
              <a:rPr lang="pl-PL" dirty="0"/>
              <a:t>)</a:t>
            </a:r>
            <a:endParaRPr dirty="0"/>
          </a:p>
        </p:txBody>
      </p:sp>
      <p:sp>
        <p:nvSpPr>
          <p:cNvPr id="1352" name="Google Shape;1352;g2ffe74886d7_0_48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0000" lnSpcReduction="20000"/>
          </a:bodyPr>
          <a:lstStyle/>
          <a:p>
            <a:pPr marL="0" indent="0">
              <a:buNone/>
            </a:pPr>
            <a:r>
              <a:rPr lang="pl-PL" b="1" dirty="0"/>
              <a:t>Czym jest </a:t>
            </a:r>
            <a:r>
              <a:rPr lang="pl-PL" b="1" dirty="0" err="1"/>
              <a:t>IoT</a:t>
            </a:r>
            <a:r>
              <a:rPr lang="pl-PL" b="1" dirty="0"/>
              <a:t> w e-commerce?</a:t>
            </a:r>
            <a:r>
              <a:rPr lang="pl-PL" dirty="0"/>
              <a:t> </a:t>
            </a:r>
          </a:p>
          <a:p>
            <a:pPr marL="0" indent="0">
              <a:buNone/>
            </a:pPr>
            <a:r>
              <a:rPr lang="pl-PL" dirty="0"/>
              <a:t>To sieć czujników, nadajników i skanerów umieszczonych w paczkach, na paletach, w ciężarówkach, a nawet na półkach magazynowych.</a:t>
            </a:r>
          </a:p>
          <a:p>
            <a:pPr marL="0" indent="0">
              <a:buNone/>
            </a:pPr>
            <a:endParaRPr lang="pl-PL" dirty="0"/>
          </a:p>
          <a:p>
            <a:r>
              <a:rPr lang="pl-PL" b="1" dirty="0" err="1"/>
              <a:t>Tagi</a:t>
            </a:r>
            <a:r>
              <a:rPr lang="pl-PL" b="1" dirty="0"/>
              <a:t> RFID:</a:t>
            </a:r>
            <a:r>
              <a:rPr lang="pl-PL" dirty="0"/>
              <a:t> Zastępują kody kreskowe. Możesz zeskanować całą paletę towaru w sekundę, nawet nie otwierając kartonu.</a:t>
            </a:r>
          </a:p>
          <a:p>
            <a:r>
              <a:rPr lang="pl-PL" b="1" dirty="0"/>
              <a:t>Inteligentne kontenery:</a:t>
            </a:r>
            <a:r>
              <a:rPr lang="pl-PL" dirty="0"/>
              <a:t> Przesyłają informację o swojej lokalizacji (GPS) i o tym, czy nikt ich niepowołanie nie otworzył.</a:t>
            </a:r>
          </a:p>
          <a:p>
            <a:r>
              <a:rPr lang="pl-PL" b="1" dirty="0"/>
              <a:t>Sensory środowiskowe:</a:t>
            </a:r>
            <a:r>
              <a:rPr lang="pl-PL" dirty="0"/>
              <a:t> Mierzą temperaturę i wilgotność (kluczowe przy transporcie żywności lub leków).</a:t>
            </a:r>
          </a:p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" name="Google Shape;1357;g2ffe74886d7_0_55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 err="1"/>
              <a:t>IoT</a:t>
            </a:r>
            <a:r>
              <a:rPr lang="pl-PL" dirty="0"/>
              <a:t> jako strażnik jakości</a:t>
            </a:r>
            <a:endParaRPr dirty="0"/>
          </a:p>
        </p:txBody>
      </p:sp>
      <p:sp>
        <p:nvSpPr>
          <p:cNvPr id="1358" name="Google Shape;1358;g2ffe74886d7_0_55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7500" lnSpcReduction="20000"/>
          </a:bodyPr>
          <a:lstStyle/>
          <a:p>
            <a:pPr marL="152396" indent="0">
              <a:buNone/>
            </a:pPr>
            <a:r>
              <a:rPr lang="pl-PL" b="1" dirty="0"/>
              <a:t>Odczyt w czasie rzeczywistym: </a:t>
            </a:r>
            <a:r>
              <a:rPr lang="pl-PL" dirty="0"/>
              <a:t>Koniec z ręcznym liczeniem towaru. Magazyn sam wie, ile ma produktów na półkach. Pełna transparentność - klient widzi na mapie, gdzie dokładnie jest jego przesyłka </a:t>
            </a:r>
            <a:r>
              <a:rPr lang="pl-PL" dirty="0" err="1"/>
              <a:t>premium</a:t>
            </a:r>
            <a:r>
              <a:rPr lang="pl-PL" dirty="0"/>
              <a:t>.</a:t>
            </a:r>
          </a:p>
          <a:p>
            <a:pPr marL="152396" indent="0">
              <a:buNone/>
            </a:pPr>
            <a:r>
              <a:rPr lang="pl-PL" b="1" dirty="0"/>
              <a:t>Monitoring żywności (</a:t>
            </a:r>
            <a:r>
              <a:rPr lang="en-US" b="1" noProof="0" dirty="0"/>
              <a:t>Cold Chain</a:t>
            </a:r>
            <a:r>
              <a:rPr lang="pl-PL" b="1" dirty="0"/>
              <a:t>):</a:t>
            </a:r>
            <a:r>
              <a:rPr lang="pl-PL" dirty="0"/>
              <a:t> Jeśli w ciężarówce z nabiałem wzrośnie temperatura, system natychmiast alarmuje kierowcę.</a:t>
            </a:r>
          </a:p>
          <a:p>
            <a:pPr marL="152396" indent="0">
              <a:buNone/>
            </a:pPr>
            <a:r>
              <a:rPr lang="pl-PL" b="1" dirty="0"/>
              <a:t>Lepsze wykorzystanie zasobów:</a:t>
            </a:r>
            <a:r>
              <a:rPr lang="pl-PL" dirty="0"/>
              <a:t> Czujniki w kontenerach informują, czy są one pełne. Nie wysyłamy „pustych przebiegów”, bo system łączy ładunki tam, gdzie widzi wolną przestrzeń.</a:t>
            </a:r>
          </a:p>
          <a:p>
            <a:pPr marL="152396" indent="0">
              <a:buNone/>
            </a:pPr>
            <a:r>
              <a:rPr lang="pl-PL" b="1" dirty="0"/>
              <a:t>Dłuższe życie maszyn:</a:t>
            </a:r>
            <a:r>
              <a:rPr lang="pl-PL" dirty="0"/>
              <a:t> Czujniki w wózkach widłowych informują o usterce, zanim maszyna się zepsuje (</a:t>
            </a:r>
            <a:r>
              <a:rPr lang="en-US" i="1" noProof="0" dirty="0"/>
              <a:t>predictive maintenance</a:t>
            </a:r>
            <a:r>
              <a:rPr lang="pl-PL" dirty="0"/>
              <a:t>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80DED1-BD84-4B51-8EAC-1EEB9F1F8D80}">
  <ds:schemaRefs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853e06b7-a411-4003-87a8-8e7988b9a28c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4B8CC27-C54F-4B2E-B125-19DCBE79359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8D94B0-A13F-428D-A658-F81ADD32AD8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3167</Words>
  <Application>Microsoft Office PowerPoint</Application>
  <PresentationFormat>Panoramiczny</PresentationFormat>
  <Paragraphs>198</Paragraphs>
  <Slides>37</Slides>
  <Notes>35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37</vt:i4>
      </vt:variant>
    </vt:vector>
  </HeadingPairs>
  <TitlesOfParts>
    <vt:vector size="43" baseType="lpstr">
      <vt:lpstr>Aptos</vt:lpstr>
      <vt:lpstr>Arial</vt:lpstr>
      <vt:lpstr>Calibri</vt:lpstr>
      <vt:lpstr>Calibri Light</vt:lpstr>
      <vt:lpstr>Economica</vt:lpstr>
      <vt:lpstr>Motyw pakietu Office</vt:lpstr>
      <vt:lpstr>Projekt „Kierunki – drogi dla gospodarki”</vt:lpstr>
      <vt:lpstr>System OMS (Order Management System)</vt:lpstr>
      <vt:lpstr>System WMS (Warehouse Management System)</vt:lpstr>
      <vt:lpstr>D2C (Direct-to-Consumer), czyli prosto od producenta</vt:lpstr>
      <vt:lpstr>D2C jako napęd Twin Transition</vt:lpstr>
      <vt:lpstr>Optymalizacja tras – jak AI zastępuje zwykły GPS?</vt:lpstr>
      <vt:lpstr>Dlaczego inteligentna trasa to „zielona” trasa?</vt:lpstr>
      <vt:lpstr>Internet Rzeczy (IoT)</vt:lpstr>
      <vt:lpstr>IoT jako strażnik jakości</vt:lpstr>
      <vt:lpstr>Roboty w magazynie – AMR i AGV</vt:lpstr>
      <vt:lpstr>Skalowalność, czyli roboty dla dużych i małych</vt:lpstr>
      <vt:lpstr>Paczkomaty i PUDO</vt:lpstr>
      <vt:lpstr>Ekologiczny i cyfrowy wymiar odbioru paczek</vt:lpstr>
      <vt:lpstr>Wyzwania i przyszłość – „Smart City”</vt:lpstr>
      <vt:lpstr>Green Delivery – zielona flota</vt:lpstr>
      <vt:lpstr>Technologia napędzająca ekologię</vt:lpstr>
      <vt:lpstr>Mikro-huby, czyli jak rower zastępuje ciężarówkę</vt:lpstr>
      <vt:lpstr>Digital Product Passport (DPP) – Cyfrowy "dowód osobisty" przedmiotu</vt:lpstr>
      <vt:lpstr>DPP jako fundament Twin Transition</vt:lpstr>
      <vt:lpstr>Reverse Logistics – logistyka zwrotna</vt:lpstr>
      <vt:lpstr>Jak technologia naprawia problem zwrotów?</vt:lpstr>
      <vt:lpstr>Re-commerce i platformy C2C</vt:lpstr>
      <vt:lpstr>Jak aplikacja sprawia, że bycie eko jest proste?</vt:lpstr>
      <vt:lpstr>Inteligentne opakowania i optymalizacja wymiarów</vt:lpstr>
      <vt:lpstr>Inteligentne opakowania i optymalizacja wymiarów</vt:lpstr>
      <vt:lpstr>Korzyści „odchudzenia” paczek</vt:lpstr>
      <vt:lpstr>Blockchain w łańcuchu dostaw</vt:lpstr>
      <vt:lpstr>Walka z greenwashingiem za pomocą danych</vt:lpstr>
      <vt:lpstr>Zarządzanie popytem (Demand Sensing)</vt:lpstr>
      <vt:lpstr>Cyfrowa walka z marnotrawstwem (Twin Transition)</vt:lpstr>
      <vt:lpstr>Dark Stores, czyli cyfrowe centra blisko klienta</vt:lpstr>
      <vt:lpstr>Eko-etykietowanie (Eco-labeling)</vt:lpstr>
      <vt:lpstr>Dlaczego eko-etykiety zmieniają e-commerce?</vt:lpstr>
      <vt:lpstr>Carbon Footprint Calculators – Kalkulatory CO2</vt:lpstr>
      <vt:lpstr>Cyfrowy ślad węglowy jako standard biznesowy</vt:lpstr>
      <vt:lpstr>Standardy EDI (Electronic Data Interchange)</vt:lpstr>
      <vt:lpstr>Ekologiczny wymiar cyfrowej dokumentacji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Nowoczesna logistyka i łańcuch dostaw w e-commerce - efektywność cyfrowa i ekologiczna</dc:title>
  <dc:creator>Krzysztof Galas</dc:creator>
  <cp:lastModifiedBy>Karolina Goede</cp:lastModifiedBy>
  <cp:revision>77</cp:revision>
  <dcterms:created xsi:type="dcterms:W3CDTF">2024-06-08T14:40:10Z</dcterms:created>
  <dcterms:modified xsi:type="dcterms:W3CDTF">2026-01-19T15:20:24Z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