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1" r:id="rId2"/>
    <p:sldId id="332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9" r:id="rId18"/>
    <p:sldId id="353" r:id="rId19"/>
    <p:sldId id="347" r:id="rId20"/>
    <p:sldId id="348" r:id="rId21"/>
    <p:sldId id="352" r:id="rId2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71DE42-2B9A-4B18-8F47-7B5CF578A56B}" v="158" dt="2026-01-27T20:22:05.9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6" autoAdjust="0"/>
    <p:restoredTop sz="94660"/>
  </p:normalViewPr>
  <p:slideViewPr>
    <p:cSldViewPr snapToGrid="0">
      <p:cViewPr>
        <p:scale>
          <a:sx n="91" d="100"/>
          <a:sy n="91" d="100"/>
        </p:scale>
        <p:origin x="33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5/10/relationships/revisionInfo" Target="revisionInfo.xml"/><Relationship Id="rId30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6DB24F3-89A0-7003-611B-5F3DB344A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B03F56E-B652-089F-EE17-A3A6D37075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E16220C-98EB-54B2-1C70-10DBE93F7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BDBBAC3-C5D8-F8CD-E947-B7BEF7D27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A3FBEF9-6675-4D00-53C5-9D8F7A1B6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85003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DA0B5C4-8AD0-2A60-DA38-566782A2C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09ACBDB-04AF-85C1-BD8C-B7E0F75C1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DA6D22B-90F4-B224-D58E-CE6251256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88BC1FF-3FD5-0C86-7037-FD2EF66A9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7815FF-521A-C9BF-3A69-C34286A3D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32982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FC58F5F0-3BD4-432E-0FF3-41B3D30658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845FA900-BF86-B714-929E-0EF44E65F8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63192F8-D603-8589-10D6-97A9F98EE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1366B14-AD49-E910-D2CC-C1EAA23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722182C-5CC8-599E-F226-646D7AB6E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18810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8D3779-C088-E2A7-D1C5-4996BB91C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13DC36B-1847-76D5-9E6B-270B5E528A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E741F27-91D9-2E42-1F4F-298AD0F6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BEC272-D171-1E7C-B4CA-DE54DB6AA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163ACDB-0A0C-838F-CB47-49FF7BC69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349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D18CF5C-266E-577E-317D-B8C1472E0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286EB52-55C9-7B62-8B03-DE097ACE3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329E7DC-F2DF-6EFC-E301-1C44B5165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31A88B2-C4A7-E56A-B404-E04DAC8BA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F99A679-6A32-F9B8-EC70-8CB6BC76A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8048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F4C837C-749C-B250-D93F-2A223751D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3F27D60-C29B-5DC8-F67D-AD3D8B46A7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59CED8F-F065-E668-C1A7-C60BCF211C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D755496-3D6D-382D-0004-B4D96570E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9BC80B0-0623-D9E6-B7CD-18B297983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DE8AAC8-5960-A239-11A9-090E458AE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32633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5964F5D-E2AD-4598-54E2-267D5F86E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2E91F44-16E1-18B6-A58F-C04AE085C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F7517527-2123-1F40-07A6-2DAAF8F0B9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66663088-0FB2-E3F3-A83C-9D290D4753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440112A-97B8-66A1-A970-449155C223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2225004-6676-FBD1-E192-EAABCC9D7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7FDB6271-8ACB-9286-191D-5247AD3A0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7EB3390-437F-8318-91EE-CC309B9D2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75843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652687-766F-1EBC-1DF3-89CCEE243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06D29952-B6B6-2BEB-398C-EE9F9BE17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4957B0E-E4F4-306C-2611-E6C9F4262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2AA25EE-F166-40C0-7828-F98F383A7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33835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48151F9A-53CA-5C8A-75DD-83F920E0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78983B6-458B-1F8C-8252-E29CE53A2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CA4FEEC-1DF6-9FA8-6F21-453202D91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72285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3EDFC68-50F8-9E50-EBAA-C2DF923F5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B3EE096-B1CE-2F89-A4B2-386A967E2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BA62B8C-F646-BD17-6DD6-ADF20E5F22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981998D-F49C-BA61-5BD1-BAEC01C62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2BA58B1-6147-BE3B-9CE3-A7EB34D20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6BC4357-2A88-2905-CB8C-DE86ACEDB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28084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5CCA04E-A8A6-F220-ACD3-8E288E338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B59D0B66-971A-486D-5C10-49E4040F0A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 dirty="0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71FDEE2-9D3B-C8BE-1700-4E639CAD48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9780C40-8207-4614-DBBB-52E40F2E8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77BBF4C-82D1-3048-DEA7-D85774468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60738F9-660D-C95E-BE23-5D4BF12A4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31389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36FAE241-10B8-2F41-A7F8-C7F3B5488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1ACC922-E1A5-04C0-C22F-75927F05D9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1C625A5-8C0D-D519-1D0B-5B6F5E97E7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65C289-0036-436D-9FA1-FE58C200CE4D}" type="datetimeFigureOut">
              <a:rPr lang="pl-PL" smtClean="0"/>
              <a:t>4.02.2026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C181208-442C-DF61-D774-DA2B8DE0A8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5C22309-365A-975A-9CD4-54724C70B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B0DA16-AA6B-4C57-B540-4F72D9B98DE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95073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485560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3999" y="3156960"/>
            <a:ext cx="9811407" cy="2077192"/>
          </a:xfrm>
        </p:spPr>
        <p:txBody>
          <a:bodyPr>
            <a:normAutofit fontScale="70000" lnSpcReduction="20000"/>
          </a:bodyPr>
          <a:lstStyle/>
          <a:p>
            <a:pPr algn="l">
              <a:lnSpc>
                <a:spcPct val="170000"/>
              </a:lnSpc>
            </a:pP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Temat wykładu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Cyfrowa transformacja – fundamenty i rola 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 nowoczesnej gospodarce</a:t>
            </a:r>
          </a:p>
          <a:p>
            <a:pPr algn="l">
              <a:lnSpc>
                <a:spcPct val="170000"/>
              </a:lnSpc>
            </a:pP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Przedmiot: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Internet rzeczy</a:t>
            </a:r>
          </a:p>
          <a:p>
            <a:pPr algn="l">
              <a:lnSpc>
                <a:spcPct val="170000"/>
              </a:lnSpc>
            </a:pP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Kierunek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pl-PL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Socjoinformatyka</a:t>
            </a:r>
            <a:endParaRPr lang="pl-P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70000"/>
              </a:lnSpc>
            </a:pP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Autor: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mgr inż. Krzysztof Galas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000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222998C-78BE-47C0-2D0D-6CC518E07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Topologie sieci w </a:t>
            </a:r>
            <a:r>
              <a:rPr lang="en-GB" noProof="0" dirty="0">
                <a:latin typeface="Calibri" panose="020F0502020204030204" pitchFamily="34" charset="0"/>
              </a:rPr>
              <a:t>IoT</a:t>
            </a:r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578F4F4F-3F9A-D71D-304C-0561279DFA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Topologia siatki (</a:t>
            </a:r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mesh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Urządzenia łączą się bezpośrednio z wieloma innymi, tworząc strukturę. Często używana w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smart home 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ZigBee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Thread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i przemysłowym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Topologia gwiazdy (</a:t>
            </a:r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Wszystkie węzły końcowe łączą się bezpośrednio z centralnym punktem (bramką/routerem). Jest prosta i energooszczędna (np. Wi-Fi,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LoRaWAN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Topologia punkt-punkt (</a:t>
            </a:r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point-to-point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Bezpośrednie połączenie między dwoma urządzeniami, stosowane np. w prostych czujnikach.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Topologia drzewa (hierarchiczna):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Kombinacja gwiazdy i magistrali, stosowana do rozbudowanych struktur, gdzie węzły podrzędne łączą się z nadrzędnymi. </a:t>
            </a:r>
          </a:p>
          <a:p>
            <a:pPr marL="0" indent="0"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Wybór topologii zależy też od </a:t>
            </a:r>
            <a:r>
              <a:rPr lang="pl-PL" sz="2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stosowanego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protokołu:</a:t>
            </a:r>
          </a:p>
          <a:p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Siatka: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ZigBee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Thread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WirelessHART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Gwiazda: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Wi-Fi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LoRaWAN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Sigfox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530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A093ADF-3C76-0FD6-36BB-BD0291391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Interfejsy systemu </a:t>
            </a:r>
            <a:r>
              <a:rPr lang="en-GB" noProof="0" dirty="0">
                <a:latin typeface="Calibri" panose="020F0502020204030204" pitchFamily="34" charset="0"/>
              </a:rPr>
              <a:t>IoT</a:t>
            </a:r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220EA96-DB3B-3228-839B-743FF3C7D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Komunikacja aplikacji z urządzeniem w obrębie jednej sieci:</a:t>
            </a:r>
          </a:p>
          <a:p>
            <a:r>
              <a:rPr lang="en-GB" sz="24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MQTT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GB" sz="24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Message Queuing Telemetry Transport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 Standard </a:t>
            </a:r>
            <a:r>
              <a:rPr lang="en-GB" sz="24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Działa w modelu </a:t>
            </a:r>
            <a:r>
              <a:rPr lang="pl-PL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publikuj/subskrybuj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Idealny przy niestabilnych łączach.</a:t>
            </a:r>
          </a:p>
          <a:p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HTTP/REST: Interfejs widziany w przeglądarce, obsługuje zazwyczaj aplikacje internetowe. Dobry do przesyłania dużych ilości danych, ale zbyt „ciężki” dla małych czujników na baterie.</a:t>
            </a:r>
          </a:p>
          <a:p>
            <a:r>
              <a:rPr lang="en-GB" sz="24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CoAP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GB" sz="24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Constrained Application Protocol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 nazywany „HTTP dla małych urządzeń” – działa przez UDP, co zmniejsza narzut danych.</a:t>
            </a:r>
          </a:p>
        </p:txBody>
      </p:sp>
    </p:spTree>
    <p:extLst>
      <p:ext uri="{BB962C8B-B14F-4D97-AF65-F5344CB8AC3E}">
        <p14:creationId xmlns:p14="http://schemas.microsoft.com/office/powerpoint/2010/main" val="2905319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4103E4-98D4-E107-A397-618EA5F4B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Przechowywanie danych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B3A806E-9941-76B9-E39B-5E4F2CDD7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Dane </a:t>
            </a:r>
            <a:r>
              <a:rPr lang="en-GB" sz="24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w 90% </a:t>
            </a:r>
            <a:r>
              <a:rPr lang="en-GB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Time-Series Data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(dane w czasie).</a:t>
            </a:r>
          </a:p>
          <a:p>
            <a:pPr marL="0" indent="0">
              <a:buNone/>
            </a:pP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Standardowe bazy, takie jak </a:t>
            </a:r>
            <a:r>
              <a:rPr lang="en-GB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MySQL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czy </a:t>
            </a:r>
            <a:r>
              <a:rPr lang="en-GB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PostgreSQL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mogą mocno zwiększać swoją wielkość i zwalniać przy milionach wpisów z setek sensorów.</a:t>
            </a:r>
          </a:p>
          <a:p>
            <a:pPr marL="0" indent="0">
              <a:buNone/>
            </a:pP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Alternatywne sposobu magazynu danych: </a:t>
            </a:r>
            <a:r>
              <a:rPr lang="en-GB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InfluxDB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TimescaleDB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Są zoptymalizowane pod kątem szybkiego zapisu i agregacji.</a:t>
            </a:r>
          </a:p>
          <a:p>
            <a:endParaRPr lang="pl-PL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545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464912-E5E4-AEB3-6625-CB14EB661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Wizualizacja danych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801F378-4E60-9325-4D23-7111CE0C4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Narzędzia 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Open-Source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Grafana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narzędzie stworzone wizualizacji danych w formie wykresów</a:t>
            </a:r>
          </a:p>
          <a:p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Node-RED</a:t>
            </a:r>
            <a:r>
              <a:rPr lang="pl-PL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programowanie przepływów danych i relacji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Platformy 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ThingsBoard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Blynk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Azure IoT Central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pozwalają na tworzenie interfejsów metodą „przeciągnij i upuść”</a:t>
            </a:r>
          </a:p>
        </p:txBody>
      </p:sp>
    </p:spTree>
    <p:extLst>
      <p:ext uri="{BB962C8B-B14F-4D97-AF65-F5344CB8AC3E}">
        <p14:creationId xmlns:p14="http://schemas.microsoft.com/office/powerpoint/2010/main" val="1227274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979E566-6A43-6DC0-C1C9-AC51AB92C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Efektywność operacyjna </a:t>
            </a:r>
            <a:r>
              <a:rPr lang="en-GB" noProof="0" dirty="0">
                <a:latin typeface="Calibri" panose="020F0502020204030204" pitchFamily="34" charset="0"/>
              </a:rPr>
              <a:t>IoT</a:t>
            </a:r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74BF6E7-78A2-FFCD-3B67-36D2AED3F3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Polega na wykorzystaniu połączonych czujników i urządzeń do monitorowania, automatyzacji oraz optymalizacji procesów w czasie rzeczywistym.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Wpływ 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Automatyzacja wskaźnika OEE (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Overall Equipment Effectiveness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Automatyzacja procesów</a:t>
            </a:r>
          </a:p>
          <a:p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Zarządzanie łańcuchem dostaw i logistyką</a:t>
            </a:r>
          </a:p>
        </p:txBody>
      </p:sp>
    </p:spTree>
    <p:extLst>
      <p:ext uri="{BB962C8B-B14F-4D97-AF65-F5344CB8AC3E}">
        <p14:creationId xmlns:p14="http://schemas.microsoft.com/office/powerpoint/2010/main" val="256370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29D6B2C-58E8-4113-EE57-C7C2247B0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Predykcyjne utrzymanie ruchu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BC3B279-3BDC-AEFA-E5D3-16198C3C9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Jest to strategia serwisowa wykorzystująca dane z czujników oraz analizę w czasie rzeczywistym przez sztuczną inteligencję do przewidywania awarii maszyn przed ich wystąpieniem.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Pozwala to na serwisowanie urządzeń tylko wtedy, gdy jest to faktycznie konieczne, co minimalizuje przestoje, obniża koszty konserwacji i zwiększa wydajność. 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Pozwala też wcześniej wykryć defekty czy zużycie materiału.</a:t>
            </a:r>
          </a:p>
        </p:txBody>
      </p:sp>
    </p:spTree>
    <p:extLst>
      <p:ext uri="{BB962C8B-B14F-4D97-AF65-F5344CB8AC3E}">
        <p14:creationId xmlns:p14="http://schemas.microsoft.com/office/powerpoint/2010/main" val="890134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3981240-DA8B-715B-1E1A-DEB9A377D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Nowe modele biznesowe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A413CD2-CDBA-3892-6609-8CC2D730E9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PaaS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Product-as-a-Service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- założeniem tego modelu jest przedstawienie produktu jako usługi. Firmy przestają być tylko producentami sprzętu, a stają się dostawcami usług. Klient nie płaci za urządzenie, ale za konkretny efekt jego pracy.</a:t>
            </a:r>
          </a:p>
          <a:p>
            <a:pPr marL="0" indent="0"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Przykłady:</a:t>
            </a:r>
          </a:p>
          <a:p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Rolls-Royce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„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 by the Hour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”: Linie lotnicze nie kupują silników, płacą za godziny ich bezawaryjnej pracy w powietrzu.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monitoruje każdy parametr lotu.</a:t>
            </a:r>
          </a:p>
          <a:p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Philips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„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Light as a Service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”: Miasta lub biura nie kupują żarówek. Płacą za „gwarantowany poziom oświetlenia”.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Philips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dba o wymianę i optymalizację energii.</a:t>
            </a:r>
          </a:p>
        </p:txBody>
      </p:sp>
    </p:spTree>
    <p:extLst>
      <p:ext uri="{BB962C8B-B14F-4D97-AF65-F5344CB8AC3E}">
        <p14:creationId xmlns:p14="http://schemas.microsoft.com/office/powerpoint/2010/main" val="4256822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C4F740C-B356-6205-ED7F-C58C62A77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Łańcuchy dostaw </a:t>
            </a:r>
            <a:r>
              <a:rPr lang="pl-PL" noProof="0" dirty="0">
                <a:latin typeface="Calibri" panose="020F0502020204030204" pitchFamily="34" charset="0"/>
              </a:rPr>
              <a:t>–</a:t>
            </a:r>
            <a:r>
              <a:rPr lang="pl-PL" dirty="0">
                <a:latin typeface="Calibri" panose="020F0502020204030204" pitchFamily="34" charset="0"/>
              </a:rPr>
              <a:t> przykład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6D302E1-E120-9DA5-E8AE-854F6CDE4F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 łańcucha chłodniczego (</a:t>
            </a:r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cold chain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 </a:t>
            </a:r>
          </a:p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 wyjeździe z magazynu firma traci kontakt z towarem. Nie wie, czy kierowca nie wyłączył agregatu chłodniczego, żeby zaoszczędzić paliwo, lub czy paczka nie upadła.</a:t>
            </a:r>
            <a:b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Towarem przewożonym mogą być: szczepionki - wymagające stałej temperatury -70°C), świeże owoce, mięso.</a:t>
            </a:r>
          </a:p>
        </p:txBody>
      </p:sp>
    </p:spTree>
    <p:extLst>
      <p:ext uri="{BB962C8B-B14F-4D97-AF65-F5344CB8AC3E}">
        <p14:creationId xmlns:p14="http://schemas.microsoft.com/office/powerpoint/2010/main" val="363040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B0E1A-69BC-3A27-418E-1CA5B018D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1B6E25A-2B47-A4B8-BDC0-67EE04DE3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Łańcuchy dostaw </a:t>
            </a:r>
            <a:r>
              <a:rPr lang="pl-PL" noProof="0" dirty="0">
                <a:latin typeface="Calibri" panose="020F0502020204030204" pitchFamily="34" charset="0"/>
              </a:rPr>
              <a:t>–</a:t>
            </a:r>
            <a:r>
              <a:rPr lang="pl-PL" dirty="0">
                <a:latin typeface="Calibri" panose="020F0502020204030204" pitchFamily="34" charset="0"/>
              </a:rPr>
              <a:t> przykład </a:t>
            </a:r>
            <a:r>
              <a:rPr lang="pl-PL" noProof="0" dirty="0">
                <a:latin typeface="Calibri" panose="020F0502020204030204" pitchFamily="34" charset="0"/>
              </a:rPr>
              <a:t>– ciąg dalszy</a:t>
            </a:r>
            <a:r>
              <a:rPr lang="pl-PL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385AF46-32C0-EA70-A242-BF10BAD61F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Rozwiązanie: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Lokalizacja (GPS): 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Gdzie jest ładunek i czy jedzie wyznaczoną trasą?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Temperatura i wilgotność: 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Kluczowe dla produktów biologicznych i spożywczych.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Akcelerometr: 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Paczka doznała przeciążenia powyżej 2G.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Czujnik otwarcia drzwi: 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Wykrywanie nieautoryzowanego dostępu do naczepy.</a:t>
            </a:r>
          </a:p>
          <a:p>
            <a:pPr marL="0" indent="0">
              <a:buNone/>
            </a:pPr>
            <a:r>
              <a:rPr lang="pl-PL" sz="2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Wirtualne ogrodzenie (</a:t>
            </a:r>
            <a:r>
              <a:rPr lang="en-GB" sz="2000" u="sng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geofencing</a:t>
            </a:r>
            <a:r>
              <a:rPr lang="pl-PL" sz="2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Zasada działania 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definiujemy w kodzie obszar geograficzny, gdy urządzenie go opuści lub do niego wpłynie, system wysyła powiadomienie.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708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C76415D-E699-E8DA-F4DB-172D3251E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Smart City: Internet Rzeczy w skali makro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4A19175-F91B-0DE3-6717-3AC0E27B1F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Inteligentne miasto opiera się na optymalizacji zasobów miejskich w celu poprawy jakości życia i oszczędności pieniędzy, przykład takich miast:</a:t>
            </a:r>
            <a:r>
              <a:rPr lang="pl-PL" dirty="0"/>
              <a:t> Zurych, Oslo, Canberra, Kopenhaga, Lozanna, Londyn, Singapur, Helsinki, Genewa, Sztokholm, Hamburg, Pekin, Abu Zabi, Praga i Amsterdam.</a:t>
            </a:r>
            <a:endParaRPr lang="pl-P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956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66F4FBD-F824-78F6-251A-DCB89EAA4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Czym właściwie jest cyfrowa transformacja?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6982552-7D8F-B58E-0B2A-17EE5CF146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proces wykorzystania technologii cyfrowych do tworzenia nowych lub modyfikowania istniejących procesów biznesowych, kultury i doświadczeń klientów, w celu sprostania zmieniającym się wymaganiom rynku, np.:</a:t>
            </a:r>
          </a:p>
          <a:p>
            <a:pPr>
              <a:lnSpc>
                <a:spcPct val="150000"/>
              </a:lnSpc>
              <a:buSzPct val="120000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Przeniesienie plików do PDF - całkowite odejście od analogowego obiegu danych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Zakup dronów/sensorów - wykorzystanie danych z nich do przewidywania awarii</a:t>
            </a:r>
          </a:p>
          <a:p>
            <a:pPr marL="0" indent="0">
              <a:buNone/>
            </a:pP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77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78AEDCA-4085-0004-140C-DBCB66BE5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latin typeface="Calibri" panose="020F0502020204030204" pitchFamily="34" charset="0"/>
              </a:rPr>
              <a:t>Smart Cities </a:t>
            </a:r>
            <a:r>
              <a:rPr lang="pl-PL" noProof="0" dirty="0">
                <a:latin typeface="Calibri" panose="020F0502020204030204" pitchFamily="34" charset="0"/>
              </a:rPr>
              <a:t>– </a:t>
            </a:r>
            <a:r>
              <a:rPr lang="pl-PL" dirty="0">
                <a:latin typeface="Calibri" panose="020F0502020204030204" pitchFamily="34" charset="0"/>
              </a:rPr>
              <a:t>urządzenia </a:t>
            </a:r>
            <a:r>
              <a:rPr lang="pl-PL" noProof="0" dirty="0">
                <a:latin typeface="Calibri" panose="020F0502020204030204" pitchFamily="34" charset="0"/>
              </a:rPr>
              <a:t>–</a:t>
            </a:r>
            <a:r>
              <a:rPr lang="pl-PL" dirty="0">
                <a:latin typeface="Calibri" panose="020F0502020204030204" pitchFamily="34" charset="0"/>
              </a:rPr>
              <a:t> część 1</a:t>
            </a:r>
            <a:endParaRPr lang="en-GB" noProof="0" dirty="0">
              <a:latin typeface="Calibri" panose="020F050202020403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F497CFB-272A-2E0C-379D-2B8102AD11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Inteligentne oświetlenie</a:t>
            </a:r>
            <a:b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Latarnie świecące z pełną mocą o 3:00 nad ranem na pustej ulicy.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Rozwiązanie </a:t>
            </a:r>
            <a:r>
              <a:rPr lang="en-GB" sz="2000" u="sng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Czujniki ruchu i natężenia światła. Latarnia rozjaśnia się tylko wtedy, gdy ktoś idzie/jedzie, a w pozostałym czasie świeci na 10-20%.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Efekt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Oszczędność energii do 60% i redukcja „zanieczyszczenia światłem”.</a:t>
            </a:r>
          </a:p>
          <a:p>
            <a:pPr>
              <a:lnSpc>
                <a:spcPct val="150000"/>
              </a:lnSpc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Zarządzanie odpadami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Problem: Śmieciarki jeżdżące stałymi trasami i odbierające częściowo puste kontenery.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Rozwiązanie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Ultradźwiękowe czujniki wypełnienia w kubłach. Śmieciarka jedzie tylko tam, gdzie poziom zapełnienia przekroczył 80%.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Efekt: Mniej spalin, mniejszy hałas i optymalne wykorzystanie floty.</a:t>
            </a:r>
          </a:p>
        </p:txBody>
      </p:sp>
    </p:spTree>
    <p:extLst>
      <p:ext uri="{BB962C8B-B14F-4D97-AF65-F5344CB8AC3E}">
        <p14:creationId xmlns:p14="http://schemas.microsoft.com/office/powerpoint/2010/main" val="931907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D19E7-8B33-E486-9DDB-55C417610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D183B57-DF5B-DB44-8FD0-B3A023789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latin typeface="Calibri" panose="020F0502020204030204" pitchFamily="34" charset="0"/>
              </a:rPr>
              <a:t>Smart Cities </a:t>
            </a:r>
            <a:r>
              <a:rPr lang="pl-PL" noProof="0" dirty="0">
                <a:latin typeface="Calibri" panose="020F0502020204030204" pitchFamily="34" charset="0"/>
              </a:rPr>
              <a:t>– </a:t>
            </a:r>
            <a:r>
              <a:rPr lang="pl-PL" dirty="0">
                <a:latin typeface="Calibri" panose="020F0502020204030204" pitchFamily="34" charset="0"/>
              </a:rPr>
              <a:t>urządzenia </a:t>
            </a:r>
            <a:r>
              <a:rPr lang="pl-PL" noProof="0" dirty="0">
                <a:latin typeface="Calibri" panose="020F0502020204030204" pitchFamily="34" charset="0"/>
              </a:rPr>
              <a:t>–</a:t>
            </a:r>
            <a:r>
              <a:rPr lang="pl-PL" dirty="0">
                <a:latin typeface="Calibri" panose="020F0502020204030204" pitchFamily="34" charset="0"/>
              </a:rPr>
              <a:t> część 2</a:t>
            </a:r>
            <a:endParaRPr lang="en-GB" noProof="0" dirty="0">
              <a:latin typeface="Calibri" panose="020F050202020403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7F57A74-5907-382E-2668-200AEAF6A0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Inteligentny parking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Sensory w asfalcie lub kamery z AI informują aplikację o wolnych miejscach. 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Transport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Autobusy, które „rozmawiają” z sygnalizacją świetlną, aby dostać zielone światło w przypadku opóźnienia.</a:t>
            </a:r>
          </a:p>
          <a:p>
            <a:pPr>
              <a:lnSpc>
                <a:spcPct val="150000"/>
              </a:lnSpc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Monitoring środowiska i hałasu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Siatka sensorów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Zamiast jednej drogiej stacji pogodowej, setki tanich czujników PM2.5/PM10 na każdym osiedlu.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Reakcja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System może automatycznie ograniczyć wjazd aut do centrum, gdy poziom smogu przekroczy normę.</a:t>
            </a:r>
          </a:p>
        </p:txBody>
      </p:sp>
    </p:spTree>
    <p:extLst>
      <p:ext uri="{BB962C8B-B14F-4D97-AF65-F5344CB8AC3E}">
        <p14:creationId xmlns:p14="http://schemas.microsoft.com/office/powerpoint/2010/main" val="3811083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1AD3CFF-82E6-8C0F-B445-02D8DE1A0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Przesyłanie danych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65DC9B1-4BF1-6006-7ECD-8668F04DED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Tradycyjne IT – przetwarzanie wsadowe (</a:t>
            </a:r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batch processing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Zbieramy dane przez cały dzień/tydzień, a następnie generujemy raport (np. ile produktów sprzedaliśmy wczoraj).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przetwarzanie strumieniowe (</a:t>
            </a:r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stream processing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b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Dane płyną ciągle. Analizujemy je "w locie", aby zareagować natychmiast (np. zatrzymaj linię produkcyjną, jeśli temperatura silnika wzrosła o 5°C w ciągu minuty).</a:t>
            </a:r>
          </a:p>
        </p:txBody>
      </p:sp>
    </p:spTree>
    <p:extLst>
      <p:ext uri="{BB962C8B-B14F-4D97-AF65-F5344CB8AC3E}">
        <p14:creationId xmlns:p14="http://schemas.microsoft.com/office/powerpoint/2010/main" val="1047489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F2425-120B-6203-30A2-0B7CC02B7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5D69877-12E2-6AB6-4C47-AF949E01D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Rola danych w czasie rzeczywistym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51E3439-9731-2A30-F52F-DFF193E929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Dlaczego przesyłanie danych w czasie rzeczywistym jest kluczowe?</a:t>
            </a:r>
          </a:p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Bezpieczeństwo: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Wykrycie wycieku gazu lub awarii hamulców po godzinie jest bezużyteczne.</a:t>
            </a:r>
          </a:p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Optymalizacja: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Dynamiczne dostosowywanie prędkości taśmy w zależności od obciążenia.</a:t>
            </a:r>
          </a:p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Zaufanie: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Użytkownik chce widzieć zmianę statusu w aplikacji natychmiast po kliknięciu przycisku.</a:t>
            </a:r>
          </a:p>
          <a:p>
            <a:pPr marL="0" indent="0"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Przykład zróżnicowania czasu przesyłania danych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poniżej 10 ms - krytyczny (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Hard Real-Time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– poduszka powietrzna, sterowanie dronem</a:t>
            </a:r>
          </a:p>
          <a:p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od 100 ms do 1 s - interaktywny (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Soft Real-Time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- inteligentne oświetlenie, sterowanie bramą</a:t>
            </a:r>
          </a:p>
          <a:p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powyżej 1 min - analityczny (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 Real-Time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- raport dobowy zużycia energii</a:t>
            </a:r>
          </a:p>
        </p:txBody>
      </p:sp>
    </p:spTree>
    <p:extLst>
      <p:ext uri="{BB962C8B-B14F-4D97-AF65-F5344CB8AC3E}">
        <p14:creationId xmlns:p14="http://schemas.microsoft.com/office/powerpoint/2010/main" val="4010799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881FE87-51C6-8BCD-7EF9-874AF705A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noProof="0" dirty="0">
                <a:latin typeface="Calibri" panose="020F0502020204030204" pitchFamily="34" charset="0"/>
              </a:rPr>
              <a:t>Definicja Internetu </a:t>
            </a:r>
            <a:r>
              <a:rPr lang="pl-PL" sz="4000" dirty="0">
                <a:latin typeface="Calibri" panose="020F0502020204030204" pitchFamily="34" charset="0"/>
              </a:rPr>
              <a:t>Rzeczy</a:t>
            </a:r>
            <a:r>
              <a:rPr lang="pl-PL" sz="4000" noProof="0" dirty="0">
                <a:latin typeface="Calibri" panose="020F0502020204030204" pitchFamily="34" charset="0"/>
              </a:rPr>
              <a:t> - </a:t>
            </a:r>
            <a:r>
              <a:rPr lang="en-US" sz="4000" dirty="0">
                <a:latin typeface="Calibri" panose="020F0502020204030204" pitchFamily="34" charset="0"/>
              </a:rPr>
              <a:t> Internet of Things (IoT)</a:t>
            </a:r>
            <a:r>
              <a:rPr lang="pl-PL" sz="4000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9C8ECFE-899E-50C2-379B-F5BAA68A40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Jest to </a:t>
            </a: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koncepcja sieci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 której fizyczne przedmioty (urządzenia, maszyny) są wyposażone w czujniki, oprogramowanie i technologie umożliwiające im automatyczne zbieranie, przetwarzanie oraz wymianę danych z innymi urządzeniami i systemami za pośrednictwem Internetu, często </a:t>
            </a: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bez bezpośredniego udziału człowieka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451217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F12FDB-DAA8-4212-12C4-65339A792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949152" cy="1325563"/>
          </a:xfrm>
        </p:spPr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Interfejs między światem fizycznym a cyfrowym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12BDB1A-3374-7683-B41B-E24C80D7B5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000" dirty="0"/>
              <a:t>Sensory dzielimy na kilka głównych grup:</a:t>
            </a:r>
          </a:p>
          <a:p>
            <a:pPr>
              <a:lnSpc>
                <a:spcPct val="150000"/>
              </a:lnSpc>
            </a:pPr>
            <a:r>
              <a:rPr lang="pl-PL" sz="2000" b="1" dirty="0"/>
              <a:t>Środowiskowe:</a:t>
            </a:r>
            <a:r>
              <a:rPr lang="pl-PL" sz="2000" dirty="0"/>
              <a:t> Temperatura (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°C </a:t>
            </a:r>
            <a:r>
              <a:rPr lang="pl-PL" sz="2000" dirty="0"/>
              <a:t>), wilgotność (RH), ciśnienie (hPa), natężenie światła (lux).</a:t>
            </a:r>
          </a:p>
          <a:p>
            <a:pPr>
              <a:lnSpc>
                <a:spcPct val="150000"/>
              </a:lnSpc>
            </a:pPr>
            <a:r>
              <a:rPr lang="pl-PL" sz="2000" b="1" dirty="0"/>
              <a:t>Kinematyczne i pozycyjne: </a:t>
            </a:r>
            <a:r>
              <a:rPr lang="pl-PL" sz="2000" dirty="0"/>
              <a:t>Akcelerometry (przyspieszenie), żyroskopy (obrót), magnetometry (kierunek), GPS.</a:t>
            </a:r>
          </a:p>
          <a:p>
            <a:pPr>
              <a:lnSpc>
                <a:spcPct val="150000"/>
              </a:lnSpc>
            </a:pPr>
            <a:r>
              <a:rPr lang="pl-PL" sz="2000" b="1" dirty="0"/>
              <a:t>Chemiczne i gazowe: </a:t>
            </a:r>
            <a:r>
              <a:rPr lang="pl-PL" sz="2000" dirty="0"/>
              <a:t>Stężenie CO</a:t>
            </a:r>
            <a:r>
              <a:rPr lang="pl-PL" sz="2000" baseline="-25000" dirty="0"/>
              <a:t>2</a:t>
            </a:r>
            <a:r>
              <a:rPr lang="pl-PL" sz="2000" dirty="0"/>
              <a:t>, pyły zawieszone (PM2.5/PM10), lotne związki organiczne (VOC).</a:t>
            </a:r>
          </a:p>
          <a:p>
            <a:pPr>
              <a:lnSpc>
                <a:spcPct val="150000"/>
              </a:lnSpc>
            </a:pPr>
            <a:r>
              <a:rPr lang="pl-PL" sz="2000" b="1" dirty="0"/>
              <a:t>Akustyczne i optyczne: </a:t>
            </a:r>
            <a:r>
              <a:rPr lang="pl-PL" sz="2000" dirty="0"/>
              <a:t>Mikrofony, kamery, czujniki </a:t>
            </a:r>
            <a:r>
              <a:rPr lang="en-GB" sz="2000" noProof="0" dirty="0"/>
              <a:t>ToF</a:t>
            </a:r>
            <a:r>
              <a:rPr lang="pl-PL" sz="2000" dirty="0"/>
              <a:t> (</a:t>
            </a:r>
            <a:r>
              <a:rPr lang="en-GB" sz="2000" noProof="0" dirty="0"/>
              <a:t>Time-of-Flight</a:t>
            </a:r>
            <a:r>
              <a:rPr lang="pl-PL" sz="2000" dirty="0"/>
              <a:t>/LIDAR).</a:t>
            </a:r>
          </a:p>
        </p:txBody>
      </p:sp>
    </p:spTree>
    <p:extLst>
      <p:ext uri="{BB962C8B-B14F-4D97-AF65-F5344CB8AC3E}">
        <p14:creationId xmlns:p14="http://schemas.microsoft.com/office/powerpoint/2010/main" val="2724360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A38CFA-8949-E32A-F76B-29BF65FAD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Sensory – możliwe problemy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6C6F51-933B-C06E-D725-03DB2BA657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Problemy związane z używaniem sensorów:</a:t>
            </a:r>
          </a:p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Szum (</a:t>
            </a:r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noise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Odczyty nigdy nie są idealnie stabilne. Należy zastosować odpowiednią filtrację lub zabiegi matematyczne, np. średnia krocząca</a:t>
            </a:r>
          </a:p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Próbkowanie (</a:t>
            </a:r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sampling rate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Ilość ,,mierzenia” danych w czasie. Zbyt często, mocne zużycie baterii</a:t>
            </a:r>
          </a:p>
          <a:p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Kalibracja i dryft: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Sensory starzeją się i zmieniają charakterystykę pod wpływem temperatury </a:t>
            </a:r>
            <a:r>
              <a:rPr lang="pl-PL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lub zużycia</a:t>
            </a: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562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3AB74D4-35DF-8E77-AEFA-174DED6C3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Dobór parametrów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D5D2A2F-396C-8502-285A-8CAA65DE77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Trójkąt kompromisów - W 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wybierasz dwie z trzech cech: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Zasięg (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Range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 Czy urządzenie jest w pokoju, czy 10 km dalej w lesie?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Pobór mocy (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 Zasilanie z gniazdka czy z małej baterii guzikowej?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Przepustowość (</a:t>
            </a:r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Bandwidth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 Wysyłasz 4 bajty temperatury czy strumień wideo 4K?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Trudnym zadaniem jest przesłać film o rozdzielczości 4K w czasie rzeczywistym w lesie wykorzystując do zasilania akumulator litowo-jonowy. </a:t>
            </a:r>
          </a:p>
        </p:txBody>
      </p:sp>
    </p:spTree>
    <p:extLst>
      <p:ext uri="{BB962C8B-B14F-4D97-AF65-F5344CB8AC3E}">
        <p14:creationId xmlns:p14="http://schemas.microsoft.com/office/powerpoint/2010/main" val="1464037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74135A3-7E0E-9DC8-E0A5-22618F5B1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alibri" panose="020F0502020204030204" pitchFamily="34" charset="0"/>
              </a:rPr>
              <a:t>Wybór technologii ze względu na zasięg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0E42A44A-30F5-FFDA-4879-9772479097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Short range </a:t>
            </a:r>
            <a:r>
              <a:rPr lang="pl-PL" dirty="0"/>
              <a:t>– mały zasięg:</a:t>
            </a:r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01D9DC6D-352A-82E1-86D6-F545A5E1EF4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Bluetooth/BLE: urządzenia osobistych (smartwatche). Bardzo niski pobór mocy.</a:t>
            </a:r>
          </a:p>
          <a:p>
            <a:r>
              <a:rPr lang="pl-PL" sz="2400" dirty="0"/>
              <a:t>Wi-Fi (2.4 GHz / 5 GHz): Duża prędkość, wysoki pobór mocy. Idealne tam, gdzie jest stałe zasilanie.</a:t>
            </a:r>
          </a:p>
          <a:p>
            <a:r>
              <a:rPr lang="en-GB" sz="2400" noProof="0" dirty="0"/>
              <a:t>Zigbee</a:t>
            </a:r>
            <a:r>
              <a:rPr lang="pl-PL" sz="2400" dirty="0"/>
              <a:t>/</a:t>
            </a:r>
            <a:r>
              <a:rPr lang="en-GB" sz="2400" noProof="0" dirty="0"/>
              <a:t>Thread</a:t>
            </a:r>
            <a:r>
              <a:rPr lang="pl-PL" sz="2400" dirty="0"/>
              <a:t>: Sieci domowe, tworzą siatkę (</a:t>
            </a:r>
            <a:r>
              <a:rPr lang="en-GB" sz="2400" noProof="0" dirty="0"/>
              <a:t>mesh</a:t>
            </a:r>
            <a:r>
              <a:rPr lang="pl-PL" sz="2400" dirty="0"/>
              <a:t>) - każde urządzenie podaje sygnał dalej.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EC086E31-D4C3-B62B-FA34-E622D9BDB2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noProof="0" dirty="0"/>
              <a:t>Long Range </a:t>
            </a:r>
            <a:r>
              <a:rPr lang="pl-PL" dirty="0"/>
              <a:t>– daleki zasięg</a:t>
            </a:r>
          </a:p>
        </p:txBody>
      </p:sp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58D89A55-1A53-DC1F-DABA-539AA74E04B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GB" sz="2400" noProof="0" dirty="0"/>
              <a:t>LoRaWAN</a:t>
            </a:r>
            <a:r>
              <a:rPr lang="pl-PL" sz="2400" dirty="0"/>
              <a:t>: Zasięg do 15 km, mały pobór mocy, ale wysyła się krótkie komunikaty.</a:t>
            </a:r>
          </a:p>
          <a:p>
            <a:r>
              <a:rPr lang="en-GB" sz="2400" noProof="0" dirty="0"/>
              <a:t>NB-IoT</a:t>
            </a:r>
            <a:r>
              <a:rPr lang="pl-PL" sz="2400" dirty="0"/>
              <a:t> / </a:t>
            </a:r>
            <a:r>
              <a:rPr lang="en-GB" sz="2400" noProof="0" dirty="0"/>
              <a:t>LTE-M</a:t>
            </a:r>
            <a:r>
              <a:rPr lang="pl-PL" sz="2400" dirty="0"/>
              <a:t>: Wykorzystuje infrastrukturę operatorów komórkowych. Stabilne, ale płatne, wykorzystuje karta SIM.</a:t>
            </a:r>
          </a:p>
        </p:txBody>
      </p:sp>
    </p:spTree>
    <p:extLst>
      <p:ext uri="{BB962C8B-B14F-4D97-AF65-F5344CB8AC3E}">
        <p14:creationId xmlns:p14="http://schemas.microsoft.com/office/powerpoint/2010/main" val="294295388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15AF18EB-D4E5-4698-9355-F6A720A06AFB}"/>
</file>

<file path=customXml/itemProps2.xml><?xml version="1.0" encoding="utf-8"?>
<ds:datastoreItem xmlns:ds="http://schemas.openxmlformats.org/officeDocument/2006/customXml" ds:itemID="{8571EE80-C426-4610-9172-526FB455B488}"/>
</file>

<file path=customXml/itemProps3.xml><?xml version="1.0" encoding="utf-8"?>
<ds:datastoreItem xmlns:ds="http://schemas.openxmlformats.org/officeDocument/2006/customXml" ds:itemID="{35CA8F99-D227-4E2C-9617-21B72048F06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1590</Words>
  <Application>Microsoft Office PowerPoint</Application>
  <PresentationFormat>Panoramiczny</PresentationFormat>
  <Paragraphs>102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6" baseType="lpstr">
      <vt:lpstr>Aptos</vt:lpstr>
      <vt:lpstr>Aptos Display</vt:lpstr>
      <vt:lpstr>Arial</vt:lpstr>
      <vt:lpstr>Calibri</vt:lpstr>
      <vt:lpstr>Motyw pakietu Office</vt:lpstr>
      <vt:lpstr>Projekt „Kierunki – drogi dla gospodarki”</vt:lpstr>
      <vt:lpstr>Czym właściwie jest cyfrowa transformacja?</vt:lpstr>
      <vt:lpstr>Przesyłanie danych</vt:lpstr>
      <vt:lpstr>Rola danych w czasie rzeczywistym</vt:lpstr>
      <vt:lpstr>Definicja Internetu Rzeczy -  Internet of Things (IoT) </vt:lpstr>
      <vt:lpstr>Interfejs między światem fizycznym a cyfrowym</vt:lpstr>
      <vt:lpstr>Sensory – możliwe problemy</vt:lpstr>
      <vt:lpstr>Dobór parametrów</vt:lpstr>
      <vt:lpstr>Wybór technologii ze względu na zasięg</vt:lpstr>
      <vt:lpstr>Topologie sieci w IoT</vt:lpstr>
      <vt:lpstr>Interfejsy systemu IoT</vt:lpstr>
      <vt:lpstr>Przechowywanie danych</vt:lpstr>
      <vt:lpstr>Wizualizacja danych</vt:lpstr>
      <vt:lpstr>Efektywność operacyjna IoT</vt:lpstr>
      <vt:lpstr>Predykcyjne utrzymanie ruchu</vt:lpstr>
      <vt:lpstr>Nowe modele biznesowe</vt:lpstr>
      <vt:lpstr>Łańcuchy dostaw – przykład</vt:lpstr>
      <vt:lpstr>Łańcuchy dostaw – przykład – ciąg dalszy </vt:lpstr>
      <vt:lpstr>Smart City: Internet Rzeczy w skali makro</vt:lpstr>
      <vt:lpstr>Smart Cities – urządzenia – część 1</vt:lpstr>
      <vt:lpstr>Smart Cities – urządzenia – część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Cyfrowa transformacja – fundamenty i rola IoT w nowoczesnej gospodarce (PPTX; 158 KB)</dc:title>
  <dc:creator>Krzysztof Galas</dc:creator>
  <cp:lastModifiedBy>Karolina Goede</cp:lastModifiedBy>
  <cp:revision>3</cp:revision>
  <dcterms:created xsi:type="dcterms:W3CDTF">2026-01-27T15:07:35Z</dcterms:created>
  <dcterms:modified xsi:type="dcterms:W3CDTF">2026-02-04T11:51:52Z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