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1" r:id="rId2"/>
    <p:sldId id="332" r:id="rId3"/>
    <p:sldId id="333" r:id="rId4"/>
    <p:sldId id="334" r:id="rId5"/>
    <p:sldId id="335" r:id="rId6"/>
    <p:sldId id="336" r:id="rId7"/>
    <p:sldId id="337" r:id="rId8"/>
    <p:sldId id="338" r:id="rId9"/>
    <p:sldId id="352" r:id="rId10"/>
    <p:sldId id="353" r:id="rId11"/>
    <p:sldId id="341" r:id="rId12"/>
    <p:sldId id="342" r:id="rId13"/>
    <p:sldId id="343" r:id="rId14"/>
    <p:sldId id="344" r:id="rId15"/>
    <p:sldId id="346" r:id="rId16"/>
    <p:sldId id="345" r:id="rId17"/>
    <p:sldId id="347" r:id="rId18"/>
    <p:sldId id="348" r:id="rId19"/>
    <p:sldId id="349" r:id="rId20"/>
    <p:sldId id="350" r:id="rId21"/>
    <p:sldId id="351" r:id="rId22"/>
    <p:sldId id="354" r:id="rId2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F7EBA6-C91C-4D53-BBDC-22F8E433CED4}" v="86" dt="2026-02-02T19:37:20.9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48" y="3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54FBC9-8D0B-674F-8D02-FF5B292B8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BFA8A73-FC81-AD92-3BDF-04F41F16D7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A7CBEA0-D3C3-B112-980D-42D3B0A64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52851EB-F8AF-C467-A561-A8425CA53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E5FEA3B-13D0-AD70-C714-6128A5DFF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096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6AD9AE-734A-4B1F-426D-772561351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1CD663B-ED45-1448-CC1D-63CC18232E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D2BE4DF-08D6-CEB1-CDBF-95BE34191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4AEE91A-F3F8-DAAF-E34D-20C40687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F585010-A87C-57BE-31F0-46968C4F4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444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C51A48D-C649-4723-61F8-A70D8C4C71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CAADFEE-54B9-0D36-870E-846326BF8F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85227AD-B9E5-94F3-148B-C9DAD8AA5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46F6F65-AEA5-1200-419D-D60C2C2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9997A2E-8DB0-EC98-A589-F512AC7DC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38815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C1DA8A7-7728-2E70-4090-FFE4315BF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E9FCE1C-0DC6-A308-BEAC-5E0941DB1F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5B09A41-66D6-A58F-0C63-AFB83D6A7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33D2387-20F6-77FE-3944-23DA46B43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BC3BE11-6720-E284-D980-C0F64DE8A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1589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3909AAE-D4A2-E69E-5DC7-DFFED6FCD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A8E1C0E-055F-632B-1C7D-59141EA62D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39EBF65-7116-9D92-8AE3-7A7628641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216DA89-39B3-82FD-FE43-A0A396A1E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523CA83-5251-3ABA-997F-90E6AA284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0755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8E2574-1559-C77E-E609-CC2657BA5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4604127-551F-27DC-6FE5-2400A7CEEA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FBDC62C-3A8E-0EFE-96E5-DE911C0147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42D5D62-7F7A-B790-0F67-55F9051B7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E2A7037-EF53-20DD-2F80-690D1DC98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54291AE-FD45-CDB2-4B95-B7CF0003A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9540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84F8C9C-0363-900C-E5E5-37246713E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17BA06F-64ED-4E46-FB82-5BB3EE9BF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3463F2B5-F852-BF07-6826-50FEF1D1C3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96912172-14EC-E159-CC62-E4932904EE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5D46F01D-B8A8-4C6B-FC2C-B22466D7BB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648C9D5-371D-4E5A-7063-FA43CA01E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AF5D8566-E058-6575-3A52-6AA0E3B93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29380564-947F-77BE-C7F2-EF518EC9D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7375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EED6A3E-968C-7F8E-306E-C2E23F057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32EED5B5-0FF2-A11B-F02C-F743C5F56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0FBBB2F9-7DAB-3777-EC55-24A284949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B869B6B-8F6A-955A-7790-29BF86386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062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FE16826-715B-16F2-038B-47BAB181B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FF3EEE43-C650-9957-DAF3-632ABA132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2661673-A553-742B-5E1E-5DA4E8C0F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5767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EBE65AA-E248-5C95-465A-785321E9D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BEF8EC8-F7F3-E386-5783-A1B7C30D1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713126F-5C08-D3B6-F84A-403E7DC55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4C5C9EF-5437-B213-98E7-A00BDEE02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1748376-DAE4-7E12-2CC2-BFBE1DC25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9D4E962-BC97-BA3E-6784-FA3D2C8E4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2039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8EE9F8-A46B-5CB2-A470-DA7C0242C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A80E864-C96E-161B-8FE2-4C5BA7EF16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429F4EB-03DC-7007-E019-077C42807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E148727-4CB2-6D97-A712-4E68F88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73A4-3603-4696-A8A6-F2F7C40A89F2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EDDF643-6627-6B59-2A4A-04E7AA67F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B42E5BC-A779-184F-C1A2-4727E4B3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45AA1-4B48-41BB-8F33-4C0ACF4BDD8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9620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ED43B815-7BD5-AD7D-ED39-1E5231936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31CF7A7-B72D-049F-2E75-A95707B61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C0D60D2-2B3A-1C2E-F2F4-4909063163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E98C73A4-3603-4696-A8A6-F2F7C40A89F2}" type="datetimeFigureOut">
              <a:rPr lang="pl-PL" smtClean="0"/>
              <a:pPr/>
              <a:t>4.02.2026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A055BC9-ED06-778B-B48E-AAED73EBA9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E83862B-63D4-FB27-739F-22835F34AF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16445AA1-4B48-41BB-8F33-4C0ACF4BDD8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16018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</a:t>
            </a:r>
            <a:r>
              <a:rPr lang="pl-PL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gospodarki</a:t>
            </a:r>
            <a:r>
              <a:rPr lang="pl-PL" sz="4000" dirty="0"/>
              <a:t>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algn="l"/>
            <a:r>
              <a:rPr lang="pl-PL" b="1" dirty="0"/>
              <a:t>Temat wykładu</a:t>
            </a:r>
            <a:r>
              <a:rPr lang="pl-PL" dirty="0"/>
              <a:t>: Zielona transformacja – </a:t>
            </a:r>
            <a:r>
              <a:rPr lang="en-GB" noProof="0" dirty="0"/>
              <a:t>IoT</a:t>
            </a:r>
            <a:r>
              <a:rPr lang="pl-PL" dirty="0"/>
              <a:t> w służbie zrównoważonego rozwoju</a:t>
            </a:r>
          </a:p>
          <a:p>
            <a:pPr algn="l"/>
            <a:r>
              <a:rPr lang="pl-PL" dirty="0"/>
              <a:t>Przedmiot: Internet rzeczy</a:t>
            </a:r>
          </a:p>
          <a:p>
            <a:pPr algn="l"/>
            <a:r>
              <a:rPr lang="pl-PL" b="1" dirty="0"/>
              <a:t>Kierunek</a:t>
            </a:r>
            <a:r>
              <a:rPr lang="pl-PL" dirty="0"/>
              <a:t>: </a:t>
            </a:r>
            <a:r>
              <a:rPr lang="pl-PL" dirty="0" err="1"/>
              <a:t>Socjoinformatyka</a:t>
            </a:r>
            <a:endParaRPr lang="pl-PL" dirty="0"/>
          </a:p>
          <a:p>
            <a:pPr algn="l"/>
            <a:r>
              <a:rPr lang="pl-PL" b="1" dirty="0"/>
              <a:t>Autor</a:t>
            </a:r>
            <a:r>
              <a:rPr lang="pl-PL" dirty="0"/>
              <a:t>: mgr inż. Krzysztof Galas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000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8434A-4295-DE14-6B8E-DA05BBEFC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CA310A-C299-1325-EC70-F823336A4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Inteligentna logistyka – część druga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F00FDAC-1AC1-C6B1-3221-0F31EA5E5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000" b="1" dirty="0"/>
              <a:t>3. Ekologia „Ostatniej mili” (</a:t>
            </a:r>
            <a:r>
              <a:rPr lang="en-GB" sz="2000" b="1" noProof="0" dirty="0"/>
              <a:t>Last-Mile Delivery</a:t>
            </a:r>
            <a:r>
              <a:rPr lang="pl-PL" sz="2000" b="1" dirty="0"/>
              <a:t>)</a:t>
            </a:r>
          </a:p>
          <a:p>
            <a:pPr marL="0" indent="0">
              <a:buNone/>
            </a:pPr>
            <a:r>
              <a:rPr lang="pl-PL" sz="2000" b="1" dirty="0"/>
              <a:t>	Paczkomaty:</a:t>
            </a:r>
            <a:r>
              <a:rPr lang="pl-PL" sz="2000" dirty="0"/>
              <a:t> Jedno zatrzymanie kuriera zamiast 50 podjazdów pod domy. Sensory</a:t>
            </a:r>
            <a:br>
              <a:rPr lang="pl-PL" sz="2000" dirty="0"/>
            </a:br>
            <a:r>
              <a:rPr lang="pl-PL" sz="2000" dirty="0"/>
              <a:t>	monitorują temperaturę i wolne skrytki.</a:t>
            </a:r>
          </a:p>
          <a:p>
            <a:pPr marL="0" indent="0">
              <a:buNone/>
            </a:pPr>
            <a:r>
              <a:rPr lang="pl-PL" sz="2000" b="1" dirty="0"/>
              <a:t>	Drony i roboty dostawcze:</a:t>
            </a:r>
            <a:r>
              <a:rPr lang="pl-PL" sz="2000" dirty="0"/>
              <a:t> Elektryczne mikropojazdy sterowane przez GPS i AI, </a:t>
            </a:r>
            <a:br>
              <a:rPr lang="pl-PL" sz="2000" dirty="0"/>
            </a:br>
            <a:r>
              <a:rPr lang="pl-PL" sz="2000" dirty="0"/>
              <a:t>	idealne do gęstych centrów miast.</a:t>
            </a:r>
          </a:p>
          <a:p>
            <a:pPr marL="0" indent="0">
              <a:buNone/>
            </a:pPr>
            <a:r>
              <a:rPr lang="pl-PL" sz="2000" b="1" dirty="0"/>
              <a:t>4. Monitoring stylu jazdy (</a:t>
            </a:r>
            <a:r>
              <a:rPr lang="en-GB" sz="2000" b="1" noProof="0" dirty="0"/>
              <a:t>Eco-Driving</a:t>
            </a:r>
            <a:r>
              <a:rPr lang="pl-PL" sz="2000" b="1" dirty="0"/>
              <a:t>)</a:t>
            </a:r>
          </a:p>
          <a:p>
            <a:pPr marL="0" indent="0">
              <a:buNone/>
            </a:pPr>
            <a:r>
              <a:rPr lang="pl-PL" sz="2000" b="1" dirty="0"/>
              <a:t>	Telemetria:</a:t>
            </a:r>
            <a:r>
              <a:rPr lang="pl-PL" sz="2000" dirty="0"/>
              <a:t> System czyta dane bezpośrednio z szyny CAN ciężarówki (obroty, </a:t>
            </a:r>
            <a:br>
              <a:rPr lang="pl-PL" sz="2000" dirty="0"/>
            </a:br>
            <a:r>
              <a:rPr lang="pl-PL" sz="2000" dirty="0"/>
              <a:t>	gwałtowne hamowania, bieg jałowy).</a:t>
            </a:r>
          </a:p>
          <a:p>
            <a:pPr marL="0" indent="0">
              <a:buNone/>
            </a:pPr>
            <a:r>
              <a:rPr lang="pl-PL" sz="2000" b="1" dirty="0"/>
              <a:t>	Grywalizacja:</a:t>
            </a:r>
            <a:r>
              <a:rPr lang="pl-PL" sz="2000" dirty="0"/>
              <a:t> Kierowcy dostają punkty za „zieloną jazdę”. Spokojna jazda sterowana </a:t>
            </a:r>
            <a:br>
              <a:rPr lang="pl-PL" sz="2000" dirty="0"/>
            </a:br>
            <a:r>
              <a:rPr lang="pl-PL" sz="2000" dirty="0"/>
              <a:t>	danymi może obniżyć spalanie o </a:t>
            </a:r>
            <a:r>
              <a:rPr lang="pl-PL" sz="2000" b="1" dirty="0"/>
              <a:t>5-10%</a:t>
            </a:r>
            <a:r>
              <a:rPr lang="pl-PL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3483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2F5E47-66B6-79EB-ED09-6FEE71D31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Pozyskiwanie energii – Energy </a:t>
            </a:r>
            <a:r>
              <a:rPr lang="en-GB" noProof="0" dirty="0">
                <a:latin typeface="Calibri" panose="020F0502020204030204" pitchFamily="34" charset="0"/>
              </a:rPr>
              <a:t>harvesting</a:t>
            </a:r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7660D1A-7F37-1667-7A6B-858034F75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noProof="0" dirty="0"/>
              <a:t>Energy harvesting</a:t>
            </a:r>
            <a:r>
              <a:rPr lang="pl-PL" noProof="0" dirty="0"/>
              <a:t>, odnosi si do </a:t>
            </a:r>
            <a:r>
              <a:rPr lang="pl-PL" dirty="0"/>
              <a:t>pozyskiwanie mikroenergii z otoczenia i wykorzystywania jej w urządzeniach Internetu Rzeczy:</a:t>
            </a:r>
          </a:p>
          <a:p>
            <a:r>
              <a:rPr lang="pl-PL" dirty="0"/>
              <a:t>światło (fotowoltaika)</a:t>
            </a:r>
          </a:p>
          <a:p>
            <a:r>
              <a:rPr lang="pl-PL" dirty="0"/>
              <a:t>różnice temperatur (termogeneratory – TEG)</a:t>
            </a:r>
          </a:p>
          <a:p>
            <a:r>
              <a:rPr lang="pl-PL" dirty="0"/>
              <a:t>wibracje/ruch (piezoelektryka)</a:t>
            </a:r>
          </a:p>
          <a:p>
            <a:r>
              <a:rPr lang="pl-PL" dirty="0"/>
              <a:t>fale radiowe (</a:t>
            </a:r>
            <a:r>
              <a:rPr lang="en-GB" noProof="0" dirty="0"/>
              <a:t>RF harvesting</a:t>
            </a:r>
            <a:r>
              <a:rPr lang="pl-PL" dirty="0"/>
              <a:t>)</a:t>
            </a:r>
          </a:p>
          <a:p>
            <a:r>
              <a:rPr lang="pl-PL" dirty="0"/>
              <a:t>przepływ powietrza / mikroturbiny</a:t>
            </a:r>
          </a:p>
        </p:txBody>
      </p:sp>
    </p:spTree>
    <p:extLst>
      <p:ext uri="{BB962C8B-B14F-4D97-AF65-F5344CB8AC3E}">
        <p14:creationId xmlns:p14="http://schemas.microsoft.com/office/powerpoint/2010/main" val="2902815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88C4FE-6362-8070-D972-594256338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E - waste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874C080-4F9A-BAEE-9506-00D4BB168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 więcej urządzeń elektronicznych, tym więcej produkowanych jest odpadów z tym związanych. Dla przykładu, wytwarzane jest: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 milionów ton elektrośmieci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Lit, kobalt, neodym - wydobycie jest energochłonne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Możemy przyjąć, że większość urządzeń posiada baterię i plastikową obudowę.</a:t>
            </a:r>
          </a:p>
        </p:txBody>
      </p:sp>
    </p:spTree>
    <p:extLst>
      <p:ext uri="{BB962C8B-B14F-4D97-AF65-F5344CB8AC3E}">
        <p14:creationId xmlns:p14="http://schemas.microsoft.com/office/powerpoint/2010/main" val="4211008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B9AF9E2-AF7F-A943-7A1B-814052D07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Sposoby redukcji </a:t>
            </a:r>
            <a:r>
              <a:rPr lang="en-GB" noProof="0" dirty="0">
                <a:latin typeface="Calibri" panose="020F0502020204030204" pitchFamily="34" charset="0"/>
              </a:rPr>
              <a:t>e-waste</a:t>
            </a:r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181BC11-C8B2-14C3-E063-2A6077502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1" dirty="0"/>
              <a:t>Projektowanie zrównoważone (</a:t>
            </a:r>
            <a:r>
              <a:rPr lang="en-GB" b="1" noProof="0" dirty="0"/>
              <a:t>Sustainable design</a:t>
            </a:r>
            <a:r>
              <a:rPr lang="pl-PL" b="1" dirty="0"/>
              <a:t>)</a:t>
            </a:r>
          </a:p>
          <a:p>
            <a:pPr marL="0" indent="0">
              <a:buNone/>
            </a:pPr>
            <a:r>
              <a:rPr lang="pl-PL" b="1" dirty="0"/>
              <a:t>Modułowość:</a:t>
            </a:r>
            <a:r>
              <a:rPr lang="pl-PL" dirty="0"/>
              <a:t> Projektowanie tak, aby można było wymienić tylko sensor, a nie całą płytę główną.</a:t>
            </a:r>
          </a:p>
          <a:p>
            <a:pPr marL="0" indent="0">
              <a:buNone/>
            </a:pPr>
            <a:r>
              <a:rPr lang="pl-PL" b="1" dirty="0"/>
              <a:t>Brak kleju:</a:t>
            </a:r>
            <a:r>
              <a:rPr lang="pl-PL" dirty="0"/>
              <a:t> Stosowanie śrub lub zatrzasków zamiast klejenia obudów (łatwiejszy demontaż i recykling).</a:t>
            </a:r>
          </a:p>
          <a:p>
            <a:pPr marL="0" indent="0">
              <a:buNone/>
            </a:pPr>
            <a:r>
              <a:rPr lang="pl-PL" b="1" dirty="0"/>
              <a:t>Biodegradowalne PCB:</a:t>
            </a:r>
            <a:r>
              <a:rPr lang="pl-PL" dirty="0"/>
              <a:t> Nowoczesne badania nad płytkami drukowanymi wykonanymi z włókien naturalnych, które rozkładają się po kilku latach w kompoście.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91533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056D4C-363D-017E-C4C8-73279228A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Cyberbezpieczeństwo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5E5D743-A2FA-1E53-C2C7-E012C133E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System, który nie jest bezpieczny, nie może być trwale zielony. Cyberatak na infrastrukturę </a:t>
            </a:r>
            <a:r>
              <a:rPr lang="en-GB" noProof="0" dirty="0"/>
              <a:t>IoT</a:t>
            </a:r>
            <a:r>
              <a:rPr lang="pl-PL" dirty="0"/>
              <a:t> może w kilka sekund zniweczyć lata oszczędności energii i wody.</a:t>
            </a:r>
          </a:p>
          <a:p>
            <a:pPr marL="0" indent="0">
              <a:buNone/>
            </a:pPr>
            <a:r>
              <a:rPr lang="pl-PL" dirty="0"/>
              <a:t>Możliwe zagrożenie: </a:t>
            </a:r>
          </a:p>
          <a:p>
            <a:r>
              <a:rPr lang="pl-PL" dirty="0"/>
              <a:t>Manipulacja ręczna autonomicznymi systemami nawadniania w celu zwiększenia zużycia wody.</a:t>
            </a:r>
          </a:p>
          <a:p>
            <a:r>
              <a:rPr lang="pl-PL" dirty="0"/>
              <a:t>Przerywanie ciągów chłodniczych dla transportów krytycznych</a:t>
            </a:r>
          </a:p>
        </p:txBody>
      </p:sp>
    </p:spTree>
    <p:extLst>
      <p:ext uri="{BB962C8B-B14F-4D97-AF65-F5344CB8AC3E}">
        <p14:creationId xmlns:p14="http://schemas.microsoft.com/office/powerpoint/2010/main" val="2802702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36AC6B-7230-D521-FBBA-4A03CD9A9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Crypto-jacking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0EFE71-4537-4FB9-1CEF-448945E037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Zainfekowane urządzenia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często stają się częścią </a:t>
            </a:r>
            <a:r>
              <a:rPr lang="pl-PL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botnetów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lub koparek kryptowalut.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Powoduje zwiększenie użycia procesora do 100% mocy.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Efektem są miliardy zainfekowanych urządzeń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generujących gigantyczne, niepotrzebne zużycie prądu, całkowicie niwelując sens oszczędności uzyskanych dzięki ich pracy (oraz pasywny przychód dla osoby, która na nich kopie).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Dodatkowo obciąża sieć nadajników.</a:t>
            </a:r>
          </a:p>
        </p:txBody>
      </p:sp>
    </p:spTree>
    <p:extLst>
      <p:ext uri="{BB962C8B-B14F-4D97-AF65-F5344CB8AC3E}">
        <p14:creationId xmlns:p14="http://schemas.microsoft.com/office/powerpoint/2010/main" val="9109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676C19C-1AE5-649C-AAF0-FFD6BEA9D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Balans między szyfrowaniem a baterią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DFF1AC8-9EFB-B08C-7FE3-AF8610E2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Szyfrowanie asymetryczne (np. RSA) jest ekstremalnie kosztowne dla prostych mikrokontrolerów. Wykonanie jednego uścisku dłoni (</a:t>
            </a:r>
            <a:r>
              <a:rPr lang="en-GB" i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handshake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może zużyć tyle energii, co przesłanie 100 komunikatów.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Dodanie nagłówków bezpieczeństwa, sygnatur i certyfikatów zwiększa rozmiar pakietu danych. Większy pakiet , oznacza dłuższy czas pracy.</a:t>
            </a:r>
          </a:p>
        </p:txBody>
      </p:sp>
    </p:spTree>
    <p:extLst>
      <p:ext uri="{BB962C8B-B14F-4D97-AF65-F5344CB8AC3E}">
        <p14:creationId xmlns:p14="http://schemas.microsoft.com/office/powerpoint/2010/main" val="2313990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945839B-6CE2-25B3-B75B-EC365B9F9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Lekka kryptografia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A4CB650-883A-C2A6-78F9-F6BB7F6762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Kryptografia zoptymalizowana pod urządzenia o bardzo ograniczonych zasobach: mała pamięć, niska moc obliczeniowa, minimalne zużycie energii.</a:t>
            </a:r>
          </a:p>
          <a:p>
            <a:pPr marL="0" indent="0">
              <a:buNone/>
            </a:pPr>
            <a:r>
              <a:rPr lang="pl-PL" dirty="0"/>
              <a:t>Zapewnia autentyczność, poufność i integralność danych w sieciach </a:t>
            </a:r>
            <a:r>
              <a:rPr lang="en-GB" noProof="0" dirty="0"/>
              <a:t>IoT</a:t>
            </a:r>
            <a:r>
              <a:rPr lang="pl-PL" dirty="0"/>
              <a:t>, gdzie tradycyjne algorytmy (np. </a:t>
            </a:r>
            <a:r>
              <a:rPr lang="en-GB" noProof="0" dirty="0"/>
              <a:t>AES-GCM</a:t>
            </a:r>
            <a:r>
              <a:rPr lang="pl-PL" dirty="0"/>
              <a:t>, </a:t>
            </a:r>
            <a:r>
              <a:rPr lang="en-GB" noProof="0" dirty="0"/>
              <a:t>RSA</a:t>
            </a:r>
            <a:r>
              <a:rPr lang="pl-PL" dirty="0"/>
              <a:t>) są zbyt ciężkie.</a:t>
            </a:r>
          </a:p>
        </p:txBody>
      </p:sp>
    </p:spTree>
    <p:extLst>
      <p:ext uri="{BB962C8B-B14F-4D97-AF65-F5344CB8AC3E}">
        <p14:creationId xmlns:p14="http://schemas.microsoft.com/office/powerpoint/2010/main" val="2231896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29975A-8D48-F00D-B762-D27B185A5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ASCON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6B5F202-4F3D-42A6-A144-96A2F3389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Jest to lekki algorytm kryptograficzny wybrany przez </a:t>
            </a:r>
            <a:r>
              <a:rPr lang="en-GB" noProof="0" dirty="0"/>
              <a:t>NIST</a:t>
            </a:r>
            <a:r>
              <a:rPr lang="pl-PL" dirty="0"/>
              <a:t> jako standard dla </a:t>
            </a:r>
            <a:r>
              <a:rPr lang="en-GB" noProof="0" dirty="0"/>
              <a:t>IoT</a:t>
            </a:r>
            <a:r>
              <a:rPr lang="pl-PL" dirty="0"/>
              <a:t>. Zamiast kilku ciężkich algorytmów, używa jednej prostej funkcji matematycznej, która realizuje szyfrowanie, haszowanie i uwierzytelnianie. Dzięki temu działa szybciej i zużywa znacznie mniej energii, co pozwala zabezpieczać nawet bezbateryjne czujniki zasilane z </a:t>
            </a:r>
            <a:r>
              <a:rPr lang="en-GB" noProof="0" dirty="0"/>
              <a:t>energy harvesting</a:t>
            </a:r>
            <a:r>
              <a:rPr lang="pl-PL" dirty="0"/>
              <a:t>.</a:t>
            </a: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026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4CD7E9-3D44-C366-8969-59822AC5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Do czego służy jak działa ASCON?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5C969F8-99ED-04D8-C686-C0BF325AB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Jako zestaw funkcji kryptograficznych zbudowanych na jednym wspólnym rdzeniu działa w oparciu o algorytmy. Zawiera w sobie tylko permutację. </a:t>
            </a:r>
          </a:p>
          <a:p>
            <a:pPr marL="0" indent="0">
              <a:buNone/>
            </a:pPr>
            <a:r>
              <a:rPr lang="pl-PL" dirty="0"/>
              <a:t>Wykorzystuje się konstrukcję typu </a:t>
            </a:r>
            <a:r>
              <a:rPr lang="en-GB" noProof="0" dirty="0"/>
              <a:t>sponge</a:t>
            </a:r>
            <a:r>
              <a:rPr lang="pl-PL" dirty="0"/>
              <a:t>, która pozwala używać tego samego mechanizmu do szyfrowania, haszowania i generowania kluczy. </a:t>
            </a:r>
          </a:p>
        </p:txBody>
      </p:sp>
    </p:spTree>
    <p:extLst>
      <p:ext uri="{BB962C8B-B14F-4D97-AF65-F5344CB8AC3E}">
        <p14:creationId xmlns:p14="http://schemas.microsoft.com/office/powerpoint/2010/main" val="2287466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BEC971D-3F3F-A23A-100C-4E88875A7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>
                <a:latin typeface="Calibri" panose="020F0502020204030204" pitchFamily="34" charset="0"/>
              </a:rPr>
              <a:t>ESG i Raportowanie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8F5EC60-D941-D685-C45A-0197DE83A1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trzy filary, według których ocenia się dziś nowoczesne firmy:</a:t>
            </a:r>
          </a:p>
          <a:p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(</a:t>
            </a:r>
            <a:r>
              <a:rPr lang="en-GB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Environmental</a:t>
            </a: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Środowisko (emisje, odpady, zasoby).</a:t>
            </a:r>
          </a:p>
          <a:p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(</a:t>
            </a:r>
            <a:r>
              <a:rPr lang="en-GB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Social</a:t>
            </a: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Odpowiedzialność społeczna (bezpieczeństwo pracy).</a:t>
            </a:r>
          </a:p>
          <a:p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 (</a:t>
            </a:r>
            <a:r>
              <a:rPr lang="en-GB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Governance</a:t>
            </a: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Ład korporacyjny (transparentność danych).</a:t>
            </a:r>
          </a:p>
          <a:p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 wspiera głównie filar E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dostarczając dowodów na realne działania proekologiczne.</a:t>
            </a:r>
          </a:p>
          <a:p>
            <a:pPr marL="0" indent="0">
              <a:buNone/>
            </a:pP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231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B21E768-5BD8-1EDC-70AB-FF1D1FD52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Dane kontra wolność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345C1DE-A66C-3D53-2E69-FED9987886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Przypuśćmy, że jesteśmy w inteligentnym budynku. </a:t>
            </a:r>
          </a:p>
          <a:p>
            <a:pPr marL="0" indent="0">
              <a:buNone/>
            </a:pPr>
            <a:r>
              <a:rPr lang="pl-PL" dirty="0"/>
              <a:t>System HVAC musi wiedzieć, że w pokoju są osoby, aby dostosować poziom CO</a:t>
            </a:r>
            <a:r>
              <a:rPr lang="pl-PL" baseline="-25000" dirty="0"/>
              <a:t>2</a:t>
            </a:r>
            <a:r>
              <a:rPr lang="pl-PL" dirty="0"/>
              <a:t> i temperatury.</a:t>
            </a:r>
          </a:p>
          <a:p>
            <a:pPr marL="0" indent="0">
              <a:buNone/>
            </a:pPr>
            <a:r>
              <a:rPr lang="pl-PL" dirty="0"/>
              <a:t>Rozwiązanie:</a:t>
            </a:r>
            <a:br>
              <a:rPr lang="pl-PL" dirty="0"/>
            </a:br>
            <a:r>
              <a:rPr lang="pl-PL" dirty="0"/>
              <a:t>Użyjemy do tego kamer z rozpoznawaniem twarzy, tworzymy system totalnej inwigilacji.</a:t>
            </a:r>
          </a:p>
          <a:p>
            <a:pPr marL="0" indent="0">
              <a:buNone/>
            </a:pPr>
            <a:r>
              <a:rPr lang="pl-PL" dirty="0"/>
              <a:t>Alternatywa:</a:t>
            </a:r>
            <a:br>
              <a:rPr lang="pl-PL" dirty="0"/>
            </a:br>
            <a:r>
              <a:rPr lang="pl-PL" dirty="0"/>
              <a:t>Stosowanie sensorów o „niskiej rozdzielczości” danych (np. czujniki PIR, termowizyjne o niskiej matrycy, czy sensory </a:t>
            </a:r>
            <a:r>
              <a:rPr lang="en-GB" noProof="0" dirty="0"/>
              <a:t>ToF</a:t>
            </a:r>
            <a:r>
              <a:rPr lang="pl-PL" dirty="0"/>
              <a:t> – </a:t>
            </a:r>
            <a:r>
              <a:rPr lang="en-GB" i="1" noProof="0" dirty="0"/>
              <a:t>Time of Flight</a:t>
            </a:r>
            <a:r>
              <a:rPr lang="pl-PL" dirty="0"/>
              <a:t>), które wykrywają obecność bryły człowieka, ale nie jego tożsamość.</a:t>
            </a:r>
          </a:p>
        </p:txBody>
      </p:sp>
    </p:spTree>
    <p:extLst>
      <p:ext uri="{BB962C8B-B14F-4D97-AF65-F5344CB8AC3E}">
        <p14:creationId xmlns:p14="http://schemas.microsoft.com/office/powerpoint/2010/main" val="206818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E98908-B276-BABF-88D6-4A927F051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Filary zielonego </a:t>
            </a:r>
            <a:r>
              <a:rPr lang="en-GB" noProof="0" dirty="0">
                <a:latin typeface="Calibri" panose="020F0502020204030204" pitchFamily="34" charset="0"/>
              </a:rPr>
              <a:t>IoT</a:t>
            </a:r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2B94232-2283-C16B-D95F-9CE82C8244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Optymalizacja (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software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726B72A7-F15A-4D94-8EB7-ECFC839C3C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Pisanie kodu, który działa błyskawicznie i wprowadza układ w stan spoczynku.</a:t>
            </a:r>
          </a:p>
          <a:p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Lekka kryptografia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Stosowanie standardów takich jak ASCON, które chronią dane bez drenażu baterii.</a:t>
            </a:r>
          </a:p>
          <a:p>
            <a:r>
              <a:rPr lang="en-GB" u="sng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Edge computing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Przetwarzanie danych lokalnie.</a:t>
            </a: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FBE1E9BB-324A-867E-D492-FC75427026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Trwałość i cykl Życia (Hardware)</a:t>
            </a:r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868F7270-762C-74C3-40EB-08AA23DB55B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GB" u="sng" noProof="0" dirty="0"/>
              <a:t>Energy harvesting</a:t>
            </a:r>
            <a:r>
              <a:rPr lang="pl-PL" dirty="0"/>
              <a:t>: odzysk energii z otoczenia (ciepło, wibracje, światło).</a:t>
            </a:r>
          </a:p>
          <a:p>
            <a:r>
              <a:rPr lang="pl-PL" u="sng" dirty="0"/>
              <a:t>Modułowość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9777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756E16-C5AC-0421-5383-8F505A62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Filary zielonego </a:t>
            </a:r>
            <a:r>
              <a:rPr lang="en-GB" noProof="0" dirty="0">
                <a:latin typeface="Calibri" panose="020F0502020204030204" pitchFamily="34" charset="0"/>
              </a:rPr>
              <a:t>IoT</a:t>
            </a:r>
            <a:r>
              <a:rPr lang="pl-PL" dirty="0">
                <a:latin typeface="Calibri" panose="020F0502020204030204" pitchFamily="34" charset="0"/>
              </a:rPr>
              <a:t> – część druga</a:t>
            </a: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2FBA1352-2F2B-6285-3C25-22CF0E195E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/>
          <a:lstStyle/>
          <a:p>
            <a:r>
              <a:rPr lang="pl-PL" dirty="0"/>
              <a:t>Wiarygodność i bezpieczeństwo (Etyka)</a:t>
            </a:r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0D94D406-CF0E-A43D-36E5-AC857A69FF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512424" cy="3684588"/>
          </a:xfrm>
        </p:spPr>
        <p:txBody>
          <a:bodyPr/>
          <a:lstStyle/>
          <a:p>
            <a:r>
              <a:rPr lang="pl-PL" u="sng" dirty="0"/>
              <a:t>Ciągłość danych</a:t>
            </a:r>
            <a:r>
              <a:rPr lang="pl-PL" dirty="0"/>
              <a:t>: </a:t>
            </a:r>
            <a:r>
              <a:rPr lang="en-GB" noProof="0" dirty="0"/>
              <a:t>IoT</a:t>
            </a:r>
            <a:r>
              <a:rPr lang="pl-PL" dirty="0"/>
              <a:t> to ważna część infrastruktury dla raportów ESG.</a:t>
            </a:r>
          </a:p>
          <a:p>
            <a:r>
              <a:rPr lang="pl-PL" dirty="0"/>
              <a:t>Cyber-ochrona zasobów: Bezpieczny kod chroni przed atakami, które mogłyby doprowadzić do fizycznego marnowania zasobów.</a:t>
            </a:r>
          </a:p>
          <a:p>
            <a:r>
              <a:rPr lang="pl-PL" dirty="0"/>
              <a:t>Prywatność w fazie projektowania: Optymalizacja planety nie może odbywać się kosztem prywatności człowieka.</a:t>
            </a:r>
          </a:p>
        </p:txBody>
      </p:sp>
    </p:spTree>
    <p:extLst>
      <p:ext uri="{BB962C8B-B14F-4D97-AF65-F5344CB8AC3E}">
        <p14:creationId xmlns:p14="http://schemas.microsoft.com/office/powerpoint/2010/main" val="3211114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40DAF10-0E34-DDEF-4840-5108D9065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Przykład użycia w ESG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8122239-7E4D-D68C-B17F-2E2405B22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Parametry monitorowane przez IoT: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Emisje bezpośrednie: Czujniki pyłów zawieszonych (PM2.5, PM10) i gazów (NO</a:t>
            </a:r>
            <a:r>
              <a:rPr lang="pl-PL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SO</a:t>
            </a:r>
            <a:r>
              <a:rPr lang="pl-PL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CO</a:t>
            </a:r>
            <a:r>
              <a:rPr lang="pl-PL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Ślad wodny: Inteligentne przepływomierze wykrywające anomalie i marnotrawstwo.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Efektywność oświetlenia: Monitoring czasu pracy lamp i ich natężenia.</a:t>
            </a:r>
          </a:p>
        </p:txBody>
      </p:sp>
    </p:spTree>
    <p:extLst>
      <p:ext uri="{BB962C8B-B14F-4D97-AF65-F5344CB8AC3E}">
        <p14:creationId xmlns:p14="http://schemas.microsoft.com/office/powerpoint/2010/main" val="2940513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665B13-3C07-5DA5-B43F-4C25234AE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Smart Buildings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F57AABD-B556-C7F2-CC06-184267058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 tradycyjnym biurowcu klimatyzacja działa tak samo w sali konferencyjnej, gdzie siedzi 20 osób, jak i w pustym gabinecie.</a:t>
            </a:r>
          </a:p>
          <a:p>
            <a:pPr marL="0" indent="0">
              <a:buNone/>
            </a:pP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Rozwiązanie IoT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Sensory CO</a:t>
            </a:r>
            <a:r>
              <a:rPr lang="pl-PL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 temperatury.</a:t>
            </a:r>
          </a:p>
          <a:p>
            <a:pPr marL="0" indent="0">
              <a:buNone/>
            </a:pP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Logika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Wzrost poziomu CO</a:t>
            </a:r>
            <a:r>
              <a:rPr lang="pl-PL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skutkuje zwiększenie wymiany powietrza. Spadek temperatury poniżej progu przy braku obecności, włączamy tryb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Eco-Standby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Oszczędność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Do 30% kosztów energii cieplnej i elektrycznej.</a:t>
            </a:r>
          </a:p>
        </p:txBody>
      </p:sp>
    </p:spTree>
    <p:extLst>
      <p:ext uri="{BB962C8B-B14F-4D97-AF65-F5344CB8AC3E}">
        <p14:creationId xmlns:p14="http://schemas.microsoft.com/office/powerpoint/2010/main" val="2766302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6464F4-3E2F-6DE2-2CBA-D10D70965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Smart Grids </a:t>
            </a:r>
            <a:r>
              <a:rPr lang="pl-PL" dirty="0">
                <a:latin typeface="Calibri" panose="020F0502020204030204" pitchFamily="34" charset="0"/>
              </a:rPr>
              <a:t>– Inteligentna energetyka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F588C90-C2C7-722E-4208-DF5A6C6ED6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system elektroenergetyczny, w którym wszyscy uczestnicy rynku energii są ze sobą połączeni i mogą się komunikować, co umożliwia świadczenie usług energetycznych przy jednoczesnym obniżeniu kosztów, zwiększeniu efektywności działania oraz integracji rozproszonych źródeł wytwarzania, w tym także odnawialnych źródeł energii.</a:t>
            </a:r>
          </a:p>
        </p:txBody>
      </p:sp>
    </p:spTree>
    <p:extLst>
      <p:ext uri="{BB962C8B-B14F-4D97-AF65-F5344CB8AC3E}">
        <p14:creationId xmlns:p14="http://schemas.microsoft.com/office/powerpoint/2010/main" val="4055821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A174EAF-192E-1D72-0378-0230D08CB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noProof="0" dirty="0">
                <a:latin typeface="Calibri" panose="020F0502020204030204" pitchFamily="34" charset="0"/>
              </a:rPr>
              <a:t>Virtual power plants </a:t>
            </a:r>
            <a:r>
              <a:rPr lang="pl-PL" dirty="0">
                <a:latin typeface="Calibri" panose="020F0502020204030204" pitchFamily="34" charset="0"/>
              </a:rPr>
              <a:t>- Wirtualne elektrownie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FC58A12-5D4B-9012-6705-E345173931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Virtual Power Plant (VPP) to inteligentny system energetyczny integrujący rozproszone źródła energii, takie jak instalacje fotowoltaiczne, turbiny wiatrowe, magazyny energii oraz elastyczni odbiorcy.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Dzięki wykorzystaniu technologii IoT, komunikacji w czasie rzeczywistym oraz zaawansowanej analityki danych, wiele małych jednostek działa jak jedna wirtualna</a:t>
            </a:r>
          </a:p>
        </p:txBody>
      </p:sp>
    </p:spTree>
    <p:extLst>
      <p:ext uri="{BB962C8B-B14F-4D97-AF65-F5344CB8AC3E}">
        <p14:creationId xmlns:p14="http://schemas.microsoft.com/office/powerpoint/2010/main" val="437345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73857F-2942-9B5D-D7B1-9B7CC6688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Rolnictwo precyzyjne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49ECA7B-1CF6-4F7C-F4E3-7C7E4E0A4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Rolnictwo precyzyjne to podejście wykorzystujące technologie IoT, czujniki, systemy GPS, drony oraz analizę danych do monitorowania i optymalizacji procesów uprawy roślin i hodowli zwierząt.</a:t>
            </a:r>
            <a:b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Pozwala na podejmowanie decyzji w oparciu o rzeczywiste dane, zamiast uśrednionych norm.</a:t>
            </a:r>
          </a:p>
        </p:txBody>
      </p:sp>
    </p:spTree>
    <p:extLst>
      <p:ext uri="{BB962C8B-B14F-4D97-AF65-F5344CB8AC3E}">
        <p14:creationId xmlns:p14="http://schemas.microsoft.com/office/powerpoint/2010/main" val="3673586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08F127-B587-1A50-1445-D49E3E201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Rolnictwo precyzyjne - możliwości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6366511-9DDA-3EA1-2397-E4CA662754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monitorowanie wilgotności gleby, temperatury i stanu upraw w czasie rzeczywistym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precyzyjne dawkowanie wody, nawozów i środków ochrony roślin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automatyzację nawadniania i nawożenia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ograniczenie zużycia energii i zasobów naturalnych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redukcję kosztów produkcji oraz emisji zanieczyszczeń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Dzięki temu rolnictwo staje się bardziej efektywne, ekologiczne i odporne na zmiany klimatu, wspierając zrównoważony rozwój sektora żywnościowego.</a:t>
            </a:r>
          </a:p>
          <a:p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099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734CA-A57B-1DD9-E2BF-CB2C54AD8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91B997-CF06-C088-6518-553BE80B0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Inteligentna logistyka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5DF94BB-8BA2-814F-364F-B86235300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Dynamiczne planowanie tras (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Dynamic </a:t>
            </a:r>
            <a:r>
              <a:rPr lang="pl-PL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outing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Dane: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Korki, pogoda, wypadki, nowe zlecenia „po trasie”.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Algorytm: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Przelicza trasę tak, aby auto spędzało jak najmniej czasu w korkach (gdzie emisja 	jest najwyższa).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Zysk: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Redukcja przebiegów o ok. 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10-15%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Stop „wożeniu powietrza” (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Load optimization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Czujniki wypełnienia: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Kamery 3D lub czujniki ultradźwiękowe wewnątrz naczep raportują, 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ile wolnego miejsca zostało.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Problem: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Puste powroty -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pozwala systemom spedycyjnym automatycznie dopasować	ładunek powrotny do przestrzeni w aucie, które i tak wraca do bazy.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Efekt: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Wyższe wykorzystanie floty = mniej ciężarówek na drogach.</a:t>
            </a:r>
          </a:p>
        </p:txBody>
      </p:sp>
    </p:spTree>
    <p:extLst>
      <p:ext uri="{BB962C8B-B14F-4D97-AF65-F5344CB8AC3E}">
        <p14:creationId xmlns:p14="http://schemas.microsoft.com/office/powerpoint/2010/main" val="189557596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65919259-6596-43DC-B8CD-DA21E94CF55C}"/>
</file>

<file path=customXml/itemProps2.xml><?xml version="1.0" encoding="utf-8"?>
<ds:datastoreItem xmlns:ds="http://schemas.openxmlformats.org/officeDocument/2006/customXml" ds:itemID="{C0238CBF-4ADE-447C-96E7-5CED7B5A491A}"/>
</file>

<file path=customXml/itemProps3.xml><?xml version="1.0" encoding="utf-8"?>
<ds:datastoreItem xmlns:ds="http://schemas.openxmlformats.org/officeDocument/2006/customXml" ds:itemID="{3721A750-6CEB-4632-BB93-D0FFC1554B5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1347</Words>
  <Application>Microsoft Office PowerPoint</Application>
  <PresentationFormat>Panoramiczny</PresentationFormat>
  <Paragraphs>107</Paragraphs>
  <Slides>22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6" baseType="lpstr">
      <vt:lpstr>Aptos Display</vt:lpstr>
      <vt:lpstr>Arial</vt:lpstr>
      <vt:lpstr>Calibri</vt:lpstr>
      <vt:lpstr>Motyw pakietu Office</vt:lpstr>
      <vt:lpstr>Projekt „Kierunki – drogi dla gospodarki”</vt:lpstr>
      <vt:lpstr>ESG i Raportowanie</vt:lpstr>
      <vt:lpstr>Przykład użycia w ESG</vt:lpstr>
      <vt:lpstr>Smart Buildings</vt:lpstr>
      <vt:lpstr>Smart Grids – Inteligentna energetyka</vt:lpstr>
      <vt:lpstr>Virtual power plants - Wirtualne elektrownie </vt:lpstr>
      <vt:lpstr>Rolnictwo precyzyjne</vt:lpstr>
      <vt:lpstr>Rolnictwo precyzyjne - możliwości</vt:lpstr>
      <vt:lpstr>Inteligentna logistyka</vt:lpstr>
      <vt:lpstr>Inteligentna logistyka – część druga</vt:lpstr>
      <vt:lpstr>Pozyskiwanie energii – Energy harvesting</vt:lpstr>
      <vt:lpstr>E - waste</vt:lpstr>
      <vt:lpstr>Sposoby redukcji e-waste</vt:lpstr>
      <vt:lpstr>Cyberbezpieczeństwo</vt:lpstr>
      <vt:lpstr>Crypto-jacking</vt:lpstr>
      <vt:lpstr>Balans między szyfrowaniem a baterią</vt:lpstr>
      <vt:lpstr>Lekka kryptografia</vt:lpstr>
      <vt:lpstr>ASCON</vt:lpstr>
      <vt:lpstr>Do czego służy jak działa ASCON?</vt:lpstr>
      <vt:lpstr>Dane kontra wolność</vt:lpstr>
      <vt:lpstr>Filary zielonego IoT</vt:lpstr>
      <vt:lpstr>Filary zielonego IoT – część druga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Zielona transformacja – IoT w służbie zrównoważonego rozwoju (PPTX; 156 KB)</dc:title>
  <dc:creator>Krzysztof Galas</dc:creator>
  <cp:lastModifiedBy>Karolina Goede</cp:lastModifiedBy>
  <cp:revision>3</cp:revision>
  <dcterms:created xsi:type="dcterms:W3CDTF">2026-01-29T10:38:09Z</dcterms:created>
  <dcterms:modified xsi:type="dcterms:W3CDTF">2026-02-04T11:56:57Z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