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71" r:id="rId11"/>
    <p:sldId id="263" r:id="rId12"/>
    <p:sldId id="267" r:id="rId13"/>
    <p:sldId id="266" r:id="rId14"/>
    <p:sldId id="264" r:id="rId15"/>
    <p:sldId id="268" r:id="rId16"/>
    <p:sldId id="269" r:id="rId17"/>
    <p:sldId id="270" r:id="rId18"/>
    <p:sldId id="272" r:id="rId19"/>
    <p:sldId id="273" r:id="rId20"/>
    <p:sldId id="274" r:id="rId21"/>
    <p:sldId id="275" r:id="rId22"/>
    <p:sldId id="276" r:id="rId23"/>
    <p:sldId id="278" r:id="rId24"/>
    <p:sldId id="279" r:id="rId25"/>
    <p:sldId id="277" r:id="rId2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3" autoAdjust="0"/>
    <p:restoredTop sz="94003" autoAdjust="0"/>
  </p:normalViewPr>
  <p:slideViewPr>
    <p:cSldViewPr snapToGrid="0">
      <p:cViewPr varScale="1">
        <p:scale>
          <a:sx n="91" d="100"/>
          <a:sy n="91" d="100"/>
        </p:scale>
        <p:origin x="123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pl-PL" dirty="0"/>
              <a:t>Tytuł wykładu: Współczesne zmiany klimatu </a:t>
            </a:r>
          </a:p>
          <a:p>
            <a:pPr algn="l"/>
            <a:r>
              <a:rPr lang="pl-PL" dirty="0"/>
              <a:t>Przedmiot: Klimatyczne uwarunkowania rozwoju turystyki i rekreacji</a:t>
            </a:r>
          </a:p>
          <a:p>
            <a:pPr algn="l"/>
            <a:r>
              <a:rPr lang="pl-PL" dirty="0"/>
              <a:t>Kierunek: Turystyka </a:t>
            </a:r>
            <a:r>
              <a:rPr lang="pl-PL"/>
              <a:t>i rekreacja</a:t>
            </a:r>
            <a:endParaRPr lang="pl-PL" dirty="0"/>
          </a:p>
          <a:p>
            <a:pPr algn="l"/>
            <a:r>
              <a:rPr lang="pl-PL" dirty="0"/>
              <a:t>Autor: dr Mirosław Więcław</a:t>
            </a:r>
          </a:p>
        </p:txBody>
      </p:sp>
      <p:pic>
        <p:nvPicPr>
          <p:cNvPr id="8" name="Obraz 7" descr="Logo Uniwersytetu Kazimierza Wielkiego">
            <a:extLst>
              <a:ext uri="{FF2B5EF4-FFF2-40B4-BE49-F238E27FC236}">
                <a16:creationId xmlns:a16="http://schemas.microsoft.com/office/drawing/2014/main" id="{0DCB9918-D0E1-87BC-A80C-5D08135F4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176" y="254637"/>
            <a:ext cx="3185648" cy="1547315"/>
          </a:xfrm>
          <a:prstGeom prst="rect">
            <a:avLst/>
          </a:prstGeom>
        </p:spPr>
      </p:pic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E46B0-3343-19BF-D667-83251AD3C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98DE94-80D1-40B5-BE5A-70FCF4746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718" y="365125"/>
            <a:ext cx="11478827" cy="1325563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pl-PL" sz="3400" dirty="0"/>
              <a:t>Roczne anomalie średniej globalnej temperatury na Ziemi w latach 1850-2025 względem okresu przedindustrialnego (1850–1900)</a:t>
            </a:r>
          </a:p>
        </p:txBody>
      </p:sp>
      <p:pic>
        <p:nvPicPr>
          <p:cNvPr id="6" name="Obraz 5" descr="Rycina przedstawia roczne anomalie średniej temperatury globalnej w latach 1850-2025 w odniesieniu do średniej z okresu 1850–1900.  Z ryciny wynika, że rok 2024 był najcieplejszy w przedstawionym 175-letnim okresie pomiarów.">
            <a:extLst>
              <a:ext uri="{FF2B5EF4-FFF2-40B4-BE49-F238E27FC236}">
                <a16:creationId xmlns:a16="http://schemas.microsoft.com/office/drawing/2014/main" id="{16A15F10-F465-63CC-B4A3-502F2D277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98" y="1849496"/>
            <a:ext cx="6596066" cy="4341181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A53562BB-5A0E-763B-28B4-2549DBCF0449}"/>
              </a:ext>
            </a:extLst>
          </p:cNvPr>
          <p:cNvSpPr txBox="1"/>
          <p:nvPr/>
        </p:nvSpPr>
        <p:spPr>
          <a:xfrm>
            <a:off x="3048740" y="6349485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dirty="0"/>
              <a:t>Źródło: </a:t>
            </a:r>
            <a:r>
              <a:rPr lang="en-US" dirty="0"/>
              <a:t>World Meteorological Organization, 202</a:t>
            </a:r>
            <a:r>
              <a:rPr lang="pl-PL" dirty="0"/>
              <a:t>6</a:t>
            </a:r>
            <a:r>
              <a:rPr lang="en-US" dirty="0"/>
              <a:t>.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36747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EFD01-1CD2-C2A8-F54B-6E78F5BC7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B724BC-7377-E7FE-12C4-F6F947A70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4000"/>
              </a:lnSpc>
            </a:pPr>
            <a:r>
              <a:rPr lang="pl-PL" sz="4000" dirty="0"/>
              <a:t>Zmiany średniej rocznej temperatury powietrza na Ziemi od drugiej połowy XIX wieku do roku 2025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9B2EF43-16BB-07D2-6052-3B25FB85E9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7855"/>
            <a:ext cx="10515600" cy="452502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średnia globalna temperatura powietrza wzrosła względem okresu przedindustrialnego (1850–1900) o około 1,4°C,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w okresie od początku XX wieku do końca lat 70-tych wzrost temperatury był niewielki,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szybkie ocieplenie klimatu rozpoczęło się na początku lat 80-tych XX wieku,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szczególnie duży wzrost temperatury zaobserwowano w okresie ostatnich 10 lat.</a:t>
            </a:r>
          </a:p>
        </p:txBody>
      </p:sp>
    </p:spTree>
    <p:extLst>
      <p:ext uri="{BB962C8B-B14F-4D97-AF65-F5344CB8AC3E}">
        <p14:creationId xmlns:p14="http://schemas.microsoft.com/office/powerpoint/2010/main" val="3761899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A547D-F711-BCBE-9272-DA87FBBDC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06B5A2-4470-CA23-A86C-FF6E52A8B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Anomalie temperatury nad powierzchnią lądów </a:t>
            </a:r>
            <a:br>
              <a:rPr lang="pl-PL" sz="4000" dirty="0"/>
            </a:br>
            <a:r>
              <a:rPr lang="pl-PL" sz="4000" dirty="0"/>
              <a:t>i oceanów</a:t>
            </a:r>
          </a:p>
        </p:txBody>
      </p:sp>
      <p:pic>
        <p:nvPicPr>
          <p:cNvPr id="10" name="Obraz 9" descr="Rycina przedstawia wielkość anomalii temperatury nad powierzchnią lądów i oceanów. Powierzchnia lądu ociepla się znacznie szybciej niż powierzchnia oceanu, co wynika z większej pojemności cieplej wody oraz przenoszenia ciepła do głębszych warstw oceanu.">
            <a:extLst>
              <a:ext uri="{FF2B5EF4-FFF2-40B4-BE49-F238E27FC236}">
                <a16:creationId xmlns:a16="http://schemas.microsoft.com/office/drawing/2014/main" id="{E43813B0-23D1-732C-81F9-268672588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243" y="1848519"/>
            <a:ext cx="7125513" cy="4414035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C487994B-FF78-6EBC-8F40-A4D0E8E2F310}"/>
              </a:ext>
            </a:extLst>
          </p:cNvPr>
          <p:cNvSpPr txBox="1"/>
          <p:nvPr/>
        </p:nvSpPr>
        <p:spPr>
          <a:xfrm>
            <a:off x="6096000" y="6415597"/>
            <a:ext cx="31581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Źródło: data.giss.nasa.gov</a:t>
            </a:r>
          </a:p>
        </p:txBody>
      </p:sp>
    </p:spTree>
    <p:extLst>
      <p:ext uri="{BB962C8B-B14F-4D97-AF65-F5344CB8AC3E}">
        <p14:creationId xmlns:p14="http://schemas.microsoft.com/office/powerpoint/2010/main" val="4065833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D7C70-1DCD-8A30-CB08-C4097AF31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F3C9AC-9E0C-C4BF-8EDE-AD0CBACF8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Zróżnicowanie przestrzenne anomalii temperatury powietrza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2FD85C3-E1B4-9A66-3FD9-6084E66778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największy wzrost temperatury powietrza obserwowany jest w Arktyce,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szybko rośnie temperatura na obszarach lądowych umiarkowanych szerokości geograficznych na półkuli północnej,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wolniejsze tempo ocieplenia klimatu jest charakterystyczne dla strefy międzyzwrotnikowej i wschodniej części Antarktydy.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59592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F164C-91DF-2B9E-3AD2-860673C53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00489E-7999-ABD9-44FE-10DE1901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Sezonowe zróżnicowanie wzrostu temperatury powietrza</a:t>
            </a:r>
          </a:p>
        </p:txBody>
      </p:sp>
      <p:pic>
        <p:nvPicPr>
          <p:cNvPr id="7" name="Obraz 6" descr="Rycina przedstawia odchylenia temperatury powietrza w dekadzie 2006–2015 dla średniej z grudnia, stycznia i lutego oraz dla czerwca, lipca i sierpnia w porównaniu z latami 1850–1900.  Ocieplenie klimatu jest na półkuli północnej wyraźniejsze zimą niż latem.">
            <a:extLst>
              <a:ext uri="{FF2B5EF4-FFF2-40B4-BE49-F238E27FC236}">
                <a16:creationId xmlns:a16="http://schemas.microsoft.com/office/drawing/2014/main" id="{7F5FAE6E-8710-E4CB-1397-8A344E8D9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369" y="2359573"/>
            <a:ext cx="9771723" cy="2931517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0BFCD787-C817-6ADA-D650-6B85C1580B64}"/>
              </a:ext>
            </a:extLst>
          </p:cNvPr>
          <p:cNvSpPr txBox="1"/>
          <p:nvPr/>
        </p:nvSpPr>
        <p:spPr>
          <a:xfrm>
            <a:off x="2611226" y="5482343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Źródło: IPCC, 2022. G</a:t>
            </a:r>
            <a:r>
              <a:rPr lang="en-US" dirty="0"/>
              <a:t>lobal Warming of 1.5°C</a:t>
            </a:r>
            <a:r>
              <a:rPr lang="pl-PL" dirty="0"/>
              <a:t>. Cambridge University Press.</a:t>
            </a:r>
          </a:p>
        </p:txBody>
      </p:sp>
    </p:spTree>
    <p:extLst>
      <p:ext uri="{BB962C8B-B14F-4D97-AF65-F5344CB8AC3E}">
        <p14:creationId xmlns:p14="http://schemas.microsoft.com/office/powerpoint/2010/main" val="2870024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7E4C8-4F29-EEFD-E4EC-52842EF72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04693E-17F4-EFFA-4F5F-0D74588A8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Wpływ globalnego ocieplenia na ekstremalność pogody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943728B-7AD2-7560-A24B-0D9DD07BD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6647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rośnie częstość występowania dni upalnych,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zjawiska burzowe stają się bardziej intensywne,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częściej występują ekstremalne opady atmosferyczne, a jednocześnie susze trwają dłużej,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w wielu regionach występuje większa zmienność sezonowa opadów,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obserwuje się więcej silniejszych cyklonów tropikalnych (kategorii 4 i 5).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31222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4DE52-1277-DDEC-FCC2-CFD059BDC1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8C33BF3-D39C-8DE7-EEC7-C3B494676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Oddziaływanie globalnego wzrostu temperatury </a:t>
            </a:r>
            <a:br>
              <a:rPr lang="pl-PL" sz="4000" dirty="0"/>
            </a:br>
            <a:r>
              <a:rPr lang="pl-PL" sz="4000" dirty="0"/>
              <a:t>na kriosferę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A8B9883-7352-6A8E-7412-CCB1D3D51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następuje wyraźne zmniejszanie się zasięgu lodu morskiego w Arktyce,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topnieje lądolód Grenlandii,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maleje obszar występowania wieloletniej zmarzliny,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obserwuje się zmniejszanie się długości i masy lodowców górskich,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maleje powierzchnia zajmowana w zimie przez pokrywę śnieżną, a także długość okresu jej występowania,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zmniejsza się liczba dni z pokrywą lodową na rzekach i jeziorach.</a:t>
            </a:r>
          </a:p>
          <a:p>
            <a:pPr marL="0" indent="0">
              <a:spcBef>
                <a:spcPts val="1200"/>
              </a:spcBef>
              <a:buNone/>
            </a:pPr>
            <a:endParaRPr lang="pl-PL" dirty="0"/>
          </a:p>
          <a:p>
            <a:pPr marL="0" indent="0">
              <a:spcBef>
                <a:spcPts val="1200"/>
              </a:spcBef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445137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5DBF9-35EE-83C2-6EDC-EB295CEA7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F3A7A9-D942-DA6F-C9FB-C75DF9088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Zmiany w hydrosferze zachodzące pod wpływem globalnego ocieplenia klimatu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B77F1C-CBB9-C917-52FC-41BD3E891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1303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rośnie temperatura wód morskich i oceanicznych,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wzrasta poziom morza,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obserwuje się zmiany w cyklu hydrologicznym,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następują zmiany przepływu wody w rzekach,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częściej wstępują powodzie,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zachodzą zmiany zasolenia wód morskich,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ma miejsce zmniejszanie się zasobów wód pitnych i pogorszenie jakości wody.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58250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89628-6D9B-DF73-28FB-C85E16362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7C1888-ED3B-85D4-2635-F9BE6EEF8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Wpływ zmian klimatu na litosferę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F9A60F8-0165-857B-F162-0F4A330CE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następuje nasilenie procesów eolicznych na skutek wzrostu częstości susz,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w strefie wieloletniej zmarzliny powiększa się obszar, w którym powstają formy </a:t>
            </a:r>
            <a:r>
              <a:rPr lang="pl-PL" dirty="0" err="1"/>
              <a:t>wytopiskowe</a:t>
            </a:r>
            <a:r>
              <a:rPr lang="pl-PL" dirty="0"/>
              <a:t>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rośnie tempo erozji wybrzeży morskich na skutek podnoszenia się poziomu morza, a także silniejszych cyklonów tropikalnych,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w wysokich partiach gór częściej dochodzi do obrywów i osuwisk na rozmarzniętych zboczach.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030121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337E2-63E0-78CF-2EC8-8444C8612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8485F6-B2A5-095C-F283-5CEBCA11C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Zamiany zachodzące w </a:t>
            </a:r>
            <a:r>
              <a:rPr lang="pl-PL" sz="4000" dirty="0" err="1"/>
              <a:t>pedosferze</a:t>
            </a:r>
            <a:r>
              <a:rPr lang="pl-PL" sz="4000" dirty="0"/>
              <a:t> na skutek ocieplenia klimatu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4E842E4-6173-F6EA-4FE2-86FFFE65F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w wyższej temperaturze zachodzi szybszy rozkład materii organicznej (próchnicy),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następują zmiany wilgotności gleb, a w niektórych regionach następuje proces pustynnienia,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nasila się erozja eoliczna i wodna gleb,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na niektórych obszarach wzrasta zasolenie gleb.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endParaRPr lang="pl-PL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75086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CD69906-FA09-83F5-DE9F-FF806C1BF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Podstawowe pojęcia dotyczące zmian klimatu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58C31A-5422-719F-6F65-195892268B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pl-PL" sz="2600" b="1" dirty="0"/>
              <a:t>Zmiana klimatu </a:t>
            </a:r>
            <a:r>
              <a:rPr lang="pl-PL" sz="2600" dirty="0"/>
              <a:t>– trwające przynajmniej kilkadziesiąt lat odchylenie od przeciętnych warunków klimatycznych w danym regionie lub na całej Ziemi.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pl-PL" sz="2600" b="1" dirty="0"/>
              <a:t>Trend klimatyczny </a:t>
            </a:r>
            <a:r>
              <a:rPr lang="pl-PL" sz="2600" dirty="0"/>
              <a:t>- ogólny kierunek zmian danego elementu klimatu w długim okresie czasu.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pl-PL" sz="2600" b="1" dirty="0"/>
              <a:t>Wahania klimatu </a:t>
            </a:r>
            <a:r>
              <a:rPr lang="pl-PL" sz="2600" dirty="0"/>
              <a:t>– krótkookresowe lub średniookresowe odchylenia wartości elementów klimatu w różne strony, które nie prowadzą do trwałej zmiany klimatu.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07612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13EFF-4742-8A84-2E00-72E1909F20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58C51DC-659B-B1E6-3D0D-9DE499FD3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Wpływ zmian klimatu na świat roślin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5DEBA6F-A7EB-8F9E-7869-17FECDFCD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0013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następuje przesunięcie zasięgów roślin i zmiana gatunków dominujących na danym obszarze,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na obszarach górskich piętra roślinności „pną się w górę”,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zachodzą zmiany czasu wegetacji i kwitnienia roślin,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w lasach umiarkowanych szerokości następuje wzrost częstości epidemii spowodowanych patogenami grzybiczymi i bakteryjnymi,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susze są przyczyną częstszych pożarów lasów.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91329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7DDB1-B647-2059-FB3A-1AB662F7E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2B5774-DA41-3D08-1323-E4F79A1B6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Wpływ zmian klimatu na świat zwierząt</a:t>
            </a: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7037802-C7C6-4138-AADE-66D6CDDCC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dochodzi do blaknięcia raf koralowych,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cieplejszy klimat sprzyja rozwojowi pasożytów i patogenów,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przyspiesza cykl rozwoju wielu zwierząt,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następują trwałe migracje zwierząt lub zmieniają się terminy sezonowych migracji,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obserwuje się zmniejszenie populacji wielu gatunków,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zagrożeniem dla zwierząt są częściej występujące naturalne pożary lasów i sawanny.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075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65ACD-5C96-2215-FA9F-4DFA041AD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A44EF9-E2F6-056A-8C2F-79DE28E4D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2005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l-PL" sz="4000" dirty="0"/>
              <a:t>Dziękuję za uwagę!</a:t>
            </a:r>
            <a:br>
              <a:rPr lang="pl-PL" sz="4000" dirty="0"/>
            </a:b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1448605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EF96D-FC01-C821-E6DF-8A0455D5D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67EE269-0F0A-FFEE-D66E-240F2D9F2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System klimatyczny Ziemi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F2F4AD7-6650-A09D-8EA0-B75948C2C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9417"/>
            <a:ext cx="10658383" cy="385989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to złożony układ wzajemnie powiązanych elementów, które wspólnie kształtują klimat Ziemi,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w jego skład wchodzą: atmosfera, hydrosfera, kriosfera, litosfera oraz biosfera,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jest pod wpływem oddziaływań zewnętrznych i zaburzeń zachodzących wewnątrz systemu.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6091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98D4C-B75E-6F5C-5BCA-3D4072C65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5043E1-5921-8ED3-A0F3-9D6072F81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4594"/>
            <a:ext cx="10515600" cy="1325563"/>
          </a:xfrm>
        </p:spPr>
        <p:txBody>
          <a:bodyPr>
            <a:normAutofit/>
          </a:bodyPr>
          <a:lstStyle/>
          <a:p>
            <a:r>
              <a:rPr lang="pl-PL" sz="4000" dirty="0"/>
              <a:t>Przyczyny współczesnych zmian klimatu</a:t>
            </a:r>
          </a:p>
        </p:txBody>
      </p:sp>
      <p:sp>
        <p:nvSpPr>
          <p:cNvPr id="22" name="Prostokąt: zaokrąglone rogi 21">
            <a:extLst>
              <a:ext uri="{FF2B5EF4-FFF2-40B4-BE49-F238E27FC236}">
                <a16:creationId xmlns:a16="http://schemas.microsoft.com/office/drawing/2014/main" id="{1F00AB0A-B357-4A66-2F8A-9691FC998FA7}"/>
              </a:ext>
            </a:extLst>
          </p:cNvPr>
          <p:cNvSpPr/>
          <p:nvPr/>
        </p:nvSpPr>
        <p:spPr>
          <a:xfrm>
            <a:off x="971140" y="1855219"/>
            <a:ext cx="4257583" cy="8170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pl-PL" altLang="pl-PL" sz="3200" b="1" dirty="0">
                <a:solidFill>
                  <a:prstClr val="black"/>
                </a:solidFill>
              </a:rPr>
              <a:t>Antropogeniczne</a:t>
            </a:r>
          </a:p>
        </p:txBody>
      </p:sp>
      <p:sp>
        <p:nvSpPr>
          <p:cNvPr id="24" name="Prostokąt: zaokrąglone rogi 23">
            <a:extLst>
              <a:ext uri="{FF2B5EF4-FFF2-40B4-BE49-F238E27FC236}">
                <a16:creationId xmlns:a16="http://schemas.microsoft.com/office/drawing/2014/main" id="{CF8E8F4C-3335-21C2-4AF5-A3564A6395CA}"/>
              </a:ext>
            </a:extLst>
          </p:cNvPr>
          <p:cNvSpPr/>
          <p:nvPr/>
        </p:nvSpPr>
        <p:spPr>
          <a:xfrm>
            <a:off x="96031" y="3027301"/>
            <a:ext cx="2901374" cy="319594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altLang="pl-PL" sz="2400" b="1" u="sng" dirty="0">
                <a:solidFill>
                  <a:prstClr val="black"/>
                </a:solidFill>
              </a:rPr>
              <a:t>Zmiany składu atmosfery: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altLang="pl-PL" sz="2000" b="1" dirty="0">
                <a:solidFill>
                  <a:prstClr val="black"/>
                </a:solidFill>
              </a:rPr>
              <a:t>emisja gazów cieplarnianych,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altLang="pl-PL" sz="2000" b="1" dirty="0">
                <a:solidFill>
                  <a:prstClr val="black"/>
                </a:solidFill>
              </a:rPr>
              <a:t>wzrost zawartości sadzy,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altLang="pl-PL" sz="2000" b="1" dirty="0">
                <a:solidFill>
                  <a:prstClr val="black"/>
                </a:solidFill>
              </a:rPr>
              <a:t>emisja SO</a:t>
            </a:r>
            <a:r>
              <a:rPr lang="pl-PL" altLang="pl-PL" sz="2000" b="1" baseline="-25000" dirty="0">
                <a:solidFill>
                  <a:prstClr val="black"/>
                </a:solidFill>
              </a:rPr>
              <a:t>2</a:t>
            </a:r>
            <a:r>
              <a:rPr lang="pl-PL" altLang="pl-PL" sz="2000" b="1" dirty="0">
                <a:solidFill>
                  <a:prstClr val="black"/>
                </a:solidFill>
              </a:rPr>
              <a:t> i pyłów.</a:t>
            </a:r>
          </a:p>
        </p:txBody>
      </p:sp>
      <p:sp>
        <p:nvSpPr>
          <p:cNvPr id="25" name="Prostokąt: zaokrąglone rogi 24">
            <a:extLst>
              <a:ext uri="{FF2B5EF4-FFF2-40B4-BE49-F238E27FC236}">
                <a16:creationId xmlns:a16="http://schemas.microsoft.com/office/drawing/2014/main" id="{5A8A216B-A60D-8E7B-D96E-1CAC6AED5AAC}"/>
              </a:ext>
            </a:extLst>
          </p:cNvPr>
          <p:cNvSpPr/>
          <p:nvPr/>
        </p:nvSpPr>
        <p:spPr>
          <a:xfrm>
            <a:off x="3099933" y="3072820"/>
            <a:ext cx="2901374" cy="31049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altLang="pl-PL" sz="2400" b="1" u="sng" dirty="0">
                <a:solidFill>
                  <a:prstClr val="black"/>
                </a:solidFill>
              </a:rPr>
              <a:t>Przekształcanie powierzchni Ziemi: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altLang="pl-PL" sz="2000" b="1" dirty="0">
                <a:solidFill>
                  <a:prstClr val="black"/>
                </a:solidFill>
              </a:rPr>
              <a:t>deforestacja,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altLang="pl-PL" sz="2000" b="1" dirty="0">
                <a:solidFill>
                  <a:prstClr val="black"/>
                </a:solidFill>
              </a:rPr>
              <a:t>urbanizacja,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altLang="pl-PL" sz="2000" b="1" dirty="0">
                <a:solidFill>
                  <a:prstClr val="black"/>
                </a:solidFill>
              </a:rPr>
              <a:t>zmiany użytkowania gleb.</a:t>
            </a:r>
          </a:p>
          <a:p>
            <a:pPr algn="ctr">
              <a:lnSpc>
                <a:spcPct val="130000"/>
              </a:lnSpc>
            </a:pPr>
            <a:endParaRPr lang="pl-PL" altLang="pl-PL" sz="2000" b="1" dirty="0">
              <a:solidFill>
                <a:prstClr val="black"/>
              </a:solidFill>
            </a:endParaRPr>
          </a:p>
        </p:txBody>
      </p:sp>
      <p:sp>
        <p:nvSpPr>
          <p:cNvPr id="23" name="Prostokąt: zaokrąglone rogi 22">
            <a:extLst>
              <a:ext uri="{FF2B5EF4-FFF2-40B4-BE49-F238E27FC236}">
                <a16:creationId xmlns:a16="http://schemas.microsoft.com/office/drawing/2014/main" id="{0B152270-C8EF-69DF-74C9-73236AB8945F}"/>
              </a:ext>
            </a:extLst>
          </p:cNvPr>
          <p:cNvSpPr/>
          <p:nvPr/>
        </p:nvSpPr>
        <p:spPr>
          <a:xfrm>
            <a:off x="6963276" y="1855219"/>
            <a:ext cx="4257583" cy="81701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pl-PL" altLang="pl-PL" sz="3200" b="1" dirty="0">
                <a:solidFill>
                  <a:prstClr val="black"/>
                </a:solidFill>
              </a:rPr>
              <a:t>Naturalne</a:t>
            </a:r>
          </a:p>
        </p:txBody>
      </p:sp>
      <p:sp>
        <p:nvSpPr>
          <p:cNvPr id="26" name="Prostokąt: zaokrąglone rogi 25">
            <a:extLst>
              <a:ext uri="{FF2B5EF4-FFF2-40B4-BE49-F238E27FC236}">
                <a16:creationId xmlns:a16="http://schemas.microsoft.com/office/drawing/2014/main" id="{229E74F9-0EBC-6676-C44B-B91406EF1D56}"/>
              </a:ext>
            </a:extLst>
          </p:cNvPr>
          <p:cNvSpPr/>
          <p:nvPr/>
        </p:nvSpPr>
        <p:spPr>
          <a:xfrm>
            <a:off x="6190693" y="3075019"/>
            <a:ext cx="2901373" cy="310270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altLang="pl-PL" sz="2400" b="1" u="sng" dirty="0">
                <a:solidFill>
                  <a:prstClr val="black"/>
                </a:solidFill>
              </a:rPr>
              <a:t>Astronomiczne: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altLang="pl-PL" sz="2000" b="1" dirty="0">
                <a:solidFill>
                  <a:prstClr val="black"/>
                </a:solidFill>
              </a:rPr>
              <a:t>zmiany aktywności Słońca.</a:t>
            </a:r>
          </a:p>
          <a:p>
            <a:pPr algn="ctr">
              <a:lnSpc>
                <a:spcPct val="130000"/>
              </a:lnSpc>
            </a:pPr>
            <a:r>
              <a:rPr lang="pl-PL" altLang="pl-PL" sz="2400" b="1" dirty="0">
                <a:solidFill>
                  <a:prstClr val="black"/>
                </a:solidFill>
              </a:rPr>
              <a:t> </a:t>
            </a:r>
          </a:p>
          <a:p>
            <a:pPr algn="ctr">
              <a:lnSpc>
                <a:spcPct val="130000"/>
              </a:lnSpc>
            </a:pPr>
            <a:endParaRPr lang="pl-PL" altLang="pl-PL" sz="2400" b="1" dirty="0">
              <a:solidFill>
                <a:prstClr val="black"/>
              </a:solidFill>
            </a:endParaRP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384154C0-0E80-1A90-97DA-8B84DBFEFD84}"/>
              </a:ext>
            </a:extLst>
          </p:cNvPr>
          <p:cNvSpPr/>
          <p:nvPr/>
        </p:nvSpPr>
        <p:spPr>
          <a:xfrm>
            <a:off x="9194596" y="3072820"/>
            <a:ext cx="2901373" cy="310270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altLang="pl-PL" sz="2400" b="1" u="sng" dirty="0">
                <a:solidFill>
                  <a:prstClr val="black"/>
                </a:solidFill>
              </a:rPr>
              <a:t>Geologiczne: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altLang="pl-PL" sz="2000" b="1" dirty="0">
                <a:solidFill>
                  <a:prstClr val="black"/>
                </a:solidFill>
              </a:rPr>
              <a:t>aktywność wulkaniczna.</a:t>
            </a:r>
          </a:p>
          <a:p>
            <a:pPr algn="ctr">
              <a:lnSpc>
                <a:spcPct val="130000"/>
              </a:lnSpc>
            </a:pPr>
            <a:r>
              <a:rPr lang="pl-PL" altLang="pl-PL" sz="2400" b="1" dirty="0">
                <a:solidFill>
                  <a:prstClr val="black"/>
                </a:solidFill>
              </a:rPr>
              <a:t> </a:t>
            </a:r>
          </a:p>
          <a:p>
            <a:pPr algn="ctr">
              <a:lnSpc>
                <a:spcPct val="130000"/>
              </a:lnSpc>
            </a:pPr>
            <a:endParaRPr lang="pl-PL" altLang="pl-PL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46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1AC7C-5E8C-0272-B916-D8540096A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CBE5D0-8A9F-E105-530B-2E77C634A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348" y="213065"/>
            <a:ext cx="10809303" cy="1575278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</a:pPr>
            <a:r>
              <a:rPr lang="pl-PL" sz="3600" dirty="0"/>
              <a:t>Wkład różnych czynników w ocieplenie klimatu</a:t>
            </a:r>
            <a:br>
              <a:rPr lang="pl-PL" sz="3600" dirty="0"/>
            </a:br>
            <a:r>
              <a:rPr lang="pl-PL" sz="3600" dirty="0"/>
              <a:t>w latach 2010-2019 względem okresu 1850-1900</a:t>
            </a:r>
          </a:p>
        </p:txBody>
      </p:sp>
      <p:pic>
        <p:nvPicPr>
          <p:cNvPr id="9" name="Obraz 8" descr="Rycina pokazuje zmiany temperatury będące efektem sumy wszystkich wpływów antropogenicznych, takich jak zmiany w stężeniach gazów cieplarnianych, aerozoli, zmian użytkowania terenu, a także czynników naturalnych związanych z wpływem zmian aktywności Słońca i wulkanów oraz wewnętrznej zmienności klimatu. Z rycina wynika dominujący wpływ antropogenicznych emisji gazów cieplarnianych na obserwowany wzrost temperatury powietrza.">
            <a:extLst>
              <a:ext uri="{FF2B5EF4-FFF2-40B4-BE49-F238E27FC236}">
                <a16:creationId xmlns:a16="http://schemas.microsoft.com/office/drawing/2014/main" id="{F9008F4F-5D54-D0F2-3F84-67B069746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01701" y="-424712"/>
            <a:ext cx="3472430" cy="8266999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78D78C1-8ECE-2EBC-EF47-E0FE97237608}"/>
              </a:ext>
            </a:extLst>
          </p:cNvPr>
          <p:cNvSpPr txBox="1"/>
          <p:nvPr/>
        </p:nvSpPr>
        <p:spPr>
          <a:xfrm>
            <a:off x="2691908" y="5723306"/>
            <a:ext cx="7259960" cy="671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Źródło: IPCC, 2021</a:t>
            </a: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l-P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Podsumowanie dla Decydentów. W: Zmiana Klimatu 2021: Fizyczne Podstawy Naukowe. Cambridge University Press.</a:t>
            </a:r>
          </a:p>
        </p:txBody>
      </p:sp>
    </p:spTree>
    <p:extLst>
      <p:ext uri="{BB962C8B-B14F-4D97-AF65-F5344CB8AC3E}">
        <p14:creationId xmlns:p14="http://schemas.microsoft.com/office/powerpoint/2010/main" val="625731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B8904-5CC8-9A35-E7F4-1C4B1436C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C2FAE6-89EA-E605-5189-8A8B7821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41" y="79900"/>
            <a:ext cx="11283518" cy="1340527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pl-PL" sz="3600" dirty="0"/>
              <a:t>Wpływ czynników antropogenicznych na temperaturę powietrza w latach 2010-2019 względem okresu 1850-1900</a:t>
            </a:r>
          </a:p>
        </p:txBody>
      </p:sp>
      <p:pic>
        <p:nvPicPr>
          <p:cNvPr id="10" name="Obraz 9" descr="Rycina pokazuje zmiany temperatury powietrza będące efektem działania poszczególnych czynników antropogenicznych, takich jak emisje gazów cieplarnianych i aerozoli, zmiany użytkowania terenu. Z ryciny wynika, że współczesne ocieplenie klimatu jest spowodowane głównie wzrostem zawartości dwutlenku węgla i metanu w atmosferze Ziemi.">
            <a:extLst>
              <a:ext uri="{FF2B5EF4-FFF2-40B4-BE49-F238E27FC236}">
                <a16:creationId xmlns:a16="http://schemas.microsoft.com/office/drawing/2014/main" id="{47C9F881-2254-C736-38EF-94748D178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32747" y="946563"/>
            <a:ext cx="4498849" cy="573224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6DB70ED8-EA56-94DC-4731-85FFAAB92B1B}"/>
              </a:ext>
            </a:extLst>
          </p:cNvPr>
          <p:cNvSpPr txBox="1"/>
          <p:nvPr/>
        </p:nvSpPr>
        <p:spPr>
          <a:xfrm>
            <a:off x="3047220" y="6186085"/>
            <a:ext cx="7198799" cy="671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Źródło: IPCC, 2021</a:t>
            </a: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l-P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Podsumowanie dla Decydentów. W: Zmiana Klimatu 2021: Fizyczne Podstawy Naukowe. Cambridge University Press.</a:t>
            </a:r>
          </a:p>
        </p:txBody>
      </p:sp>
    </p:spTree>
    <p:extLst>
      <p:ext uri="{BB962C8B-B14F-4D97-AF65-F5344CB8AC3E}">
        <p14:creationId xmlns:p14="http://schemas.microsoft.com/office/powerpoint/2010/main" val="1475038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B91F5-9BA8-58E8-8897-756480BBB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118D6A-405B-A135-F081-90D2B9EC7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7032"/>
            <a:ext cx="10515600" cy="1325563"/>
          </a:xfrm>
        </p:spPr>
        <p:txBody>
          <a:bodyPr>
            <a:normAutofit/>
          </a:bodyPr>
          <a:lstStyle/>
          <a:p>
            <a:r>
              <a:rPr lang="pl-PL" sz="4000" dirty="0"/>
              <a:t>Na czym polega efekt cieplarniany?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AE6325DF-6D20-EA5D-2854-AF7510965554}"/>
              </a:ext>
            </a:extLst>
          </p:cNvPr>
          <p:cNvSpPr txBox="1"/>
          <p:nvPr/>
        </p:nvSpPr>
        <p:spPr>
          <a:xfrm>
            <a:off x="665922" y="1502891"/>
            <a:ext cx="11062251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4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pl-P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część krótkofalowego promieniowania słonecznego (w zakresie od 0,2 do 4 µm) przenika przez atmosferę i dociera do powierzchni Ziemi,</a:t>
            </a:r>
          </a:p>
          <a:p>
            <a:pPr marL="342900" indent="-342900">
              <a:lnSpc>
                <a:spcPct val="114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pl-P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wyniku pochłaniania promieniowania słonecznego podłoże nagrzewa się,</a:t>
            </a:r>
          </a:p>
          <a:p>
            <a:pPr marL="342900" indent="-342900">
              <a:lnSpc>
                <a:spcPct val="114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pl-P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ogrzana powierzchnia Ziemi oddaje ciepło w postaci promieniowania długofalowego (podczerwonego w zakresie od 4 do 100 µm),</a:t>
            </a:r>
          </a:p>
          <a:p>
            <a:pPr marL="342900" indent="-342900">
              <a:lnSpc>
                <a:spcPct val="114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pl-P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gazy cieplarniane, takie jak para wodna, dwutlenek węgla, metan i podtlenek azotu pochłaniają promieniowanie podczerwone w określonych zakresach,</a:t>
            </a:r>
          </a:p>
          <a:p>
            <a:pPr marL="342900" indent="-342900">
              <a:lnSpc>
                <a:spcPct val="114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pl-P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część ciepła wraca z powrotem do powierzchni Ziemi, powodując dodatkowe ogrzewanie dolnych warstw atmosfery.</a:t>
            </a:r>
          </a:p>
        </p:txBody>
      </p:sp>
    </p:spTree>
    <p:extLst>
      <p:ext uri="{BB962C8B-B14F-4D97-AF65-F5344CB8AC3E}">
        <p14:creationId xmlns:p14="http://schemas.microsoft.com/office/powerpoint/2010/main" val="2419169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BD5B7-02C1-08A0-D3D0-1E9BB2A0D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51DD09-BAF7-6A17-6B89-C7017B52B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4000"/>
              </a:lnSpc>
            </a:pPr>
            <a:r>
              <a:rPr lang="pl-PL" sz="4000" dirty="0"/>
              <a:t>Główne przyczyny wzrostu zawartości dwutlenku węgla </a:t>
            </a:r>
            <a:br>
              <a:rPr lang="pl-PL" sz="4000" dirty="0"/>
            </a:br>
            <a:r>
              <a:rPr lang="pl-PL" sz="4000" dirty="0"/>
              <a:t>w atmosferze Ziemi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E6F721E-0C97-6526-B07E-81CA59DEB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44717"/>
            <a:ext cx="10515600" cy="263096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spalanie paliw kopalnych: węgla kamiennego i brunatnego, ropy naftowej, gazu ziemnego,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deforestacja,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produkcja cementu.</a:t>
            </a:r>
          </a:p>
        </p:txBody>
      </p:sp>
    </p:spTree>
    <p:extLst>
      <p:ext uri="{BB962C8B-B14F-4D97-AF65-F5344CB8AC3E}">
        <p14:creationId xmlns:p14="http://schemas.microsoft.com/office/powerpoint/2010/main" val="1788247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1B417-A70C-BD36-9137-AB5A476B7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BE298C-E431-9921-1C45-3FE99008F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4000"/>
              </a:lnSpc>
            </a:pPr>
            <a:r>
              <a:rPr lang="pl-PL" sz="4000" dirty="0"/>
              <a:t>Najważniejsze przyczyny wzrostu zawartości metanu </a:t>
            </a:r>
            <a:br>
              <a:rPr lang="pl-PL" sz="4000" dirty="0"/>
            </a:br>
            <a:r>
              <a:rPr lang="pl-PL" sz="4000" dirty="0"/>
              <a:t>w atmosferze Ziemi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032CDF-00F2-E8A9-3908-5E455B3B8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8194"/>
            <a:ext cx="10515600" cy="386178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produkcja rolna (hodowla przeżuwaczy – głównie bydła, uprawa ryżu, rozkład odpadów), 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górnictwo i transport paliw kopalnych (wydobycie i transport gazu ziemnego, wydobycie ropy naftowej i węgla kamiennego),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rozkład odpadów organicznych na wysypiskach,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wzmożona emisja metanu z mokradeł.</a:t>
            </a:r>
          </a:p>
        </p:txBody>
      </p:sp>
    </p:spTree>
    <p:extLst>
      <p:ext uri="{BB962C8B-B14F-4D97-AF65-F5344CB8AC3E}">
        <p14:creationId xmlns:p14="http://schemas.microsoft.com/office/powerpoint/2010/main" val="229230476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01AC5676-D760-4F86-8336-75AF92008886}"/>
</file>

<file path=customXml/itemProps2.xml><?xml version="1.0" encoding="utf-8"?>
<ds:datastoreItem xmlns:ds="http://schemas.openxmlformats.org/officeDocument/2006/customXml" ds:itemID="{78FE3D6A-F421-4BA9-B7B8-660A8FFC01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C160EE-760A-4263-892B-FEF82797136B}">
  <ds:schemaRefs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853e06b7-a411-4003-87a8-8e7988b9a28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</Words>
  <Application>Microsoft Office PowerPoint</Application>
  <PresentationFormat>Panoramiczny</PresentationFormat>
  <Paragraphs>109</Paragraphs>
  <Slides>22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Motyw pakietu Office</vt:lpstr>
      <vt:lpstr>Projekt „Kierunki – drogi dla gospodarki”</vt:lpstr>
      <vt:lpstr>Podstawowe pojęcia dotyczące zmian klimatu</vt:lpstr>
      <vt:lpstr>System klimatyczny Ziemi</vt:lpstr>
      <vt:lpstr>Przyczyny współczesnych zmian klimatu</vt:lpstr>
      <vt:lpstr>Wkład różnych czynników w ocieplenie klimatu w latach 2010-2019 względem okresu 1850-1900</vt:lpstr>
      <vt:lpstr>Wpływ czynników antropogenicznych na temperaturę powietrza w latach 2010-2019 względem okresu 1850-1900</vt:lpstr>
      <vt:lpstr>Na czym polega efekt cieplarniany?</vt:lpstr>
      <vt:lpstr>Główne przyczyny wzrostu zawartości dwutlenku węgla  w atmosferze Ziemi</vt:lpstr>
      <vt:lpstr>Najważniejsze przyczyny wzrostu zawartości metanu  w atmosferze Ziemi</vt:lpstr>
      <vt:lpstr>Roczne anomalie średniej globalnej temperatury na Ziemi w latach 1850-2025 względem okresu przedindustrialnego (1850–1900)</vt:lpstr>
      <vt:lpstr>Zmiany średniej rocznej temperatury powietrza na Ziemi od drugiej połowy XIX wieku do roku 2025</vt:lpstr>
      <vt:lpstr>Anomalie temperatury nad powierzchnią lądów  i oceanów</vt:lpstr>
      <vt:lpstr>Zróżnicowanie przestrzenne anomalii temperatury powietrza</vt:lpstr>
      <vt:lpstr>Sezonowe zróżnicowanie wzrostu temperatury powietrza</vt:lpstr>
      <vt:lpstr>Wpływ globalnego ocieplenia na ekstremalność pogody</vt:lpstr>
      <vt:lpstr>Oddziaływanie globalnego wzrostu temperatury  na kriosferę</vt:lpstr>
      <vt:lpstr>Zmiany w hydrosferze zachodzące pod wpływem globalnego ocieplenia klimatu</vt:lpstr>
      <vt:lpstr>Wpływ zmian klimatu na litosferę</vt:lpstr>
      <vt:lpstr>Zamiany zachodzące w pedosferze na skutek ocieplenia klimatu</vt:lpstr>
      <vt:lpstr>Wpływ zmian klimatu na świat roślin</vt:lpstr>
      <vt:lpstr>Wpływ zmian klimatu na świat zwierząt</vt:lpstr>
      <vt:lpstr>Dziękuję za uwagę!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Współczesne zmiany klimatu</dc:title>
  <dc:creator>Mirosław Więcław</dc:creator>
  <cp:lastModifiedBy>Karolina Goede</cp:lastModifiedBy>
  <cp:revision>88</cp:revision>
  <dcterms:created xsi:type="dcterms:W3CDTF">2024-06-08T14:40:10Z</dcterms:created>
  <dcterms:modified xsi:type="dcterms:W3CDTF">2026-03-17T11:41:04Z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