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62" r:id="rId7"/>
    <p:sldId id="259" r:id="rId8"/>
    <p:sldId id="263" r:id="rId9"/>
    <p:sldId id="264" r:id="rId10"/>
    <p:sldId id="265" r:id="rId11"/>
    <p:sldId id="271" r:id="rId12"/>
    <p:sldId id="266" r:id="rId13"/>
    <p:sldId id="267" r:id="rId14"/>
    <p:sldId id="268" r:id="rId15"/>
    <p:sldId id="270" r:id="rId16"/>
    <p:sldId id="269" r:id="rId17"/>
    <p:sldId id="280" r:id="rId18"/>
    <p:sldId id="278" r:id="rId19"/>
    <p:sldId id="279" r:id="rId20"/>
    <p:sldId id="281" r:id="rId21"/>
    <p:sldId id="282" r:id="rId22"/>
    <p:sldId id="283" r:id="rId23"/>
    <p:sldId id="284" r:id="rId24"/>
    <p:sldId id="277" r:id="rId2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3" autoAdjust="0"/>
    <p:restoredTop sz="94003" autoAdjust="0"/>
  </p:normalViewPr>
  <p:slideViewPr>
    <p:cSldViewPr snapToGrid="0">
      <p:cViewPr varScale="1">
        <p:scale>
          <a:sx n="91" d="100"/>
          <a:sy n="91" d="100"/>
        </p:scale>
        <p:origin x="123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17.03.2026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pl-PL" dirty="0"/>
              <a:t>Tytuł wykładu: Wpływ zmian klimatu na turystykę </a:t>
            </a:r>
          </a:p>
          <a:p>
            <a:pPr algn="l"/>
            <a:r>
              <a:rPr lang="pl-PL" dirty="0"/>
              <a:t>Przedmiot: Klimatyczne uwarunkowania rozwoju turystyki i rekreacji</a:t>
            </a:r>
          </a:p>
          <a:p>
            <a:pPr algn="l"/>
            <a:r>
              <a:rPr lang="pl-PL" dirty="0"/>
              <a:t>Kierunek: Turystyka </a:t>
            </a:r>
            <a:r>
              <a:rPr lang="pl-PL"/>
              <a:t>i rekreacja</a:t>
            </a:r>
            <a:endParaRPr lang="pl-PL" dirty="0"/>
          </a:p>
          <a:p>
            <a:pPr algn="l"/>
            <a:r>
              <a:rPr lang="pl-PL" dirty="0"/>
              <a:t>Autor: dr Mirosław Więcław</a:t>
            </a:r>
          </a:p>
        </p:txBody>
      </p:sp>
      <p:pic>
        <p:nvPicPr>
          <p:cNvPr id="6" name="Obraz 5" descr="Logo Uniwersytetu Kazimierza Wielkiego">
            <a:extLst>
              <a:ext uri="{FF2B5EF4-FFF2-40B4-BE49-F238E27FC236}">
                <a16:creationId xmlns:a16="http://schemas.microsoft.com/office/drawing/2014/main" id="{23C6B5CA-4896-C138-4DAB-1D44D2ADF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824" y="374569"/>
            <a:ext cx="3079151" cy="1495587"/>
          </a:xfrm>
          <a:prstGeom prst="rect">
            <a:avLst/>
          </a:prstGeom>
        </p:spPr>
      </p:pic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3BB68-D289-6B57-CBED-929877552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EC1DA12-36C0-638E-4959-1BDCD4F68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98" y="374003"/>
            <a:ext cx="10119804" cy="1325563"/>
          </a:xfrm>
        </p:spPr>
        <p:txBody>
          <a:bodyPr>
            <a:normAutofit/>
          </a:bodyPr>
          <a:lstStyle/>
          <a:p>
            <a:r>
              <a:rPr lang="pl-PL" sz="4000" dirty="0"/>
              <a:t>Oddziaływanie globalnego ocieplenia na turystykę narciarską i górską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BD045F5-38CC-12C8-56CF-FEFF9CD39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149" y="2127466"/>
            <a:ext cx="10317702" cy="404251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skraca się czas zalegania pokrywy śnieżnej i następuje zmniejszenie jej grubości,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część ruchu turystycznego przenoszona jest wyższe partie gór,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występuje konieczność sztucznego naśnieżania stoków,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utrzymywanie niżej położonych wyciągów narciarskich staje się mniej opłacalne,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kern="0" dirty="0">
                <a:cs typeface="Times New Roman" panose="02020603050405020304" pitchFamily="18" charset="0"/>
              </a:rPr>
              <a:t>wydłuża się czas uprawiania turystyki letniej w górach.</a:t>
            </a:r>
            <a:endParaRPr lang="pl-PL" sz="2600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60543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1690AD-6D39-3F1B-C1F3-755C8D89D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6E6BD5-8C61-9E04-E121-070AA5573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2578"/>
            <a:ext cx="10515600" cy="1081935"/>
          </a:xfrm>
        </p:spPr>
        <p:txBody>
          <a:bodyPr>
            <a:normAutofit fontScale="90000"/>
          </a:bodyPr>
          <a:lstStyle/>
          <a:p>
            <a:r>
              <a:rPr lang="pl-PL" dirty="0"/>
              <a:t>Wpływ zmian klimatu na turystykę przyrodniczą</a:t>
            </a:r>
            <a:br>
              <a:rPr lang="pl-PL" dirty="0"/>
            </a:b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0BEBD58-7AAA-2154-65C9-7A98C386E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8686" y="2136344"/>
            <a:ext cx="10164933" cy="366965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następują zmiany ekosystemów,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w wielu regionach obserwuje się zmniejszenie bioróżnorodności,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przesuwają się zasięgi gatunków,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obszary chronione są bardziej podatne na degradację (pożary w czasie suszy, wysychanie torfowisk),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dirty="0"/>
              <a:t>wysoka temperatura często ogranicza możliwość zwiedzania parków narodowych.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10938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D9FA43-182D-3C2B-7514-49F211C0C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1D855CD-B261-DE0F-2603-BBC7D36FF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Zmiany klimatu a turystyka miejska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E5D1EAC-B9EB-4A32-0A46-E7C2406C0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901" y="1837679"/>
            <a:ext cx="10218198" cy="403046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w czasie fal upałów warunki termiczne pogarsza występowanie miejskiej wyspy ciepła,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zmniejsza się komfort zwiedzania miast latem,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zagrożeniem dla turystów mogą być występujące częściej powodzie błyskawiczne,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konieczne jest stosowanie klimatyzacji w muzeach, hotelach i środkach transportu.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4608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5AE04-F5BD-93C4-A690-B1A31F9B7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86CFB58-F92B-5234-518D-17DDFF489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0784"/>
            <a:ext cx="10515600" cy="1126324"/>
          </a:xfrm>
        </p:spPr>
        <p:txBody>
          <a:bodyPr>
            <a:normAutofit fontScale="90000"/>
          </a:bodyPr>
          <a:lstStyle/>
          <a:p>
            <a:r>
              <a:rPr lang="pl-PL" dirty="0"/>
              <a:t>Oddziaływanie zmian klimatu na turystykę morską</a:t>
            </a:r>
            <a:br>
              <a:rPr lang="pl-PL" dirty="0"/>
            </a:b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ADCF9EE-9392-33C2-B3E7-1DF93594DA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513" y="2242875"/>
            <a:ext cx="10306974" cy="271086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następuje bielenie raf koralowych, co zmniejsza ich atrakcyjność,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turystom zagrażają silniejsze sztormy,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ekstremalna pogoda może powodować konieczność zmiany trasy rejsu.</a:t>
            </a:r>
          </a:p>
        </p:txBody>
      </p:sp>
    </p:spTree>
    <p:extLst>
      <p:ext uri="{BB962C8B-B14F-4D97-AF65-F5344CB8AC3E}">
        <p14:creationId xmlns:p14="http://schemas.microsoft.com/office/powerpoint/2010/main" val="5010441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D5353-D1C3-BDA2-A6E9-9B2861AF6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9050DB-82A3-98E4-3C30-0F18B2CDC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0784"/>
            <a:ext cx="10515600" cy="1126324"/>
          </a:xfrm>
        </p:spPr>
        <p:txBody>
          <a:bodyPr>
            <a:normAutofit fontScale="90000"/>
          </a:bodyPr>
          <a:lstStyle/>
          <a:p>
            <a:r>
              <a:rPr lang="pl-PL" dirty="0"/>
              <a:t>Wpływ zmian klimatu na kierunki wyjazdów turystycznych</a:t>
            </a: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AB44680-8E99-E2E4-C488-8B7889529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513" y="2296142"/>
            <a:ext cx="10306974" cy="348322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spadek popularności w sezonie letnim obszarów z ekstremalnym upałem i zwiększonym ryzykiem naturalnych pożarów,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rzadsze wyjazdy w regiony zagrożone występowaniem cyklonów tropikalnych w sezonie ich występowania,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wzrost zainteresowania chłodniejszymi obszarami (Europa Środkowa, Skandynawia).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endParaRPr lang="pl-PL" sz="2600" dirty="0"/>
          </a:p>
        </p:txBody>
      </p:sp>
    </p:spTree>
    <p:extLst>
      <p:ext uri="{BB962C8B-B14F-4D97-AF65-F5344CB8AC3E}">
        <p14:creationId xmlns:p14="http://schemas.microsoft.com/office/powerpoint/2010/main" val="1791686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D2B5A-EF9F-C9D5-7E20-8BA5498D4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4999AF-5F8A-76C3-524B-B58E53D1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0683"/>
            <a:ext cx="10515600" cy="1126324"/>
          </a:xfrm>
        </p:spPr>
        <p:txBody>
          <a:bodyPr>
            <a:normAutofit fontScale="90000"/>
          </a:bodyPr>
          <a:lstStyle/>
          <a:p>
            <a:r>
              <a:rPr lang="pl-PL" dirty="0"/>
              <a:t>Ekonomiczne skutki zmian klimatu dla turystyki</a:t>
            </a:r>
            <a:br>
              <a:rPr lang="pl-PL" dirty="0"/>
            </a:b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6C17EC-9406-1181-429C-894C3247F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513" y="2118588"/>
            <a:ext cx="10306974" cy="382444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40000"/>
              </a:lnSpc>
              <a:spcBef>
                <a:spcPts val="1200"/>
              </a:spcBef>
              <a:buNone/>
            </a:pPr>
            <a:r>
              <a:rPr lang="pl-PL" u="sng" dirty="0"/>
              <a:t>Zmniejszenie ruchu turystycznego i spadek dochodów z turystyki: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dirty="0"/>
              <a:t>krótsze sezony turystyczne w kurortach narciarskich (późniejsze tworzenie się pokrywy śnieżnej i wcześniejsze jej zanikanie),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dirty="0"/>
              <a:t>mniejsza liczba turystów w czasie niesprzyjających warunków atmosferycznych (intensywne opady deszczu, fale upałów),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dirty="0"/>
              <a:t>nagłe anulowanie rezerwacji (huragany, pożary lasów).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endParaRPr lang="pl-PL" sz="2600" dirty="0"/>
          </a:p>
        </p:txBody>
      </p:sp>
    </p:spTree>
    <p:extLst>
      <p:ext uri="{BB962C8B-B14F-4D97-AF65-F5344CB8AC3E}">
        <p14:creationId xmlns:p14="http://schemas.microsoft.com/office/powerpoint/2010/main" val="3190217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D0D89-F3E6-672A-F312-9BC0CAC43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D1DBA8E-8704-CAC1-009C-797DD3A8F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370" y="959359"/>
            <a:ext cx="10667260" cy="1126324"/>
          </a:xfrm>
        </p:spPr>
        <p:txBody>
          <a:bodyPr>
            <a:normAutofit fontScale="90000"/>
          </a:bodyPr>
          <a:lstStyle/>
          <a:p>
            <a:r>
              <a:rPr lang="pl-PL" dirty="0"/>
              <a:t>Ekonomiczne skutki zmian klimatu dla turystyki (c.d.)</a:t>
            </a:r>
            <a:br>
              <a:rPr lang="pl-PL" dirty="0"/>
            </a:b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5B97011-868E-0FA9-940F-066E862BF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513" y="2175722"/>
            <a:ext cx="10306974" cy="372291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pl-PL" sz="2600" u="sng" dirty="0"/>
              <a:t>Wzrost kosztów funkcjonowania ośrodków turystycznych: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sz="2600" dirty="0"/>
              <a:t>sztuczne naśnieżanie stoków narciarskich,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sz="2600" dirty="0"/>
              <a:t>konieczność stosowania klimatyzacji,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sz="2600" dirty="0"/>
              <a:t>zabezpieczenie obiektów turystycznych przed ekstremalnymi zjawiskami pogodowymi,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sz="2600" dirty="0"/>
              <a:t>droższe ubezpieczenia działalności turystycznej.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endParaRPr lang="pl-PL" sz="2600" dirty="0"/>
          </a:p>
        </p:txBody>
      </p:sp>
    </p:spTree>
    <p:extLst>
      <p:ext uri="{BB962C8B-B14F-4D97-AF65-F5344CB8AC3E}">
        <p14:creationId xmlns:p14="http://schemas.microsoft.com/office/powerpoint/2010/main" val="1334040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D0D8D-A370-7312-8D37-856DAB06C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B8D7F3-EED1-75C4-3DB0-0CE9B538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0784"/>
            <a:ext cx="10515600" cy="1126324"/>
          </a:xfrm>
        </p:spPr>
        <p:txBody>
          <a:bodyPr>
            <a:noAutofit/>
          </a:bodyPr>
          <a:lstStyle/>
          <a:p>
            <a:r>
              <a:rPr lang="pl-PL" sz="4000" dirty="0"/>
              <a:t>Społeczne konsekwencje oddziaływania zmian klimatu na turystykę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BF95F70-D86E-E042-D441-F5A694FA8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513" y="2242875"/>
            <a:ext cx="10306974" cy="390434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utrata miejsc pracy w regionach turystycznych bardziej narażonych na występowanie ekstremalnych zjawisk pogodowych,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skrócenie czasu pracy sezonowej w kurortach narciarskich,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konieczność przekwalifikowania się i szukania miejsc pracy poza sektorem turystycznym,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ograniczenie wydatków na cele socjalne w regionach, w których zmniejszają się dochody z turystyki,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endParaRPr lang="pl-PL" sz="2600" dirty="0"/>
          </a:p>
        </p:txBody>
      </p:sp>
    </p:spTree>
    <p:extLst>
      <p:ext uri="{BB962C8B-B14F-4D97-AF65-F5344CB8AC3E}">
        <p14:creationId xmlns:p14="http://schemas.microsoft.com/office/powerpoint/2010/main" val="1361789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3E8D2-C1F0-3543-9322-9EA3BFCE7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D56E46A-F639-240F-A678-07F7E8D64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0784"/>
            <a:ext cx="10515600" cy="1126324"/>
          </a:xfrm>
        </p:spPr>
        <p:txBody>
          <a:bodyPr>
            <a:normAutofit fontScale="90000"/>
          </a:bodyPr>
          <a:lstStyle/>
          <a:p>
            <a:r>
              <a:rPr lang="pl-PL" dirty="0"/>
              <a:t>Społeczne konsekwencje oddziaływania zmian klimatu na turystykę (c.d.)</a:t>
            </a: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5356B6B-5D8F-159D-4030-74B322B0EB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513" y="2260629"/>
            <a:ext cx="10306974" cy="417568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mniej korzystny klimat obszarów wypoczynkowych wywołuje negatywne emocje wśród stałych mieszkańców oraz turystów,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trudniejsze warunki klimatyczne (długotrwałe susze, silne cyklony tropikalne) oraz zmniejszenie zatrudnienia w turystyce są przyczyną migracji ludności,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dirty="0"/>
              <a:t>pogłębiają się nierówności społeczne na obszarach dotkniętych zmianami klimatu, zwłaszcza w regionach biedniejszych, których nie stać na kosztowne działania adaptacyjne. 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endParaRPr lang="pl-PL" sz="2600" dirty="0"/>
          </a:p>
        </p:txBody>
      </p:sp>
    </p:spTree>
    <p:extLst>
      <p:ext uri="{BB962C8B-B14F-4D97-AF65-F5344CB8AC3E}">
        <p14:creationId xmlns:p14="http://schemas.microsoft.com/office/powerpoint/2010/main" val="1882368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F7310-74DE-CF2B-619E-7BEC7615A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981E77F-A501-CE24-08E8-30A44151C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0784"/>
            <a:ext cx="10515600" cy="1126324"/>
          </a:xfrm>
        </p:spPr>
        <p:txBody>
          <a:bodyPr>
            <a:normAutofit fontScale="90000"/>
          </a:bodyPr>
          <a:lstStyle/>
          <a:p>
            <a:r>
              <a:rPr lang="pl-PL" dirty="0"/>
              <a:t>Zmiany klimatu a zrównoważony rozwój turystyki</a:t>
            </a: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1025619-ECAD-B38D-0F55-8D4EC0B81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513" y="2384918"/>
            <a:ext cx="10306974" cy="271086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pl-PL" sz="2600" dirty="0"/>
              <a:t>Sektor turystyczny jest wrażliwy na zmiany klimatu, ale sam przyczynia się do ich pogłębiania poprzez emisję gazów cieplarnianych.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pl-PL" sz="2600" dirty="0"/>
              <a:t>Istnieje konieczność wdrażania zasad turystyki zrównoważonej - ograniczenie presji na środowisko przyrodnicze oraz większe wsparcie lokalnych społeczności.</a:t>
            </a:r>
          </a:p>
        </p:txBody>
      </p:sp>
    </p:spTree>
    <p:extLst>
      <p:ext uri="{BB962C8B-B14F-4D97-AF65-F5344CB8AC3E}">
        <p14:creationId xmlns:p14="http://schemas.microsoft.com/office/powerpoint/2010/main" val="307453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CD69906-FA09-83F5-DE9F-FF806C1BF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Turystyka jako sektor gospodarki szczególnie wrażliwy na zmiany klimatu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A58C31A-5422-719F-6F65-195892268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82573"/>
            <a:ext cx="10515600" cy="3385567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sz="3000" dirty="0"/>
              <a:t>warunki klimatyczne determinują formy turystyki,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sz="3000" dirty="0"/>
              <a:t>zmienność warunków klimatycznych i możliwość wystąpienia ekstremalnych zjawisk pogodowych to istotny element ryzyka dla przedsiębiorstw turystycznych,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sz="3000" dirty="0"/>
              <a:t>od klimatu zależy infrastruktura turystyczna i sposób zagospodarowania przestrzeni,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07612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4401F1-9EB4-9A72-DEB5-1597FDD90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89EBEC4-7097-91CD-51A2-283EEE502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0784"/>
            <a:ext cx="10515600" cy="1126324"/>
          </a:xfrm>
        </p:spPr>
        <p:txBody>
          <a:bodyPr>
            <a:normAutofit fontScale="90000"/>
          </a:bodyPr>
          <a:lstStyle/>
          <a:p>
            <a:r>
              <a:rPr lang="pl-PL" dirty="0"/>
              <a:t>Przykłady działań na rzecz zmniejszenia śladu węglowego w sektorze turystycznym</a:t>
            </a: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0906904-536D-15D4-8B7D-08016B4BD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513" y="2331651"/>
            <a:ext cx="10306974" cy="321689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promowanie bardziej ekologicznych form transportu,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wybieranie bliższych destynacji,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wykorzystanie energii odnawialnej,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zwiększanie efektywności energetycznej obiektów turystycznych,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popularyzacja koncepcji „</a:t>
            </a:r>
            <a:r>
              <a:rPr lang="pl-PL" sz="2600" dirty="0" err="1"/>
              <a:t>slow</a:t>
            </a:r>
            <a:r>
              <a:rPr lang="pl-PL" sz="2600" dirty="0"/>
              <a:t> </a:t>
            </a:r>
            <a:r>
              <a:rPr lang="pl-PL" sz="2600" dirty="0" err="1"/>
              <a:t>tourism</a:t>
            </a:r>
            <a:r>
              <a:rPr lang="pl-PL" sz="2600" dirty="0"/>
              <a:t>”.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endParaRPr lang="pl-PL" sz="2600" dirty="0"/>
          </a:p>
        </p:txBody>
      </p:sp>
    </p:spTree>
    <p:extLst>
      <p:ext uri="{BB962C8B-B14F-4D97-AF65-F5344CB8AC3E}">
        <p14:creationId xmlns:p14="http://schemas.microsoft.com/office/powerpoint/2010/main" val="17802156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65ACD-5C96-2215-FA9F-4DFA041AD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0A44EF9-E2F6-056A-8C2F-79DE28E4D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2005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l-PL" sz="4000" dirty="0"/>
              <a:t>Dziękuję za uwagę!</a:t>
            </a:r>
            <a:br>
              <a:rPr lang="pl-PL" sz="4000" dirty="0"/>
            </a:br>
            <a:endParaRPr lang="pl-PL" sz="4000" dirty="0"/>
          </a:p>
        </p:txBody>
      </p:sp>
    </p:spTree>
    <p:extLst>
      <p:ext uri="{BB962C8B-B14F-4D97-AF65-F5344CB8AC3E}">
        <p14:creationId xmlns:p14="http://schemas.microsoft.com/office/powerpoint/2010/main" val="1448605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0E6ED-254D-B61F-35F5-9C687B0C2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A58617-03A4-4F47-CF89-D452DAE13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Turystyka jako sektor gospodarki szczególnie wrażliwy na zmiany klimatu (c.d.)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FB413A-45D9-3ECB-6751-17F8FAC28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6251"/>
            <a:ext cx="10515600" cy="409071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klimat wywiera duży wpływ na koszty utrzymania obiektów turystycznych (ogrzewanie, klimatyzacja, zaopatrzenie w wodę),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cechy klimatu warunkują długość sezonu turystycznego,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warunki klimatyczne mogą stanowić istotne ograniczenia dla aktywności turystycznej osób starszych, 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pl-PL" sz="2600" dirty="0"/>
              <a:t>o wyborze miejsca wypoczynku często decyduje przewidywalność pogody.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42093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EF96D-FC01-C821-E6DF-8A0455D5D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67EE269-0F0A-FFEE-D66E-240F2D9F2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Bezpośredni wpływ zmian klimatu na turystykę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D0393686-67D8-FB61-E751-A503CF933EDB}"/>
              </a:ext>
            </a:extLst>
          </p:cNvPr>
          <p:cNvSpPr/>
          <p:nvPr/>
        </p:nvSpPr>
        <p:spPr>
          <a:xfrm>
            <a:off x="431759" y="2300797"/>
            <a:ext cx="3375138" cy="30095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pl-PL" sz="2000" b="1" u="sng" dirty="0">
                <a:solidFill>
                  <a:schemeClr val="tx1"/>
                </a:solidFill>
              </a:rPr>
              <a:t>Turyści: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motywacje podróży,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zdolność do podróżowania,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percepcja miejsca docelowego.</a:t>
            </a:r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FCC50340-F1E1-5E14-97D5-B0793389D274}"/>
              </a:ext>
            </a:extLst>
          </p:cNvPr>
          <p:cNvSpPr/>
          <p:nvPr/>
        </p:nvSpPr>
        <p:spPr>
          <a:xfrm>
            <a:off x="4408431" y="2293398"/>
            <a:ext cx="3375138" cy="30095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pl-PL" sz="2000" b="1" u="sng" dirty="0">
                <a:solidFill>
                  <a:schemeClr val="tx1"/>
                </a:solidFill>
              </a:rPr>
              <a:t>Systemy transportowe: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dostępność,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bezpieczeństwo,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infrastruktura.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endParaRPr lang="pl-PL" sz="2000" b="1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endParaRPr lang="pl-PL" sz="2000" b="1" dirty="0">
              <a:solidFill>
                <a:schemeClr val="tx1"/>
              </a:solidFill>
            </a:endParaRPr>
          </a:p>
        </p:txBody>
      </p:sp>
      <p:sp>
        <p:nvSpPr>
          <p:cNvPr id="10" name="Prostokąt: zaokrąglone rogi 9">
            <a:extLst>
              <a:ext uri="{FF2B5EF4-FFF2-40B4-BE49-F238E27FC236}">
                <a16:creationId xmlns:a16="http://schemas.microsoft.com/office/drawing/2014/main" id="{F9393E1C-455E-A244-B5A1-D7B1EAEFC5D5}"/>
              </a:ext>
            </a:extLst>
          </p:cNvPr>
          <p:cNvSpPr/>
          <p:nvPr/>
        </p:nvSpPr>
        <p:spPr>
          <a:xfrm>
            <a:off x="8385103" y="2300796"/>
            <a:ext cx="3375138" cy="30095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pl-PL" sz="2000" b="1" u="sng" dirty="0">
                <a:solidFill>
                  <a:schemeClr val="tx1"/>
                </a:solidFill>
              </a:rPr>
              <a:t>Miejsca docelowe: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firmy turystyczne,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lokalne społeczności,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regulacje turystyczne,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firmy ubezpieczeniowe,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organizacje turystyczne.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73D5B56-A864-6FEB-FA25-3279CC3D429E}"/>
              </a:ext>
            </a:extLst>
          </p:cNvPr>
          <p:cNvSpPr txBox="1"/>
          <p:nvPr/>
        </p:nvSpPr>
        <p:spPr>
          <a:xfrm>
            <a:off x="2985117" y="5649357"/>
            <a:ext cx="6585012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Opracowano na podstawie</a:t>
            </a:r>
            <a:r>
              <a:rPr lang="pl-P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Scott D., Lemieux C, Malone L., 2011. Climate services to support sustainable tourism and adaptation to climate change. Climate Research, 47.</a:t>
            </a:r>
            <a:endParaRPr lang="pl-P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918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C596E7-FD26-E63C-9992-2A725DAE0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13DA6E1-9706-99D4-7934-2878C1D59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047" y="365125"/>
            <a:ext cx="11653869" cy="1325563"/>
          </a:xfrm>
        </p:spPr>
        <p:txBody>
          <a:bodyPr>
            <a:normAutofit/>
          </a:bodyPr>
          <a:lstStyle/>
          <a:p>
            <a:r>
              <a:rPr lang="pl-PL" sz="4000" dirty="0"/>
              <a:t>Pośrednie oddziaływanie zmian klimatu na turystykę</a:t>
            </a:r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02BDF46F-9069-CD41-FBAE-C0C21F1DADBB}"/>
              </a:ext>
            </a:extLst>
          </p:cNvPr>
          <p:cNvSpPr/>
          <p:nvPr/>
        </p:nvSpPr>
        <p:spPr>
          <a:xfrm>
            <a:off x="243183" y="1862322"/>
            <a:ext cx="3733491" cy="377989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pl-PL" sz="2000" b="1" u="sng" dirty="0">
                <a:solidFill>
                  <a:schemeClr val="tx1"/>
                </a:solidFill>
              </a:rPr>
              <a:t>Zmiany środowiska przyrodniczego: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topnienie lodowców,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podnoszenie się poziomu morza,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częstsze powodzie i susze,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zmniejszenie bioróżnorodności.</a:t>
            </a:r>
          </a:p>
        </p:txBody>
      </p:sp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3F73A438-C72D-D67A-911F-1682395D58C3}"/>
              </a:ext>
            </a:extLst>
          </p:cNvPr>
          <p:cNvSpPr/>
          <p:nvPr/>
        </p:nvSpPr>
        <p:spPr>
          <a:xfrm>
            <a:off x="4229255" y="1873188"/>
            <a:ext cx="3733490" cy="378063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pl-PL" sz="2000" b="1" u="sng" dirty="0">
                <a:solidFill>
                  <a:schemeClr val="tx1"/>
                </a:solidFill>
              </a:rPr>
              <a:t>Zmiany gospodarcze: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wzrost cen żywności,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zwiększone koszty działalności przemysłowej,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obciążenie systemu ochrony zdrowia,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wyższe koszty ubezpieczeń.</a:t>
            </a:r>
          </a:p>
        </p:txBody>
      </p:sp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44F731C4-AC7D-BA1C-3194-BD1E1D37A450}"/>
              </a:ext>
            </a:extLst>
          </p:cNvPr>
          <p:cNvSpPr/>
          <p:nvPr/>
        </p:nvSpPr>
        <p:spPr>
          <a:xfrm>
            <a:off x="8215328" y="1873188"/>
            <a:ext cx="3733489" cy="378063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pl-PL" sz="2000" b="1" u="sng" dirty="0">
                <a:solidFill>
                  <a:schemeClr val="tx1"/>
                </a:solidFill>
              </a:rPr>
              <a:t>Zmiany społeczno-polityczne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migracje klimatyczne,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konflikty o zasoby,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wzrost nierówności społecznych,</a:t>
            </a:r>
          </a:p>
          <a:p>
            <a:pPr marL="342900" indent="-34290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spadek zaufania do instytucji publicznych.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endParaRPr lang="pl-PL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826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062DA-5396-9E4B-70F3-CE63EEABF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346808D-778D-71D5-D1D2-A70C380CF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449" y="382880"/>
            <a:ext cx="10969101" cy="1325563"/>
          </a:xfrm>
        </p:spPr>
        <p:txBody>
          <a:bodyPr>
            <a:noAutofit/>
          </a:bodyPr>
          <a:lstStyle/>
          <a:p>
            <a:r>
              <a:rPr lang="pl-PL" sz="3600" dirty="0"/>
              <a:t>Mniejsze bezpieczeństwo turystów na skutek częstszych lub bardziej intensywnych ekstremalnych zjawisk pogodowych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C798422-933A-1990-230D-0625287BD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50742"/>
            <a:ext cx="10515600" cy="405709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sz="3700" dirty="0"/>
              <a:t>fale upałów, silne wiatry, związane z suszą pożary lasów, intensywne opady deszczu stanowią bezpośrednie zagrożenia dla zdrowia i życia turystów,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sz="3700" dirty="0"/>
              <a:t>ekstremalna pogoda często wpływa na zakłócenia transportu,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sz="3700" dirty="0"/>
              <a:t>mogą wystąpić przerwy w dostawie energii elektrycznej i wody,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sz="3700" dirty="0"/>
              <a:t>związane z ekstremalną pogodą powodzie mogą powodować skażenie wody i żywności.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4101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4B5A4-C9D1-9E01-3A34-46EFADFF6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291CB45-9D63-7DA0-B42B-F2398F7F4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5226"/>
            <a:ext cx="10515600" cy="1325563"/>
          </a:xfrm>
        </p:spPr>
        <p:txBody>
          <a:bodyPr>
            <a:normAutofit/>
          </a:bodyPr>
          <a:lstStyle/>
          <a:p>
            <a:r>
              <a:rPr lang="pl-PL" sz="4000" dirty="0"/>
              <a:t>Zmniejszenie komfortu termicznego turystów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FFB3099-43B2-5FF5-AB40-1D2B70048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893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sz="3400" dirty="0"/>
              <a:t>wzrost temperatury ogranicza czas przebywania na zewnątrz budynków w regionach o gorącym klimacie,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sz="3400" dirty="0"/>
              <a:t>w dniach upalnych następuje zmniejszenie aktywności turystów w godzinach okołopołudniowych,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sz="3400" dirty="0"/>
              <a:t>zmieniają się preferencji turystów w kierunku destynacji o łagodniejszych warunkach klimatycznych,</a:t>
            </a:r>
          </a:p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pl-PL" sz="3400" dirty="0"/>
              <a:t>w strefie klimatu podzwrotnikowego rośnie znaczenia wiosny i jesieni kosztem tradycyjnego sezonu letniego.</a:t>
            </a: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54112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ADC99-1086-208E-4296-A2FEA3D1C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6C6BF59-716A-3A70-752B-86A2080DA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636" y="365125"/>
            <a:ext cx="11597114" cy="1325563"/>
          </a:xfrm>
        </p:spPr>
        <p:txBody>
          <a:bodyPr>
            <a:normAutofit/>
          </a:bodyPr>
          <a:lstStyle/>
          <a:p>
            <a:r>
              <a:rPr lang="pl-PL" sz="4000" dirty="0"/>
              <a:t>Rodzaje turystyki najbardziej wrażliwe na zmiany klimatu</a:t>
            </a:r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FDE06B51-F50A-D614-9651-14BFDFB5458D}"/>
              </a:ext>
            </a:extLst>
          </p:cNvPr>
          <p:cNvSpPr/>
          <p:nvPr/>
        </p:nvSpPr>
        <p:spPr>
          <a:xfrm>
            <a:off x="2928409" y="2015017"/>
            <a:ext cx="6335182" cy="8170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pl-PL" sz="3200" b="1" dirty="0">
                <a:solidFill>
                  <a:schemeClr val="tx1"/>
                </a:solidFill>
              </a:rPr>
              <a:t>Turystyka plażowa i nadmorska</a:t>
            </a:r>
            <a:endParaRPr lang="pl-PL" altLang="pl-PL" sz="3200" b="1" dirty="0">
              <a:solidFill>
                <a:schemeClr val="tx1"/>
              </a:solidFill>
            </a:endParaRPr>
          </a:p>
        </p:txBody>
      </p:sp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BFCB6B67-F78C-A2E4-685D-7210C5E07538}"/>
              </a:ext>
            </a:extLst>
          </p:cNvPr>
          <p:cNvSpPr/>
          <p:nvPr/>
        </p:nvSpPr>
        <p:spPr>
          <a:xfrm>
            <a:off x="2928409" y="2930897"/>
            <a:ext cx="6335182" cy="8170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pl-PL" sz="3200" b="1" dirty="0">
                <a:solidFill>
                  <a:schemeClr val="tx1"/>
                </a:solidFill>
              </a:rPr>
              <a:t>Turystyka narciarska i górska</a:t>
            </a:r>
            <a:endParaRPr lang="pl-PL" altLang="pl-PL" sz="3200" b="1" dirty="0">
              <a:solidFill>
                <a:schemeClr val="tx1"/>
              </a:solidFill>
            </a:endParaRPr>
          </a:p>
        </p:txBody>
      </p:sp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D38B6139-687C-EEB3-515B-2BEE6AFE99A5}"/>
              </a:ext>
            </a:extLst>
          </p:cNvPr>
          <p:cNvSpPr/>
          <p:nvPr/>
        </p:nvSpPr>
        <p:spPr>
          <a:xfrm>
            <a:off x="2928409" y="3846777"/>
            <a:ext cx="6335182" cy="8170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pl-PL" sz="3200" b="1" dirty="0">
                <a:solidFill>
                  <a:schemeClr val="tx1"/>
                </a:solidFill>
              </a:rPr>
              <a:t>Turystyka przyrodnicza</a:t>
            </a:r>
            <a:endParaRPr lang="pl-PL" altLang="pl-PL" sz="3200" b="1" dirty="0">
              <a:solidFill>
                <a:schemeClr val="tx1"/>
              </a:solidFill>
            </a:endParaRP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78432225-690A-2726-E363-135654D5910E}"/>
              </a:ext>
            </a:extLst>
          </p:cNvPr>
          <p:cNvSpPr/>
          <p:nvPr/>
        </p:nvSpPr>
        <p:spPr>
          <a:xfrm>
            <a:off x="2928409" y="4762657"/>
            <a:ext cx="6335182" cy="8170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pl-PL" sz="3200" b="1" dirty="0">
                <a:solidFill>
                  <a:schemeClr val="tx1"/>
                </a:solidFill>
              </a:rPr>
              <a:t>Turystyka miejska</a:t>
            </a:r>
            <a:endParaRPr lang="pl-PL" altLang="pl-PL" sz="3200" b="1" dirty="0">
              <a:solidFill>
                <a:schemeClr val="tx1"/>
              </a:solidFill>
            </a:endParaRPr>
          </a:p>
        </p:txBody>
      </p:sp>
      <p:sp>
        <p:nvSpPr>
          <p:cNvPr id="10" name="Prostokąt: zaokrąglone rogi 9">
            <a:extLst>
              <a:ext uri="{FF2B5EF4-FFF2-40B4-BE49-F238E27FC236}">
                <a16:creationId xmlns:a16="http://schemas.microsoft.com/office/drawing/2014/main" id="{BFC365FA-D539-363A-CAC4-A21D431E9D78}"/>
              </a:ext>
            </a:extLst>
          </p:cNvPr>
          <p:cNvSpPr/>
          <p:nvPr/>
        </p:nvSpPr>
        <p:spPr>
          <a:xfrm>
            <a:off x="2928409" y="5675855"/>
            <a:ext cx="6335182" cy="8170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pl-PL" sz="3200" b="1" dirty="0">
                <a:solidFill>
                  <a:schemeClr val="tx1"/>
                </a:solidFill>
              </a:rPr>
              <a:t>Turystyka morska</a:t>
            </a:r>
            <a:endParaRPr lang="pl-PL" altLang="pl-PL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347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35715-5935-A13F-5C45-22801F159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BAF1AF-17B0-C0FA-5703-74D9FC7C2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/>
              <a:t>Wpływ zmian klimatu na turystykę plażową </a:t>
            </a:r>
            <a:br>
              <a:rPr lang="pl-PL" sz="4000" dirty="0"/>
            </a:br>
            <a:r>
              <a:rPr lang="pl-PL" sz="4000" dirty="0"/>
              <a:t>i nadmorską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9E6501-5D3D-3AEF-701A-3A7F205C4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240" y="2127465"/>
            <a:ext cx="10285520" cy="3625264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sz="2600" dirty="0"/>
              <a:t>podnoszenie się poziomu morza i silniejsze sztormy prowadzą do erozji plaż,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sz="2600" dirty="0"/>
              <a:t>nisko położone wyspy zagrożone są zatopieniem, 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sz="2600" dirty="0"/>
              <a:t>silny wiatr i wysokie fale niszczą infrastrukturę turystyczną,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l-PL" sz="2600" dirty="0"/>
              <a:t>wydłuża się sezon turystyczny na obszarach nadmorskich umiarkowanych szerokości geograficznych. 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6799835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C160EE-760A-4263-892B-FEF82797136B}">
  <ds:schemaRefs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853e06b7-a411-4003-87a8-8e7988b9a28c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BE270BD-3151-4D49-8CD4-46BF88C4806F}"/>
</file>

<file path=customXml/itemProps3.xml><?xml version="1.0" encoding="utf-8"?>
<ds:datastoreItem xmlns:ds="http://schemas.openxmlformats.org/officeDocument/2006/customXml" ds:itemID="{78FE3D6A-F421-4BA9-B7B8-660A8FFC01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1004</Words>
  <Application>Microsoft Office PowerPoint</Application>
  <PresentationFormat>Panoramiczny</PresentationFormat>
  <Paragraphs>122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Motyw pakietu Office</vt:lpstr>
      <vt:lpstr>Projekt „Kierunki – drogi dla gospodarki”</vt:lpstr>
      <vt:lpstr>Turystyka jako sektor gospodarki szczególnie wrażliwy na zmiany klimatu</vt:lpstr>
      <vt:lpstr>Turystyka jako sektor gospodarki szczególnie wrażliwy na zmiany klimatu (c.d.)</vt:lpstr>
      <vt:lpstr>Bezpośredni wpływ zmian klimatu na turystykę</vt:lpstr>
      <vt:lpstr>Pośrednie oddziaływanie zmian klimatu na turystykę</vt:lpstr>
      <vt:lpstr>Mniejsze bezpieczeństwo turystów na skutek częstszych lub bardziej intensywnych ekstremalnych zjawisk pogodowych</vt:lpstr>
      <vt:lpstr>Zmniejszenie komfortu termicznego turystów</vt:lpstr>
      <vt:lpstr>Rodzaje turystyki najbardziej wrażliwe na zmiany klimatu</vt:lpstr>
      <vt:lpstr>Wpływ zmian klimatu na turystykę plażową  i nadmorską</vt:lpstr>
      <vt:lpstr>Oddziaływanie globalnego ocieplenia na turystykę narciarską i górską</vt:lpstr>
      <vt:lpstr>Wpływ zmian klimatu na turystykę przyrodniczą </vt:lpstr>
      <vt:lpstr>Zmiany klimatu a turystyka miejska</vt:lpstr>
      <vt:lpstr>Oddziaływanie zmian klimatu na turystykę morską </vt:lpstr>
      <vt:lpstr>Wpływ zmian klimatu na kierunki wyjazdów turystycznych</vt:lpstr>
      <vt:lpstr>Ekonomiczne skutki zmian klimatu dla turystyki </vt:lpstr>
      <vt:lpstr>Ekonomiczne skutki zmian klimatu dla turystyki (c.d.) </vt:lpstr>
      <vt:lpstr>Społeczne konsekwencje oddziaływania zmian klimatu na turystykę</vt:lpstr>
      <vt:lpstr>Społeczne konsekwencje oddziaływania zmian klimatu na turystykę (c.d.)</vt:lpstr>
      <vt:lpstr>Zmiany klimatu a zrównoważony rozwój turystyki</vt:lpstr>
      <vt:lpstr>Przykłady działań na rzecz zmniejszenia śladu węglowego w sektorze turystycznym</vt:lpstr>
      <vt:lpstr>Dziękuję za uwagę!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Wpływ zmian klimatu na turystykę</dc:title>
  <dc:creator>Mirosław Więcław</dc:creator>
  <cp:lastModifiedBy>Karolina Goede</cp:lastModifiedBy>
  <cp:revision>92</cp:revision>
  <dcterms:created xsi:type="dcterms:W3CDTF">2024-06-08T14:40:10Z</dcterms:created>
  <dcterms:modified xsi:type="dcterms:W3CDTF">2026-03-17T11:40:42Z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