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90"/>
  </p:notesMasterIdLst>
  <p:sldIdLst>
    <p:sldId id="340" r:id="rId2"/>
    <p:sldId id="341"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345"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47" r:id="rId52"/>
    <p:sldId id="348" r:id="rId53"/>
    <p:sldId id="307" r:id="rId54"/>
    <p:sldId id="308" r:id="rId55"/>
    <p:sldId id="309" r:id="rId56"/>
    <p:sldId id="349" r:id="rId57"/>
    <p:sldId id="310" r:id="rId58"/>
    <p:sldId id="311" r:id="rId59"/>
    <p:sldId id="312" r:id="rId60"/>
    <p:sldId id="313" r:id="rId61"/>
    <p:sldId id="314" r:id="rId62"/>
    <p:sldId id="315" r:id="rId63"/>
    <p:sldId id="316" r:id="rId64"/>
    <p:sldId id="317" r:id="rId65"/>
    <p:sldId id="318" r:id="rId66"/>
    <p:sldId id="319" r:id="rId67"/>
    <p:sldId id="320" r:id="rId68"/>
    <p:sldId id="321" r:id="rId69"/>
    <p:sldId id="322" r:id="rId70"/>
    <p:sldId id="323" r:id="rId71"/>
    <p:sldId id="350" r:id="rId72"/>
    <p:sldId id="325" r:id="rId73"/>
    <p:sldId id="326" r:id="rId74"/>
    <p:sldId id="327" r:id="rId75"/>
    <p:sldId id="328" r:id="rId76"/>
    <p:sldId id="329" r:id="rId77"/>
    <p:sldId id="330" r:id="rId78"/>
    <p:sldId id="331" r:id="rId79"/>
    <p:sldId id="332" r:id="rId80"/>
    <p:sldId id="333" r:id="rId81"/>
    <p:sldId id="334" r:id="rId82"/>
    <p:sldId id="335" r:id="rId83"/>
    <p:sldId id="336" r:id="rId84"/>
    <p:sldId id="344" r:id="rId85"/>
    <p:sldId id="346" r:id="rId86"/>
    <p:sldId id="337" r:id="rId87"/>
    <p:sldId id="342" r:id="rId88"/>
    <p:sldId id="343" r:id="rId89"/>
  </p:sldIdLst>
  <p:sldSz cx="12192000" cy="6858000"/>
  <p:notesSz cx="6858000" cy="9144000"/>
  <p:defaultTextStyle>
    <a:defPPr>
      <a:defRPr lang="pl-PL"/>
    </a:defPPr>
    <a:lvl1pPr marL="0" algn="l" defTabSz="457200" rtl="0" eaLnBrk="1" latinLnBrk="0" hangingPunct="1">
      <a:defRPr lang="pl-PL" sz="1800" kern="1200">
        <a:solidFill>
          <a:schemeClr val="tx1"/>
        </a:solidFill>
        <a:latin typeface="+mn-lt"/>
        <a:ea typeface="+mn-ea"/>
        <a:cs typeface="+mn-cs"/>
      </a:defRPr>
    </a:lvl1pPr>
    <a:lvl2pPr marL="457200" algn="l" defTabSz="457200" rtl="0" eaLnBrk="1" latinLnBrk="0" hangingPunct="1">
      <a:defRPr lang="pl-PL" sz="1800" kern="1200">
        <a:solidFill>
          <a:schemeClr val="tx1"/>
        </a:solidFill>
        <a:latin typeface="+mn-lt"/>
        <a:ea typeface="+mn-ea"/>
        <a:cs typeface="+mn-cs"/>
      </a:defRPr>
    </a:lvl2pPr>
    <a:lvl3pPr marL="914400" algn="l" defTabSz="457200" rtl="0" eaLnBrk="1" latinLnBrk="0" hangingPunct="1">
      <a:defRPr lang="pl-PL" sz="1800" kern="1200">
        <a:solidFill>
          <a:schemeClr val="tx1"/>
        </a:solidFill>
        <a:latin typeface="+mn-lt"/>
        <a:ea typeface="+mn-ea"/>
        <a:cs typeface="+mn-cs"/>
      </a:defRPr>
    </a:lvl3pPr>
    <a:lvl4pPr marL="1371600" algn="l" defTabSz="457200" rtl="0" eaLnBrk="1" latinLnBrk="0" hangingPunct="1">
      <a:defRPr lang="pl-PL" sz="1800" kern="1200">
        <a:solidFill>
          <a:schemeClr val="tx1"/>
        </a:solidFill>
        <a:latin typeface="+mn-lt"/>
        <a:ea typeface="+mn-ea"/>
        <a:cs typeface="+mn-cs"/>
      </a:defRPr>
    </a:lvl4pPr>
    <a:lvl5pPr marL="1828800" algn="l" defTabSz="457200" rtl="0" eaLnBrk="1" latinLnBrk="0" hangingPunct="1">
      <a:defRPr lang="pl-PL" sz="1800" kern="1200">
        <a:solidFill>
          <a:schemeClr val="tx1"/>
        </a:solidFill>
        <a:latin typeface="+mn-lt"/>
        <a:ea typeface="+mn-ea"/>
        <a:cs typeface="+mn-cs"/>
      </a:defRPr>
    </a:lvl5pPr>
    <a:lvl6pPr marL="2286000" algn="l" defTabSz="457200" rtl="0" eaLnBrk="1" latinLnBrk="0" hangingPunct="1">
      <a:defRPr lang="pl-PL" sz="1800" kern="1200">
        <a:solidFill>
          <a:schemeClr val="tx1"/>
        </a:solidFill>
        <a:latin typeface="+mn-lt"/>
        <a:ea typeface="+mn-ea"/>
        <a:cs typeface="+mn-cs"/>
      </a:defRPr>
    </a:lvl6pPr>
    <a:lvl7pPr marL="2743200" algn="l" defTabSz="457200" rtl="0" eaLnBrk="1" latinLnBrk="0" hangingPunct="1">
      <a:defRPr lang="pl-PL" sz="1800" kern="1200">
        <a:solidFill>
          <a:schemeClr val="tx1"/>
        </a:solidFill>
        <a:latin typeface="+mn-lt"/>
        <a:ea typeface="+mn-ea"/>
        <a:cs typeface="+mn-cs"/>
      </a:defRPr>
    </a:lvl7pPr>
    <a:lvl8pPr marL="3200400" algn="l" defTabSz="457200" rtl="0" eaLnBrk="1" latinLnBrk="0" hangingPunct="1">
      <a:defRPr lang="pl-PL" sz="1800" kern="1200">
        <a:solidFill>
          <a:schemeClr val="tx1"/>
        </a:solidFill>
        <a:latin typeface="+mn-lt"/>
        <a:ea typeface="+mn-ea"/>
        <a:cs typeface="+mn-cs"/>
      </a:defRPr>
    </a:lvl8pPr>
    <a:lvl9pPr marL="3657600" algn="l" defTabSz="457200" rtl="0" eaLnBrk="1" latinLnBrk="0" hangingPunct="1">
      <a:defRPr lang="pl-PL"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4363"/>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72" autoAdjust="0"/>
    <p:restoredTop sz="86410" autoAdjust="0"/>
  </p:normalViewPr>
  <p:slideViewPr>
    <p:cSldViewPr snapToGrid="0" snapToObjects="1">
      <p:cViewPr varScale="1">
        <p:scale>
          <a:sx n="83" d="100"/>
          <a:sy n="83" d="100"/>
        </p:scale>
        <p:origin x="126" y="408"/>
      </p:cViewPr>
      <p:guideLst>
        <p:guide orient="horz" pos="2160"/>
        <p:guide pos="2880"/>
      </p:guideLst>
    </p:cSldViewPr>
  </p:slideViewPr>
  <p:outlineViewPr>
    <p:cViewPr>
      <p:scale>
        <a:sx n="33" d="100"/>
        <a:sy n="33" d="100"/>
      </p:scale>
      <p:origin x="0" y="-40780"/>
    </p:cViewPr>
  </p:outlineViewPr>
  <p:notesTextViewPr>
    <p:cViewPr>
      <p:scale>
        <a:sx n="100" d="100"/>
        <a:sy n="100" d="100"/>
      </p:scale>
      <p:origin x="0" y="0"/>
    </p:cViewPr>
  </p:notesTextViewPr>
  <p:sorterViewPr>
    <p:cViewPr>
      <p:scale>
        <a:sx n="100" d="100"/>
        <a:sy n="100" d="100"/>
      </p:scale>
      <p:origin x="0" y="-11144"/>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notesMaster" Target="notesMasters/notesMaster1.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viewProps" Target="viewProp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049455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txBody>
          <a:bodyPr/>
          <a:lstStyle/>
          <a:p>
            <a:endParaRPr lang="pl-PL"/>
          </a:p>
        </p:txBody>
      </p:sp>
      <p:sp>
        <p:nvSpPr>
          <p:cNvPr id="3" name="Symbol zastępczy notatek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lang="pl-PL"/>
            </a:pPr>
            <a:r>
              <a:rPr lang="pl-PL" sz="1200" b="1" dirty="0">
                <a:effectLst/>
                <a:latin typeface="Helvetica" panose="020B0604020202020204" pitchFamily="34" charset="0"/>
                <a:ea typeface="Calibri" panose="020F0502020204030204" pitchFamily="34" charset="0"/>
                <a:cs typeface="Times New Roman" panose="02020603050405020304" pitchFamily="18" charset="0"/>
              </a:rPr>
              <a:t>Przykładowa treść do odczytania: </a:t>
            </a:r>
            <a:r>
              <a:rPr lang="pl-PL" sz="1200" i="1" dirty="0">
                <a:effectLst/>
                <a:latin typeface="Helvetica" panose="020B0604020202020204" pitchFamily="34" charset="0"/>
                <a:ea typeface="Calibri" panose="020F0502020204030204" pitchFamily="34" charset="0"/>
                <a:cs typeface="Times New Roman" panose="02020603050405020304" pitchFamily="18" charset="0"/>
              </a:rPr>
              <a:t>Witamy w szkoleniu „[tytuł szkolenia]” realizowanym w module [nazwa modułu]. Autorem materiału jest [imię i nazwisko]. </a:t>
            </a:r>
            <a:endParaRPr lang="pl-PL" sz="1200" i="1"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lang="pl-PL"/>
            </a:pPr>
            <a:r>
              <a:rPr lang="pl-PL" sz="1200" b="1" i="1" dirty="0">
                <a:effectLst/>
                <a:latin typeface="Helvetica" panose="020B0604020202020204" pitchFamily="34" charset="0"/>
                <a:ea typeface="Calibri" panose="020F0502020204030204" pitchFamily="34" charset="0"/>
                <a:cs typeface="Times New Roman" panose="02020603050405020304" pitchFamily="18" charset="0"/>
              </a:rPr>
              <a:t> </a:t>
            </a:r>
            <a:endParaRPr lang="pl-PL" sz="1200" i="1" dirty="0">
              <a:effectLst/>
              <a:latin typeface="Calibri" panose="020F0502020204030204" pitchFamily="34" charset="0"/>
              <a:ea typeface="Calibri" panose="020F0502020204030204" pitchFamily="34" charset="0"/>
              <a:cs typeface="Times New Roman" panose="02020603050405020304" pitchFamily="18" charset="0"/>
            </a:endParaRPr>
          </a:p>
          <a:p>
            <a:endParaRPr lang="pl-PL" dirty="0"/>
          </a:p>
        </p:txBody>
      </p:sp>
      <p:sp>
        <p:nvSpPr>
          <p:cNvPr id="4" name="Symbol zastępczy numeru slajdu 3"/>
          <p:cNvSpPr>
            <a:spLocks noGrp="1"/>
          </p:cNvSpPr>
          <p:nvPr>
            <p:ph type="sldNum" sz="quarter" idx="5"/>
          </p:nvPr>
        </p:nvSpPr>
        <p:spPr/>
        <p:txBody>
          <a:bodyPr/>
          <a:lstStyle/>
          <a:p>
            <a:fld id="{1A897486-F872-4BF4-8287-4417BB6BA15B}" type="slidenum">
              <a:rPr lang="pl-PL" smtClean="0"/>
              <a:t>1</a:t>
            </a:fld>
            <a:endParaRPr lang="pl-PL"/>
          </a:p>
        </p:txBody>
      </p:sp>
    </p:spTree>
    <p:extLst>
      <p:ext uri="{BB962C8B-B14F-4D97-AF65-F5344CB8AC3E}">
        <p14:creationId xmlns:p14="http://schemas.microsoft.com/office/powerpoint/2010/main" val="5056315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pl-PL"/>
          </a:p>
        </p:txBody>
      </p:sp>
      <p:sp>
        <p:nvSpPr>
          <p:cNvPr id="3" name="Notes Placeholder 2"/>
          <p:cNvSpPr>
            <a:spLocks noGrp="1"/>
          </p:cNvSpPr>
          <p:nvPr>
            <p:ph type="body" idx="1"/>
          </p:nvPr>
        </p:nvSpPr>
        <p:spPr/>
        <p:txBody>
          <a:bodyPr/>
          <a:lstStyle/>
          <a:p>
            <a:r>
              <a:rPr lang="pl-PL" dirty="0"/>
              <a:t>Slajd tytułowy. Szkolenie 'Cyberbezpieczeństwo' dla pracowników administracji uczelni. Podtytuł: pracownik pierwszą linią obrony. Cztery moduły, sto osiemdziesiąt minut, aktualne zagrożenia 2026. Prowadzący: mgr inż. Cezary Graul, Katedra Cyberbezpieczeństwa, Wydział Informatyki UKW w Bydgoszczy.</a:t>
            </a:r>
          </a:p>
        </p:txBody>
      </p:sp>
      <p:sp>
        <p:nvSpPr>
          <p:cNvPr id="4" name="Slide Number Placeholder 3"/>
          <p:cNvSpPr>
            <a:spLocks noGrp="1"/>
          </p:cNvSpPr>
          <p:nvPr>
            <p:ph type="sldNum" sz="quarter" idx="10"/>
          </p:nvPr>
        </p:nvSpPr>
        <p:spPr/>
        <p:txBody>
          <a:bodyPr/>
          <a:lstStyle/>
          <a:p>
            <a:fld id="{F7021451-1387-4CA6-816F-3879F97B5CBC}" type="slidenum">
              <a:rPr lang="pl-PL"/>
              <a:t>2</a:t>
            </a:fld>
            <a:endParaRPr lang="pl-PL"/>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Slajd otwierający Moduł 1 z 4: Fundamenty: dlaczego cyberbezpieczeństwo Cię dotyczy. Czas trwania: 45 minut  /  9 sekcji.</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Nagłówki prasowe z polskich uczelni z lat 2023-2025. Osiemnaście dni - cyberatak sparaliżował polską uczelnię publiczną. Trzydzieści tysięcy - wyciek danych studentów z polskiej uczelni. Trzysta dwadzieścia tysięcy złotych - pracownik kwestury przelał na fałszywe konto. To nie tematy z USA, to dzieje się tu, u nas.</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Przedstawienie prowadzącego. Mgr inż. Cezary Graul, pracownik Katedry Cyberbezpieczeństwa na Wydziale Informatyki UKW w Bydgoszczy. Przedmioty: analiza złośliwego oprogramowania, bezpieczeństwo systemów korporacyjnych. Praktyk z ponad dziesięcioletnim doświadczeniem w cyberbezpieczeństwie sektora publicznego. Autor szkoleń dla administracji państwowej i uczelni.</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Kluczowe przesłanie slajdu: to nie informatycy bronią uczelni przed cyberatakiem - to Ty. Pracownik jest pierwszą linią obrony.</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Cele Modułu pierwszego. Po module będziesz wiedział: dlaczego uczelnie są atrakcyjnym celem cyberataków; czym jest triada CIA - poufność, integralność, dostępność; jakie regulacje Cię obowiązują - RODO, KSC, NIS2, AI Act; jaka jest Twoja rola w łańcuchu obrony uczelni; jak rozpoznać CEO fraud na realnym przykładzie.</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Pięć powodów, dla których uczelnie są celem. Dane - tysiące studentów, pracowników i kandydatów chronionych przez RODO. Budżety - granty UE, NCBiR, NCN, miliony złotych przelewów miesięcznie. Otwartość - kampus dostępny dla dziesiątek tysięcy osób, BYOD na każdym kroku. Wizerunek - atak na uniwersytet jest medialnie cenny. Kadra IT - niskie pensje w sektorze publicznym i luka kompetencyjna wobec biznesu.</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Skala zagrożenia w liczbach. Sześćdziesiąt osiem procent naruszeń danych ma udział człowieka według Verizon DBIR 2024. Dziewięćdziesiąt jeden procent cyberataków zaczyna się od wiadomości phishingowej według Deloitte. Około dwa miliony złotych to szacunkowy koszt odtworzenia po ataku ransomware na uczelnię. To nie abstrakcje - to budżety, kariery i reputacja Twojej uczelni.</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Polskie przykłady z lat 2023-2025. Polska uczelnia publiczna 2023 - ransomware, pięć dni paraliżu, koszt odtworzenia około dwa miliony złotych, dziekanat offline w sesji. Inna polska uczelnia 2024 - kradzież dokumentów rekrutacyjnych, wyciek numerów PESEL i danych adresowych kandydatów. Anonimowa polska uczelnia 2025 - CEO fraud, dwieście osiemdziesiąt tysięcy złotych przelane na fałszywe konto rektora, odzyskano dwanaście procent.</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Łańcuch obrony uczelni. Po stronie IT: firewall na brzegu sieci, EDR na endpointach, antyspam na bramie pocztowej. Następnie TY - pierwsza linia, Twoja decyzja. Na końcu dane i konsekwencje dla uczelni. Jeśli Ty klikniesz, firewall, EDR i antyspam już nie pomogą.</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Slajd akcentujący statystykę. Dziewięćdziesiąt jeden procent cyberataków zaczyna się od wiadomości phishingowej, czyli od jednego kliknięcia. Źródło: Deloitte, szacunek branżowy szeroko cytowany.</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Pytanie dydaktyczne: z którego źródła najczęściej zaczyna się atak na uczelnię? Odpowiedź A - luka w oprogramowaniu serwera. B - atak hakera na infrastrukturę. C - pracownik klika w mail. D - włamanie fizyczne do serwerowni. Poprawna odpowiedź to C: pracownik klika w mail. W sprawie kwestor Marii atak nie wykorzystał żadnej luki technicznej - wystarczył jeden mail i jeden klik. Dlatego to Ty jesteś pierwszą linią obrony.</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Triada CIA - trzy filary bezpieczeństwa informacji. Poufność: dane studenta widzi tylko pracownik dziekanatu, nie cała uczelnia. Integralność: ocena którą wpisuje wykładowca to ocena którą widzi student, bez modyfikacji. Dostępność: USOS musi działać w czasie sesji, ransomware oznacza że uczelnia stoi.</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Dodatkowe atrybuty bezpieczeństwa poza triadą CIA. Autentyczność: czy osoba lub serwer naprawdę jest tym, za kogo się podaje. Rozliczalność: można jednoznacznie przypisać działanie do konkretnej osoby. Niezaprzeczalność: nadawca nie może zaprzeczyć, że wysłał wiadomość.</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Mapa regulacji 2026. RODO od 2018 - ochrona danych osobowych. KSC 2.0 od kwietnia 2026 - Krajowy System Cyberbezpieczeństwa. NIS2 - dyrektywa UE 2022/2555, wdrożona w KSC 2.0. AI Act - rozporządzenie UE 2024/1689, etapami 2025-2026. PBI - Polityka Bezpieczeństwa Informacji uczelni, obowiązuje lokalnie.</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RODO i siedemdziesiąt dwie godziny. Tylko tyle masz czasu od wykrycia naruszenia danych osobowych. Zgłaszasz do Inspektora Ochrony Danych, IOD zgłasza do UODO jako organu nadzorczego. Kara dla uczelni do dwudziestu milionów euro lub czterech procent rocznego obrotu. Twoja szybkość decyduje o szybkości zgłoszenia.</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KSC 2.0 i NIS2. KSC 2.0 obowiązuje od kwietnia 2026 - uczelnia często ma status podmiotu kluczowego dla bezpieczeństwa państwa, z obowiązkiem zgłaszania incydentów do CSIRT NASK i CERT Polska, stosowania środków bezpieczeństwa i regularnych audytów. NIS2 to dyrektywa UE 2022/2555 wdrożona ustawą KSC 2.0, wymaga zarządzania ryzykiem, zgłaszania incydentów i szkolenia pracowników - dlatego tu jesteś. Sankcje dla podmiotu kluczowego do dziesięciu milionów euro lub dwóch procent obrotu.</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AI Act - rozporządzenie UE 2024/1689 o sztucznej inteligencji, obowiązuje etapami. Zakazane praktyki AI od lutego 2025, obowiązki dla AI wysokiego ryzyka od sierpnia 2026. Reguluje między innymi wykorzystanie AI w decyzjach administracyjnych, obowiązek oznaczania treści generowanej przez AI, zakaz AI wysokiego ryzyka bez certyfikacji oraz transparentność wobec osób których dotyczą decyzje. Dla Ciebie: uważaj co wklejasz do ChatGPT, to może być naruszenie.</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Polityka Bezpieczeństwa Informacji, w skrócie PBI. Dokument lokalny Twojej uczelni, nie ogólny. Opisuje co i jak chronić, definiuje role i odpowiedzialności, zawiera procedury reagowania na incydenty, listę zaufanego oprogramowania oraz politykę haseł, MFA i BYOD. Każda uczelnia ma własną PBI - znajdziesz ją w intranecie uczelni lub u swojego IOD.</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Przerywnik sekcji Modułu pierwszego. Case study: kwestor Maria - anonimizowany przypadek CEO fraud, który omówimy na kolejnych slajdach.</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Sprawa kwestor Marii, anonimizowany przypadek z 2024 roku. Maria jest kwestorem uczelni w średniej wielkości mieście. W czwartek o 16:40 dostaje mail rzekomo od rektora z pilną prośbą o przelew trzysta dwadzieścia tysięcy złotych firmie ABC, z powodu audytu, z numerem konta w załączniku. Maria sprawdziła adres, ale różnił się on tylko jednym myślnikiem od prawdziwego. Wykonała przelew o 17:15. Następnego dnia rektor o niczym nie wiedział. Trzysta dwadzieścia tysięcy złotych zniknęło, odzyskano czterdzieści tysięcy. To klasyczny CEO fraud, który zdarzył się w Polsce wielokrotnie.</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Cztery zabezpieczenia, które powstrzymałyby atak na Marię. Pierwsze: sprawdzić adres znak po znaku - myślnik kontra jego brak to ułamek sekundy uwagi. Drugie: zadzwonić do rektora przez znany numer, nie z maila, niezależnym kanałem. Trzecie: polityka dwóch podpisów dla kwot powyżej pięćdziesięciu tysięcy złotych. Czwarte: nieufność wobec pilnych próśb o 16:40 - to klasyczna socjotechnika wykorzystująca zmęczenie końca dnia i presję czasu.</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Podsumowanie Modułu pierwszego, pięć rzeczy. Jesteś najważniejszym ogniwem obrony, nie informatyk. Uczelnie są atakowane częściej niż firmy prywatne. CIA - poufność, integralność, dostępność - pamiętasz przy każdym kliknięciu. RODO siedemdziesiąt dwie godziny plus KSC i NIS2 - zgłaszasz incydent natychmiast. Gdy coś wydaje się dziwne, zatrzymaj się i zweryfikuj niezależnym kanałem.</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Zapowiedź Modułu drugiego: Twoja tożsamość - hasła, MFA, urządzenia. Omówimy: dlaczego hasło Lato2026 jest gorsze niż myślisz; czym są passkeys i dlaczego zastąpią hasła w 2026; demo instalacji menedżera haseł Bitwarden; demo włączenia passkey w Microsoft 365; oraz BitLocker, BYOD i pracę hybrydową.</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Slajd otwierający Moduł 2 z 4: Twoja tożsamość: hasła, MFA, urządzenia, dane. Czas trwania: 45 minut  /  6 sekcji + demo.</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Top dziesięć najczęstszych haseł w Polsce 2025, na podstawie publicznych zestawień takich jak NordPass: ciąg cyfr od jeden do sześć, qwerty, haslo123, lato2025, password, polska, iloveyou, password1, ciąg cyfr od jeden do osiem, monika1. Jeśli któreś wygląda znajomo, to nie hasło, to zaproszenie.</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Szacunkowy czas złamania hasła w zależności od długości i złożoności, rząd wielkości. Hasło sześcioznakowe łamane jest od natychmiast do kilkunastu minut. Ośmioznakowe od kilku sekund do godzin. Dziesięcioznakowe od minut do roku. Dwunastoznakowe ze wszystkimi typami znaków - setki do tysięcy lat. Szesnastoznakowe - praktycznie wieczność. Wniosek: dwanaście znaków ze wszystkim jest bezpieczne na lata, krócej to ryzyko. Wartości poglądowe, zależą od sposobu przechowywania hasła i mocy sprzętu, na podstawie benchmarków Hive Systems.</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Zasady NIST dotyczące haseł według publikacji 800-63B, od dawna zalecane i potwierdzone w rewizji czwartej z 2024. Pierwsza: długość ważniejsza niż złożoność - fraza Pomidor lubi słoneczne lato jest mocniejsza niż skomplikowane P0m1d0r. Druga: każdy serwis to inne hasło, bo jeden wyciek nie może oznaczać utraty wszędzie. Trzecia: menedżer haseł zamiast głowy, bo wtedy hasło będzie naprawdę unikalne.</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Co się zmieniło względem 2021. Nie robimy już: cyklicznej zmiany hasła co trzydzieści dni, wymuszania symboli na siłę, pytań pomocniczych typu imię ulubionego psa. Robimy teraz: zmianę hasła tylko gdy podejrzewamy wyciek, długie frazy ze słów, oraz sprawdzanie wycieku na stronie haveibeenpwned.com raz na trzy miesiące.</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Menedżer haseł - jedno hasło do zapamiętania, wszystkie pozostałe w sejfie. Bitwarden, rekomendowany, darmowy lub dziesięć dolarów rocznie, open source, działa wszędzie. KeePass - klasyk, darmowy i offline. 1Password - premium, najbardziej elegancki w obsłudze. Microsoft Authenticator - wbudowany, darmowy w Microsoft 365.</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Live demo instalacji Bitwarden, około cztery minuty, wersja darmowa. Kroki: pobranie ze strony bitwarden.com, konfiguracja konta z mocnym hasłem głównym, generowanie hasła szesnastoznakowego, zapisanie hasła do USOS, automatyczne wypełnianie przy następnym logowaniu, synchronizacja z telefonem oraz sprawdzanie wycieków w raportach Bitwarden.</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Ewolucja uwierzytelniania od 2010 do 2026. 2010 - tylko hasło. 2015 - hasło plus SMS. 2019 - hasło plus kod TOTP. 2022 - hasło plus powiadomienie push. 2024 - klucz sprzętowy. 2026 - passkeys. Każdy krok dalej to większe bezpieczeństwo; jeśli na razie zostajesz przy haśle, celuj w passkey.</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Hierarchia metod uwierzytelniania wieloskładnikowego, od najlepszej do akceptowalnej. Passkey lub klucz sprzętowy - najwyższy poziom, odporne na phishing z definicji. Windows Hello lub Touch ID - wysoki, biometria nie opuszcza urządzenia. Aplikacja TOTP - solidny, działa offline. Powiadomienie push - średni, uważaj na zmęczenie MFA. SMS - słaby, ale lepszy niż nic, możliwy atak SIM swap.</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Passkeys w standardzie FIDO2 i WebAuthn - logowanie bez hasła. Logujesz się odciskiem palca lub PIN-em urządzenia. Klucz prywatny nigdy nie opuszcza urządzenia. Są odporne na phishing z definicji. Wspierane przez Microsoft 365, Google, Apple, banki i GOV.PL. Wymóg wielu instytucji od 2026, sektor rządowy już migruje.</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Live demo konfiguracji passkey w Microsoft 365, około trzy minuty. Kroki: wejdź na account.microsoft.com, sekcja Security, Advanced; dodaj metodę logowania Passkey; zatwierdź odciskiem palca lub przez Windows Hello; przetestuj logowanie bez hasła. Phishing przestaje działać, bo passkey jest powiązany z konkretną domeną - na fałszywej stronie nie zadziała.</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Checklist bezpiecznego stanowiska. Antywirus lub EDR aktywny. Aktualizacje Windows - nie ignoruj prośby o ponowne uruchomienie przez tygodnie. BitLocker - szyfrowanie dysku. Windows Hello - logowanie odciskiem lub kamerą, szybciej niż hasło. Ekran blokowany automatycznie po pięciu minutach. Sprzęt służbowy tylko do pracy służbowej, nie pracujesz z prywatnego komputera.</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BitLocker - szyfrowanie dysku w Windows Pro. Szyfruje cały dysk, klucz przechowywany w module TPM, do odblokowania potrzebne hasło właściciela. To standard w sektorze publicznym UE. Po co: laptop zostawiony w samochodzie, kradzież z biura, zgubiony pendrive, wymiana sprzętu w serwisie. Bez BitLockera dane są czytelne, z BitLockerem bezużyteczne dla złodzieja.</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BYOD - dlaczego nie pracujemy z prywatnego komputera. Prywatny komputer nie ma EDR, więc IT nie monitoruje i nie chroni przed nowoczesnym malware. Dzieci lub rodzeństwo grające - ich kliknięcia mogą dotknąć Twoich plików. Piracone filmy i gry to częste źródło malware. Brak BitLockera grozi wyciekiem przy naprawie. Mieszanie danych prywatnych ze służbowymi to naruszenie RODO.</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Reguła backup trzy-dwa-jeden. Trzy kopie danych, na dwóch różnych nośnikach, jedna kopia poza biurem. Dla pracownika administracji OneDrive i SharePoint robią to za Ciebie.</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Czego nie robić - czerwone flagi. Nie wysyłaj dokumentów uczelnianych na prywatny Gmail. Nie trzymaj wrażliwych danych na prywatnym Dropbox czy Google Drive. Nie twórz tymczasowych pendrive z arkuszem ocen. Nie wysyłaj dokumentów do siebie przez WhatsApp. Nie pisz hasła na karteczce pod klawiaturą. Nie pożyczaj hasła koledze na pięć minut. Nie klikaj Zapamiętaj mnie na cudzym komputerze.</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Praktyczne wnioski z Modułu drugiego - pięć nawyków. Menedżer haseł, na przykład Bitwarden, zamiast haseł w głowie. MFA lub passkey na koncie Microsoft 365. BitLocker włączony na laptopie służbowym. Kontrola wycieków na haveibeenpwned.com. Dokumenty w OneDrive lub SharePoint, nie na pulpicie.</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Przykład budowania mocnego hasła-frazy. Słabe: Lato2026! (9 znaków, schemat słownikowy, łamane w minuty). Mocne: kawa-Rower-Bydgoszcz-7! (22 znaki). Zasada: 3-4 niezwiązane słowa, znak łączący, liczba i znak, min. 16 znaków, inne hasło dla każdego serwisu.</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Zapowiedź Modułu trzeciego: pułapki w sieci, rozpoznawanie zagrożeń ery AI. Omówimy: anatomię maila phishingowego z ośmioma sygnałami ostrzegawczymi; phishing generowany przez AI, gdzie perfekcyjna gramatyka nie jest już sygnałem; quishing, czyli phishing przez kody QR; deepfake voice - klonowanie głosu z trzech sekund; oraz procedurę STOP, POMYŚL, POŁĄCZ.</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Slajd otwierający Moduł 3 z 4: Pułapki w sieci: rozpoznawanie zagrożeń AI-ery. Czas trwania: 45 minut  /  6 sekcji + demo.</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Phishing 2018 kontra 2026. W 2018 sygnały ostrzegawcze były łatwe: błędy gramatyczne, ogólne zwroty, prośby o przelew do egzotycznych krajów, dziwna końcówka adresu. W 2026 jest inaczej: perfekcyjna polszczyzna z ChatGPT, kontekstowe odniesienia do Twojej pracy, naturalny ton, realne firmy w KRS, adres mailowy różniący się jednym znakiem. Phishing wygląda dziś lepiej niż Twoje własne maile.</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Anatomia maila phishingowego - osiem sygnałów ostrzegawczych. Po pierwsze adres mailowy z myślnikiem lub literówką. Po drugie pilność i presja czasu. Po trzecie niedostępność osoby, na przykład jest na konferencji. Po czwarte pretekst z grantu lub projektu. Po piąte konkretny numer konta i NIP. Po szóste tytuł przelewu wyglądający profesjonalnie. Po siódme załącznik faktura.pdf, czasem plik wykonywalny ubrany w PDF. Po ósme cały mail napisany przez ChatGPT.</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Przykład realnego, zanonimizowanego maila phishingowego z polskiej uczelni 2025. Nadawca podaje się za profesora, ale w adresie jest myślnik, którego nie ma w prawdziwej domenie. Temat: pilne, sprawa do końca dnia. W treści profesor twierdzi, że jest na konferencji w Berlinie, nie ma dostępu do bankowości i prosi o pilny przelew trzydzieści pięć tysięcy złotych z konta katedry na podany numer, faktura w załączniku. To wszystkie omawiane wcześniej sygnały naraz.</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Pięć typów phishingu. Email phishing - klasyk, fałszywy mail, ryzyko średnie. Spear phishing - mail celowany do konkretnej osoby, ryzyko krytyczne. Smishing - przez SMS, na przykład Twoja paczka, ryzyko średnie. Quishing - przez kod QR, na przykład plakat Free Wi-Fi, ryzyko wysokie i nowe. Vishing - głos AI, klon głosu rektora, ryzyko rosnące.</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Quishing, czyli phishing przez kody QR - gwałtownie rosnący wektor, wzrost o pięćset osiemdziesiąt siedem procent w 2023 według Barracuda. Jak działa: plakat Free Wi-Fi lub Ankieta studencka w windzie czy na korytarzu, skanujesz telefonem, który nie ma EDR, trafiasz na fałszywą stronę logowania Microsoft 365, wpisujesz hasło, a atakujący ma dostęp do konta. Plakaty z kodami QR są często przyklejane na ścianach uczelni - sprawdzaj źródło.</a:t>
            </a:r>
          </a:p>
        </p:txBody>
      </p:sp>
      <p:sp>
        <p:nvSpPr>
          <p:cNvPr id="4" name="Slide Number Placeholder 3"/>
          <p:cNvSpPr>
            <a:spLocks noGrp="1"/>
          </p:cNvSpPr>
          <p:nvPr>
            <p:ph type="sldNum" sz="quarter" idx="5"/>
          </p:nvPr>
        </p:nvSpPr>
        <p:spPr/>
        <p:txBody>
          <a:bodyPr/>
          <a:lstStyle/>
          <a:p>
            <a:endParaRPr lang="pl-PL"/>
          </a:p>
        </p:txBody>
      </p:sp>
    </p:spTree>
    <p:extLst>
      <p:ext uri="{BB962C8B-B14F-4D97-AF65-F5344CB8AC3E}">
        <p14:creationId xmlns:p14="http://schemas.microsoft.com/office/powerpoint/2010/main" val="393131309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Vishing AI - klonowanie głosu, najbardziej przerażający trend 2026. Krótka, trzysekundowa próbka głosu wystarcza narzędziom AI do sklonowania. Anatomia ataku: atakujący nagrywa trzy sekundy głosu rektora, na przykład z przemówienia na YouTube, wkleja do narzędzia AI, dzwoni do księgowej głosem rektora i prosi o pilny przelew. Jedyna obrona: oddzwonię na Pana numer. Słuchowo nie rozpoznasz - tylko niezależny kanał weryfikacji ratuje.</a:t>
            </a:r>
          </a:p>
        </p:txBody>
      </p:sp>
      <p:sp>
        <p:nvSpPr>
          <p:cNvPr id="4" name="Slide Number Placeholder 3"/>
          <p:cNvSpPr>
            <a:spLocks noGrp="1"/>
          </p:cNvSpPr>
          <p:nvPr>
            <p:ph type="sldNum" sz="quarter" idx="5"/>
          </p:nvPr>
        </p:nvSpPr>
        <p:spPr/>
        <p:txBody>
          <a:bodyPr/>
          <a:lstStyle/>
          <a:p>
            <a:endParaRPr lang="pl-PL"/>
          </a:p>
        </p:txBody>
      </p:sp>
    </p:spTree>
    <p:extLst>
      <p:ext uri="{BB962C8B-B14F-4D97-AF65-F5344CB8AC3E}">
        <p14:creationId xmlns:p14="http://schemas.microsoft.com/office/powerpoint/2010/main" val="343391594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Kluczowa procedura webinaru: STOP - POMYŚL - POŁĄCZ. STOP: nie klikaj, nie odpowiadaj, nie wykonuj przelewu. POMYŚL: sprawdź adres znak po znaku, najedź na link bez klikania, zwróć uwagę na presję czasu. POŁĄCZ: zweryfikuj niezależnym, znanym kanałem (telefon na znany numer).</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Procedura STOP, POMYŚL, POŁĄCZ - co konkretnie robisz. STOP: nie klikaj, nie odpowiadaj, nie wykonuj przelewu. POMYŚL: sprawdź adres znak po znaku, najedź na link bez klikania, zwróć uwagę czy mail prosi o coś nietypowego i czy jest presja czasu. POŁĄCZ: zadzwoń na znany Ci numer, nie z maila, i nie odpowiadaj na prośbę o weryfikację mailem.</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Live demo, około dwie minuty, technika najechania myszką oraz VirusTotal. Metody sprawdzenia linku bez klikania: najedź myszką na komputerze - prawdziwy URL pokaże się na dole ekranu; długie przytrzymanie na telefonie - URL przed otwarciem; VirusTotal.com - wklej URL i sprawdź reputację; loguj się zawsze z zakładki, nie z maila. Pułapka: adres microsoft-login.azurewebsites.net - atakujący używają Azure, więc sprawdzaj domenę, nie tylko słowo microsoft w adresie.</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Live demo, około dwie minuty, technika najechania myszką oraz VirusTotal. Metody sprawdzenia linku bez klikania: najedź myszką na komputerze - prawdziwy URL pokaże się na dole ekranu; długie przytrzymanie na telefonie - URL przed otwarciem; VirusTotal.com - wklej URL i sprawdź reputację; loguj się zawsze z zakładki, nie z maila. Pułapka: adres microsoft-login.azurewebsites.net - atakujący używają Azure, więc sprawdzaj domenę, nie tylko słowo microsoft w adresie.</a:t>
            </a:r>
          </a:p>
        </p:txBody>
      </p:sp>
      <p:sp>
        <p:nvSpPr>
          <p:cNvPr id="4" name="Slide Number Placeholder 3"/>
          <p:cNvSpPr>
            <a:spLocks noGrp="1"/>
          </p:cNvSpPr>
          <p:nvPr>
            <p:ph type="sldNum" sz="quarter" idx="5"/>
          </p:nvPr>
        </p:nvSpPr>
        <p:spPr/>
        <p:txBody>
          <a:bodyPr/>
          <a:lstStyle/>
          <a:p>
            <a:endParaRPr lang="pl-PL"/>
          </a:p>
        </p:txBody>
      </p:sp>
    </p:spTree>
    <p:extLst>
      <p:ext uri="{BB962C8B-B14F-4D97-AF65-F5344CB8AC3E}">
        <p14:creationId xmlns:p14="http://schemas.microsoft.com/office/powerpoint/2010/main" val="190053664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Przykład rozbioru linku. Prawdziwa domena to ostatni człon przed pierwszym pojedynczym ukośnikiem. login.microsoftonline.com - prawdziwy. microsoft.com.verify-login.ru - fałszywy, domena to verify-login.ru. usos.uczelnia.pl.id-9921.top - fałszywy, domena id-9921.top. uczelnia-pl.signin-portal.com - fałszywy, domena signin-portal.com.</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Slajd z przesłaniem: kliknąłem - co teraz? Klikanie w złe linki się zdarza, nie bój się przyznać. Wstyd nie pomaga - pomaga szybkość.</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Pięć kroków w pięć minut po kliknięciu w phishing. Pierwszy: odłącz komputer od sieci - wyciągnij kabel ethernet, wyłącz Wi-Fi. Drugi: nie wyłączaj komputera, IT potrzebuje danych do dochodzenia. Trzeci: zadzwoń do IT helpdesk, telefonem nie mailem. Czwarty: powiadom IOD - jeśli wyciekły dane osobowe, zegar RODO siedemdziesiąt dwie godziny startuje. Piąty: zmień hasła z innego urządzenia, najpierw Microsoft 365 i bank.</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Podsumowanie Modułu trzeciego - pięć rzeczy. Phishing 2026 wygląda perfekcyjnie, gramatyka nie jest sygnałem. QR-kody to nowa pułapka, nie skanuj na ślepo. Deepfake voice istnieje, weryfikuj niezależnym kanałem. STOP, POMYŚL, POŁĄCZ przy każdym podejrzeniu. Jeśli klikniesz, zgłaszasz natychmiast, bez ukrywania.</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Zapowiedź Modułu czwartego: codzienne nawyki i reagowanie na incydenty. Omówimy: AI w pracy, co wolno a czego nie, Copilot kontra publiczny ChatGPT; najczęstsze błędy w SharePoint, OneDrive i Teams; wideokonferencje i pracę hybrydową; sześć scenariuszy incydentów z procedurą; oraz trzy numery telefonów - IT, IOD, CERT.</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Slajd otwierający Moduł 4 z 4: Codzienne nawyki: + reagowanie na incydenty. Czas trwania: 45 minut  /  7 sekcji + 6 scenariuszy.</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Slajd pokazuje prompt wklejony do ChatGPT z prośbą o napisanie pisma do studenta, zawierający imię, nazwisko, numer PESEL, numer indeksu, wydział i informację o niezaliczonym egzaminie. To jest wyciek danych osobowych do OpenAI, bez zgody studenta - naruszenie RODO.</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AI w pracy - co wolno, czego nie wolno. Bezpiecznie: pisanie szablonów bez nazwisk, korekta gramatyczna własnego tekstu, burza mózgów do wydarzenia, tłumaczenie tekstu publicznego, generowanie pomysłów marketingowych. Wyciek RODO: nazwiska studentów i pracowników, PESEL i numery indeksu, umowy, faktury, dane finansowe, korespondencja wewnętrzna, hasła, klucze API i tokeny.</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Microsoft Copilot kontra publiczny ChatGPT, decyzja pod kątem RODO. Copilot w Microsoft 365: dane zostają w tenant uczelni, Microsoft podpisał umowę powierzenia, jest zgodny z RODO, zintegrowany z Word, Excel i Outlook, a IT zarządza polityką - jeśli uczelnia ma plan z Copilot, używaj. Publiczny ChatGPT: dane idą do OpenAI w USA, brak podstawy prawnej do transferu danych osobowych, możliwość wycieków i ataki prompt injection - tylko do tekstów bez danych osobowych.</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Pięć najczęstszych błędów w SharePoint. Pierwszy: udostępnienie każdemu z linkiem do edycji - to link publiczny w internecie. Drugi: folder Tymczasowe z kilkoma gigabajtami - naruszenie zasady minimalizacji danych. Trzeci: kanały publiczne Teams dla wrażliwych spraw. Czwarty: czat Teams jako repozytorium - wszystkie załączniki dostępne dla osób z kanału. Piąty: przekierowanie na prywatny Gmail - wynoszenie danych poza kontrolę uczelni.</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Przykład bezpiecznego udostępnienia pliku z danymi osobowymi. Zamiast załącznika w mailu użyj OneDrive/SharePoint: udostępnij określonym osobom (nie 'każdy z linkiem'), ustaw datę wygaśnięcia linku, dodaj hasło do linku, a samo hasło przekaż innym kanałem (SMS lub telefon).</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Praca hybrydowa - bezpieczeństwo. VPN uczelni zawsze poza biurem, nie tylko gdy potrzebujesz USOS. Domowe Wi-Fi w standardzie WPA2 lub WPA3, nie WEP i nie otwarte. Router z aktualizowanym firmware, sprawdzaj raz na pół roku. Komputer służbowy używasz tylko Ty, nie dzieci ani współmałżonek.</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Wi-Fi publiczne - kawiarnia, hotel, lotnisko. Nie rób tego: logowanie do USOS bez VPN, logowanie do banku, praca z dokumentami uczelnianymi, klikanie Akceptuj na captive portalach, otwarte Free Wi-Fi bez hasła. Rób tak: hotspot z własnego telefonu, VPN uczelni zawsze przed pracą, tylko czytanie publicznych stron, sprawdzanie pogody i map.</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Przerywnik sekcji Modułu czwartego: sześć scenariuszy incydentów, które omówimy krok po kroku.</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Scenariusz pierwszy: zgubiłem służbowego laptopa w pociągu. Kroki: zadzwoń do IT helpdesk natychmiast, by zdalnie wymazać dane; powiadom IOD, zegar RODO siedemdziesiąt dwie godziny startuje; zmień hasło Microsoft 365 z innego urządzenia; zgłoś na policję, potrzebne do ubezpieczenia; udokumentuj kiedy, gdzie i co było na dysku. BitLocker w tym scenariuszu ratuje sytuację - złodziej widzi zaszyfrowany dysk, nie dane.</a:t>
            </a:r>
          </a:p>
        </p:txBody>
      </p:sp>
      <p:sp>
        <p:nvSpPr>
          <p:cNvPr id="4" name="Slide Number Placeholder 3"/>
          <p:cNvSpPr>
            <a:spLocks noGrp="1"/>
          </p:cNvSpPr>
          <p:nvPr>
            <p:ph type="sldNum" sz="quarter" idx="5"/>
          </p:nvPr>
        </p:nvSpPr>
        <p:spPr/>
        <p:txBody>
          <a:bodyPr/>
          <a:lstStyle/>
          <a:p>
            <a:endParaRPr lang="pl-PL"/>
          </a:p>
        </p:txBody>
      </p:sp>
    </p:spTree>
    <p:extLst>
      <p:ext uri="{BB962C8B-B14F-4D97-AF65-F5344CB8AC3E}">
        <p14:creationId xmlns:p14="http://schemas.microsoft.com/office/powerpoint/2010/main" val="907433051"/>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Scenariusz drugi: kliknąłem w mail phishingowy i wpisałem hasło. Kroki: natychmiast zmień hasło Microsoft 365 i sprawdź MFA; zadzwoń do IT, sprawdzą logi logowania i kraj; sprawdź folder ostatnio wysłane, czy atakujący już coś wysłał; sprawdź reguły forwardowania w Outlooku, bo atakujący często ustawia auto-forward na zewnętrzny adres. Nie wstydź się - szybkość zgłoszenia ratuje uczelnię przed większym wyciekiem.</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Scenariusz trzeci: mail rzekomo od rektora o przelew, ale on nie odbiera. Kroki: nie wykonuj przelewu dopóki nie potwierdzisz innym kanałem; zadzwoń do sekretariatu rektora, nie z numeru z maila; wyślij maila do rektora pytając o weryfikację w nowym wątku; jeśli pilne, eskaluj do prorektora lub kanclerza; spóźnienie z przelewem jest lepsze niż przelanie oszustom. To klasyczny CEO fraud - STOP, POMYŚL, POŁĄCZ.</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Scenariusz czwarty: student prosi o przesłanie umowy mailem. Kroki: sprawdź czy mail pochodzi z konta uczelnianego, nie z Gmaila; sprawdź czy student ma podstawę do otrzymania; nie wysyłaj w jawnym mailu, użyj OneDrive z linkiem czasowym; jeśli musisz mailem, zaszyfruj PDF hasłem; hasło do PDF wyślij innym kanałem, SMS lub telefonem. Częste: rzekomi studenci proszący o dokumenty to atakujący - sprawdzaj domenę maila.</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Scenariusz piąty: kolega zostawia hasło na karteczce. Kroki: powiedz mu kulturalnie, zaproponuj pomoc w ustawieniu menedżera haseł; jeśli wraca do nawyku, zgłoś przełożonemu; to nie donos, to obowiązek wynikający z PBI; to samo dotyczy niezablokowanego zalogowanego komputera oraz pendrive z hasłami i dokumentów na biurku. Każda nieodpowiedzialność kolegi to potencjalny incydent dla całej uczelni.</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Scenariusz szósty: Inspektor Ochrony Danych pyta o detale starego maila. Kroki: odpowiedz, masz obowiązek współpracy; wyszukaj mail w Outlooku po dacie; nie usuwaj żadnych maili dopóki IOD nie da znać; jeśli pytanie niejasne, poproś o formę pisemną; IOD jest po Twojej stronie, to nie audyt karny, lecz ochrona uczelni. Inspektor to Twój sojusznik, nie wróg.</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rPr lang="pl-PL" dirty="0" err="1"/>
              <a:t>Trzy</a:t>
            </a:r>
            <a:r>
              <a:rPr lang="pl-PL" dirty="0"/>
              <a:t> </a:t>
            </a:r>
            <a:r>
              <a:rPr lang="pl-PL" dirty="0" err="1"/>
              <a:t>numery</a:t>
            </a:r>
            <a:r>
              <a:rPr lang="pl-PL" dirty="0"/>
              <a:t>, </a:t>
            </a:r>
            <a:r>
              <a:rPr lang="pl-PL" dirty="0" err="1"/>
              <a:t>które</a:t>
            </a:r>
            <a:r>
              <a:rPr lang="pl-PL" dirty="0"/>
              <a:t> </a:t>
            </a:r>
            <a:r>
              <a:rPr lang="pl-PL" dirty="0" err="1"/>
              <a:t>warto</a:t>
            </a:r>
            <a:r>
              <a:rPr lang="pl-PL" dirty="0"/>
              <a:t> </a:t>
            </a:r>
            <a:r>
              <a:rPr lang="pl-PL" dirty="0" err="1"/>
              <a:t>mieć</a:t>
            </a:r>
            <a:r>
              <a:rPr lang="pl-PL" dirty="0"/>
              <a:t> pod </a:t>
            </a:r>
            <a:r>
              <a:rPr lang="pl-PL" dirty="0" err="1"/>
              <a:t>ręką</a:t>
            </a:r>
            <a:r>
              <a:rPr lang="pl-PL" dirty="0"/>
              <a:t>. </a:t>
            </a:r>
            <a:r>
              <a:rPr lang="pl-PL" dirty="0" err="1"/>
              <a:t>Pierwszy</a:t>
            </a:r>
            <a:r>
              <a:rPr lang="pl-PL" dirty="0"/>
              <a:t>: IT helpdesk </a:t>
            </a:r>
            <a:r>
              <a:rPr lang="pl-PL" dirty="0" err="1"/>
              <a:t>uczelni</a:t>
            </a:r>
            <a:r>
              <a:rPr lang="pl-PL" dirty="0"/>
              <a:t> - </a:t>
            </a:r>
            <a:r>
              <a:rPr lang="pl-PL" dirty="0" err="1"/>
              <a:t>sprawy</a:t>
            </a:r>
            <a:r>
              <a:rPr lang="pl-PL" dirty="0"/>
              <a:t> </a:t>
            </a:r>
            <a:r>
              <a:rPr lang="pl-PL" dirty="0" err="1"/>
              <a:t>techniczne</a:t>
            </a:r>
            <a:r>
              <a:rPr lang="pl-PL" dirty="0"/>
              <a:t>, </a:t>
            </a:r>
            <a:r>
              <a:rPr lang="pl-PL" dirty="0" err="1"/>
              <a:t>podejrzane</a:t>
            </a:r>
            <a:r>
              <a:rPr lang="pl-PL" dirty="0"/>
              <a:t> </a:t>
            </a:r>
            <a:r>
              <a:rPr lang="pl-PL" dirty="0" err="1"/>
              <a:t>maile</a:t>
            </a:r>
            <a:r>
              <a:rPr lang="pl-PL" dirty="0"/>
              <a:t>, </a:t>
            </a:r>
            <a:r>
              <a:rPr lang="pl-PL" dirty="0" err="1"/>
              <a:t>zgubione</a:t>
            </a:r>
            <a:r>
              <a:rPr lang="pl-PL" dirty="0"/>
              <a:t> </a:t>
            </a:r>
            <a:r>
              <a:rPr lang="pl-PL" dirty="0" err="1"/>
              <a:t>urządzenia</a:t>
            </a:r>
            <a:r>
              <a:rPr lang="pl-PL" dirty="0"/>
              <a:t>. Drugi: Inspektor </a:t>
            </a:r>
            <a:r>
              <a:rPr lang="pl-PL" dirty="0" err="1"/>
              <a:t>Ochrony</a:t>
            </a:r>
            <a:r>
              <a:rPr lang="pl-PL" dirty="0"/>
              <a:t> </a:t>
            </a:r>
            <a:r>
              <a:rPr lang="pl-PL" dirty="0" err="1"/>
              <a:t>Danych</a:t>
            </a:r>
            <a:r>
              <a:rPr lang="pl-PL" dirty="0"/>
              <a:t> - </a:t>
            </a:r>
            <a:r>
              <a:rPr lang="pl-PL" dirty="0" err="1"/>
              <a:t>dane</a:t>
            </a:r>
            <a:r>
              <a:rPr lang="pl-PL" dirty="0"/>
              <a:t> </a:t>
            </a:r>
            <a:r>
              <a:rPr lang="pl-PL" dirty="0" err="1"/>
              <a:t>osobowe</a:t>
            </a:r>
            <a:r>
              <a:rPr lang="pl-PL" dirty="0"/>
              <a:t>, RODO, </a:t>
            </a:r>
            <a:r>
              <a:rPr lang="pl-PL" dirty="0" err="1"/>
              <a:t>zgłoszenia</a:t>
            </a:r>
            <a:r>
              <a:rPr lang="pl-PL" dirty="0"/>
              <a:t> </a:t>
            </a:r>
            <a:r>
              <a:rPr lang="pl-PL" dirty="0" err="1"/>
              <a:t>incydentów</a:t>
            </a:r>
            <a:r>
              <a:rPr lang="pl-PL" dirty="0"/>
              <a:t>. </a:t>
            </a:r>
            <a:r>
              <a:rPr lang="pl-PL" dirty="0" err="1"/>
              <a:t>Trzeci</a:t>
            </a:r>
            <a:r>
              <a:rPr lang="pl-PL" dirty="0"/>
              <a:t>: CERT Polska, </a:t>
            </a:r>
            <a:r>
              <a:rPr lang="pl-PL" dirty="0" err="1"/>
              <a:t>czyli</a:t>
            </a:r>
            <a:r>
              <a:rPr lang="pl-PL" dirty="0"/>
              <a:t> CSIRT NASK.</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Wellbeing cyfrowy - bezpieczeństwo to też zdrowie. Pracownik wyczerpany to łatwiejszy cel. Po pracy wyloguj się z poczty - powiadomienia na ekranie blokady to wyciek danych. Weekend bez Teams - atakujący lubią piątek o siedemnastej i niedzielę wieczorem. Pilne o dwudziestej trzeciej to najczęściej atak - prawdziwe pilne sprawy załatwia się telefonem, nie mailem.</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Pięć najważniejszych rzeczy z całego szkolenia. Jesteś tarczą uczelni, nie informatyk. Menedżer haseł plus MFA lub passkeys to najmocniejszy duet 2026. STOP, POMYŚL, POŁĄCZ przy każdym podejrzeniu. Trzy numery telefonów - IT, IOD, CERT. Jeśli klikniesz w phishing, zgłaszasz natychmiast.</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W praktyce: menedżer haseł Bitwarden, jak go uruchomić w kilka minut. Pięć kroków: wejdź na bitwarden.com i kliknij Get Started; załóż konto z mocnym hasłem głównym; zainstaluj rozszerzenie do Edge lub Chrome; dodaj pierwsze hasło, na przykład do USOS; pobierz aplikację na telefon.</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W praktyce: MFA na wszystkim - gdzie włączyć dodatkowe uwierzytelnianie. Microsoft 365 i Google Workspace, bank elektroniczny, GOV.PL i mObywatel, USOS i inne systemy uczelniane, oraz Allegro, Facebook i LinkedIn. Pół godziny pracy, lata spokoju.</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Nawyk na co dzień, pięć sekund przy każdym mailu: STOP, POMYŚL, POŁĄCZ. Pięć sekund pauzy to różnica między spokojem a trzysta dwadzieścia tysięcy złotych u oszusta.</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t>Materiały pomocnicze dostępne w intranecie uczelni lub u Twojego IOD. PDF: ściąga Cyberbezpieczeństwo do wydrukowania i powieszenia przy biurku. Dokument: lista kontrolna bezpiecznego stanowiska. Link: Polityka Bezpieczeństwa Informacji uczelni. Link: procedura zgłoszenia incydentu do IOD. Trzy numery kontaktowe: IT, IOD, CERT Polska.</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txBody>
          <a:bodyPr/>
          <a:lstStyle/>
          <a:p>
            <a:endParaRPr lang="pl-PL"/>
          </a:p>
        </p:txBody>
      </p:sp>
      <p:sp>
        <p:nvSpPr>
          <p:cNvPr id="3" name="Notes Placeholder 2"/>
          <p:cNvSpPr>
            <a:spLocks noGrp="1"/>
          </p:cNvSpPr>
          <p:nvPr>
            <p:ph type="body" sz="quarter" idx="3"/>
          </p:nvPr>
        </p:nvSpPr>
        <p:spPr/>
        <p:txBody>
          <a:bodyPr/>
          <a:lstStyle/>
          <a:p>
            <a:r>
              <a:rPr dirty="0" err="1"/>
              <a:t>Slajd</a:t>
            </a:r>
            <a:r>
              <a:rPr dirty="0"/>
              <a:t> </a:t>
            </a:r>
            <a:r>
              <a:rPr dirty="0" err="1"/>
              <a:t>końcowy</a:t>
            </a:r>
            <a:r>
              <a:rPr dirty="0"/>
              <a:t>. </a:t>
            </a:r>
            <a:r>
              <a:rPr dirty="0" err="1"/>
              <a:t>Dziękuję</a:t>
            </a:r>
            <a:r>
              <a:rPr dirty="0"/>
              <a:t> za </a:t>
            </a:r>
            <a:r>
              <a:rPr dirty="0" err="1"/>
              <a:t>trzy</a:t>
            </a:r>
            <a:r>
              <a:rPr dirty="0"/>
              <a:t> </a:t>
            </a:r>
            <a:r>
              <a:rPr dirty="0" err="1"/>
              <a:t>godziny</a:t>
            </a:r>
            <a:r>
              <a:rPr dirty="0"/>
              <a:t> </a:t>
            </a:r>
            <a:r>
              <a:rPr dirty="0" err="1"/>
              <a:t>Państwa</a:t>
            </a:r>
            <a:r>
              <a:rPr dirty="0"/>
              <a:t> </a:t>
            </a:r>
            <a:r>
              <a:rPr dirty="0" err="1"/>
              <a:t>uwagi</a:t>
            </a:r>
            <a:r>
              <a:rPr dirty="0"/>
              <a:t>. </a:t>
            </a:r>
            <a:r>
              <a:rPr dirty="0" err="1"/>
              <a:t>Życzę</a:t>
            </a:r>
            <a:r>
              <a:rPr dirty="0"/>
              <a:t> </a:t>
            </a:r>
            <a:r>
              <a:rPr dirty="0" err="1"/>
              <a:t>Państwu</a:t>
            </a:r>
            <a:r>
              <a:rPr dirty="0"/>
              <a:t> </a:t>
            </a:r>
            <a:r>
              <a:rPr dirty="0" err="1"/>
              <a:t>bezpiecznej</a:t>
            </a:r>
            <a:r>
              <a:rPr dirty="0"/>
              <a:t> </a:t>
            </a:r>
            <a:r>
              <a:rPr dirty="0" err="1"/>
              <a:t>pracy</a:t>
            </a:r>
            <a:r>
              <a:rPr dirty="0"/>
              <a:t>. </a:t>
            </a:r>
            <a:r>
              <a:rPr dirty="0" err="1"/>
              <a:t>Prowadzący</a:t>
            </a:r>
            <a:r>
              <a:rPr dirty="0"/>
              <a:t>: </a:t>
            </a:r>
            <a:r>
              <a:rPr dirty="0" err="1"/>
              <a:t>mgr</a:t>
            </a:r>
            <a:r>
              <a:rPr dirty="0"/>
              <a:t> </a:t>
            </a:r>
            <a:r>
              <a:rPr dirty="0" err="1"/>
              <a:t>inż</a:t>
            </a:r>
            <a:r>
              <a:rPr dirty="0"/>
              <a:t>. Cezary </a:t>
            </a:r>
            <a:r>
              <a:rPr dirty="0" err="1"/>
              <a:t>Graul</a:t>
            </a:r>
            <a:r>
              <a:rPr dirty="0"/>
              <a:t>, </a:t>
            </a:r>
            <a:r>
              <a:rPr dirty="0" err="1"/>
              <a:t>Katedra</a:t>
            </a:r>
            <a:r>
              <a:rPr dirty="0"/>
              <a:t> </a:t>
            </a:r>
            <a:r>
              <a:rPr dirty="0" err="1"/>
              <a:t>Cyberbezpieczeństwa</a:t>
            </a:r>
            <a:r>
              <a:rPr dirty="0"/>
              <a:t>, </a:t>
            </a:r>
            <a:r>
              <a:rPr dirty="0" err="1"/>
              <a:t>Wydział</a:t>
            </a:r>
            <a:r>
              <a:rPr dirty="0"/>
              <a:t> </a:t>
            </a:r>
            <a:r>
              <a:rPr dirty="0" err="1"/>
              <a:t>Informatyki</a:t>
            </a:r>
            <a:r>
              <a:rPr dirty="0"/>
              <a:t> UKW w </a:t>
            </a:r>
            <a:r>
              <a:rPr dirty="0" err="1"/>
              <a:t>Bydgoszczy</a:t>
            </a:r>
            <a:r>
              <a:rPr dirty="0"/>
              <a:t>.</a:t>
            </a:r>
          </a:p>
        </p:txBody>
      </p:sp>
      <p:sp>
        <p:nvSpPr>
          <p:cNvPr id="4" name="Slide Number Placeholder 3"/>
          <p:cNvSpPr>
            <a:spLocks noGrp="1"/>
          </p:cNvSpPr>
          <p:nvPr>
            <p:ph type="sldNum" sz="quarter" idx="5"/>
          </p:nvPr>
        </p:nvSpPr>
        <p:spPr/>
        <p:txBody>
          <a:bodyPr/>
          <a:lstStyle/>
          <a:p>
            <a:endParaRPr lang="pl-PL"/>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txBody>
          <a:bodyPr/>
          <a:lstStyle/>
          <a:p>
            <a:endParaRPr lang="pl-PL"/>
          </a:p>
        </p:txBody>
      </p:sp>
      <p:sp>
        <p:nvSpPr>
          <p:cNvPr id="3" name="Symbol zastępczy notatek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lang="pl-PL"/>
            </a:pPr>
            <a:r>
              <a:rPr lang="pl-PL" sz="1200" b="1" dirty="0">
                <a:effectLst/>
                <a:latin typeface="Helvetica" panose="020B0604020202020204" pitchFamily="34" charset="0"/>
                <a:ea typeface="Calibri" panose="020F0502020204030204" pitchFamily="34" charset="0"/>
                <a:cs typeface="Times New Roman" panose="02020603050405020304" pitchFamily="18" charset="0"/>
              </a:rPr>
              <a:t>Przykładowa treść do odczytania: </a:t>
            </a:r>
            <a:r>
              <a:rPr lang="pl-PL" sz="1200" i="1" dirty="0">
                <a:effectLst/>
                <a:latin typeface="Helvetica" panose="020B0604020202020204" pitchFamily="34" charset="0"/>
                <a:ea typeface="Calibri" panose="020F0502020204030204" pitchFamily="34" charset="0"/>
                <a:cs typeface="Times New Roman" panose="02020603050405020304" pitchFamily="18" charset="0"/>
              </a:rPr>
              <a:t>Materiał został przygotowany w ramach projektu „Administrowanie UKW w 4K”, współfinansowanego ze środków Europejskiego Funduszu Społecznego Plus oraz budżetu państwa, w ramach </a:t>
            </a:r>
            <a:r>
              <a:rPr lang="pl-PL" dirty="0"/>
              <a:t>programu Fundusze Europejskie dla Rozwoju Społecznego 2021–2027.</a:t>
            </a:r>
            <a:endParaRPr lang="pl-PL" sz="1200" i="1" dirty="0">
              <a:effectLst/>
              <a:latin typeface="Calibri" panose="020F0502020204030204" pitchFamily="34" charset="0"/>
              <a:ea typeface="Calibri" panose="020F0502020204030204" pitchFamily="34" charset="0"/>
              <a:cs typeface="Times New Roman" panose="02020603050405020304" pitchFamily="18" charset="0"/>
            </a:endParaRPr>
          </a:p>
          <a:p>
            <a:endParaRPr lang="pl-PL" dirty="0"/>
          </a:p>
        </p:txBody>
      </p:sp>
      <p:sp>
        <p:nvSpPr>
          <p:cNvPr id="4" name="Symbol zastępczy numeru slajdu 3"/>
          <p:cNvSpPr>
            <a:spLocks noGrp="1"/>
          </p:cNvSpPr>
          <p:nvPr>
            <p:ph type="sldNum" sz="quarter" idx="5"/>
          </p:nvPr>
        </p:nvSpPr>
        <p:spPr/>
        <p:txBody>
          <a:bodyPr/>
          <a:lstStyle/>
          <a:p>
            <a:fld id="{1A897486-F872-4BF4-8287-4417BB6BA15B}" type="slidenum">
              <a:rPr lang="pl-PL" smtClean="0"/>
              <a:t>87</a:t>
            </a:fld>
            <a:endParaRPr lang="pl-PL"/>
          </a:p>
        </p:txBody>
      </p:sp>
    </p:spTree>
    <p:extLst>
      <p:ext uri="{BB962C8B-B14F-4D97-AF65-F5344CB8AC3E}">
        <p14:creationId xmlns:p14="http://schemas.microsoft.com/office/powerpoint/2010/main" val="3450167532"/>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txBody>
          <a:bodyPr/>
          <a:lstStyle/>
          <a:p>
            <a:endParaRPr lang="pl-PL"/>
          </a:p>
        </p:txBody>
      </p:sp>
      <p:sp>
        <p:nvSpPr>
          <p:cNvPr id="3" name="Symbol zastępczy notatek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lang="pl-PL"/>
            </a:pPr>
            <a:r>
              <a:rPr lang="pl-PL" sz="1200" b="1" dirty="0">
                <a:effectLst/>
                <a:latin typeface="Helvetica" panose="020B0604020202020204" pitchFamily="34" charset="0"/>
                <a:ea typeface="Calibri" panose="020F0502020204030204" pitchFamily="34" charset="0"/>
              </a:rPr>
              <a:t>Przykładowa treść do odczytania: </a:t>
            </a:r>
            <a:r>
              <a:rPr lang="pl-PL" sz="1200" i="1" dirty="0">
                <a:effectLst/>
                <a:latin typeface="Helvetica" panose="020B0604020202020204" pitchFamily="34" charset="0"/>
                <a:ea typeface="Calibri" panose="020F0502020204030204" pitchFamily="34" charset="0"/>
                <a:cs typeface="Times New Roman" panose="02020603050405020304" pitchFamily="18" charset="0"/>
              </a:rPr>
              <a:t>Dziękujemy za udział w szkoleniu. Materiał szkoleniowy przygotowany przez Cezarego Graul został udostępniony na licencji Creative Commons Uznanie autorstwa 4.0 Międzynarodowe </a:t>
            </a:r>
            <a:endParaRPr lang="pl-PL"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pl-PL" dirty="0"/>
          </a:p>
        </p:txBody>
      </p:sp>
      <p:sp>
        <p:nvSpPr>
          <p:cNvPr id="4" name="Symbol zastępczy numeru slajdu 3"/>
          <p:cNvSpPr>
            <a:spLocks noGrp="1"/>
          </p:cNvSpPr>
          <p:nvPr>
            <p:ph type="sldNum" sz="quarter" idx="5"/>
          </p:nvPr>
        </p:nvSpPr>
        <p:spPr/>
        <p:txBody>
          <a:bodyPr/>
          <a:lstStyle/>
          <a:p>
            <a:fld id="{1A897486-F872-4BF4-8287-4417BB6BA15B}" type="slidenum">
              <a:rPr lang="pl-PL" smtClean="0"/>
              <a:t>88</a:t>
            </a:fld>
            <a:endParaRPr lang="pl-PL"/>
          </a:p>
        </p:txBody>
      </p:sp>
    </p:spTree>
    <p:extLst>
      <p:ext uri="{BB962C8B-B14F-4D97-AF65-F5344CB8AC3E}">
        <p14:creationId xmlns:p14="http://schemas.microsoft.com/office/powerpoint/2010/main" val="9134423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pl-PL"/>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lang="pl-PL">
                <a:solidFill>
                  <a:schemeClr val="tx1">
                    <a:tint val="75000"/>
                  </a:schemeClr>
                </a:solidFill>
              </a:defRPr>
            </a:lvl1pPr>
            <a:lvl2pPr marL="457200" indent="0" algn="ctr">
              <a:buNone/>
              <a:defRPr lang="pl-PL">
                <a:solidFill>
                  <a:schemeClr val="tx1">
                    <a:tint val="75000"/>
                  </a:schemeClr>
                </a:solidFill>
              </a:defRPr>
            </a:lvl2pPr>
            <a:lvl3pPr marL="914400" indent="0" algn="ctr">
              <a:buNone/>
              <a:defRPr lang="pl-PL">
                <a:solidFill>
                  <a:schemeClr val="tx1">
                    <a:tint val="75000"/>
                  </a:schemeClr>
                </a:solidFill>
              </a:defRPr>
            </a:lvl3pPr>
            <a:lvl4pPr marL="1371600" indent="0" algn="ctr">
              <a:buNone/>
              <a:defRPr lang="pl-PL">
                <a:solidFill>
                  <a:schemeClr val="tx1">
                    <a:tint val="75000"/>
                  </a:schemeClr>
                </a:solidFill>
              </a:defRPr>
            </a:lvl4pPr>
            <a:lvl5pPr marL="1828800" indent="0" algn="ctr">
              <a:buNone/>
              <a:defRPr lang="pl-PL">
                <a:solidFill>
                  <a:schemeClr val="tx1">
                    <a:tint val="75000"/>
                  </a:schemeClr>
                </a:solidFill>
              </a:defRPr>
            </a:lvl5pPr>
            <a:lvl6pPr marL="2286000" indent="0" algn="ctr">
              <a:buNone/>
              <a:defRPr lang="pl-PL">
                <a:solidFill>
                  <a:schemeClr val="tx1">
                    <a:tint val="75000"/>
                  </a:schemeClr>
                </a:solidFill>
              </a:defRPr>
            </a:lvl6pPr>
            <a:lvl7pPr marL="2743200" indent="0" algn="ctr">
              <a:buNone/>
              <a:defRPr lang="pl-PL">
                <a:solidFill>
                  <a:schemeClr val="tx1">
                    <a:tint val="75000"/>
                  </a:schemeClr>
                </a:solidFill>
              </a:defRPr>
            </a:lvl7pPr>
            <a:lvl8pPr marL="3200400" indent="0" algn="ctr">
              <a:buNone/>
              <a:defRPr lang="pl-PL">
                <a:solidFill>
                  <a:schemeClr val="tx1">
                    <a:tint val="75000"/>
                  </a:schemeClr>
                </a:solidFill>
              </a:defRPr>
            </a:lvl8pPr>
            <a:lvl9pPr marL="3657600" indent="0" algn="ctr">
              <a:buNone/>
              <a:defRPr lang="pl-PL">
                <a:solidFill>
                  <a:schemeClr val="tx1">
                    <a:tint val="75000"/>
                  </a:schemeClr>
                </a:solidFill>
              </a:defRPr>
            </a:lvl9pPr>
          </a:lstStyle>
          <a:p>
            <a:r>
              <a:rPr lang="pl-PL"/>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pl-PL" smtClean="0"/>
              <a:t>22.09.2026</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C1FF6DA9-008F-8B48-92A6-B652298478BF}" type="slidenum">
              <a:rPr lang="pl-PL" smtClean="0"/>
              <a:t>‹#›</a:t>
            </a:fld>
            <a:endParaRPr lang="pl-PL"/>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Click to edit Master title style</a:t>
            </a:r>
          </a:p>
        </p:txBody>
      </p:sp>
      <p:sp>
        <p:nvSpPr>
          <p:cNvPr id="3" name="Content Placeholder 2"/>
          <p:cNvSpPr>
            <a:spLocks noGrp="1"/>
          </p:cNvSpPr>
          <p:nvPr>
            <p:ph idx="1"/>
          </p:nvPr>
        </p:nvSpPr>
        <p:spPr/>
        <p:txBody>
          <a:bodyPr/>
          <a:lstStyle/>
          <a:p>
            <a:pPr lvl="0"/>
            <a:r>
              <a:rPr lang="pl-PL"/>
              <a:t>Click to edit Master text styles</a:t>
            </a:r>
          </a:p>
          <a:p>
            <a:pPr lvl="1"/>
            <a:r>
              <a:rPr lang="pl-PL"/>
              <a:t>Second level</a:t>
            </a:r>
          </a:p>
          <a:p>
            <a:pPr lvl="2"/>
            <a:r>
              <a:rPr lang="pl-PL"/>
              <a:t>Third level</a:t>
            </a:r>
          </a:p>
          <a:p>
            <a:pPr lvl="3"/>
            <a:r>
              <a:rPr lang="pl-PL"/>
              <a:t>Fourth level</a:t>
            </a:r>
          </a:p>
          <a:p>
            <a:pPr lvl="4"/>
            <a:r>
              <a:rPr lang="pl-PL"/>
              <a:t>Fifth level</a:t>
            </a:r>
          </a:p>
        </p:txBody>
      </p:sp>
      <p:sp>
        <p:nvSpPr>
          <p:cNvPr id="4" name="Date Placeholder 3"/>
          <p:cNvSpPr>
            <a:spLocks noGrp="1"/>
          </p:cNvSpPr>
          <p:nvPr>
            <p:ph type="dt" sz="half" idx="10"/>
          </p:nvPr>
        </p:nvSpPr>
        <p:spPr/>
        <p:txBody>
          <a:bodyPr/>
          <a:lstStyle/>
          <a:p>
            <a:fld id="{5BCAD085-E8A6-8845-BD4E-CB4CCA059FC4}" type="datetimeFigureOut">
              <a:rPr lang="pl-PL" smtClean="0"/>
              <a:t>22.09.2026</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C1FF6DA9-008F-8B48-92A6-B652298478BF}" type="slidenum">
              <a:rPr lang="pl-PL" smtClean="0"/>
              <a:t>‹#›</a:t>
            </a:fld>
            <a:endParaRPr lang="pl-PL"/>
          </a:p>
        </p:txBody>
      </p:sp>
      <p:sp>
        <p:nvSpPr>
          <p:cNvPr id="902" name="Body Placeholder 2"/>
          <p:cNvSpPr>
            <a:spLocks noGrp="1"/>
          </p:cNvSpPr>
          <p:nvPr>
            <p:ph type="body" idx="2"/>
          </p:nvPr>
        </p:nvSpPr>
        <p:spPr/>
        <p:txBody>
          <a:bodyPr/>
          <a:lstStyle/>
          <a:p>
            <a:pPr lvl="0"/>
            <a:r>
              <a:rPr lang="pl-PL"/>
              <a:t>Click to edit Master text styles</a:t>
            </a:r>
          </a:p>
          <a:p>
            <a:pPr lvl="1"/>
            <a:r>
              <a:rPr lang="pl-PL"/>
              <a:t>Second level</a:t>
            </a:r>
          </a:p>
          <a:p>
            <a:pPr lvl="2"/>
            <a:r>
              <a:rPr lang="pl-PL"/>
              <a:t>Third level</a:t>
            </a:r>
          </a:p>
          <a:p>
            <a:pPr lvl="3"/>
            <a:r>
              <a:rPr lang="pl-PL"/>
              <a:t>Fourth level</a:t>
            </a:r>
          </a:p>
          <a:p>
            <a:pPr lvl="4"/>
            <a:r>
              <a:rPr lang="pl-PL"/>
              <a:t>Fifth level</a:t>
            </a:r>
          </a:p>
        </p:txBody>
      </p:sp>
      <p:sp>
        <p:nvSpPr>
          <p:cNvPr id="903" name="Body Placeholder 3"/>
          <p:cNvSpPr>
            <a:spLocks noGrp="1"/>
          </p:cNvSpPr>
          <p:nvPr>
            <p:ph type="body" idx="3"/>
          </p:nvPr>
        </p:nvSpPr>
        <p:spPr/>
        <p:txBody>
          <a:bodyPr/>
          <a:lstStyle/>
          <a:p>
            <a:pPr lvl="0"/>
            <a:r>
              <a:rPr lang="pl-PL"/>
              <a:t>Click to edit Master text styles</a:t>
            </a:r>
          </a:p>
          <a:p>
            <a:pPr lvl="1"/>
            <a:r>
              <a:rPr lang="pl-PL"/>
              <a:t>Second level</a:t>
            </a:r>
          </a:p>
          <a:p>
            <a:pPr lvl="2"/>
            <a:r>
              <a:rPr lang="pl-PL"/>
              <a:t>Third level</a:t>
            </a:r>
          </a:p>
          <a:p>
            <a:pPr lvl="3"/>
            <a:r>
              <a:rPr lang="pl-PL"/>
              <a:t>Fourth level</a:t>
            </a:r>
          </a:p>
          <a:p>
            <a:pPr lvl="4"/>
            <a:r>
              <a:rPr lang="pl-PL"/>
              <a:t>Fifth level</a:t>
            </a:r>
          </a:p>
        </p:txBody>
      </p:sp>
      <p:sp>
        <p:nvSpPr>
          <p:cNvPr id="904" name="Body Placeholder 4"/>
          <p:cNvSpPr>
            <a:spLocks noGrp="1"/>
          </p:cNvSpPr>
          <p:nvPr>
            <p:ph type="body" idx="4"/>
          </p:nvPr>
        </p:nvSpPr>
        <p:spPr/>
        <p:txBody>
          <a:bodyPr/>
          <a:lstStyle/>
          <a:p>
            <a:pPr lvl="0"/>
            <a:r>
              <a:rPr lang="pl-PL"/>
              <a:t>Click to edit Master text styles</a:t>
            </a:r>
          </a:p>
          <a:p>
            <a:pPr lvl="1"/>
            <a:r>
              <a:rPr lang="pl-PL"/>
              <a:t>Second level</a:t>
            </a:r>
          </a:p>
          <a:p>
            <a:pPr lvl="2"/>
            <a:r>
              <a:rPr lang="pl-PL"/>
              <a:t>Third level</a:t>
            </a:r>
          </a:p>
          <a:p>
            <a:pPr lvl="3"/>
            <a:r>
              <a:rPr lang="pl-PL"/>
              <a:t>Fourth level</a:t>
            </a:r>
          </a:p>
          <a:p>
            <a:pPr lvl="4"/>
            <a:r>
              <a:rPr lang="pl-PL"/>
              <a:t>Fifth level</a:t>
            </a:r>
          </a:p>
        </p:txBody>
      </p:sp>
      <p:sp>
        <p:nvSpPr>
          <p:cNvPr id="905" name="Body Placeholder 5"/>
          <p:cNvSpPr>
            <a:spLocks noGrp="1"/>
          </p:cNvSpPr>
          <p:nvPr>
            <p:ph type="body" idx="5"/>
          </p:nvPr>
        </p:nvSpPr>
        <p:spPr/>
        <p:txBody>
          <a:bodyPr/>
          <a:lstStyle/>
          <a:p>
            <a:pPr lvl="0"/>
            <a:r>
              <a:rPr lang="pl-PL"/>
              <a:t>Click to edit Master text styles</a:t>
            </a:r>
          </a:p>
          <a:p>
            <a:pPr lvl="1"/>
            <a:r>
              <a:rPr lang="pl-PL"/>
              <a:t>Second level</a:t>
            </a:r>
          </a:p>
          <a:p>
            <a:pPr lvl="2"/>
            <a:r>
              <a:rPr lang="pl-PL"/>
              <a:t>Third level</a:t>
            </a:r>
          </a:p>
          <a:p>
            <a:pPr lvl="3"/>
            <a:r>
              <a:rPr lang="pl-PL"/>
              <a:t>Fourth level</a:t>
            </a:r>
          </a:p>
          <a:p>
            <a:pPr lvl="4"/>
            <a:r>
              <a:rPr lang="pl-PL"/>
              <a:t>Fifth level</a:t>
            </a:r>
          </a:p>
        </p:txBody>
      </p:sp>
      <p:sp>
        <p:nvSpPr>
          <p:cNvPr id="906" name="Body Placeholder 6"/>
          <p:cNvSpPr>
            <a:spLocks noGrp="1"/>
          </p:cNvSpPr>
          <p:nvPr>
            <p:ph type="body" idx="6"/>
          </p:nvPr>
        </p:nvSpPr>
        <p:spPr/>
        <p:txBody>
          <a:bodyPr/>
          <a:lstStyle/>
          <a:p>
            <a:pPr lvl="0"/>
            <a:r>
              <a:rPr lang="pl-PL"/>
              <a:t>Click to edit Master text styles</a:t>
            </a:r>
          </a:p>
          <a:p>
            <a:pPr lvl="1"/>
            <a:r>
              <a:rPr lang="pl-PL"/>
              <a:t>Second level</a:t>
            </a:r>
          </a:p>
          <a:p>
            <a:pPr lvl="2"/>
            <a:r>
              <a:rPr lang="pl-PL"/>
              <a:t>Third level</a:t>
            </a:r>
          </a:p>
          <a:p>
            <a:pPr lvl="3"/>
            <a:r>
              <a:rPr lang="pl-PL"/>
              <a:t>Fourth level</a:t>
            </a:r>
          </a:p>
          <a:p>
            <a:pPr lvl="4"/>
            <a:r>
              <a:rPr lang="pl-PL"/>
              <a:t>Fifth level</a:t>
            </a:r>
          </a:p>
        </p:txBody>
      </p:sp>
      <p:sp>
        <p:nvSpPr>
          <p:cNvPr id="907" name="Body Placeholder 7"/>
          <p:cNvSpPr>
            <a:spLocks noGrp="1"/>
          </p:cNvSpPr>
          <p:nvPr>
            <p:ph type="body" idx="7"/>
          </p:nvPr>
        </p:nvSpPr>
        <p:spPr/>
        <p:txBody>
          <a:bodyPr/>
          <a:lstStyle/>
          <a:p>
            <a:pPr lvl="0"/>
            <a:r>
              <a:rPr lang="pl-PL"/>
              <a:t>Click to edit Master text styles</a:t>
            </a:r>
          </a:p>
          <a:p>
            <a:pPr lvl="1"/>
            <a:r>
              <a:rPr lang="pl-PL"/>
              <a:t>Second level</a:t>
            </a:r>
          </a:p>
          <a:p>
            <a:pPr lvl="2"/>
            <a:r>
              <a:rPr lang="pl-PL"/>
              <a:t>Third level</a:t>
            </a:r>
          </a:p>
          <a:p>
            <a:pPr lvl="3"/>
            <a:r>
              <a:rPr lang="pl-PL"/>
              <a:t>Fourth level</a:t>
            </a:r>
          </a:p>
          <a:p>
            <a:pPr lvl="4"/>
            <a:r>
              <a:rPr lang="pl-PL"/>
              <a:t>Fifth level</a:t>
            </a:r>
          </a:p>
        </p:txBody>
      </p:sp>
      <p:sp>
        <p:nvSpPr>
          <p:cNvPr id="908" name="Body Placeholder 8"/>
          <p:cNvSpPr>
            <a:spLocks noGrp="1"/>
          </p:cNvSpPr>
          <p:nvPr>
            <p:ph type="body" idx="8"/>
          </p:nvPr>
        </p:nvSpPr>
        <p:spPr/>
        <p:txBody>
          <a:bodyPr/>
          <a:lstStyle/>
          <a:p>
            <a:pPr lvl="0"/>
            <a:r>
              <a:rPr lang="pl-PL"/>
              <a:t>Click to edit Master text styles</a:t>
            </a:r>
          </a:p>
          <a:p>
            <a:pPr lvl="1"/>
            <a:r>
              <a:rPr lang="pl-PL"/>
              <a:t>Second level</a:t>
            </a:r>
          </a:p>
          <a:p>
            <a:pPr lvl="2"/>
            <a:r>
              <a:rPr lang="pl-PL"/>
              <a:t>Third level</a:t>
            </a:r>
          </a:p>
          <a:p>
            <a:pPr lvl="3"/>
            <a:r>
              <a:rPr lang="pl-PL"/>
              <a:t>Fourth level</a:t>
            </a:r>
          </a:p>
          <a:p>
            <a:pPr lvl="4"/>
            <a:r>
              <a:rPr lang="pl-PL"/>
              <a:t>Fifth level</a:t>
            </a:r>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lang="pl-PL" sz="4000" b="1" cap="all"/>
            </a:lvl1pPr>
          </a:lstStyle>
          <a:p>
            <a:r>
              <a:rPr lang="pl-PL"/>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pl-PL" sz="2000">
                <a:solidFill>
                  <a:schemeClr val="tx1">
                    <a:tint val="75000"/>
                  </a:schemeClr>
                </a:solidFill>
              </a:defRPr>
            </a:lvl1pPr>
            <a:lvl2pPr marL="457200" indent="0">
              <a:buNone/>
              <a:defRPr lang="pl-PL" sz="1800">
                <a:solidFill>
                  <a:schemeClr val="tx1">
                    <a:tint val="75000"/>
                  </a:schemeClr>
                </a:solidFill>
              </a:defRPr>
            </a:lvl2pPr>
            <a:lvl3pPr marL="914400" indent="0">
              <a:buNone/>
              <a:defRPr lang="pl-PL" sz="1600">
                <a:solidFill>
                  <a:schemeClr val="tx1">
                    <a:tint val="75000"/>
                  </a:schemeClr>
                </a:solidFill>
              </a:defRPr>
            </a:lvl3pPr>
            <a:lvl4pPr marL="1371600" indent="0">
              <a:buNone/>
              <a:defRPr lang="pl-PL" sz="1400">
                <a:solidFill>
                  <a:schemeClr val="tx1">
                    <a:tint val="75000"/>
                  </a:schemeClr>
                </a:solidFill>
              </a:defRPr>
            </a:lvl4pPr>
            <a:lvl5pPr marL="1828800" indent="0">
              <a:buNone/>
              <a:defRPr lang="pl-PL" sz="1400">
                <a:solidFill>
                  <a:schemeClr val="tx1">
                    <a:tint val="75000"/>
                  </a:schemeClr>
                </a:solidFill>
              </a:defRPr>
            </a:lvl5pPr>
            <a:lvl6pPr marL="2286000" indent="0">
              <a:buNone/>
              <a:defRPr lang="pl-PL" sz="1400">
                <a:solidFill>
                  <a:schemeClr val="tx1">
                    <a:tint val="75000"/>
                  </a:schemeClr>
                </a:solidFill>
              </a:defRPr>
            </a:lvl6pPr>
            <a:lvl7pPr marL="2743200" indent="0">
              <a:buNone/>
              <a:defRPr lang="pl-PL" sz="1400">
                <a:solidFill>
                  <a:schemeClr val="tx1">
                    <a:tint val="75000"/>
                  </a:schemeClr>
                </a:solidFill>
              </a:defRPr>
            </a:lvl7pPr>
            <a:lvl8pPr marL="3200400" indent="0">
              <a:buNone/>
              <a:defRPr lang="pl-PL" sz="1400">
                <a:solidFill>
                  <a:schemeClr val="tx1">
                    <a:tint val="75000"/>
                  </a:schemeClr>
                </a:solidFill>
              </a:defRPr>
            </a:lvl8pPr>
            <a:lvl9pPr marL="3657600" indent="0">
              <a:buNone/>
              <a:defRPr lang="pl-PL" sz="1400">
                <a:solidFill>
                  <a:schemeClr val="tx1">
                    <a:tint val="75000"/>
                  </a:schemeClr>
                </a:solidFill>
              </a:defRPr>
            </a:lvl9pPr>
          </a:lstStyle>
          <a:p>
            <a:pPr lvl="0"/>
            <a:r>
              <a:rPr lang="pl-PL"/>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pl-PL" smtClean="0"/>
              <a:t>22.09.2026</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C1FF6DA9-008F-8B48-92A6-B652298478BF}" type="slidenum">
              <a:rPr lang="pl-PL" smtClean="0"/>
              <a:t>‹#›</a:t>
            </a:fld>
            <a:endParaRPr lang="pl-PL"/>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lang="pl-PL" sz="2800"/>
            </a:lvl1pPr>
            <a:lvl2pPr>
              <a:defRPr lang="pl-PL" sz="2400"/>
            </a:lvl2pPr>
            <a:lvl3pPr>
              <a:defRPr lang="pl-PL" sz="2000"/>
            </a:lvl3pPr>
            <a:lvl4pPr>
              <a:defRPr lang="pl-PL" sz="1800"/>
            </a:lvl4pPr>
            <a:lvl5pPr>
              <a:defRPr lang="pl-PL" sz="1800"/>
            </a:lvl5pPr>
            <a:lvl6pPr>
              <a:defRPr lang="pl-PL" sz="1800"/>
            </a:lvl6pPr>
            <a:lvl7pPr>
              <a:defRPr lang="pl-PL" sz="1800"/>
            </a:lvl7pPr>
            <a:lvl8pPr>
              <a:defRPr lang="pl-PL" sz="1800"/>
            </a:lvl8pPr>
            <a:lvl9pPr>
              <a:defRPr lang="pl-PL" sz="1800"/>
            </a:lvl9pPr>
          </a:lstStyle>
          <a:p>
            <a:pPr lvl="0"/>
            <a:r>
              <a:rPr lang="pl-PL"/>
              <a:t>Click to edit Master text styles</a:t>
            </a:r>
          </a:p>
          <a:p>
            <a:pPr lvl="1"/>
            <a:r>
              <a:rPr lang="pl-PL"/>
              <a:t>Second level</a:t>
            </a:r>
          </a:p>
          <a:p>
            <a:pPr lvl="2"/>
            <a:r>
              <a:rPr lang="pl-PL"/>
              <a:t>Third level</a:t>
            </a:r>
          </a:p>
          <a:p>
            <a:pPr lvl="3"/>
            <a:r>
              <a:rPr lang="pl-PL"/>
              <a:t>Fourth level</a:t>
            </a:r>
          </a:p>
          <a:p>
            <a:pPr lvl="4"/>
            <a:r>
              <a:rPr lang="pl-PL"/>
              <a:t>Fifth level</a:t>
            </a:r>
          </a:p>
        </p:txBody>
      </p:sp>
      <p:sp>
        <p:nvSpPr>
          <p:cNvPr id="4" name="Content Placeholder 3"/>
          <p:cNvSpPr>
            <a:spLocks noGrp="1"/>
          </p:cNvSpPr>
          <p:nvPr>
            <p:ph sz="half" idx="2"/>
          </p:nvPr>
        </p:nvSpPr>
        <p:spPr>
          <a:xfrm>
            <a:off x="4648200" y="1600200"/>
            <a:ext cx="4038600" cy="4525963"/>
          </a:xfrm>
        </p:spPr>
        <p:txBody>
          <a:bodyPr/>
          <a:lstStyle>
            <a:lvl1pPr>
              <a:defRPr lang="pl-PL" sz="2800"/>
            </a:lvl1pPr>
            <a:lvl2pPr>
              <a:defRPr lang="pl-PL" sz="2400"/>
            </a:lvl2pPr>
            <a:lvl3pPr>
              <a:defRPr lang="pl-PL" sz="2000"/>
            </a:lvl3pPr>
            <a:lvl4pPr>
              <a:defRPr lang="pl-PL" sz="1800"/>
            </a:lvl4pPr>
            <a:lvl5pPr>
              <a:defRPr lang="pl-PL" sz="1800"/>
            </a:lvl5pPr>
            <a:lvl6pPr>
              <a:defRPr lang="pl-PL" sz="1800"/>
            </a:lvl6pPr>
            <a:lvl7pPr>
              <a:defRPr lang="pl-PL" sz="1800"/>
            </a:lvl7pPr>
            <a:lvl8pPr>
              <a:defRPr lang="pl-PL" sz="1800"/>
            </a:lvl8pPr>
            <a:lvl9pPr>
              <a:defRPr lang="pl-PL" sz="1800"/>
            </a:lvl9pPr>
          </a:lstStyle>
          <a:p>
            <a:pPr lvl="0"/>
            <a:r>
              <a:rPr lang="pl-PL"/>
              <a:t>Click to edit Master text styles</a:t>
            </a:r>
          </a:p>
          <a:p>
            <a:pPr lvl="1"/>
            <a:r>
              <a:rPr lang="pl-PL"/>
              <a:t>Second level</a:t>
            </a:r>
          </a:p>
          <a:p>
            <a:pPr lvl="2"/>
            <a:r>
              <a:rPr lang="pl-PL"/>
              <a:t>Third level</a:t>
            </a:r>
          </a:p>
          <a:p>
            <a:pPr lvl="3"/>
            <a:r>
              <a:rPr lang="pl-PL"/>
              <a:t>Fourth level</a:t>
            </a:r>
          </a:p>
          <a:p>
            <a:pPr lvl="4"/>
            <a:r>
              <a:rPr lang="pl-PL"/>
              <a:t>Fifth level</a:t>
            </a:r>
          </a:p>
        </p:txBody>
      </p:sp>
      <p:sp>
        <p:nvSpPr>
          <p:cNvPr id="5" name="Date Placeholder 4"/>
          <p:cNvSpPr>
            <a:spLocks noGrp="1"/>
          </p:cNvSpPr>
          <p:nvPr>
            <p:ph type="dt" sz="half" idx="10"/>
          </p:nvPr>
        </p:nvSpPr>
        <p:spPr/>
        <p:txBody>
          <a:bodyPr/>
          <a:lstStyle/>
          <a:p>
            <a:fld id="{5BCAD085-E8A6-8845-BD4E-CB4CCA059FC4}" type="datetimeFigureOut">
              <a:rPr lang="pl-PL" smtClean="0"/>
              <a:t>22.09.2026</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C1FF6DA9-008F-8B48-92A6-B652298478BF}" type="slidenum">
              <a:rPr lang="pl-PL" smtClean="0"/>
              <a:t>‹#›</a:t>
            </a:fld>
            <a:endParaRPr lang="pl-PL"/>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pl-PL"/>
            </a:lvl1pPr>
          </a:lstStyle>
          <a:p>
            <a:r>
              <a:rPr lang="pl-PL"/>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lang="pl-PL" sz="2400" b="1"/>
            </a:lvl1pPr>
            <a:lvl2pPr marL="457200" indent="0">
              <a:buNone/>
              <a:defRPr lang="pl-PL" sz="2000" b="1"/>
            </a:lvl2pPr>
            <a:lvl3pPr marL="914400" indent="0">
              <a:buNone/>
              <a:defRPr lang="pl-PL" sz="1800" b="1"/>
            </a:lvl3pPr>
            <a:lvl4pPr marL="1371600" indent="0">
              <a:buNone/>
              <a:defRPr lang="pl-PL" sz="1600" b="1"/>
            </a:lvl4pPr>
            <a:lvl5pPr marL="1828800" indent="0">
              <a:buNone/>
              <a:defRPr lang="pl-PL" sz="1600" b="1"/>
            </a:lvl5pPr>
            <a:lvl6pPr marL="2286000" indent="0">
              <a:buNone/>
              <a:defRPr lang="pl-PL" sz="1600" b="1"/>
            </a:lvl6pPr>
            <a:lvl7pPr marL="2743200" indent="0">
              <a:buNone/>
              <a:defRPr lang="pl-PL" sz="1600" b="1"/>
            </a:lvl7pPr>
            <a:lvl8pPr marL="3200400" indent="0">
              <a:buNone/>
              <a:defRPr lang="pl-PL" sz="1600" b="1"/>
            </a:lvl8pPr>
            <a:lvl9pPr marL="3657600" indent="0">
              <a:buNone/>
              <a:defRPr lang="pl-PL" sz="1600" b="1"/>
            </a:lvl9pPr>
          </a:lstStyle>
          <a:p>
            <a:pPr lvl="0"/>
            <a:r>
              <a:rPr lang="pl-PL"/>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lang="pl-PL" sz="2400"/>
            </a:lvl1pPr>
            <a:lvl2pPr>
              <a:defRPr lang="pl-PL" sz="2000"/>
            </a:lvl2pPr>
            <a:lvl3pPr>
              <a:defRPr lang="pl-PL" sz="1800"/>
            </a:lvl3pPr>
            <a:lvl4pPr>
              <a:defRPr lang="pl-PL" sz="1600"/>
            </a:lvl4pPr>
            <a:lvl5pPr>
              <a:defRPr lang="pl-PL" sz="1600"/>
            </a:lvl5pPr>
            <a:lvl6pPr>
              <a:defRPr lang="pl-PL" sz="1600"/>
            </a:lvl6pPr>
            <a:lvl7pPr>
              <a:defRPr lang="pl-PL" sz="1600"/>
            </a:lvl7pPr>
            <a:lvl8pPr>
              <a:defRPr lang="pl-PL" sz="1600"/>
            </a:lvl8pPr>
            <a:lvl9pPr>
              <a:defRPr lang="pl-PL" sz="1600"/>
            </a:lvl9pPr>
          </a:lstStyle>
          <a:p>
            <a:pPr lvl="0"/>
            <a:r>
              <a:rPr lang="pl-PL"/>
              <a:t>Click to edit Master text styles</a:t>
            </a:r>
          </a:p>
          <a:p>
            <a:pPr lvl="1"/>
            <a:r>
              <a:rPr lang="pl-PL"/>
              <a:t>Second level</a:t>
            </a:r>
          </a:p>
          <a:p>
            <a:pPr lvl="2"/>
            <a:r>
              <a:rPr lang="pl-PL"/>
              <a:t>Third level</a:t>
            </a:r>
          </a:p>
          <a:p>
            <a:pPr lvl="3"/>
            <a:r>
              <a:rPr lang="pl-PL"/>
              <a:t>Fourth level</a:t>
            </a:r>
          </a:p>
          <a:p>
            <a:pPr lvl="4"/>
            <a:r>
              <a:rPr lang="pl-PL"/>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lang="pl-PL" sz="2400" b="1"/>
            </a:lvl1pPr>
            <a:lvl2pPr marL="457200" indent="0">
              <a:buNone/>
              <a:defRPr lang="pl-PL" sz="2000" b="1"/>
            </a:lvl2pPr>
            <a:lvl3pPr marL="914400" indent="0">
              <a:buNone/>
              <a:defRPr lang="pl-PL" sz="1800" b="1"/>
            </a:lvl3pPr>
            <a:lvl4pPr marL="1371600" indent="0">
              <a:buNone/>
              <a:defRPr lang="pl-PL" sz="1600" b="1"/>
            </a:lvl4pPr>
            <a:lvl5pPr marL="1828800" indent="0">
              <a:buNone/>
              <a:defRPr lang="pl-PL" sz="1600" b="1"/>
            </a:lvl5pPr>
            <a:lvl6pPr marL="2286000" indent="0">
              <a:buNone/>
              <a:defRPr lang="pl-PL" sz="1600" b="1"/>
            </a:lvl6pPr>
            <a:lvl7pPr marL="2743200" indent="0">
              <a:buNone/>
              <a:defRPr lang="pl-PL" sz="1600" b="1"/>
            </a:lvl7pPr>
            <a:lvl8pPr marL="3200400" indent="0">
              <a:buNone/>
              <a:defRPr lang="pl-PL" sz="1600" b="1"/>
            </a:lvl8pPr>
            <a:lvl9pPr marL="3657600" indent="0">
              <a:buNone/>
              <a:defRPr lang="pl-PL" sz="1600" b="1"/>
            </a:lvl9pPr>
          </a:lstStyle>
          <a:p>
            <a:pPr lvl="0"/>
            <a:r>
              <a:rPr lang="pl-PL"/>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lang="pl-PL" sz="2400"/>
            </a:lvl1pPr>
            <a:lvl2pPr>
              <a:defRPr lang="pl-PL" sz="2000"/>
            </a:lvl2pPr>
            <a:lvl3pPr>
              <a:defRPr lang="pl-PL" sz="1800"/>
            </a:lvl3pPr>
            <a:lvl4pPr>
              <a:defRPr lang="pl-PL" sz="1600"/>
            </a:lvl4pPr>
            <a:lvl5pPr>
              <a:defRPr lang="pl-PL" sz="1600"/>
            </a:lvl5pPr>
            <a:lvl6pPr>
              <a:defRPr lang="pl-PL" sz="1600"/>
            </a:lvl6pPr>
            <a:lvl7pPr>
              <a:defRPr lang="pl-PL" sz="1600"/>
            </a:lvl7pPr>
            <a:lvl8pPr>
              <a:defRPr lang="pl-PL" sz="1600"/>
            </a:lvl8pPr>
            <a:lvl9pPr>
              <a:defRPr lang="pl-PL" sz="1600"/>
            </a:lvl9pPr>
          </a:lstStyle>
          <a:p>
            <a:pPr lvl="0"/>
            <a:r>
              <a:rPr lang="pl-PL"/>
              <a:t>Click to edit Master text styles</a:t>
            </a:r>
          </a:p>
          <a:p>
            <a:pPr lvl="1"/>
            <a:r>
              <a:rPr lang="pl-PL"/>
              <a:t>Second level</a:t>
            </a:r>
          </a:p>
          <a:p>
            <a:pPr lvl="2"/>
            <a:r>
              <a:rPr lang="pl-PL"/>
              <a:t>Third level</a:t>
            </a:r>
          </a:p>
          <a:p>
            <a:pPr lvl="3"/>
            <a:r>
              <a:rPr lang="pl-PL"/>
              <a:t>Fourth level</a:t>
            </a:r>
          </a:p>
          <a:p>
            <a:pPr lvl="4"/>
            <a:r>
              <a:rPr lang="pl-PL"/>
              <a:t>Fifth level</a:t>
            </a:r>
          </a:p>
        </p:txBody>
      </p:sp>
      <p:sp>
        <p:nvSpPr>
          <p:cNvPr id="7" name="Date Placeholder 6"/>
          <p:cNvSpPr>
            <a:spLocks noGrp="1"/>
          </p:cNvSpPr>
          <p:nvPr>
            <p:ph type="dt" sz="half" idx="10"/>
          </p:nvPr>
        </p:nvSpPr>
        <p:spPr/>
        <p:txBody>
          <a:bodyPr/>
          <a:lstStyle/>
          <a:p>
            <a:fld id="{5BCAD085-E8A6-8845-BD4E-CB4CCA059FC4}" type="datetimeFigureOut">
              <a:rPr lang="pl-PL" smtClean="0"/>
              <a:t>22.09.2026</a:t>
            </a:fld>
            <a:endParaRPr lang="pl-PL"/>
          </a:p>
        </p:txBody>
      </p:sp>
      <p:sp>
        <p:nvSpPr>
          <p:cNvPr id="8" name="Footer Placeholder 7"/>
          <p:cNvSpPr>
            <a:spLocks noGrp="1"/>
          </p:cNvSpPr>
          <p:nvPr>
            <p:ph type="ftr" sz="quarter" idx="11"/>
          </p:nvPr>
        </p:nvSpPr>
        <p:spPr/>
        <p:txBody>
          <a:bodyPr/>
          <a:lstStyle/>
          <a:p>
            <a:endParaRPr lang="pl-PL"/>
          </a:p>
        </p:txBody>
      </p:sp>
      <p:sp>
        <p:nvSpPr>
          <p:cNvPr id="9" name="Slide Number Placeholder 8"/>
          <p:cNvSpPr>
            <a:spLocks noGrp="1"/>
          </p:cNvSpPr>
          <p:nvPr>
            <p:ph type="sldNum" sz="quarter" idx="12"/>
          </p:nvPr>
        </p:nvSpPr>
        <p:spPr/>
        <p:txBody>
          <a:bodyPr/>
          <a:lstStyle/>
          <a:p>
            <a:fld id="{C1FF6DA9-008F-8B48-92A6-B652298478BF}" type="slidenum">
              <a:rPr lang="pl-PL" smtClean="0"/>
              <a:t>‹#›</a:t>
            </a:fld>
            <a:endParaRPr lang="pl-PL"/>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pl-PL" smtClean="0"/>
              <a:t>22.09.2026</a:t>
            </a:fld>
            <a:endParaRPr lang="pl-PL"/>
          </a:p>
        </p:txBody>
      </p:sp>
      <p:sp>
        <p:nvSpPr>
          <p:cNvPr id="4" name="Footer Placeholder 3"/>
          <p:cNvSpPr>
            <a:spLocks noGrp="1"/>
          </p:cNvSpPr>
          <p:nvPr>
            <p:ph type="ftr" sz="quarter" idx="11"/>
          </p:nvPr>
        </p:nvSpPr>
        <p:spPr/>
        <p:txBody>
          <a:bodyPr/>
          <a:lstStyle/>
          <a:p>
            <a:endParaRPr lang="pl-PL"/>
          </a:p>
        </p:txBody>
      </p:sp>
      <p:sp>
        <p:nvSpPr>
          <p:cNvPr id="5" name="Slide Number Placeholder 4"/>
          <p:cNvSpPr>
            <a:spLocks noGrp="1"/>
          </p:cNvSpPr>
          <p:nvPr>
            <p:ph type="sldNum" sz="quarter" idx="12"/>
          </p:nvPr>
        </p:nvSpPr>
        <p:spPr/>
        <p:txBody>
          <a:bodyPr/>
          <a:lstStyle/>
          <a:p>
            <a:fld id="{C1FF6DA9-008F-8B48-92A6-B652298478BF}" type="slidenum">
              <a:rPr lang="pl-PL" smtClean="0"/>
              <a:t>‹#›</a:t>
            </a:fld>
            <a:endParaRPr lang="pl-PL"/>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pl-PL" smtClean="0"/>
              <a:t>22.09.2026</a:t>
            </a:fld>
            <a:endParaRPr lang="pl-PL"/>
          </a:p>
        </p:txBody>
      </p:sp>
      <p:sp>
        <p:nvSpPr>
          <p:cNvPr id="3" name="Footer Placeholder 2"/>
          <p:cNvSpPr>
            <a:spLocks noGrp="1"/>
          </p:cNvSpPr>
          <p:nvPr>
            <p:ph type="ftr" sz="quarter" idx="11"/>
          </p:nvPr>
        </p:nvSpPr>
        <p:spPr/>
        <p:txBody>
          <a:bodyPr/>
          <a:lstStyle/>
          <a:p>
            <a:endParaRPr lang="pl-PL"/>
          </a:p>
        </p:txBody>
      </p:sp>
      <p:sp>
        <p:nvSpPr>
          <p:cNvPr id="4" name="Slide Number Placeholder 3"/>
          <p:cNvSpPr>
            <a:spLocks noGrp="1"/>
          </p:cNvSpPr>
          <p:nvPr>
            <p:ph type="sldNum" sz="quarter" idx="12"/>
          </p:nvPr>
        </p:nvSpPr>
        <p:spPr/>
        <p:txBody>
          <a:bodyPr/>
          <a:lstStyle/>
          <a:p>
            <a:fld id="{C1FF6DA9-008F-8B48-92A6-B652298478BF}" type="slidenum">
              <a:rPr lang="pl-PL" smtClean="0"/>
              <a:t>‹#›</a:t>
            </a:fld>
            <a:endParaRPr lang="pl-PL"/>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lang="pl-PL" sz="2000" b="1"/>
            </a:lvl1pPr>
          </a:lstStyle>
          <a:p>
            <a:r>
              <a:rPr lang="pl-PL"/>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lang="pl-PL" sz="3200"/>
            </a:lvl1pPr>
            <a:lvl2pPr>
              <a:defRPr lang="pl-PL" sz="2800"/>
            </a:lvl2pPr>
            <a:lvl3pPr>
              <a:defRPr lang="pl-PL" sz="2400"/>
            </a:lvl3pPr>
            <a:lvl4pPr>
              <a:defRPr lang="pl-PL" sz="2000"/>
            </a:lvl4pPr>
            <a:lvl5pPr>
              <a:defRPr lang="pl-PL" sz="2000"/>
            </a:lvl5pPr>
            <a:lvl6pPr>
              <a:defRPr lang="pl-PL" sz="2000"/>
            </a:lvl6pPr>
            <a:lvl7pPr>
              <a:defRPr lang="pl-PL" sz="2000"/>
            </a:lvl7pPr>
            <a:lvl8pPr>
              <a:defRPr lang="pl-PL" sz="2000"/>
            </a:lvl8pPr>
            <a:lvl9pPr>
              <a:defRPr lang="pl-PL" sz="2000"/>
            </a:lvl9pPr>
          </a:lstStyle>
          <a:p>
            <a:pPr lvl="0"/>
            <a:r>
              <a:rPr lang="pl-PL"/>
              <a:t>Click to edit Master text styles</a:t>
            </a:r>
          </a:p>
          <a:p>
            <a:pPr lvl="1"/>
            <a:r>
              <a:rPr lang="pl-PL"/>
              <a:t>Second level</a:t>
            </a:r>
          </a:p>
          <a:p>
            <a:pPr lvl="2"/>
            <a:r>
              <a:rPr lang="pl-PL"/>
              <a:t>Third level</a:t>
            </a:r>
          </a:p>
          <a:p>
            <a:pPr lvl="3"/>
            <a:r>
              <a:rPr lang="pl-PL"/>
              <a:t>Fourth level</a:t>
            </a:r>
          </a:p>
          <a:p>
            <a:pPr lvl="4"/>
            <a:r>
              <a:rPr lang="pl-PL"/>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lang="pl-PL" sz="1400"/>
            </a:lvl1pPr>
            <a:lvl2pPr marL="457200" indent="0">
              <a:buNone/>
              <a:defRPr lang="pl-PL" sz="1200"/>
            </a:lvl2pPr>
            <a:lvl3pPr marL="914400" indent="0">
              <a:buNone/>
              <a:defRPr lang="pl-PL" sz="1000"/>
            </a:lvl3pPr>
            <a:lvl4pPr marL="1371600" indent="0">
              <a:buNone/>
              <a:defRPr lang="pl-PL" sz="900"/>
            </a:lvl4pPr>
            <a:lvl5pPr marL="1828800" indent="0">
              <a:buNone/>
              <a:defRPr lang="pl-PL" sz="900"/>
            </a:lvl5pPr>
            <a:lvl6pPr marL="2286000" indent="0">
              <a:buNone/>
              <a:defRPr lang="pl-PL" sz="900"/>
            </a:lvl6pPr>
            <a:lvl7pPr marL="2743200" indent="0">
              <a:buNone/>
              <a:defRPr lang="pl-PL" sz="900"/>
            </a:lvl7pPr>
            <a:lvl8pPr marL="3200400" indent="0">
              <a:buNone/>
              <a:defRPr lang="pl-PL" sz="900"/>
            </a:lvl8pPr>
            <a:lvl9pPr marL="3657600" indent="0">
              <a:buNone/>
              <a:defRPr lang="pl-PL" sz="900"/>
            </a:lvl9pPr>
          </a:lstStyle>
          <a:p>
            <a:pPr lvl="0"/>
            <a:r>
              <a:rPr lang="pl-PL"/>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pl-PL" smtClean="0"/>
              <a:t>22.09.2026</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C1FF6DA9-008F-8B48-92A6-B652298478BF}" type="slidenum">
              <a:rPr lang="pl-PL" smtClean="0"/>
              <a:t>‹#›</a:t>
            </a:fld>
            <a:endParaRPr lang="pl-PL"/>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lang="pl-PL" sz="2000" b="1"/>
            </a:lvl1pPr>
          </a:lstStyle>
          <a:p>
            <a:r>
              <a:rPr lang="pl-PL"/>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lang="pl-PL" sz="3200"/>
            </a:lvl1pPr>
            <a:lvl2pPr marL="457200" indent="0">
              <a:buNone/>
              <a:defRPr lang="pl-PL" sz="2800"/>
            </a:lvl2pPr>
            <a:lvl3pPr marL="914400" indent="0">
              <a:buNone/>
              <a:defRPr lang="pl-PL" sz="2400"/>
            </a:lvl3pPr>
            <a:lvl4pPr marL="1371600" indent="0">
              <a:buNone/>
              <a:defRPr lang="pl-PL" sz="2000"/>
            </a:lvl4pPr>
            <a:lvl5pPr marL="1828800" indent="0">
              <a:buNone/>
              <a:defRPr lang="pl-PL" sz="2000"/>
            </a:lvl5pPr>
            <a:lvl6pPr marL="2286000" indent="0">
              <a:buNone/>
              <a:defRPr lang="pl-PL" sz="2000"/>
            </a:lvl6pPr>
            <a:lvl7pPr marL="2743200" indent="0">
              <a:buNone/>
              <a:defRPr lang="pl-PL" sz="2000"/>
            </a:lvl7pPr>
            <a:lvl8pPr marL="3200400" indent="0">
              <a:buNone/>
              <a:defRPr lang="pl-PL" sz="2000"/>
            </a:lvl8pPr>
            <a:lvl9pPr marL="3657600" indent="0">
              <a:buNone/>
              <a:defRPr lang="pl-PL" sz="2000"/>
            </a:lvl9pPr>
          </a:lstStyle>
          <a:p>
            <a:endParaRPr lang="pl-PL"/>
          </a:p>
        </p:txBody>
      </p:sp>
      <p:sp>
        <p:nvSpPr>
          <p:cNvPr id="4" name="Text Placeholder 3"/>
          <p:cNvSpPr>
            <a:spLocks noGrp="1"/>
          </p:cNvSpPr>
          <p:nvPr>
            <p:ph type="body" sz="half" idx="2"/>
          </p:nvPr>
        </p:nvSpPr>
        <p:spPr>
          <a:xfrm>
            <a:off x="1792288" y="5367338"/>
            <a:ext cx="5486400" cy="804862"/>
          </a:xfrm>
        </p:spPr>
        <p:txBody>
          <a:bodyPr/>
          <a:lstStyle>
            <a:lvl1pPr marL="0" indent="0">
              <a:buNone/>
              <a:defRPr lang="pl-PL" sz="1400"/>
            </a:lvl1pPr>
            <a:lvl2pPr marL="457200" indent="0">
              <a:buNone/>
              <a:defRPr lang="pl-PL" sz="1200"/>
            </a:lvl2pPr>
            <a:lvl3pPr marL="914400" indent="0">
              <a:buNone/>
              <a:defRPr lang="pl-PL" sz="1000"/>
            </a:lvl3pPr>
            <a:lvl4pPr marL="1371600" indent="0">
              <a:buNone/>
              <a:defRPr lang="pl-PL" sz="900"/>
            </a:lvl4pPr>
            <a:lvl5pPr marL="1828800" indent="0">
              <a:buNone/>
              <a:defRPr lang="pl-PL" sz="900"/>
            </a:lvl5pPr>
            <a:lvl6pPr marL="2286000" indent="0">
              <a:buNone/>
              <a:defRPr lang="pl-PL" sz="900"/>
            </a:lvl6pPr>
            <a:lvl7pPr marL="2743200" indent="0">
              <a:buNone/>
              <a:defRPr lang="pl-PL" sz="900"/>
            </a:lvl7pPr>
            <a:lvl8pPr marL="3200400" indent="0">
              <a:buNone/>
              <a:defRPr lang="pl-PL" sz="900"/>
            </a:lvl8pPr>
            <a:lvl9pPr marL="3657600" indent="0">
              <a:buNone/>
              <a:defRPr lang="pl-PL" sz="900"/>
            </a:lvl9pPr>
          </a:lstStyle>
          <a:p>
            <a:pPr lvl="0"/>
            <a:r>
              <a:rPr lang="pl-PL"/>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pl-PL" smtClean="0"/>
              <a:t>22.09.2026</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C1FF6DA9-008F-8B48-92A6-B652298478BF}" type="slidenum">
              <a:rPr lang="pl-PL" smtClean="0"/>
              <a:t>‹#›</a:t>
            </a:fld>
            <a:endParaRPr lang="pl-PL"/>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Click to edit Master title style</a:t>
            </a:r>
          </a:p>
        </p:txBody>
      </p:sp>
      <p:sp>
        <p:nvSpPr>
          <p:cNvPr id="3" name="Vertical Text Placeholder 2"/>
          <p:cNvSpPr>
            <a:spLocks noGrp="1"/>
          </p:cNvSpPr>
          <p:nvPr>
            <p:ph type="body" orient="vert" idx="1"/>
          </p:nvPr>
        </p:nvSpPr>
        <p:spPr/>
        <p:txBody>
          <a:bodyPr vert="eaVert"/>
          <a:lstStyle/>
          <a:p>
            <a:pPr lvl="0"/>
            <a:r>
              <a:rPr lang="pl-PL"/>
              <a:t>Click to edit Master text styles</a:t>
            </a:r>
          </a:p>
          <a:p>
            <a:pPr lvl="1"/>
            <a:r>
              <a:rPr lang="pl-PL"/>
              <a:t>Second level</a:t>
            </a:r>
          </a:p>
          <a:p>
            <a:pPr lvl="2"/>
            <a:r>
              <a:rPr lang="pl-PL"/>
              <a:t>Third level</a:t>
            </a:r>
          </a:p>
          <a:p>
            <a:pPr lvl="3"/>
            <a:r>
              <a:rPr lang="pl-PL"/>
              <a:t>Fourth level</a:t>
            </a:r>
          </a:p>
          <a:p>
            <a:pPr lvl="4"/>
            <a:r>
              <a:rPr lang="pl-PL"/>
              <a:t>Fifth level</a:t>
            </a:r>
          </a:p>
        </p:txBody>
      </p:sp>
      <p:sp>
        <p:nvSpPr>
          <p:cNvPr id="4" name="Date Placeholder 3"/>
          <p:cNvSpPr>
            <a:spLocks noGrp="1"/>
          </p:cNvSpPr>
          <p:nvPr>
            <p:ph type="dt" sz="half" idx="10"/>
          </p:nvPr>
        </p:nvSpPr>
        <p:spPr/>
        <p:txBody>
          <a:bodyPr/>
          <a:lstStyle/>
          <a:p>
            <a:fld id="{5BCAD085-E8A6-8845-BD4E-CB4CCA059FC4}" type="datetimeFigureOut">
              <a:rPr lang="pl-PL" smtClean="0"/>
              <a:t>22.09.2026</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C1FF6DA9-008F-8B48-92A6-B652298478BF}" type="slidenum">
              <a:rPr lang="pl-PL" smtClean="0"/>
              <a:t>‹#›</a:t>
            </a:fld>
            <a:endParaRPr lang="pl-PL"/>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pl-PL"/>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pl-PL"/>
              <a:t>Click to edit Master text styles</a:t>
            </a:r>
          </a:p>
          <a:p>
            <a:pPr lvl="1"/>
            <a:r>
              <a:rPr lang="pl-PL"/>
              <a:t>Second level</a:t>
            </a:r>
          </a:p>
          <a:p>
            <a:pPr lvl="2"/>
            <a:r>
              <a:rPr lang="pl-PL"/>
              <a:t>Third level</a:t>
            </a:r>
          </a:p>
          <a:p>
            <a:pPr lvl="3"/>
            <a:r>
              <a:rPr lang="pl-PL"/>
              <a:t>Fourth level</a:t>
            </a:r>
          </a:p>
          <a:p>
            <a:pPr lvl="4"/>
            <a:r>
              <a:rPr lang="pl-PL"/>
              <a:t>Fifth level</a:t>
            </a:r>
          </a:p>
        </p:txBody>
      </p:sp>
      <p:sp>
        <p:nvSpPr>
          <p:cNvPr id="4" name="Date Placeholder 3"/>
          <p:cNvSpPr>
            <a:spLocks noGrp="1"/>
          </p:cNvSpPr>
          <p:nvPr>
            <p:ph type="dt" sz="half" idx="10"/>
          </p:nvPr>
        </p:nvSpPr>
        <p:spPr/>
        <p:txBody>
          <a:bodyPr/>
          <a:lstStyle/>
          <a:p>
            <a:fld id="{5BCAD085-E8A6-8845-BD4E-CB4CCA059FC4}" type="datetimeFigureOut">
              <a:rPr lang="pl-PL" smtClean="0"/>
              <a:t>22.09.2026</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C1FF6DA9-008F-8B48-92A6-B652298478BF}" type="slidenum">
              <a:rPr lang="pl-PL" smtClean="0"/>
              <a:t>‹#›</a:t>
            </a:fld>
            <a:endParaRPr lang="pl-PL"/>
          </a:p>
        </p:txBody>
      </p:sp>
    </p:spTree>
    <p:extLst>
      <p:ext uri="{BB962C8B-B14F-4D97-AF65-F5344CB8AC3E}">
        <p14:creationId xmlns:p14="http://schemas.microsoft.com/office/powerpoint/2010/main" val="3612223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Slajd tytułowy">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B4F1B8E-9B2F-4908-81E0-E7E8FBEF8089}"/>
              </a:ext>
            </a:extLst>
          </p:cNvPr>
          <p:cNvSpPr>
            <a:spLocks noGrp="1"/>
          </p:cNvSpPr>
          <p:nvPr>
            <p:ph type="ctrTitle" hasCustomPrompt="1"/>
          </p:nvPr>
        </p:nvSpPr>
        <p:spPr>
          <a:xfrm>
            <a:off x="5961529" y="1600567"/>
            <a:ext cx="5611907" cy="2590839"/>
          </a:xfrm>
        </p:spPr>
        <p:txBody>
          <a:bodyPr anchor="t">
            <a:noAutofit/>
          </a:bodyPr>
          <a:lstStyle>
            <a:lvl1pPr algn="l">
              <a:lnSpc>
                <a:spcPct val="100000"/>
              </a:lnSpc>
              <a:defRPr lang="pl-PL" sz="2800" b="1">
                <a:solidFill>
                  <a:srgbClr val="034363"/>
                </a:solidFill>
                <a:latin typeface="Helvetica" panose="020B0604020202020204" pitchFamily="34" charset="0"/>
                <a:cs typeface="Helvetica" panose="020B0604020202020204" pitchFamily="34" charset="0"/>
              </a:defRPr>
            </a:lvl1pPr>
          </a:lstStyle>
          <a:p>
            <a:r>
              <a:rPr lang="pl-PL" dirty="0"/>
              <a:t>[tytuł szkolenia]</a:t>
            </a:r>
          </a:p>
        </p:txBody>
      </p:sp>
      <p:sp>
        <p:nvSpPr>
          <p:cNvPr id="3" name="Podtytuł 2">
            <a:extLst>
              <a:ext uri="{FF2B5EF4-FFF2-40B4-BE49-F238E27FC236}">
                <a16:creationId xmlns:a16="http://schemas.microsoft.com/office/drawing/2014/main" id="{951B4593-3376-4655-A924-D9CEB2A34470}"/>
              </a:ext>
            </a:extLst>
          </p:cNvPr>
          <p:cNvSpPr>
            <a:spLocks noGrp="1"/>
          </p:cNvSpPr>
          <p:nvPr>
            <p:ph type="subTitle" idx="1" hasCustomPrompt="1"/>
          </p:nvPr>
        </p:nvSpPr>
        <p:spPr>
          <a:xfrm>
            <a:off x="5961529" y="4243420"/>
            <a:ext cx="5611907" cy="443984"/>
          </a:xfrm>
        </p:spPr>
        <p:txBody>
          <a:bodyPr anchor="t">
            <a:normAutofit/>
          </a:bodyPr>
          <a:lstStyle>
            <a:lvl1pPr marL="0" indent="0" algn="l">
              <a:lnSpc>
                <a:spcPct val="100000"/>
              </a:lnSpc>
              <a:buNone/>
              <a:defRPr lang="pl-PL" sz="2000">
                <a:solidFill>
                  <a:srgbClr val="034363"/>
                </a:solidFill>
                <a:latin typeface="Helvetica" panose="020B0604020202020204" pitchFamily="34" charset="0"/>
                <a:cs typeface="Helvetica" panose="020B0604020202020204" pitchFamily="34" charset="0"/>
              </a:defRPr>
            </a:lvl1pPr>
            <a:lvl2pPr marL="457200" indent="0" algn="ctr">
              <a:buNone/>
              <a:defRPr lang="pl-PL" sz="2000"/>
            </a:lvl2pPr>
            <a:lvl3pPr marL="914400" indent="0" algn="ctr">
              <a:buNone/>
              <a:defRPr lang="pl-PL" sz="1800"/>
            </a:lvl3pPr>
            <a:lvl4pPr marL="1371600" indent="0" algn="ctr">
              <a:buNone/>
              <a:defRPr lang="pl-PL" sz="1600"/>
            </a:lvl4pPr>
            <a:lvl5pPr marL="1828800" indent="0" algn="ctr">
              <a:buNone/>
              <a:defRPr lang="pl-PL" sz="1600"/>
            </a:lvl5pPr>
            <a:lvl6pPr marL="2286000" indent="0" algn="ctr">
              <a:buNone/>
              <a:defRPr lang="pl-PL" sz="1600"/>
            </a:lvl6pPr>
            <a:lvl7pPr marL="2743200" indent="0" algn="ctr">
              <a:buNone/>
              <a:defRPr lang="pl-PL" sz="1600"/>
            </a:lvl7pPr>
            <a:lvl8pPr marL="3200400" indent="0" algn="ctr">
              <a:buNone/>
              <a:defRPr lang="pl-PL" sz="1600"/>
            </a:lvl8pPr>
            <a:lvl9pPr marL="3657600" indent="0" algn="ctr">
              <a:buNone/>
              <a:defRPr lang="pl-PL" sz="1600"/>
            </a:lvl9pPr>
          </a:lstStyle>
          <a:p>
            <a:r>
              <a:rPr lang="pl-PL" dirty="0"/>
              <a:t>[tytuł naukowy, Imię i Nazwisko Autora]</a:t>
            </a:r>
          </a:p>
        </p:txBody>
      </p:sp>
      <p:sp>
        <p:nvSpPr>
          <p:cNvPr id="4" name="Symbol zastępczy daty 3">
            <a:extLst>
              <a:ext uri="{FF2B5EF4-FFF2-40B4-BE49-F238E27FC236}">
                <a16:creationId xmlns:a16="http://schemas.microsoft.com/office/drawing/2014/main" id="{36432D04-9973-438E-987A-B438DB571076}"/>
              </a:ext>
            </a:extLst>
          </p:cNvPr>
          <p:cNvSpPr>
            <a:spLocks noGrp="1"/>
          </p:cNvSpPr>
          <p:nvPr>
            <p:ph type="dt" sz="half" idx="10"/>
          </p:nvPr>
        </p:nvSpPr>
        <p:spPr/>
        <p:txBody>
          <a:bodyPr/>
          <a:lstStyle/>
          <a:p>
            <a:fld id="{C691E554-A24B-4A5C-A685-791DCC716C3F}" type="datetimeFigureOut">
              <a:rPr lang="pl-PL" smtClean="0"/>
              <a:t>22.09.2026</a:t>
            </a:fld>
            <a:endParaRPr lang="pl-PL"/>
          </a:p>
        </p:txBody>
      </p:sp>
      <p:sp>
        <p:nvSpPr>
          <p:cNvPr id="5" name="Symbol zastępczy stopki 4">
            <a:extLst>
              <a:ext uri="{FF2B5EF4-FFF2-40B4-BE49-F238E27FC236}">
                <a16:creationId xmlns:a16="http://schemas.microsoft.com/office/drawing/2014/main" id="{6C5A26D3-F7D5-4617-B7A0-6155B8E60749}"/>
              </a:ext>
            </a:extLst>
          </p:cNvPr>
          <p:cNvSpPr>
            <a:spLocks noGrp="1"/>
          </p:cNvSpPr>
          <p:nvPr>
            <p:ph type="ftr" sz="quarter" idx="11"/>
          </p:nvPr>
        </p:nvSpPr>
        <p:spPr/>
        <p:txBody>
          <a:bodyPr/>
          <a:lstStyle/>
          <a:p>
            <a:endParaRPr lang="pl-PL"/>
          </a:p>
        </p:txBody>
      </p:sp>
      <p:sp>
        <p:nvSpPr>
          <p:cNvPr id="14" name="Symbol zastępczy tekstu 13">
            <a:extLst>
              <a:ext uri="{FF2B5EF4-FFF2-40B4-BE49-F238E27FC236}">
                <a16:creationId xmlns:a16="http://schemas.microsoft.com/office/drawing/2014/main" id="{9238BABB-9D61-4C44-8AFF-8479165DCC38}"/>
              </a:ext>
            </a:extLst>
          </p:cNvPr>
          <p:cNvSpPr>
            <a:spLocks noGrp="1"/>
          </p:cNvSpPr>
          <p:nvPr>
            <p:ph type="body" sz="quarter" idx="13" hasCustomPrompt="1"/>
          </p:nvPr>
        </p:nvSpPr>
        <p:spPr>
          <a:xfrm>
            <a:off x="5961529" y="989769"/>
            <a:ext cx="5611812" cy="568701"/>
          </a:xfrm>
        </p:spPr>
        <p:txBody>
          <a:bodyPr anchor="ctr">
            <a:normAutofit/>
          </a:bodyPr>
          <a:lstStyle>
            <a:lvl1pPr marL="0" indent="0" algn="l">
              <a:buNone/>
              <a:defRPr lang="pl-PL" sz="2000" b="0">
                <a:solidFill>
                  <a:srgbClr val="C75139"/>
                </a:solidFill>
                <a:latin typeface="Helvetica" panose="020B0604020202020204" pitchFamily="34" charset="0"/>
                <a:cs typeface="Helvetica" panose="020B0604020202020204" pitchFamily="34" charset="0"/>
              </a:defRPr>
            </a:lvl1pPr>
          </a:lstStyle>
          <a:p>
            <a:pPr lvl="0"/>
            <a:r>
              <a:rPr lang="pl-PL" dirty="0"/>
              <a:t>MODUŁ [NAZWA]</a:t>
            </a:r>
          </a:p>
        </p:txBody>
      </p:sp>
      <p:pic>
        <p:nvPicPr>
          <p:cNvPr id="16" name="Obraz 15" descr="Zestaw logotypów programu Fundusze Europejskie dla Rozwoju Społecznego, Rzeczypospolitej Polskiej, dofinansowania Unii Europejskiej, Unii Europejskiej oraz NCBR.">
            <a:extLst>
              <a:ext uri="{FF2B5EF4-FFF2-40B4-BE49-F238E27FC236}">
                <a16:creationId xmlns:a16="http://schemas.microsoft.com/office/drawing/2014/main" id="{54D54DD4-BAE5-435C-9372-54B82AF7099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64723" y="5860352"/>
            <a:ext cx="9593611" cy="905258"/>
          </a:xfrm>
          <a:prstGeom prst="rect">
            <a:avLst/>
          </a:prstGeom>
        </p:spPr>
      </p:pic>
      <p:sp>
        <p:nvSpPr>
          <p:cNvPr id="7" name="Symbol zastępczy tekstu 6">
            <a:extLst>
              <a:ext uri="{FF2B5EF4-FFF2-40B4-BE49-F238E27FC236}">
                <a16:creationId xmlns:a16="http://schemas.microsoft.com/office/drawing/2014/main" id="{14F271A5-D2FF-4F2C-8BC7-B03F65D28005}"/>
              </a:ext>
            </a:extLst>
          </p:cNvPr>
          <p:cNvSpPr>
            <a:spLocks noGrp="1"/>
          </p:cNvSpPr>
          <p:nvPr>
            <p:ph type="body" sz="quarter" idx="14" hasCustomPrompt="1"/>
          </p:nvPr>
        </p:nvSpPr>
        <p:spPr>
          <a:xfrm>
            <a:off x="5961529" y="4739418"/>
            <a:ext cx="5611812" cy="443984"/>
          </a:xfrm>
        </p:spPr>
        <p:txBody>
          <a:bodyPr>
            <a:noAutofit/>
          </a:bodyPr>
          <a:lstStyle>
            <a:lvl1pPr marL="0" indent="0">
              <a:buNone/>
              <a:defRPr lang="pl-PL" sz="2000"/>
            </a:lvl1pPr>
            <a:lvl2pPr>
              <a:defRPr lang="pl-PL" sz="2000"/>
            </a:lvl2pPr>
            <a:lvl3pPr>
              <a:defRPr lang="pl-PL" sz="2000"/>
            </a:lvl3pPr>
            <a:lvl4pPr>
              <a:defRPr lang="pl-PL" sz="2000"/>
            </a:lvl4pPr>
            <a:lvl5pPr marL="1828800" indent="0">
              <a:buNone/>
              <a:defRPr lang="pl-PL" sz="2000"/>
            </a:lvl5pPr>
          </a:lstStyle>
          <a:p>
            <a:r>
              <a:rPr lang="pl-PL" dirty="0"/>
              <a:t>[tytuł naukowy, Imię i Nazwisko Autora]</a:t>
            </a:r>
          </a:p>
        </p:txBody>
      </p:sp>
      <p:sp>
        <p:nvSpPr>
          <p:cNvPr id="9" name="Symbol zastępczy tekstu 8">
            <a:extLst>
              <a:ext uri="{FF2B5EF4-FFF2-40B4-BE49-F238E27FC236}">
                <a16:creationId xmlns:a16="http://schemas.microsoft.com/office/drawing/2014/main" id="{6CFE80B2-EC0A-4908-AFA8-9DAE7445E5EA}"/>
              </a:ext>
            </a:extLst>
          </p:cNvPr>
          <p:cNvSpPr>
            <a:spLocks noGrp="1"/>
          </p:cNvSpPr>
          <p:nvPr>
            <p:ph type="body" sz="quarter" idx="15" hasCustomPrompt="1"/>
          </p:nvPr>
        </p:nvSpPr>
        <p:spPr>
          <a:xfrm>
            <a:off x="5961529" y="5299885"/>
            <a:ext cx="5611812" cy="540620"/>
          </a:xfrm>
        </p:spPr>
        <p:txBody>
          <a:bodyPr>
            <a:noAutofit/>
          </a:bodyPr>
          <a:lstStyle>
            <a:lvl1pPr marL="0" indent="0">
              <a:lnSpc>
                <a:spcPct val="100000"/>
              </a:lnSpc>
              <a:buNone/>
              <a:defRPr lang="pl-PL" sz="1400">
                <a:solidFill>
                  <a:srgbClr val="C75139"/>
                </a:solidFill>
              </a:defRPr>
            </a:lvl1pPr>
            <a:lvl2pPr>
              <a:defRPr lang="pl-PL">
                <a:solidFill>
                  <a:srgbClr val="C75139"/>
                </a:solidFill>
              </a:defRPr>
            </a:lvl2pPr>
            <a:lvl3pPr>
              <a:defRPr lang="pl-PL">
                <a:solidFill>
                  <a:srgbClr val="C75139"/>
                </a:solidFill>
              </a:defRPr>
            </a:lvl3pPr>
            <a:lvl4pPr>
              <a:defRPr lang="pl-PL">
                <a:solidFill>
                  <a:srgbClr val="C75139"/>
                </a:solidFill>
              </a:defRPr>
            </a:lvl4pPr>
            <a:lvl5pPr>
              <a:defRPr lang="pl-PL">
                <a:solidFill>
                  <a:srgbClr val="C75139"/>
                </a:solidFill>
              </a:defRPr>
            </a:lvl5pPr>
          </a:lstStyle>
          <a:p>
            <a:pPr lvl="0"/>
            <a:r>
              <a:rPr lang="pl-PL" dirty="0"/>
              <a:t>Materiał dostępny na licencji Creative </a:t>
            </a:r>
            <a:r>
              <a:rPr lang="pl-PL" dirty="0" err="1"/>
              <a:t>Commons</a:t>
            </a:r>
            <a:r>
              <a:rPr lang="pl-PL" dirty="0"/>
              <a:t> Uznanie autorstwa 4.0 Międzynarodowe (CC BY 4.0)</a:t>
            </a:r>
          </a:p>
        </p:txBody>
      </p:sp>
      <p:pic>
        <p:nvPicPr>
          <p:cNvPr id="13" name="Obraz 12" descr="Logo Uniwersytetu Kazimierza Wielkiego w Bydgoszczy.">
            <a:extLst>
              <a:ext uri="{FF2B5EF4-FFF2-40B4-BE49-F238E27FC236}">
                <a16:creationId xmlns:a16="http://schemas.microsoft.com/office/drawing/2014/main" id="{F3662050-B2C6-4FF0-B785-0BC4A96F251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905542" y="74268"/>
            <a:ext cx="1824782" cy="886323"/>
          </a:xfrm>
          <a:prstGeom prst="rect">
            <a:avLst/>
          </a:prstGeom>
        </p:spPr>
      </p:pic>
      <p:pic>
        <p:nvPicPr>
          <p:cNvPr id="18" name="Obraz 17">
            <a:extLst>
              <a:ext uri="{FF2B5EF4-FFF2-40B4-BE49-F238E27FC236}">
                <a16:creationId xmlns:a16="http://schemas.microsoft.com/office/drawing/2014/main" id="{45221095-D85B-4830-A86B-030E34C0F8AA}"/>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4493"/>
            <a:ext cx="5838137" cy="5838137"/>
          </a:xfrm>
          <a:prstGeom prst="rect">
            <a:avLst/>
          </a:prstGeom>
        </p:spPr>
      </p:pic>
    </p:spTree>
    <p:extLst>
      <p:ext uri="{BB962C8B-B14F-4D97-AF65-F5344CB8AC3E}">
        <p14:creationId xmlns:p14="http://schemas.microsoft.com/office/powerpoint/2010/main" val="20960182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
        <p:nvSpPr>
          <p:cNvPr id="900" name="Title Placeholder (accessibility fix)"/>
          <p:cNvSpPr>
            <a:spLocks noGrp="1"/>
          </p:cNvSpPr>
          <p:nvPr>
            <p:ph type="title"/>
          </p:nvPr>
        </p:nvSpPr>
        <p:spPr/>
        <p:txBody>
          <a:bodyPr/>
          <a:lstStyle/>
          <a:p>
            <a:r>
              <a:rPr lang="pl-PL"/>
              <a:t>Click to edit Master title style</a:t>
            </a:r>
          </a:p>
        </p:txBody>
      </p:sp>
    </p:spTree>
    <p:extLst>
      <p:ext uri="{BB962C8B-B14F-4D97-AF65-F5344CB8AC3E}">
        <p14:creationId xmlns:p14="http://schemas.microsoft.com/office/powerpoint/2010/main" val="28441993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Slajd przedostatni">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7A50519-456F-45C1-B4B9-1BB64B72DFC0}"/>
              </a:ext>
            </a:extLst>
          </p:cNvPr>
          <p:cNvSpPr>
            <a:spLocks noGrp="1"/>
          </p:cNvSpPr>
          <p:nvPr>
            <p:ph type="title" hasCustomPrompt="1"/>
          </p:nvPr>
        </p:nvSpPr>
        <p:spPr>
          <a:xfrm>
            <a:off x="838200" y="1459079"/>
            <a:ext cx="10515600" cy="1836657"/>
          </a:xfrm>
        </p:spPr>
        <p:txBody>
          <a:bodyPr anchor="t">
            <a:normAutofit/>
          </a:bodyPr>
          <a:lstStyle>
            <a:lvl1pPr>
              <a:lnSpc>
                <a:spcPct val="150000"/>
              </a:lnSpc>
              <a:defRPr lang="pl-PL" sz="2200" b="1">
                <a:solidFill>
                  <a:srgbClr val="034363"/>
                </a:solidFill>
                <a:latin typeface="Helvetica" panose="020B0604020202020204" pitchFamily="34" charset="0"/>
                <a:cs typeface="Helvetica" panose="020B0604020202020204" pitchFamily="34" charset="0"/>
              </a:defRPr>
            </a:lvl1pPr>
          </a:lstStyle>
          <a:p>
            <a:r>
              <a:rPr lang="pl-PL" dirty="0"/>
              <a:t>Materiał opracowano w ramach projektu</a:t>
            </a:r>
            <a:br>
              <a:rPr lang="pl-PL" dirty="0"/>
            </a:br>
            <a:r>
              <a:rPr lang="pl-PL" dirty="0"/>
              <a:t>„Administrowanie UKW w 4K”</a:t>
            </a:r>
            <a:br>
              <a:rPr lang="pl-PL" dirty="0"/>
            </a:br>
            <a:r>
              <a:rPr lang="pl-PL" dirty="0"/>
              <a:t> nr FERS.01.05-IP.08-0319/25-00</a:t>
            </a:r>
          </a:p>
        </p:txBody>
      </p:sp>
      <p:sp>
        <p:nvSpPr>
          <p:cNvPr id="9" name="Symbol zastępczy tekstu 8">
            <a:extLst>
              <a:ext uri="{FF2B5EF4-FFF2-40B4-BE49-F238E27FC236}">
                <a16:creationId xmlns:a16="http://schemas.microsoft.com/office/drawing/2014/main" id="{F6903FEF-3A7C-4E9D-B527-7C790D39C1A5}"/>
              </a:ext>
            </a:extLst>
          </p:cNvPr>
          <p:cNvSpPr>
            <a:spLocks noGrp="1"/>
          </p:cNvSpPr>
          <p:nvPr>
            <p:ph type="body" sz="quarter" idx="13" hasCustomPrompt="1"/>
          </p:nvPr>
        </p:nvSpPr>
        <p:spPr>
          <a:xfrm>
            <a:off x="838200" y="3370888"/>
            <a:ext cx="10515600" cy="1836657"/>
          </a:xfrm>
        </p:spPr>
        <p:txBody>
          <a:bodyPr>
            <a:normAutofit/>
          </a:bodyPr>
          <a:lstStyle>
            <a:lvl1pPr marL="0" indent="0">
              <a:lnSpc>
                <a:spcPct val="150000"/>
              </a:lnSpc>
              <a:buNone/>
              <a:defRPr lang="pl-PL" sz="2200">
                <a:solidFill>
                  <a:srgbClr val="034363"/>
                </a:solidFill>
                <a:latin typeface="Helvetica" panose="020B0604020202020204" pitchFamily="34" charset="0"/>
                <a:cs typeface="Helvetica" panose="020B0604020202020204" pitchFamily="34" charset="0"/>
              </a:defRPr>
            </a:lvl1pPr>
            <a:lvl2pPr>
              <a:defRPr lang="pl-PL">
                <a:solidFill>
                  <a:srgbClr val="034363"/>
                </a:solidFill>
                <a:latin typeface="Montserrat" panose="00000500000000000000" pitchFamily="2" charset="-18"/>
              </a:defRPr>
            </a:lvl2pPr>
            <a:lvl3pPr>
              <a:defRPr lang="pl-PL">
                <a:solidFill>
                  <a:srgbClr val="034363"/>
                </a:solidFill>
                <a:latin typeface="Montserrat" panose="00000500000000000000" pitchFamily="2" charset="-18"/>
              </a:defRPr>
            </a:lvl3pPr>
            <a:lvl4pPr>
              <a:defRPr lang="pl-PL">
                <a:solidFill>
                  <a:srgbClr val="034363"/>
                </a:solidFill>
                <a:latin typeface="Montserrat" panose="00000500000000000000" pitchFamily="2" charset="-18"/>
              </a:defRPr>
            </a:lvl4pPr>
            <a:lvl5pPr>
              <a:defRPr lang="pl-PL">
                <a:solidFill>
                  <a:srgbClr val="034363"/>
                </a:solidFill>
                <a:latin typeface="Montserrat" panose="00000500000000000000" pitchFamily="2" charset="-18"/>
              </a:defRPr>
            </a:lvl5pPr>
          </a:lstStyle>
          <a:p>
            <a:pPr lvl="0"/>
            <a:r>
              <a:rPr lang="pl-PL" dirty="0"/>
              <a:t>Projekt realizowany w ramach programu Fundusze Europejskie dla Rozwoju Społecznego 2021–2027, współfinansowanego ze środków Europejskiego Funduszu Społecznego Plus oraz budżetu państwa.</a:t>
            </a:r>
          </a:p>
        </p:txBody>
      </p:sp>
      <p:pic>
        <p:nvPicPr>
          <p:cNvPr id="8" name="Obraz 7" descr="Zestaw logotypów programu Fundusze Europejskie dla Rozwoju Społecznego, Rzeczypospolitej Polskiej, dofinansowania Unii Europejskiej, Unii Europejskiej oraz NCBR.">
            <a:extLst>
              <a:ext uri="{FF2B5EF4-FFF2-40B4-BE49-F238E27FC236}">
                <a16:creationId xmlns:a16="http://schemas.microsoft.com/office/drawing/2014/main" id="{5403E6EC-F24E-486C-8B37-442BAE5E8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64723" y="5860352"/>
            <a:ext cx="9593611" cy="905258"/>
          </a:xfrm>
          <a:prstGeom prst="rect">
            <a:avLst/>
          </a:prstGeom>
        </p:spPr>
      </p:pic>
    </p:spTree>
    <p:extLst>
      <p:ext uri="{BB962C8B-B14F-4D97-AF65-F5344CB8AC3E}">
        <p14:creationId xmlns:p14="http://schemas.microsoft.com/office/powerpoint/2010/main" val="13799799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Slajd końcowy">
    <p:spTree>
      <p:nvGrpSpPr>
        <p:cNvPr id="1" name=""/>
        <p:cNvGrpSpPr/>
        <p:nvPr/>
      </p:nvGrpSpPr>
      <p:grpSpPr>
        <a:xfrm>
          <a:off x="0" y="0"/>
          <a:ext cx="0" cy="0"/>
          <a:chOff x="0" y="0"/>
          <a:chExt cx="0" cy="0"/>
        </a:xfrm>
      </p:grpSpPr>
      <p:sp>
        <p:nvSpPr>
          <p:cNvPr id="3" name="Symbol zastępczy daty 2">
            <a:extLst>
              <a:ext uri="{FF2B5EF4-FFF2-40B4-BE49-F238E27FC236}">
                <a16:creationId xmlns:a16="http://schemas.microsoft.com/office/drawing/2014/main" id="{3CCFA0BA-F2F2-40D9-9E69-994B404C13D9}"/>
              </a:ext>
            </a:extLst>
          </p:cNvPr>
          <p:cNvSpPr>
            <a:spLocks noGrp="1"/>
          </p:cNvSpPr>
          <p:nvPr>
            <p:ph type="dt" sz="half" idx="10"/>
          </p:nvPr>
        </p:nvSpPr>
        <p:spPr/>
        <p:txBody>
          <a:bodyPr/>
          <a:lstStyle/>
          <a:p>
            <a:fld id="{C691E554-A24B-4A5C-A685-791DCC716C3F}" type="datetimeFigureOut">
              <a:rPr lang="pl-PL" smtClean="0"/>
              <a:t>22.09.2026</a:t>
            </a:fld>
            <a:endParaRPr lang="pl-PL"/>
          </a:p>
        </p:txBody>
      </p:sp>
      <p:sp>
        <p:nvSpPr>
          <p:cNvPr id="4" name="Symbol zastępczy stopki 3">
            <a:extLst>
              <a:ext uri="{FF2B5EF4-FFF2-40B4-BE49-F238E27FC236}">
                <a16:creationId xmlns:a16="http://schemas.microsoft.com/office/drawing/2014/main" id="{FC1FBDD8-C204-45BF-8D90-A814B9AF5DAF}"/>
              </a:ext>
            </a:extLst>
          </p:cNvPr>
          <p:cNvSpPr>
            <a:spLocks noGrp="1"/>
          </p:cNvSpPr>
          <p:nvPr>
            <p:ph type="ftr" sz="quarter" idx="11"/>
          </p:nvPr>
        </p:nvSpPr>
        <p:spPr/>
        <p:txBody>
          <a:bodyPr/>
          <a:lstStyle/>
          <a:p>
            <a:endParaRPr lang="pl-PL"/>
          </a:p>
        </p:txBody>
      </p:sp>
      <p:sp>
        <p:nvSpPr>
          <p:cNvPr id="15" name="Symbol zastępczy tekstu 14">
            <a:extLst>
              <a:ext uri="{FF2B5EF4-FFF2-40B4-BE49-F238E27FC236}">
                <a16:creationId xmlns:a16="http://schemas.microsoft.com/office/drawing/2014/main" id="{CFCC7789-D7BF-4A28-9CEA-CBC57ABD34D0}"/>
              </a:ext>
            </a:extLst>
          </p:cNvPr>
          <p:cNvSpPr>
            <a:spLocks noGrp="1"/>
          </p:cNvSpPr>
          <p:nvPr>
            <p:ph type="body" sz="quarter" idx="15" hasCustomPrompt="1"/>
          </p:nvPr>
        </p:nvSpPr>
        <p:spPr>
          <a:xfrm>
            <a:off x="5961063" y="3214500"/>
            <a:ext cx="5611812" cy="346380"/>
          </a:xfrm>
        </p:spPr>
        <p:txBody>
          <a:bodyPr anchor="t">
            <a:normAutofit/>
          </a:bodyPr>
          <a:lstStyle>
            <a:lvl1pPr marL="0" indent="0">
              <a:lnSpc>
                <a:spcPct val="100000"/>
              </a:lnSpc>
              <a:buNone/>
              <a:defRPr lang="pl-PL" sz="2000" b="0">
                <a:solidFill>
                  <a:srgbClr val="034363"/>
                </a:solidFill>
                <a:latin typeface="Helvetica" panose="020B0604020202020204" pitchFamily="34" charset="0"/>
                <a:cs typeface="Helvetica" panose="020B0604020202020204" pitchFamily="34" charset="0"/>
              </a:defRPr>
            </a:lvl1pPr>
            <a:lvl2pPr>
              <a:defRPr lang="pl-PL">
                <a:solidFill>
                  <a:srgbClr val="034363"/>
                </a:solidFill>
              </a:defRPr>
            </a:lvl2pPr>
            <a:lvl3pPr>
              <a:defRPr lang="pl-PL">
                <a:solidFill>
                  <a:srgbClr val="034363"/>
                </a:solidFill>
              </a:defRPr>
            </a:lvl3pPr>
            <a:lvl4pPr>
              <a:defRPr lang="pl-PL">
                <a:solidFill>
                  <a:srgbClr val="034363"/>
                </a:solidFill>
              </a:defRPr>
            </a:lvl4pPr>
            <a:lvl5pPr>
              <a:defRPr lang="pl-PL">
                <a:solidFill>
                  <a:srgbClr val="034363"/>
                </a:solidFill>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lang="pl-PL"/>
            </a:pPr>
            <a:r>
              <a:rPr lang="pl-PL" dirty="0"/>
              <a:t>Materiał szkoleniowy przygotowany przez: </a:t>
            </a:r>
          </a:p>
        </p:txBody>
      </p:sp>
      <p:sp>
        <p:nvSpPr>
          <p:cNvPr id="5" name="Symbol zastępczy tekstu 4">
            <a:extLst>
              <a:ext uri="{FF2B5EF4-FFF2-40B4-BE49-F238E27FC236}">
                <a16:creationId xmlns:a16="http://schemas.microsoft.com/office/drawing/2014/main" id="{85B70059-1D37-44B3-8A25-CBEC36E00843}"/>
              </a:ext>
            </a:extLst>
          </p:cNvPr>
          <p:cNvSpPr>
            <a:spLocks noGrp="1"/>
          </p:cNvSpPr>
          <p:nvPr>
            <p:ph type="body" sz="quarter" idx="16" hasCustomPrompt="1"/>
          </p:nvPr>
        </p:nvSpPr>
        <p:spPr>
          <a:xfrm>
            <a:off x="5961063" y="5157265"/>
            <a:ext cx="5611812" cy="654451"/>
          </a:xfrm>
        </p:spPr>
        <p:txBody>
          <a:bodyPr>
            <a:noAutofit/>
          </a:bodyPr>
          <a:lstStyle>
            <a:lvl1pPr marL="0" indent="0">
              <a:lnSpc>
                <a:spcPct val="100000"/>
              </a:lnSpc>
              <a:buNone/>
              <a:defRPr lang="pl-PL" sz="1700">
                <a:solidFill>
                  <a:srgbClr val="C75139"/>
                </a:solidFill>
              </a:defRPr>
            </a:lvl1pPr>
            <a:lvl2pPr>
              <a:defRPr lang="pl-PL" sz="2000"/>
            </a:lvl2pPr>
            <a:lvl3pPr>
              <a:defRPr lang="pl-PL" sz="2000"/>
            </a:lvl3pPr>
            <a:lvl4pPr>
              <a:defRPr lang="pl-PL" sz="2000"/>
            </a:lvl4pPr>
            <a:lvl5pPr>
              <a:defRPr lang="pl-PL" sz="2000"/>
            </a:lvl5pPr>
          </a:lstStyle>
          <a:p>
            <a:r>
              <a:rPr lang="pl-PL" dirty="0"/>
              <a:t>Udostępniono na licencji CC BY 4.0 https://creativecommons.org/licenses/by/4.0/deed.pl</a:t>
            </a:r>
          </a:p>
        </p:txBody>
      </p:sp>
      <p:pic>
        <p:nvPicPr>
          <p:cNvPr id="13" name="Obraz 12" descr="Zestaw logotypów programu Fundusze Europejskie dla Rozwoju Społecznego, Rzeczypospolitej Polskiej, dofinansowania Unii Europejskiej, Unii Europejskiej oraz NCBR.">
            <a:extLst>
              <a:ext uri="{FF2B5EF4-FFF2-40B4-BE49-F238E27FC236}">
                <a16:creationId xmlns:a16="http://schemas.microsoft.com/office/drawing/2014/main" id="{8DC671EC-E60E-4AF2-93A5-742E34AF350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64723" y="5860352"/>
            <a:ext cx="9593611" cy="905258"/>
          </a:xfrm>
          <a:prstGeom prst="rect">
            <a:avLst/>
          </a:prstGeom>
        </p:spPr>
      </p:pic>
      <p:sp>
        <p:nvSpPr>
          <p:cNvPr id="11" name="Podtytuł 2">
            <a:extLst>
              <a:ext uri="{FF2B5EF4-FFF2-40B4-BE49-F238E27FC236}">
                <a16:creationId xmlns:a16="http://schemas.microsoft.com/office/drawing/2014/main" id="{A58B8ABE-4202-4DDC-8BF6-423BECA31092}"/>
              </a:ext>
            </a:extLst>
          </p:cNvPr>
          <p:cNvSpPr>
            <a:spLocks noGrp="1"/>
          </p:cNvSpPr>
          <p:nvPr>
            <p:ph type="subTitle" idx="1" hasCustomPrompt="1"/>
          </p:nvPr>
        </p:nvSpPr>
        <p:spPr>
          <a:xfrm>
            <a:off x="5961063" y="3601574"/>
            <a:ext cx="5612373" cy="380804"/>
          </a:xfrm>
        </p:spPr>
        <p:txBody>
          <a:bodyPr anchor="t">
            <a:normAutofit/>
          </a:bodyPr>
          <a:lstStyle>
            <a:lvl1pPr marL="0" indent="0" algn="l">
              <a:lnSpc>
                <a:spcPct val="100000"/>
              </a:lnSpc>
              <a:buNone/>
              <a:defRPr lang="pl-PL" sz="1800" b="1">
                <a:solidFill>
                  <a:srgbClr val="034363"/>
                </a:solidFill>
                <a:latin typeface="Helvetica" panose="020B0604020202020204" pitchFamily="34" charset="0"/>
                <a:cs typeface="Helvetica" panose="020B0604020202020204" pitchFamily="34" charset="0"/>
              </a:defRPr>
            </a:lvl1pPr>
            <a:lvl2pPr marL="457200" indent="0" algn="ctr">
              <a:buNone/>
              <a:defRPr lang="pl-PL" sz="2000"/>
            </a:lvl2pPr>
            <a:lvl3pPr marL="914400" indent="0" algn="ctr">
              <a:buNone/>
              <a:defRPr lang="pl-PL" sz="1800"/>
            </a:lvl3pPr>
            <a:lvl4pPr marL="1371600" indent="0" algn="ctr">
              <a:buNone/>
              <a:defRPr lang="pl-PL" sz="1600"/>
            </a:lvl4pPr>
            <a:lvl5pPr marL="1828800" indent="0" algn="ctr">
              <a:buNone/>
              <a:defRPr lang="pl-PL" sz="1600"/>
            </a:lvl5pPr>
            <a:lvl6pPr marL="2286000" indent="0" algn="ctr">
              <a:buNone/>
              <a:defRPr lang="pl-PL" sz="1600"/>
            </a:lvl6pPr>
            <a:lvl7pPr marL="2743200" indent="0" algn="ctr">
              <a:buNone/>
              <a:defRPr lang="pl-PL" sz="1600"/>
            </a:lvl7pPr>
            <a:lvl8pPr marL="3200400" indent="0" algn="ctr">
              <a:buNone/>
              <a:defRPr lang="pl-PL" sz="1600"/>
            </a:lvl8pPr>
            <a:lvl9pPr marL="3657600" indent="0" algn="ctr">
              <a:buNone/>
              <a:defRPr lang="pl-PL" sz="1600"/>
            </a:lvl9pPr>
          </a:lstStyle>
          <a:p>
            <a:r>
              <a:rPr lang="pl-PL" dirty="0"/>
              <a:t>[tytuł naukowy, Imię i Nazwisko Autora]</a:t>
            </a:r>
          </a:p>
        </p:txBody>
      </p:sp>
      <p:sp>
        <p:nvSpPr>
          <p:cNvPr id="12" name="Symbol zastępczy tekstu 6">
            <a:extLst>
              <a:ext uri="{FF2B5EF4-FFF2-40B4-BE49-F238E27FC236}">
                <a16:creationId xmlns:a16="http://schemas.microsoft.com/office/drawing/2014/main" id="{BF611248-F462-43A4-B8F8-FB520917B746}"/>
              </a:ext>
            </a:extLst>
          </p:cNvPr>
          <p:cNvSpPr>
            <a:spLocks noGrp="1"/>
          </p:cNvSpPr>
          <p:nvPr>
            <p:ph type="body" sz="quarter" idx="14" hasCustomPrompt="1"/>
          </p:nvPr>
        </p:nvSpPr>
        <p:spPr>
          <a:xfrm>
            <a:off x="5961529" y="4036028"/>
            <a:ext cx="5611812" cy="380804"/>
          </a:xfrm>
        </p:spPr>
        <p:txBody>
          <a:bodyPr>
            <a:noAutofit/>
          </a:bodyPr>
          <a:lstStyle>
            <a:lvl1pPr marL="0" indent="0">
              <a:buNone/>
              <a:defRPr lang="pl-PL" sz="1800" b="1"/>
            </a:lvl1pPr>
            <a:lvl2pPr>
              <a:defRPr lang="pl-PL" sz="2000"/>
            </a:lvl2pPr>
            <a:lvl3pPr>
              <a:defRPr lang="pl-PL" sz="2000"/>
            </a:lvl3pPr>
            <a:lvl4pPr>
              <a:defRPr lang="pl-PL" sz="2000"/>
            </a:lvl4pPr>
            <a:lvl5pPr marL="1828800" indent="0">
              <a:buNone/>
              <a:defRPr lang="pl-PL" sz="2000"/>
            </a:lvl5pPr>
          </a:lstStyle>
          <a:p>
            <a:r>
              <a:rPr lang="pl-PL" dirty="0"/>
              <a:t>[tytuł naukowy, Imię i Nazwisko Autora]</a:t>
            </a:r>
          </a:p>
        </p:txBody>
      </p:sp>
      <p:sp>
        <p:nvSpPr>
          <p:cNvPr id="14" name="Symbol zastępczy tekstu 14">
            <a:extLst>
              <a:ext uri="{FF2B5EF4-FFF2-40B4-BE49-F238E27FC236}">
                <a16:creationId xmlns:a16="http://schemas.microsoft.com/office/drawing/2014/main" id="{1759C8EC-1BA1-4AA0-879B-253F20676168}"/>
              </a:ext>
            </a:extLst>
          </p:cNvPr>
          <p:cNvSpPr>
            <a:spLocks noGrp="1"/>
          </p:cNvSpPr>
          <p:nvPr>
            <p:ph type="body" sz="quarter" idx="17" hasCustomPrompt="1"/>
          </p:nvPr>
        </p:nvSpPr>
        <p:spPr>
          <a:xfrm>
            <a:off x="5961063" y="4458890"/>
            <a:ext cx="5611812" cy="346381"/>
          </a:xfrm>
        </p:spPr>
        <p:txBody>
          <a:bodyPr anchor="t">
            <a:normAutofit/>
          </a:bodyPr>
          <a:lstStyle>
            <a:lvl1pPr marL="0" indent="0">
              <a:lnSpc>
                <a:spcPct val="100000"/>
              </a:lnSpc>
              <a:buNone/>
              <a:defRPr lang="pl-PL" sz="1800" b="0">
                <a:solidFill>
                  <a:srgbClr val="034363"/>
                </a:solidFill>
                <a:latin typeface="Helvetica" panose="020B0604020202020204" pitchFamily="34" charset="0"/>
                <a:cs typeface="Helvetica" panose="020B0604020202020204" pitchFamily="34" charset="0"/>
              </a:defRPr>
            </a:lvl1pPr>
            <a:lvl2pPr>
              <a:defRPr lang="pl-PL">
                <a:solidFill>
                  <a:srgbClr val="034363"/>
                </a:solidFill>
              </a:defRPr>
            </a:lvl2pPr>
            <a:lvl3pPr>
              <a:defRPr lang="pl-PL">
                <a:solidFill>
                  <a:srgbClr val="034363"/>
                </a:solidFill>
              </a:defRPr>
            </a:lvl3pPr>
            <a:lvl4pPr>
              <a:defRPr lang="pl-PL">
                <a:solidFill>
                  <a:srgbClr val="034363"/>
                </a:solidFill>
              </a:defRPr>
            </a:lvl4pPr>
            <a:lvl5pPr>
              <a:defRPr lang="pl-PL">
                <a:solidFill>
                  <a:srgbClr val="034363"/>
                </a:solidFill>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lang="pl-PL"/>
            </a:pPr>
            <a:r>
              <a:rPr lang="pl-PL" dirty="0"/>
              <a:t>Uniwersytet Kazimierza Wielkiego w Bydgoszczy</a:t>
            </a:r>
          </a:p>
        </p:txBody>
      </p:sp>
      <p:sp>
        <p:nvSpPr>
          <p:cNvPr id="6" name="Tytuł 5">
            <a:extLst>
              <a:ext uri="{FF2B5EF4-FFF2-40B4-BE49-F238E27FC236}">
                <a16:creationId xmlns:a16="http://schemas.microsoft.com/office/drawing/2014/main" id="{807DC764-1268-4FDF-8DE4-E6D18F8203D4}"/>
              </a:ext>
            </a:extLst>
          </p:cNvPr>
          <p:cNvSpPr>
            <a:spLocks noGrp="1"/>
          </p:cNvSpPr>
          <p:nvPr>
            <p:ph type="title" hasCustomPrompt="1"/>
          </p:nvPr>
        </p:nvSpPr>
        <p:spPr>
          <a:xfrm>
            <a:off x="5961062" y="1321916"/>
            <a:ext cx="5611812" cy="1152150"/>
          </a:xfrm>
        </p:spPr>
        <p:txBody>
          <a:bodyPr/>
          <a:lstStyle>
            <a:lvl1pPr>
              <a:defRPr lang="pl-PL">
                <a:solidFill>
                  <a:srgbClr val="C75139"/>
                </a:solidFill>
              </a:defRPr>
            </a:lvl1pPr>
          </a:lstStyle>
          <a:p>
            <a:r>
              <a:rPr lang="pl-PL" dirty="0"/>
              <a:t>Dziękujemy za uwagę!</a:t>
            </a:r>
          </a:p>
        </p:txBody>
      </p:sp>
      <p:pic>
        <p:nvPicPr>
          <p:cNvPr id="16" name="Obraz 15" descr="Logo Uniwersytetu Kazimierza Wielkiego w Bydgoszczy.">
            <a:extLst>
              <a:ext uri="{FF2B5EF4-FFF2-40B4-BE49-F238E27FC236}">
                <a16:creationId xmlns:a16="http://schemas.microsoft.com/office/drawing/2014/main" id="{1AC76A00-2E5D-4C7F-8454-2D4B5BBFE01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905542" y="74268"/>
            <a:ext cx="1824782" cy="886323"/>
          </a:xfrm>
          <a:prstGeom prst="rect">
            <a:avLst/>
          </a:prstGeom>
        </p:spPr>
      </p:pic>
      <p:pic>
        <p:nvPicPr>
          <p:cNvPr id="19" name="Obraz 18">
            <a:extLst>
              <a:ext uri="{FF2B5EF4-FFF2-40B4-BE49-F238E27FC236}">
                <a16:creationId xmlns:a16="http://schemas.microsoft.com/office/drawing/2014/main" id="{4B23076B-CDA8-4D45-891B-3BB061A0EB01}"/>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4493"/>
            <a:ext cx="5838137" cy="5838137"/>
          </a:xfrm>
          <a:prstGeom prst="rect">
            <a:avLst/>
          </a:prstGeom>
        </p:spPr>
      </p:pic>
    </p:spTree>
    <p:extLst>
      <p:ext uri="{BB962C8B-B14F-4D97-AF65-F5344CB8AC3E}">
        <p14:creationId xmlns:p14="http://schemas.microsoft.com/office/powerpoint/2010/main" val="2754726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a:t>Click to edit Master text styles</a:t>
            </a:r>
          </a:p>
          <a:p>
            <a:pPr lvl="1"/>
            <a:r>
              <a:rPr lang="pl-PL"/>
              <a:t>Second level</a:t>
            </a:r>
          </a:p>
          <a:p>
            <a:pPr lvl="2"/>
            <a:r>
              <a:rPr lang="pl-PL"/>
              <a:t>Third level</a:t>
            </a:r>
          </a:p>
          <a:p>
            <a:pPr lvl="3"/>
            <a:r>
              <a:rPr lang="pl-PL"/>
              <a:t>Fourth level</a:t>
            </a:r>
          </a:p>
          <a:p>
            <a:pPr lvl="4"/>
            <a:r>
              <a:rPr lang="pl-PL"/>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lang="pl-PL" sz="1200">
                <a:solidFill>
                  <a:schemeClr val="tx1">
                    <a:tint val="75000"/>
                  </a:schemeClr>
                </a:solidFill>
              </a:defRPr>
            </a:lvl1pPr>
          </a:lstStyle>
          <a:p>
            <a:fld id="{5BCAD085-E8A6-8845-BD4E-CB4CCA059FC4}" type="datetimeFigureOut">
              <a:rPr lang="pl-PL" smtClean="0"/>
              <a:t>22.09.2026</a:t>
            </a:fld>
            <a:endParaRPr lang="pl-PL"/>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lang="pl-PL" sz="1200">
                <a:solidFill>
                  <a:schemeClr val="tx1">
                    <a:tint val="75000"/>
                  </a:schemeClr>
                </a:solidFill>
              </a:defRPr>
            </a:lvl1pPr>
          </a:lstStyle>
          <a:p>
            <a:endParaRPr lang="pl-PL"/>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lang="pl-PL" sz="1200">
                <a:solidFill>
                  <a:schemeClr val="tx1">
                    <a:tint val="75000"/>
                  </a:schemeClr>
                </a:solidFill>
              </a:defRPr>
            </a:lvl1pPr>
          </a:lstStyle>
          <a:p>
            <a:fld id="{C1FF6DA9-008F-8B48-92A6-B652298478BF}" type="slidenum">
              <a:rPr lang="pl-PL" smtClean="0"/>
              <a:t>‹#›</a:t>
            </a:fld>
            <a:endParaRPr lang="pl-PL"/>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xStyles>
    <p:titleStyle>
      <a:lvl1pPr algn="ctr" defTabSz="457200" rtl="0" eaLnBrk="1" latinLnBrk="0" hangingPunct="1">
        <a:spcBef>
          <a:spcPct val="0"/>
        </a:spcBef>
        <a:buNone/>
        <a:defRPr lang="pl-PL"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lang="pl-PL"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lang="pl-PL"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lang="pl-PL"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lang="pl-PL"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lang="pl-PL"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lang="pl-PL"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lang="pl-PL"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lang="pl-PL"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lang="pl-PL" sz="2000" kern="1200">
          <a:solidFill>
            <a:schemeClr val="tx1"/>
          </a:solidFill>
          <a:latin typeface="+mn-lt"/>
          <a:ea typeface="+mn-ea"/>
          <a:cs typeface="+mn-cs"/>
        </a:defRPr>
      </a:lvl9pPr>
    </p:bodyStyle>
    <p:otherStyle>
      <a:defPPr>
        <a:defRPr lang="pl-PL"/>
      </a:defPPr>
      <a:lvl1pPr marL="0" algn="l" defTabSz="457200" rtl="0" eaLnBrk="1" latinLnBrk="0" hangingPunct="1">
        <a:defRPr lang="pl-PL" sz="1800" kern="1200">
          <a:solidFill>
            <a:schemeClr val="tx1"/>
          </a:solidFill>
          <a:latin typeface="+mn-lt"/>
          <a:ea typeface="+mn-ea"/>
          <a:cs typeface="+mn-cs"/>
        </a:defRPr>
      </a:lvl1pPr>
      <a:lvl2pPr marL="457200" algn="l" defTabSz="457200" rtl="0" eaLnBrk="1" latinLnBrk="0" hangingPunct="1">
        <a:defRPr lang="pl-PL" sz="1800" kern="1200">
          <a:solidFill>
            <a:schemeClr val="tx1"/>
          </a:solidFill>
          <a:latin typeface="+mn-lt"/>
          <a:ea typeface="+mn-ea"/>
          <a:cs typeface="+mn-cs"/>
        </a:defRPr>
      </a:lvl2pPr>
      <a:lvl3pPr marL="914400" algn="l" defTabSz="457200" rtl="0" eaLnBrk="1" latinLnBrk="0" hangingPunct="1">
        <a:defRPr lang="pl-PL" sz="1800" kern="1200">
          <a:solidFill>
            <a:schemeClr val="tx1"/>
          </a:solidFill>
          <a:latin typeface="+mn-lt"/>
          <a:ea typeface="+mn-ea"/>
          <a:cs typeface="+mn-cs"/>
        </a:defRPr>
      </a:lvl3pPr>
      <a:lvl4pPr marL="1371600" algn="l" defTabSz="457200" rtl="0" eaLnBrk="1" latinLnBrk="0" hangingPunct="1">
        <a:defRPr lang="pl-PL" sz="1800" kern="1200">
          <a:solidFill>
            <a:schemeClr val="tx1"/>
          </a:solidFill>
          <a:latin typeface="+mn-lt"/>
          <a:ea typeface="+mn-ea"/>
          <a:cs typeface="+mn-cs"/>
        </a:defRPr>
      </a:lvl4pPr>
      <a:lvl5pPr marL="1828800" algn="l" defTabSz="457200" rtl="0" eaLnBrk="1" latinLnBrk="0" hangingPunct="1">
        <a:defRPr lang="pl-PL" sz="1800" kern="1200">
          <a:solidFill>
            <a:schemeClr val="tx1"/>
          </a:solidFill>
          <a:latin typeface="+mn-lt"/>
          <a:ea typeface="+mn-ea"/>
          <a:cs typeface="+mn-cs"/>
        </a:defRPr>
      </a:lvl5pPr>
      <a:lvl6pPr marL="2286000" algn="l" defTabSz="457200" rtl="0" eaLnBrk="1" latinLnBrk="0" hangingPunct="1">
        <a:defRPr lang="pl-PL" sz="1800" kern="1200">
          <a:solidFill>
            <a:schemeClr val="tx1"/>
          </a:solidFill>
          <a:latin typeface="+mn-lt"/>
          <a:ea typeface="+mn-ea"/>
          <a:cs typeface="+mn-cs"/>
        </a:defRPr>
      </a:lvl6pPr>
      <a:lvl7pPr marL="2743200" algn="l" defTabSz="457200" rtl="0" eaLnBrk="1" latinLnBrk="0" hangingPunct="1">
        <a:defRPr lang="pl-PL" sz="1800" kern="1200">
          <a:solidFill>
            <a:schemeClr val="tx1"/>
          </a:solidFill>
          <a:latin typeface="+mn-lt"/>
          <a:ea typeface="+mn-ea"/>
          <a:cs typeface="+mn-cs"/>
        </a:defRPr>
      </a:lvl7pPr>
      <a:lvl8pPr marL="3200400" algn="l" defTabSz="457200" rtl="0" eaLnBrk="1" latinLnBrk="0" hangingPunct="1">
        <a:defRPr lang="pl-PL" sz="1800" kern="1200">
          <a:solidFill>
            <a:schemeClr val="tx1"/>
          </a:solidFill>
          <a:latin typeface="+mn-lt"/>
          <a:ea typeface="+mn-ea"/>
          <a:cs typeface="+mn-cs"/>
        </a:defRPr>
      </a:lvl8pPr>
      <a:lvl9pPr marL="3657600" algn="l" defTabSz="457200" rtl="0" eaLnBrk="1" latinLnBrk="0" hangingPunct="1">
        <a:defRPr lang="pl-PL"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hyperlink" Target="https://bitwarden.com/" TargetMode="External"/><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hyperlink" Target="https://www.ukw.edu.pl/akty-prawne/plik/3376/Nr_82_Polityka_bezpieczenstwa.pdf" TargetMode="External"/><Relationship Id="rId2" Type="http://schemas.openxmlformats.org/officeDocument/2006/relationships/notesSlide" Target="../notesSlides/notesSlide82.xml"/><Relationship Id="rId1" Type="http://schemas.openxmlformats.org/officeDocument/2006/relationships/slideLayout" Target="../slideLayouts/slideLayout2.xml"/><Relationship Id="rId4" Type="http://schemas.openxmlformats.org/officeDocument/2006/relationships/hyperlink" Target="https://odo.ukw.edu.pl/download/59186/Zarzadzenie_UKW_31-2019-2020_ochrona_danych_osobowych.pdf" TargetMode="Externa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14.xml"/></Relationships>
</file>

<file path=ppt/slides/_rels/slide88.xml.rels><?xml version="1.0" encoding="UTF-8" standalone="yes"?>
<Relationships xmlns="http://schemas.openxmlformats.org/package/2006/relationships"><Relationship Id="rId3" Type="http://schemas.openxmlformats.org/officeDocument/2006/relationships/hyperlink" Target="https://creativecommons.org/licenses/by/4.0/deed.pl" TargetMode="External"/><Relationship Id="rId2" Type="http://schemas.openxmlformats.org/officeDocument/2006/relationships/notesSlide" Target="../notesSlides/notesSlide85.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EE5B101F-F4E4-47F4-B8C9-B6A96DF75B7A}"/>
              </a:ext>
            </a:extLst>
          </p:cNvPr>
          <p:cNvSpPr>
            <a:spLocks noGrp="1"/>
          </p:cNvSpPr>
          <p:nvPr>
            <p:ph type="ctrTitle"/>
          </p:nvPr>
        </p:nvSpPr>
        <p:spPr/>
        <p:txBody>
          <a:bodyPr/>
          <a:lstStyle/>
          <a:p>
            <a:r>
              <a:rPr lang="pl-PL" dirty="0"/>
              <a:t>Pracownik pierwszą linią obrony - cyberbezpieczeństwo dla pracowników administracji uczelni</a:t>
            </a:r>
            <a:br>
              <a:rPr lang="pl-PL" dirty="0"/>
            </a:br>
            <a:endParaRPr lang="pl-PL" dirty="0"/>
          </a:p>
        </p:txBody>
      </p:sp>
      <p:sp>
        <p:nvSpPr>
          <p:cNvPr id="4" name="Symbol zastępczy tekstu 3">
            <a:extLst>
              <a:ext uri="{FF2B5EF4-FFF2-40B4-BE49-F238E27FC236}">
                <a16:creationId xmlns:a16="http://schemas.microsoft.com/office/drawing/2014/main" id="{9C6912B7-5E8C-45F6-B5E2-D6610DC0D025}"/>
              </a:ext>
            </a:extLst>
          </p:cNvPr>
          <p:cNvSpPr>
            <a:spLocks noGrp="1"/>
          </p:cNvSpPr>
          <p:nvPr>
            <p:ph type="body" sz="quarter" idx="13"/>
          </p:nvPr>
        </p:nvSpPr>
        <p:spPr/>
        <p:txBody>
          <a:bodyPr/>
          <a:lstStyle/>
          <a:p>
            <a:r>
              <a:rPr lang="pl-PL" dirty="0"/>
              <a:t>MODUŁ CYFROWY</a:t>
            </a:r>
          </a:p>
        </p:txBody>
      </p:sp>
      <p:sp>
        <p:nvSpPr>
          <p:cNvPr id="5" name="Symbol zastępczy tekstu 4">
            <a:extLst>
              <a:ext uri="{FF2B5EF4-FFF2-40B4-BE49-F238E27FC236}">
                <a16:creationId xmlns:a16="http://schemas.microsoft.com/office/drawing/2014/main" id="{45CB802D-226A-4C4C-90D4-749BDD242FB6}"/>
              </a:ext>
            </a:extLst>
          </p:cNvPr>
          <p:cNvSpPr>
            <a:spLocks noGrp="1"/>
          </p:cNvSpPr>
          <p:nvPr>
            <p:ph type="body" sz="quarter" idx="14"/>
          </p:nvPr>
        </p:nvSpPr>
        <p:spPr/>
        <p:txBody>
          <a:bodyPr/>
          <a:lstStyle/>
          <a:p>
            <a:r>
              <a:rPr lang="pl-PL" b="1" dirty="0">
                <a:solidFill>
                  <a:srgbClr val="034363"/>
                </a:solidFill>
                <a:latin typeface="Helvetica" panose="020B0604020202020204" pitchFamily="34" charset="0"/>
                <a:cs typeface="Helvetica" panose="020B0604020202020204" pitchFamily="34" charset="0"/>
              </a:rPr>
              <a:t>mgr inż. Cezary Graul</a:t>
            </a:r>
          </a:p>
        </p:txBody>
      </p:sp>
      <p:sp>
        <p:nvSpPr>
          <p:cNvPr id="6" name="Symbol zastępczy tekstu 5">
            <a:extLst>
              <a:ext uri="{FF2B5EF4-FFF2-40B4-BE49-F238E27FC236}">
                <a16:creationId xmlns:a16="http://schemas.microsoft.com/office/drawing/2014/main" id="{63892520-18E3-477C-B9C5-6104A7CB85D9}"/>
              </a:ext>
            </a:extLst>
          </p:cNvPr>
          <p:cNvSpPr>
            <a:spLocks noGrp="1"/>
          </p:cNvSpPr>
          <p:nvPr>
            <p:ph type="body" sz="quarter" idx="15"/>
          </p:nvPr>
        </p:nvSpPr>
        <p:spPr/>
        <p:txBody>
          <a:bodyPr/>
          <a:lstStyle/>
          <a:p>
            <a:pPr>
              <a:lnSpc>
                <a:spcPct val="114000"/>
              </a:lnSpc>
            </a:pPr>
            <a:r>
              <a:rPr lang="pl-PL" dirty="0">
                <a:latin typeface="Helvetica" panose="020B0604020202020204" pitchFamily="34" charset="0"/>
                <a:cs typeface="Helvetica" panose="020B0604020202020204" pitchFamily="34" charset="0"/>
              </a:rPr>
              <a:t>Materiał dostępny na licencji Creative Commons Uznanie autorstwa 4.0 Międzynarodowe (CC BY 4.0)</a:t>
            </a:r>
          </a:p>
        </p:txBody>
      </p:sp>
    </p:spTree>
    <p:extLst>
      <p:ext uri="{BB962C8B-B14F-4D97-AF65-F5344CB8AC3E}">
        <p14:creationId xmlns:p14="http://schemas.microsoft.com/office/powerpoint/2010/main" val="21395216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a:extLst>
              <a:ext uri="{C183D7F6-B498-43B3-948B-1728B52AA6E4}">
                <adec:decorative xmlns:adec="http://schemas.microsoft.com/office/drawing/2017/decorative" val="1"/>
              </a:ext>
            </a:extLst>
          </p:cNvPr>
          <p:cNvSpPr/>
          <p:nvPr/>
        </p:nvSpPr>
        <p:spPr>
          <a:xfrm>
            <a:off x="0" y="0"/>
            <a:ext cx="12188952" cy="365760"/>
          </a:xfrm>
          <a:prstGeom prst="rect">
            <a:avLst/>
          </a:prstGeom>
          <a:solidFill>
            <a:srgbClr val="E76F51"/>
          </a:solidFill>
          <a:ln/>
        </p:spPr>
        <p:txBody>
          <a:bodyPr/>
          <a:lstStyle/>
          <a:p>
            <a:endParaRPr lang="pl-PL"/>
          </a:p>
        </p:txBody>
      </p:sp>
      <p:sp>
        <p:nvSpPr>
          <p:cNvPr id="13" name="Tytuł 1">
            <a:extLst>
              <a:ext uri="{FF2B5EF4-FFF2-40B4-BE49-F238E27FC236}">
                <a16:creationId xmlns:a16="http://schemas.microsoft.com/office/drawing/2014/main" id="{19FEA8D6-7C04-483F-AAE2-88864A87E8D1}"/>
              </a:ext>
            </a:extLst>
          </p:cNvPr>
          <p:cNvSpPr txBox="1">
            <a:spLocks/>
          </p:cNvSpPr>
          <p:nvPr/>
        </p:nvSpPr>
        <p:spPr>
          <a:xfrm>
            <a:off x="910156" y="1093595"/>
            <a:ext cx="10628557" cy="2590839"/>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lang="pl-PL" sz="4400" kern="1200">
                <a:solidFill>
                  <a:schemeClr val="tx1"/>
                </a:solidFill>
                <a:latin typeface="+mj-lt"/>
                <a:ea typeface="+mj-ea"/>
                <a:cs typeface="+mj-cs"/>
              </a:defRPr>
            </a:lvl1pPr>
          </a:lstStyle>
          <a:p>
            <a:pPr algn="l"/>
            <a:r>
              <a:rPr kumimoji="0" lang="pl-PL" sz="6000" b="0" i="0" u="none" strike="noStrike" kern="1200" cap="none" spc="0" normalizeH="0" baseline="0" noProof="0" dirty="0">
                <a:ln>
                  <a:noFill/>
                </a:ln>
                <a:solidFill>
                  <a:schemeClr val="accent1">
                    <a:lumMod val="50000"/>
                  </a:schemeClr>
                </a:solidFill>
                <a:effectLst/>
                <a:uLnTx/>
                <a:uFillTx/>
                <a:latin typeface="+mn-lt"/>
                <a:ea typeface="+mn-ea"/>
                <a:cs typeface="+mn-cs"/>
              </a:rPr>
              <a:t>CYBERBEZPIECZEŃSTWO</a:t>
            </a:r>
            <a:endParaRPr lang="pl-PL" sz="6000" dirty="0"/>
          </a:p>
        </p:txBody>
      </p:sp>
      <p:sp>
        <p:nvSpPr>
          <p:cNvPr id="4" name="Text 2"/>
          <p:cNvSpPr>
            <a:spLocks noGrp="1"/>
          </p:cNvSpPr>
          <p:nvPr>
            <p:ph type="body" sz="quarter" idx="100"/>
          </p:nvPr>
        </p:nvSpPr>
        <p:spPr>
          <a:xfrm>
            <a:off x="914400" y="2697480"/>
            <a:ext cx="10332720" cy="914400"/>
          </a:xfrm>
          <a:prstGeom prst="rect">
            <a:avLst/>
          </a:prstGeom>
          <a:noFill/>
          <a:ln/>
        </p:spPr>
        <p:txBody>
          <a:bodyPr wrap="square" rtlCol="0" anchor="ctr"/>
          <a:lstStyle/>
          <a:p>
            <a:pPr marL="0" indent="0">
              <a:buNone/>
            </a:pPr>
            <a:r>
              <a:rPr lang="pl-PL" altLang="en-US" sz="2600" b="1" i="1" dirty="0">
                <a:solidFill>
                  <a:srgbClr val="E76F51"/>
                </a:solidFill>
                <a:latin typeface="Calibri" pitchFamily="34" charset="0"/>
                <a:ea typeface="Calibri" pitchFamily="34" charset="-122"/>
                <a:cs typeface="Calibri" pitchFamily="34" charset="-120"/>
              </a:rPr>
              <a:t>Pracownik pierwszą linią obrony</a:t>
            </a:r>
            <a:endParaRPr lang="pl-PL" sz="2600" dirty="0"/>
          </a:p>
        </p:txBody>
      </p:sp>
      <p:sp>
        <p:nvSpPr>
          <p:cNvPr id="5" name="Shape 3">
            <a:extLst>
              <a:ext uri="{C183D7F6-B498-43B3-948B-1728B52AA6E4}">
                <adec:decorative xmlns:adec="http://schemas.microsoft.com/office/drawing/2017/decorative" val="1"/>
              </a:ext>
            </a:extLst>
          </p:cNvPr>
          <p:cNvSpPr/>
          <p:nvPr/>
        </p:nvSpPr>
        <p:spPr>
          <a:xfrm>
            <a:off x="914400" y="3657600"/>
            <a:ext cx="1371600" cy="54864"/>
          </a:xfrm>
          <a:prstGeom prst="rect">
            <a:avLst/>
          </a:prstGeom>
          <a:solidFill>
            <a:schemeClr val="tx2">
              <a:lumMod val="75000"/>
            </a:schemeClr>
          </a:solidFill>
          <a:ln/>
        </p:spPr>
        <p:txBody>
          <a:bodyPr/>
          <a:lstStyle/>
          <a:p>
            <a:endParaRPr lang="pl-PL">
              <a:solidFill>
                <a:schemeClr val="accent1">
                  <a:lumMod val="50000"/>
                </a:schemeClr>
              </a:solidFill>
            </a:endParaRPr>
          </a:p>
        </p:txBody>
      </p:sp>
      <p:sp>
        <p:nvSpPr>
          <p:cNvPr id="6" name="Text 4"/>
          <p:cNvSpPr>
            <a:spLocks noGrp="1"/>
          </p:cNvSpPr>
          <p:nvPr>
            <p:ph type="body" sz="quarter" idx="101"/>
          </p:nvPr>
        </p:nvSpPr>
        <p:spPr>
          <a:xfrm>
            <a:off x="914400" y="3840480"/>
            <a:ext cx="10332720" cy="457200"/>
          </a:xfrm>
          <a:prstGeom prst="rect">
            <a:avLst/>
          </a:prstGeom>
          <a:noFill/>
          <a:ln/>
        </p:spPr>
        <p:txBody>
          <a:bodyPr wrap="square" rtlCol="0" anchor="ctr"/>
          <a:lstStyle/>
          <a:p>
            <a:pPr marL="0" indent="0">
              <a:buNone/>
            </a:pPr>
            <a:r>
              <a:rPr lang="pl-PL" altLang="en-US" sz="2200" i="1" dirty="0">
                <a:solidFill>
                  <a:schemeClr val="accent1">
                    <a:lumMod val="50000"/>
                  </a:schemeClr>
                </a:solidFill>
                <a:latin typeface="Calibri" pitchFamily="34" charset="0"/>
                <a:ea typeface="Calibri" pitchFamily="34" charset="-122"/>
                <a:cs typeface="Calibri" pitchFamily="34" charset="-120"/>
              </a:rPr>
              <a:t>Szkolenie dla pracowników administracji uczelni</a:t>
            </a:r>
            <a:endParaRPr lang="pl-PL" sz="2200" dirty="0">
              <a:solidFill>
                <a:schemeClr val="accent1">
                  <a:lumMod val="50000"/>
                </a:schemeClr>
              </a:solidFill>
            </a:endParaRPr>
          </a:p>
        </p:txBody>
      </p:sp>
      <p:sp>
        <p:nvSpPr>
          <p:cNvPr id="7" name="Text 5"/>
          <p:cNvSpPr>
            <a:spLocks noGrp="1"/>
          </p:cNvSpPr>
          <p:nvPr>
            <p:ph type="body" sz="quarter" idx="102"/>
          </p:nvPr>
        </p:nvSpPr>
        <p:spPr>
          <a:xfrm>
            <a:off x="914400" y="4389120"/>
            <a:ext cx="10332720" cy="457200"/>
          </a:xfrm>
          <a:prstGeom prst="rect">
            <a:avLst/>
          </a:prstGeom>
          <a:noFill/>
          <a:ln/>
        </p:spPr>
        <p:txBody>
          <a:bodyPr wrap="square" rtlCol="0" anchor="ctr"/>
          <a:lstStyle/>
          <a:p>
            <a:pPr marL="0" indent="0">
              <a:buNone/>
            </a:pPr>
            <a:r>
              <a:rPr lang="pl-PL" altLang="en-US" sz="1800" dirty="0">
                <a:solidFill>
                  <a:schemeClr val="accent1">
                    <a:lumMod val="50000"/>
                  </a:schemeClr>
                </a:solidFill>
                <a:latin typeface="Calibri" pitchFamily="34" charset="0"/>
                <a:ea typeface="Calibri" pitchFamily="34" charset="-122"/>
                <a:cs typeface="Calibri" pitchFamily="34" charset="-120"/>
              </a:rPr>
              <a:t>4 moduły | 180 minut | aktualne zagrożenia 2026</a:t>
            </a:r>
            <a:endParaRPr lang="pl-PL" sz="1600" dirty="0">
              <a:solidFill>
                <a:schemeClr val="accent1">
                  <a:lumMod val="50000"/>
                </a:schemeClr>
              </a:solidFill>
            </a:endParaRPr>
          </a:p>
        </p:txBody>
      </p:sp>
      <p:sp>
        <p:nvSpPr>
          <p:cNvPr id="8" name="Text 6"/>
          <p:cNvSpPr>
            <a:spLocks noGrp="1"/>
          </p:cNvSpPr>
          <p:nvPr>
            <p:ph type="body" sz="quarter" idx="103"/>
          </p:nvPr>
        </p:nvSpPr>
        <p:spPr>
          <a:xfrm>
            <a:off x="914400" y="5698242"/>
            <a:ext cx="10332720" cy="365760"/>
          </a:xfrm>
          <a:prstGeom prst="rect">
            <a:avLst/>
          </a:prstGeom>
          <a:noFill/>
          <a:ln/>
        </p:spPr>
        <p:txBody>
          <a:bodyPr wrap="square" rtlCol="0" anchor="ctr"/>
          <a:lstStyle/>
          <a:p>
            <a:pPr marL="0" indent="0">
              <a:buNone/>
            </a:pPr>
            <a:r>
              <a:rPr lang="pl-PL" altLang="en-US" sz="1800" b="1" dirty="0">
                <a:solidFill>
                  <a:schemeClr val="accent1">
                    <a:lumMod val="50000"/>
                  </a:schemeClr>
                </a:solidFill>
                <a:latin typeface="Calibri" pitchFamily="34" charset="0"/>
                <a:ea typeface="Calibri" pitchFamily="34" charset="-122"/>
                <a:cs typeface="Calibri" pitchFamily="34" charset="-120"/>
              </a:rPr>
              <a:t>Prowadzący:  mgr inż. Cezary Graul</a:t>
            </a:r>
            <a:endParaRPr lang="pl-PL" sz="1600" dirty="0">
              <a:solidFill>
                <a:schemeClr val="accent1">
                  <a:lumMod val="50000"/>
                </a:schemeClr>
              </a:solidFill>
            </a:endParaRPr>
          </a:p>
        </p:txBody>
      </p:sp>
      <p:sp>
        <p:nvSpPr>
          <p:cNvPr id="9" name="Text 7">
            <a:extLst>
              <a:ext uri="{C183D7F6-B498-43B3-948B-1728B52AA6E4}">
                <adec:decorative xmlns:adec="http://schemas.microsoft.com/office/drawing/2017/decorative" val="0"/>
              </a:ext>
            </a:extLst>
          </p:cNvPr>
          <p:cNvSpPr>
            <a:spLocks noGrp="1"/>
          </p:cNvSpPr>
          <p:nvPr>
            <p:ph type="body" sz="quarter" idx="104"/>
          </p:nvPr>
        </p:nvSpPr>
        <p:spPr>
          <a:xfrm>
            <a:off x="914400" y="6080760"/>
            <a:ext cx="10332720" cy="274320"/>
          </a:xfrm>
          <a:prstGeom prst="rect">
            <a:avLst/>
          </a:prstGeom>
          <a:noFill/>
          <a:ln/>
        </p:spPr>
        <p:txBody>
          <a:bodyPr wrap="square" rtlCol="0" anchor="ctr"/>
          <a:lstStyle/>
          <a:p>
            <a:pPr marL="0" indent="0">
              <a:buNone/>
            </a:pPr>
            <a:r>
              <a:rPr lang="pl-PL" altLang="en-US" sz="1800" dirty="0">
                <a:latin typeface="Calibri" pitchFamily="34" charset="0"/>
                <a:ea typeface="Calibri" pitchFamily="34" charset="-122"/>
                <a:cs typeface="Calibri" pitchFamily="34" charset="-120"/>
              </a:rPr>
              <a:t>Katedra Cyberbezpieczeństwa, Wydział Informatyki UKW w Bydgoszczy</a:t>
            </a:r>
            <a:endParaRPr lang="pl-PL" sz="12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B2E5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2540000"/>
            <a:ext cx="10820400" cy="1651000"/>
          </a:xfrm>
        </p:spPr>
        <p:txBody>
          <a:bodyPr wrap="square" lIns="0" tIns="0" bIns="0"/>
          <a:lstStyle/>
          <a:p>
            <a:pPr algn="l"/>
            <a:r>
              <a:rPr lang="pl-PL" sz="3200" b="1">
                <a:solidFill>
                  <a:srgbClr val="FFFFFF"/>
                </a:solidFill>
                <a:latin typeface="Segoe UI Semibold"/>
              </a:rPr>
              <a:t>Moduł 1 — Fundamenty: dlaczego cyberbezpieczeństwo Cię dotyczy</a:t>
            </a:r>
          </a:p>
        </p:txBody>
      </p:sp>
      <p:sp>
        <p:nvSpPr>
          <p:cNvPr id="3" name="Content Placeholder 2"/>
          <p:cNvSpPr>
            <a:spLocks noGrp="1"/>
          </p:cNvSpPr>
          <p:nvPr>
            <p:ph idx="1"/>
          </p:nvPr>
        </p:nvSpPr>
        <p:spPr>
          <a:xfrm>
            <a:off x="685800" y="4318000"/>
            <a:ext cx="10820400" cy="381000"/>
          </a:xfrm>
        </p:spPr>
        <p:txBody>
          <a:bodyPr wrap="square" lIns="0" tIns="0" bIns="0">
            <a:noAutofit/>
          </a:bodyPr>
          <a:lstStyle/>
          <a:p>
            <a:pPr marL="0" indent="0" algn="l">
              <a:buNone/>
            </a:pPr>
            <a:r>
              <a:rPr lang="pl-PL" sz="2000" b="0" i="0">
                <a:solidFill>
                  <a:srgbClr val="FFFFFF"/>
                </a:solidFill>
                <a:latin typeface="Segoe UI"/>
              </a:rPr>
              <a:t>Moduł 1 z 4 · 45 minut · 9 sekcji</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dirty="0" err="1">
                <a:solidFill>
                  <a:srgbClr val="0B2E59"/>
                </a:solidFill>
                <a:latin typeface="Segoe UI Semibold"/>
              </a:rPr>
              <a:t>Dlaczego</a:t>
            </a:r>
            <a:r>
              <a:rPr lang="pl-PL" sz="3000" b="1" dirty="0">
                <a:solidFill>
                  <a:srgbClr val="0B2E59"/>
                </a:solidFill>
                <a:latin typeface="Segoe UI Semibold"/>
              </a:rPr>
              <a:t> </a:t>
            </a:r>
            <a:r>
              <a:rPr lang="pl-PL" sz="3000" b="1" dirty="0" err="1">
                <a:solidFill>
                  <a:srgbClr val="0B2E59"/>
                </a:solidFill>
                <a:latin typeface="Segoe UI Semibold"/>
              </a:rPr>
              <a:t>tutaj</a:t>
            </a:r>
            <a:r>
              <a:rPr lang="pl-PL" sz="3000" b="1" dirty="0">
                <a:solidFill>
                  <a:srgbClr val="0B2E59"/>
                </a:solidFill>
                <a:latin typeface="Segoe UI Semibold"/>
              </a:rPr>
              <a:t> </a:t>
            </a:r>
            <a:r>
              <a:rPr lang="pl-PL" sz="3000" b="1" dirty="0" err="1">
                <a:solidFill>
                  <a:srgbClr val="0B2E59"/>
                </a:solidFill>
                <a:latin typeface="Segoe UI Semibold"/>
              </a:rPr>
              <a:t>jesteśmy</a:t>
            </a:r>
            <a:r>
              <a:rPr lang="pl-PL" sz="3000" b="1" dirty="0">
                <a:solidFill>
                  <a:srgbClr val="0B2E59"/>
                </a:solidFill>
                <a:latin typeface="Segoe UI Semibold"/>
              </a:rPr>
              <a:t>?</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dirty="0" err="1">
                <a:solidFill>
                  <a:srgbClr val="0B5394"/>
                </a:solidFill>
                <a:latin typeface="Segoe UI"/>
              </a:rPr>
              <a:t>Nagłówki</a:t>
            </a:r>
            <a:r>
              <a:rPr lang="pl-PL" sz="1800" b="0" i="0" dirty="0">
                <a:solidFill>
                  <a:srgbClr val="0B5394"/>
                </a:solidFill>
                <a:latin typeface="Segoe UI"/>
              </a:rPr>
              <a:t> </a:t>
            </a:r>
            <a:r>
              <a:rPr lang="pl-PL" sz="1800" b="0" i="0" dirty="0" err="1">
                <a:solidFill>
                  <a:srgbClr val="0B5394"/>
                </a:solidFill>
                <a:latin typeface="Segoe UI"/>
              </a:rPr>
              <a:t>prasowe</a:t>
            </a:r>
            <a:r>
              <a:rPr lang="pl-PL" sz="1800" b="0" i="0" dirty="0">
                <a:solidFill>
                  <a:srgbClr val="0B5394"/>
                </a:solidFill>
                <a:latin typeface="Segoe UI"/>
              </a:rPr>
              <a:t> z </a:t>
            </a:r>
            <a:r>
              <a:rPr lang="pl-PL" sz="1800" b="0" i="0" dirty="0" err="1">
                <a:solidFill>
                  <a:srgbClr val="0B5394"/>
                </a:solidFill>
                <a:latin typeface="Segoe UI"/>
              </a:rPr>
              <a:t>polskich</a:t>
            </a:r>
            <a:r>
              <a:rPr lang="pl-PL" sz="1800" b="0" i="0" dirty="0">
                <a:solidFill>
                  <a:srgbClr val="0B5394"/>
                </a:solidFill>
                <a:latin typeface="Segoe UI"/>
              </a:rPr>
              <a:t> </a:t>
            </a:r>
            <a:r>
              <a:rPr lang="pl-PL" sz="1800" b="0" i="0" dirty="0" err="1">
                <a:solidFill>
                  <a:srgbClr val="0B5394"/>
                </a:solidFill>
                <a:latin typeface="Segoe UI"/>
              </a:rPr>
              <a:t>uczelni</a:t>
            </a:r>
            <a:r>
              <a:rPr lang="pl-PL" sz="1800" b="0" i="0" dirty="0">
                <a:solidFill>
                  <a:srgbClr val="0B5394"/>
                </a:solidFill>
                <a:latin typeface="Segoe UI"/>
              </a:rPr>
              <a:t> 2023–2025</a:t>
            </a:r>
          </a:p>
        </p:txBody>
      </p:sp>
      <p:graphicFrame>
        <p:nvGraphicFramePr>
          <p:cNvPr id="11" name="Table 10" descr="Tabela trzech nagłówków prasowych z polskich uczelni z lat 2023–2025 z odpowiadającymi im liczbami."/>
          <p:cNvGraphicFramePr>
            <a:graphicFrameLocks noGrp="1"/>
          </p:cNvGraphicFramePr>
          <p:nvPr/>
        </p:nvGraphicFramePr>
        <p:xfrm>
          <a:off x="698500" y="2006600"/>
          <a:ext cx="10795000" cy="1868489"/>
        </p:xfrm>
        <a:graphic>
          <a:graphicData uri="http://schemas.openxmlformats.org/drawingml/2006/table">
            <a:tbl>
              <a:tblPr firstRow="1">
                <a:tableStyleId>{5C22544A-7EE6-4342-B048-85BDC9FD1C3A}</a:tableStyleId>
              </a:tblPr>
              <a:tblGrid>
                <a:gridCol w="2159000">
                  <a:extLst>
                    <a:ext uri="{9D8B030D-6E8A-4147-A177-3AD203B41FA5}">
                      <a16:colId xmlns:a16="http://schemas.microsoft.com/office/drawing/2014/main" val="20000"/>
                    </a:ext>
                  </a:extLst>
                </a:gridCol>
                <a:gridCol w="8636000">
                  <a:extLst>
                    <a:ext uri="{9D8B030D-6E8A-4147-A177-3AD203B41FA5}">
                      <a16:colId xmlns:a16="http://schemas.microsoft.com/office/drawing/2014/main" val="20001"/>
                    </a:ext>
                  </a:extLst>
                </a:gridCol>
              </a:tblGrid>
              <a:tr h="482600">
                <a:tc>
                  <a:txBody>
                    <a:bodyPr/>
                    <a:lstStyle/>
                    <a:p>
                      <a:pPr>
                        <a:lnSpc>
                          <a:spcPct val="150000"/>
                        </a:lnSpc>
                      </a:pPr>
                      <a:r>
                        <a:rPr lang="pl-PL" sz="1800" b="1">
                          <a:solidFill>
                            <a:srgbClr val="FFFFFF"/>
                          </a:solidFill>
                          <a:latin typeface="Segoe UI"/>
                        </a:rPr>
                        <a:t>Liczba</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Nagłówek prasowy</a:t>
                      </a:r>
                    </a:p>
                  </a:txBody>
                  <a:tcPr marL="88900" marR="88900" marT="50800" marB="50800" anchor="ctr">
                    <a:solidFill>
                      <a:srgbClr val="0B2E59"/>
                    </a:solidFill>
                  </a:tcPr>
                </a:tc>
                <a:extLst>
                  <a:ext uri="{0D108BD9-81ED-4DB2-BD59-A6C34878D82A}">
                    <a16:rowId xmlns:a16="http://schemas.microsoft.com/office/drawing/2014/main" val="10000"/>
                  </a:ext>
                </a:extLst>
              </a:tr>
              <a:tr h="406400">
                <a:tc>
                  <a:txBody>
                    <a:bodyPr/>
                    <a:lstStyle/>
                    <a:p>
                      <a:pPr>
                        <a:lnSpc>
                          <a:spcPct val="150000"/>
                        </a:lnSpc>
                      </a:pPr>
                      <a:r>
                        <a:rPr lang="pl-PL" sz="1800" b="1">
                          <a:solidFill>
                            <a:srgbClr val="0B5394"/>
                          </a:solidFill>
                          <a:latin typeface="Segoe UI"/>
                        </a:rPr>
                        <a:t>18 dni</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Cyberatak sparaliżował polską uczelnię publiczną</a:t>
                      </a:r>
                    </a:p>
                  </a:txBody>
                  <a:tcPr marL="88900" marR="88900" marT="50800" marB="50800" anchor="ctr">
                    <a:solidFill>
                      <a:srgbClr val="FFFFFF"/>
                    </a:solidFill>
                  </a:tcPr>
                </a:tc>
                <a:extLst>
                  <a:ext uri="{0D108BD9-81ED-4DB2-BD59-A6C34878D82A}">
                    <a16:rowId xmlns:a16="http://schemas.microsoft.com/office/drawing/2014/main" val="10001"/>
                  </a:ext>
                </a:extLst>
              </a:tr>
              <a:tr h="406400">
                <a:tc>
                  <a:txBody>
                    <a:bodyPr/>
                    <a:lstStyle/>
                    <a:p>
                      <a:pPr>
                        <a:lnSpc>
                          <a:spcPct val="150000"/>
                        </a:lnSpc>
                      </a:pPr>
                      <a:r>
                        <a:rPr lang="pl-PL" sz="1800" b="1">
                          <a:solidFill>
                            <a:srgbClr val="0B5394"/>
                          </a:solidFill>
                          <a:latin typeface="Segoe UI"/>
                        </a:rPr>
                        <a:t>30 000</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Wyciek danych studentów z polskiej uczelni</a:t>
                      </a:r>
                    </a:p>
                  </a:txBody>
                  <a:tcPr marL="88900" marR="88900" marT="50800" marB="50800" anchor="ctr">
                    <a:solidFill>
                      <a:srgbClr val="EEF3F8"/>
                    </a:solidFill>
                  </a:tcPr>
                </a:tc>
                <a:extLst>
                  <a:ext uri="{0D108BD9-81ED-4DB2-BD59-A6C34878D82A}">
                    <a16:rowId xmlns:a16="http://schemas.microsoft.com/office/drawing/2014/main" val="10002"/>
                  </a:ext>
                </a:extLst>
              </a:tr>
              <a:tr h="406400">
                <a:tc>
                  <a:txBody>
                    <a:bodyPr/>
                    <a:lstStyle/>
                    <a:p>
                      <a:pPr>
                        <a:lnSpc>
                          <a:spcPct val="150000"/>
                        </a:lnSpc>
                      </a:pPr>
                      <a:r>
                        <a:rPr lang="pl-PL" sz="1800" b="1">
                          <a:solidFill>
                            <a:srgbClr val="0B5394"/>
                          </a:solidFill>
                          <a:latin typeface="Segoe UI"/>
                        </a:rPr>
                        <a:t>320 000 zł</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Pracownik kwestury przelał środki na fałszywe konto</a:t>
                      </a:r>
                    </a:p>
                  </a:txBody>
                  <a:tcPr marL="88900" marR="88900" marT="50800" marB="50800" anchor="ctr">
                    <a:solidFill>
                      <a:srgbClr val="FFFFFF"/>
                    </a:solidFill>
                  </a:tcPr>
                </a:tc>
                <a:extLst>
                  <a:ext uri="{0D108BD9-81ED-4DB2-BD59-A6C34878D82A}">
                    <a16:rowId xmlns:a16="http://schemas.microsoft.com/office/drawing/2014/main" val="10003"/>
                  </a:ext>
                </a:extLst>
              </a:tr>
            </a:tbl>
          </a:graphicData>
        </a:graphic>
      </p:graphicFrame>
      <p:sp>
        <p:nvSpPr>
          <p:cNvPr id="4" name="Text Placeholder 3"/>
          <p:cNvSpPr>
            <a:spLocks noGrp="1"/>
          </p:cNvSpPr>
          <p:nvPr>
            <p:ph type="body" idx="2"/>
          </p:nvPr>
        </p:nvSpPr>
        <p:spPr>
          <a:xfrm>
            <a:off x="685800" y="4064000"/>
            <a:ext cx="10820400" cy="381000"/>
          </a:xfrm>
        </p:spPr>
        <p:txBody>
          <a:bodyPr wrap="square" lIns="0" tIns="0" bIns="0">
            <a:noAutofit/>
          </a:bodyPr>
          <a:lstStyle/>
          <a:p>
            <a:pPr marL="0" indent="0" algn="l">
              <a:buNone/>
            </a:pPr>
            <a:r>
              <a:rPr lang="pl-PL" sz="1800" b="0" i="0" dirty="0">
                <a:solidFill>
                  <a:srgbClr val="1A1A2E"/>
                </a:solidFill>
                <a:latin typeface="Segoe UI"/>
              </a:rPr>
              <a:t>To </a:t>
            </a:r>
            <a:r>
              <a:rPr lang="pl-PL" sz="1800" b="0" i="0" dirty="0" err="1">
                <a:solidFill>
                  <a:srgbClr val="1A1A2E"/>
                </a:solidFill>
                <a:latin typeface="Segoe UI"/>
              </a:rPr>
              <a:t>nie</a:t>
            </a:r>
            <a:r>
              <a:rPr lang="pl-PL" sz="1800" b="0" i="0" dirty="0">
                <a:solidFill>
                  <a:srgbClr val="1A1A2E"/>
                </a:solidFill>
                <a:latin typeface="Segoe UI"/>
              </a:rPr>
              <a:t> </a:t>
            </a:r>
            <a:r>
              <a:rPr lang="pl-PL" sz="1800" b="0" i="0" dirty="0" err="1">
                <a:solidFill>
                  <a:srgbClr val="1A1A2E"/>
                </a:solidFill>
                <a:latin typeface="Segoe UI"/>
              </a:rPr>
              <a:t>tematy</a:t>
            </a:r>
            <a:r>
              <a:rPr lang="pl-PL" sz="1800" b="0" i="0" dirty="0">
                <a:solidFill>
                  <a:srgbClr val="1A1A2E"/>
                </a:solidFill>
                <a:latin typeface="Segoe UI"/>
              </a:rPr>
              <a:t> z USA. To </a:t>
            </a:r>
            <a:r>
              <a:rPr lang="pl-PL" sz="1800" b="0" i="0" dirty="0" err="1">
                <a:solidFill>
                  <a:srgbClr val="1A1A2E"/>
                </a:solidFill>
                <a:latin typeface="Segoe UI"/>
              </a:rPr>
              <a:t>dzieje</a:t>
            </a:r>
            <a:r>
              <a:rPr lang="pl-PL" sz="1800" b="0" i="0" dirty="0">
                <a:solidFill>
                  <a:srgbClr val="1A1A2E"/>
                </a:solidFill>
                <a:latin typeface="Segoe UI"/>
              </a:rPr>
              <a:t> </a:t>
            </a:r>
            <a:r>
              <a:rPr lang="pl-PL" sz="1800" b="0" i="0" dirty="0" err="1">
                <a:solidFill>
                  <a:srgbClr val="1A1A2E"/>
                </a:solidFill>
                <a:latin typeface="Segoe UI"/>
              </a:rPr>
              <a:t>się</a:t>
            </a:r>
            <a:r>
              <a:rPr lang="pl-PL" sz="1800" b="0" i="0" dirty="0">
                <a:solidFill>
                  <a:srgbClr val="1A1A2E"/>
                </a:solidFill>
                <a:latin typeface="Segoe UI"/>
              </a:rPr>
              <a:t> </a:t>
            </a:r>
            <a:r>
              <a:rPr lang="pl-PL" sz="1800" b="0" i="0" dirty="0" err="1">
                <a:solidFill>
                  <a:srgbClr val="1A1A2E"/>
                </a:solidFill>
                <a:latin typeface="Segoe UI"/>
              </a:rPr>
              <a:t>tu</a:t>
            </a:r>
            <a:r>
              <a:rPr lang="pl-PL" sz="1800" b="0" i="0" dirty="0">
                <a:solidFill>
                  <a:srgbClr val="1A1A2E"/>
                </a:solidFill>
                <a:latin typeface="Segoe UI"/>
              </a:rPr>
              <a:t>, u </a:t>
            </a:r>
            <a:r>
              <a:rPr lang="pl-PL" sz="1800" b="0" i="0" dirty="0" err="1">
                <a:solidFill>
                  <a:srgbClr val="1A1A2E"/>
                </a:solidFill>
                <a:latin typeface="Segoe UI"/>
              </a:rPr>
              <a:t>nas</a:t>
            </a:r>
            <a:r>
              <a:rPr lang="pl-PL" sz="1800" b="0" i="0" dirty="0">
                <a:solidFill>
                  <a:srgbClr val="1A1A2E"/>
                </a:solidFill>
                <a:latin typeface="Segoe UI"/>
              </a:rPr>
              <a:t>.</a:t>
            </a:r>
          </a:p>
        </p:txBody>
      </p:sp>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1  |  mgr inż. Cezary Graul</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dirty="0" err="1">
                <a:solidFill>
                  <a:srgbClr val="0B2E59"/>
                </a:solidFill>
                <a:latin typeface="Segoe UI Semibold"/>
              </a:rPr>
              <a:t>Dzień</a:t>
            </a:r>
            <a:r>
              <a:rPr lang="pl-PL" sz="3000" b="1" dirty="0">
                <a:solidFill>
                  <a:srgbClr val="0B2E59"/>
                </a:solidFill>
                <a:latin typeface="Segoe UI Semibold"/>
              </a:rPr>
              <a:t> </a:t>
            </a:r>
            <a:r>
              <a:rPr lang="pl-PL" sz="3000" b="1" dirty="0" err="1">
                <a:solidFill>
                  <a:srgbClr val="0B2E59"/>
                </a:solidFill>
                <a:latin typeface="Segoe UI Semibold"/>
              </a:rPr>
              <a:t>dobry</a:t>
            </a:r>
            <a:endParaRPr lang="pl-PL" sz="3000" b="1" dirty="0">
              <a:solidFill>
                <a:srgbClr val="0B2E59"/>
              </a:solidFill>
              <a:latin typeface="Segoe UI Semibold"/>
            </a:endParaRP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Pozwólcie się przedstawić</a:t>
            </a:r>
          </a:p>
        </p:txBody>
      </p:sp>
      <p:pic>
        <p:nvPicPr>
          <p:cNvPr id="11" name="Picture 10" descr="Zdjęcie portretowe autora szkolenia, mgr. inż. Cezarego Graula: uśmiechnięty mężczyzna z krótką brodą, w jasnoniebieskiej koszuli w kratę, na jasnym tle."/>
          <p:cNvPicPr>
            <a:picLocks noChangeAspect="1"/>
          </p:cNvPicPr>
          <p:nvPr/>
        </p:nvPicPr>
        <p:blipFill>
          <a:blip r:embed="rId3"/>
          <a:stretch>
            <a:fillRect/>
          </a:stretch>
        </p:blipFill>
        <p:spPr>
          <a:xfrm>
            <a:off x="685800" y="2006600"/>
            <a:ext cx="3175000" cy="3175000"/>
          </a:xfrm>
          <a:prstGeom prst="rect">
            <a:avLst/>
          </a:prstGeom>
        </p:spPr>
      </p:pic>
      <p:sp>
        <p:nvSpPr>
          <p:cNvPr id="4" name="Text Placeholder 3"/>
          <p:cNvSpPr>
            <a:spLocks noGrp="1"/>
          </p:cNvSpPr>
          <p:nvPr>
            <p:ph type="body" idx="2"/>
          </p:nvPr>
        </p:nvSpPr>
        <p:spPr>
          <a:xfrm>
            <a:off x="4191000" y="2006600"/>
            <a:ext cx="7315200" cy="4343400"/>
          </a:xfrm>
        </p:spPr>
        <p:txBody>
          <a:bodyPr wrap="square" lIns="0" tIns="0" bIns="0">
            <a:noAutofit/>
          </a:bodyPr>
          <a:lstStyle/>
          <a:p>
            <a:pPr marL="285750" indent="-285750">
              <a:lnSpc>
                <a:spcPct val="150000"/>
              </a:lnSpc>
              <a:spcAft>
                <a:spcPts val="600"/>
              </a:spcAft>
              <a:buFont typeface="Arial" pitchFamily="34" charset="0"/>
              <a:buChar char="•"/>
            </a:pPr>
            <a:r>
              <a:rPr lang="pl-PL" sz="1800" dirty="0" err="1">
                <a:solidFill>
                  <a:srgbClr val="1A1A2E"/>
                </a:solidFill>
                <a:latin typeface="Segoe UI"/>
              </a:rPr>
              <a:t>mgr</a:t>
            </a:r>
            <a:r>
              <a:rPr lang="pl-PL" sz="1800" dirty="0">
                <a:solidFill>
                  <a:srgbClr val="1A1A2E"/>
                </a:solidFill>
                <a:latin typeface="Segoe UI"/>
              </a:rPr>
              <a:t> </a:t>
            </a:r>
            <a:r>
              <a:rPr lang="pl-PL" sz="1800" dirty="0" err="1">
                <a:solidFill>
                  <a:srgbClr val="1A1A2E"/>
                </a:solidFill>
                <a:latin typeface="Segoe UI"/>
              </a:rPr>
              <a:t>inż</a:t>
            </a:r>
            <a:r>
              <a:rPr lang="pl-PL" sz="1800" dirty="0">
                <a:solidFill>
                  <a:srgbClr val="1A1A2E"/>
                </a:solidFill>
                <a:latin typeface="Segoe UI"/>
              </a:rPr>
              <a:t>. Cezary Graul</a:t>
            </a:r>
          </a:p>
          <a:p>
            <a:pPr marL="285750" indent="-285750">
              <a:lnSpc>
                <a:spcPct val="150000"/>
              </a:lnSpc>
              <a:spcAft>
                <a:spcPts val="600"/>
              </a:spcAft>
              <a:buFont typeface="Arial" pitchFamily="34" charset="0"/>
              <a:buChar char="•"/>
            </a:pPr>
            <a:r>
              <a:rPr lang="pl-PL" sz="1800" dirty="0" err="1">
                <a:solidFill>
                  <a:srgbClr val="1A1A2E"/>
                </a:solidFill>
                <a:latin typeface="Segoe UI"/>
              </a:rPr>
              <a:t>Pracownik</a:t>
            </a:r>
            <a:r>
              <a:rPr lang="pl-PL" sz="1800" dirty="0">
                <a:solidFill>
                  <a:srgbClr val="1A1A2E"/>
                </a:solidFill>
                <a:latin typeface="Segoe UI"/>
              </a:rPr>
              <a:t> </a:t>
            </a:r>
            <a:r>
              <a:rPr lang="pl-PL" sz="1800" dirty="0" err="1">
                <a:solidFill>
                  <a:srgbClr val="1A1A2E"/>
                </a:solidFill>
                <a:latin typeface="Segoe UI"/>
              </a:rPr>
              <a:t>Katedry</a:t>
            </a:r>
            <a:r>
              <a:rPr lang="pl-PL" sz="1800" dirty="0">
                <a:solidFill>
                  <a:srgbClr val="1A1A2E"/>
                </a:solidFill>
                <a:latin typeface="Segoe UI"/>
              </a:rPr>
              <a:t> </a:t>
            </a:r>
            <a:r>
              <a:rPr lang="pl-PL" sz="1800" dirty="0" err="1">
                <a:solidFill>
                  <a:srgbClr val="1A1A2E"/>
                </a:solidFill>
                <a:latin typeface="Segoe UI"/>
              </a:rPr>
              <a:t>Cyberbezpieczeństwa</a:t>
            </a:r>
            <a:r>
              <a:rPr lang="pl-PL" sz="1800" dirty="0">
                <a:solidFill>
                  <a:srgbClr val="1A1A2E"/>
                </a:solidFill>
                <a:latin typeface="Segoe UI"/>
              </a:rPr>
              <a:t>, </a:t>
            </a:r>
            <a:r>
              <a:rPr lang="pl-PL" sz="1800" dirty="0" err="1">
                <a:solidFill>
                  <a:srgbClr val="1A1A2E"/>
                </a:solidFill>
                <a:latin typeface="Segoe UI"/>
              </a:rPr>
              <a:t>Wydział</a:t>
            </a:r>
            <a:r>
              <a:rPr lang="pl-PL" sz="1800" dirty="0">
                <a:solidFill>
                  <a:srgbClr val="1A1A2E"/>
                </a:solidFill>
                <a:latin typeface="Segoe UI"/>
              </a:rPr>
              <a:t> </a:t>
            </a:r>
            <a:r>
              <a:rPr lang="pl-PL" sz="1800" dirty="0" err="1">
                <a:solidFill>
                  <a:srgbClr val="1A1A2E"/>
                </a:solidFill>
                <a:latin typeface="Segoe UI"/>
              </a:rPr>
              <a:t>Informatyki</a:t>
            </a:r>
            <a:r>
              <a:rPr lang="pl-PL" sz="1800" dirty="0">
                <a:solidFill>
                  <a:srgbClr val="1A1A2E"/>
                </a:solidFill>
                <a:latin typeface="Segoe UI"/>
              </a:rPr>
              <a:t> UKW w </a:t>
            </a:r>
            <a:r>
              <a:rPr lang="pl-PL" sz="1800" dirty="0" err="1">
                <a:solidFill>
                  <a:srgbClr val="1A1A2E"/>
                </a:solidFill>
                <a:latin typeface="Segoe UI"/>
              </a:rPr>
              <a:t>Bydgoszczy</a:t>
            </a:r>
            <a:endParaRPr lang="pl-PL" sz="1700" dirty="0">
              <a:solidFill>
                <a:srgbClr val="1A1A2E"/>
              </a:solidFill>
              <a:latin typeface="Segoe UI"/>
            </a:endParaRPr>
          </a:p>
          <a:p>
            <a:pPr marL="285750" indent="-285750">
              <a:lnSpc>
                <a:spcPct val="150000"/>
              </a:lnSpc>
              <a:spcAft>
                <a:spcPts val="600"/>
              </a:spcAft>
              <a:buFont typeface="Arial" pitchFamily="34" charset="0"/>
              <a:buChar char="•"/>
            </a:pPr>
            <a:r>
              <a:rPr lang="pl-PL" sz="1800" dirty="0" err="1">
                <a:solidFill>
                  <a:srgbClr val="1A1A2E"/>
                </a:solidFill>
                <a:latin typeface="Segoe UI"/>
              </a:rPr>
              <a:t>Przedmioty</a:t>
            </a:r>
            <a:r>
              <a:rPr lang="pl-PL" sz="1800" dirty="0">
                <a:solidFill>
                  <a:srgbClr val="1A1A2E"/>
                </a:solidFill>
                <a:latin typeface="Segoe UI"/>
              </a:rPr>
              <a:t>: Analiza </a:t>
            </a:r>
            <a:r>
              <a:rPr lang="pl-PL" sz="1800" dirty="0" err="1">
                <a:solidFill>
                  <a:srgbClr val="1A1A2E"/>
                </a:solidFill>
                <a:latin typeface="Segoe UI"/>
              </a:rPr>
              <a:t>złośliwego</a:t>
            </a:r>
            <a:r>
              <a:rPr lang="pl-PL" sz="1800" dirty="0">
                <a:solidFill>
                  <a:srgbClr val="1A1A2E"/>
                </a:solidFill>
                <a:latin typeface="Segoe UI"/>
              </a:rPr>
              <a:t> </a:t>
            </a:r>
            <a:r>
              <a:rPr lang="pl-PL" sz="1800" dirty="0" err="1">
                <a:solidFill>
                  <a:srgbClr val="1A1A2E"/>
                </a:solidFill>
                <a:latin typeface="Segoe UI"/>
              </a:rPr>
              <a:t>oprogramowania</a:t>
            </a:r>
            <a:r>
              <a:rPr lang="pl-PL" sz="1800" dirty="0">
                <a:solidFill>
                  <a:srgbClr val="1A1A2E"/>
                </a:solidFill>
                <a:latin typeface="Segoe UI"/>
              </a:rPr>
              <a:t>, </a:t>
            </a:r>
            <a:r>
              <a:rPr lang="pl-PL" sz="1800" dirty="0" err="1">
                <a:solidFill>
                  <a:srgbClr val="1A1A2E"/>
                </a:solidFill>
                <a:latin typeface="Segoe UI"/>
              </a:rPr>
              <a:t>Bezpieczeństwo</a:t>
            </a:r>
            <a:r>
              <a:rPr lang="pl-PL" sz="1800" dirty="0">
                <a:solidFill>
                  <a:srgbClr val="1A1A2E"/>
                </a:solidFill>
                <a:latin typeface="Segoe UI"/>
              </a:rPr>
              <a:t> </a:t>
            </a:r>
            <a:r>
              <a:rPr lang="pl-PL" sz="1800" dirty="0" err="1">
                <a:solidFill>
                  <a:srgbClr val="1A1A2E"/>
                </a:solidFill>
                <a:latin typeface="Segoe UI"/>
              </a:rPr>
              <a:t>systemów</a:t>
            </a:r>
            <a:r>
              <a:rPr lang="pl-PL" sz="1800" dirty="0">
                <a:solidFill>
                  <a:srgbClr val="1A1A2E"/>
                </a:solidFill>
                <a:latin typeface="Segoe UI"/>
              </a:rPr>
              <a:t> </a:t>
            </a:r>
            <a:r>
              <a:rPr lang="pl-PL" sz="1800" dirty="0" err="1">
                <a:solidFill>
                  <a:srgbClr val="1A1A2E"/>
                </a:solidFill>
                <a:latin typeface="Segoe UI"/>
              </a:rPr>
              <a:t>korporacyjnych</a:t>
            </a:r>
            <a:r>
              <a:rPr lang="pl-PL" sz="1800" dirty="0">
                <a:solidFill>
                  <a:srgbClr val="1A1A2E"/>
                </a:solidFill>
                <a:latin typeface="Segoe UI"/>
              </a:rPr>
              <a:t>, </a:t>
            </a:r>
            <a:r>
              <a:rPr lang="pl-PL" sz="1800" dirty="0" err="1">
                <a:solidFill>
                  <a:srgbClr val="1A1A2E"/>
                </a:solidFill>
                <a:latin typeface="Segoe UI"/>
              </a:rPr>
              <a:t>Bezpieczeństwo</a:t>
            </a:r>
            <a:r>
              <a:rPr lang="pl-PL" sz="1800" dirty="0">
                <a:solidFill>
                  <a:srgbClr val="1A1A2E"/>
                </a:solidFill>
                <a:latin typeface="Segoe UI"/>
              </a:rPr>
              <a:t> </a:t>
            </a:r>
            <a:r>
              <a:rPr lang="pl-PL" sz="1800" dirty="0" err="1">
                <a:solidFill>
                  <a:srgbClr val="1A1A2E"/>
                </a:solidFill>
                <a:latin typeface="Segoe UI"/>
              </a:rPr>
              <a:t>informatyczne</a:t>
            </a:r>
            <a:r>
              <a:rPr lang="pl-PL" sz="1800" dirty="0">
                <a:solidFill>
                  <a:srgbClr val="1A1A2E"/>
                </a:solidFill>
                <a:latin typeface="Segoe UI"/>
              </a:rPr>
              <a:t> w </a:t>
            </a:r>
            <a:r>
              <a:rPr lang="pl-PL" sz="1800" dirty="0" err="1">
                <a:solidFill>
                  <a:srgbClr val="1A1A2E"/>
                </a:solidFill>
                <a:latin typeface="Segoe UI"/>
              </a:rPr>
              <a:t>przedsiębiorstwie</a:t>
            </a:r>
            <a:endParaRPr lang="pl-PL" sz="1700" dirty="0">
              <a:solidFill>
                <a:srgbClr val="1A1A2E"/>
              </a:solidFill>
              <a:latin typeface="Segoe UI"/>
            </a:endParaRPr>
          </a:p>
          <a:p>
            <a:pPr marL="285750" indent="-285750">
              <a:lnSpc>
                <a:spcPct val="150000"/>
              </a:lnSpc>
              <a:spcAft>
                <a:spcPts val="600"/>
              </a:spcAft>
              <a:buFont typeface="Arial" pitchFamily="34" charset="0"/>
              <a:buChar char="•"/>
            </a:pPr>
            <a:r>
              <a:rPr lang="pl-PL" sz="1800" dirty="0" err="1">
                <a:solidFill>
                  <a:srgbClr val="1A1A2E"/>
                </a:solidFill>
                <a:latin typeface="Segoe UI"/>
              </a:rPr>
              <a:t>Praktyk</a:t>
            </a:r>
            <a:r>
              <a:rPr lang="pl-PL" sz="1800" dirty="0">
                <a:solidFill>
                  <a:srgbClr val="1A1A2E"/>
                </a:solidFill>
                <a:latin typeface="Segoe UI"/>
              </a:rPr>
              <a:t>: </a:t>
            </a:r>
            <a:r>
              <a:rPr lang="pl-PL" sz="1800" dirty="0" err="1">
                <a:solidFill>
                  <a:srgbClr val="1A1A2E"/>
                </a:solidFill>
                <a:latin typeface="Segoe UI"/>
              </a:rPr>
              <a:t>ponad</a:t>
            </a:r>
            <a:r>
              <a:rPr lang="pl-PL" sz="1800" dirty="0">
                <a:solidFill>
                  <a:srgbClr val="1A1A2E"/>
                </a:solidFill>
                <a:latin typeface="Segoe UI"/>
              </a:rPr>
              <a:t> 10 </a:t>
            </a:r>
            <a:r>
              <a:rPr lang="pl-PL" sz="1800" dirty="0" err="1">
                <a:solidFill>
                  <a:srgbClr val="1A1A2E"/>
                </a:solidFill>
                <a:latin typeface="Segoe UI"/>
              </a:rPr>
              <a:t>lat</a:t>
            </a:r>
            <a:r>
              <a:rPr lang="pl-PL" sz="1800" dirty="0">
                <a:solidFill>
                  <a:srgbClr val="1A1A2E"/>
                </a:solidFill>
                <a:latin typeface="Segoe UI"/>
              </a:rPr>
              <a:t> w </a:t>
            </a:r>
            <a:r>
              <a:rPr lang="pl-PL" sz="1800" dirty="0" err="1">
                <a:solidFill>
                  <a:srgbClr val="1A1A2E"/>
                </a:solidFill>
                <a:latin typeface="Segoe UI"/>
              </a:rPr>
              <a:t>cyberbezpieczeństwie</a:t>
            </a:r>
            <a:r>
              <a:rPr lang="pl-PL" sz="1800" dirty="0">
                <a:solidFill>
                  <a:srgbClr val="1A1A2E"/>
                </a:solidFill>
                <a:latin typeface="Segoe UI"/>
              </a:rPr>
              <a:t> </a:t>
            </a:r>
            <a:r>
              <a:rPr lang="pl-PL" sz="1800" dirty="0" err="1">
                <a:solidFill>
                  <a:srgbClr val="1A1A2E"/>
                </a:solidFill>
                <a:latin typeface="Segoe UI"/>
              </a:rPr>
              <a:t>sektora</a:t>
            </a:r>
            <a:r>
              <a:rPr lang="pl-PL" sz="1800" dirty="0">
                <a:solidFill>
                  <a:srgbClr val="1A1A2E"/>
                </a:solidFill>
                <a:latin typeface="Segoe UI"/>
              </a:rPr>
              <a:t> </a:t>
            </a:r>
            <a:r>
              <a:rPr lang="pl-PL" sz="1800" dirty="0" err="1">
                <a:solidFill>
                  <a:srgbClr val="1A1A2E"/>
                </a:solidFill>
                <a:latin typeface="Segoe UI"/>
              </a:rPr>
              <a:t>publicznego</a:t>
            </a:r>
            <a:endParaRPr lang="pl-PL" sz="1700" dirty="0">
              <a:solidFill>
                <a:srgbClr val="1A1A2E"/>
              </a:solidFill>
              <a:latin typeface="Segoe UI"/>
            </a:endParaRPr>
          </a:p>
          <a:p>
            <a:pPr marL="285750" indent="-285750">
              <a:lnSpc>
                <a:spcPct val="150000"/>
              </a:lnSpc>
              <a:spcAft>
                <a:spcPts val="600"/>
              </a:spcAft>
              <a:buFont typeface="Arial" pitchFamily="34" charset="0"/>
              <a:buChar char="•"/>
            </a:pPr>
            <a:r>
              <a:rPr lang="pl-PL" sz="1800" dirty="0">
                <a:solidFill>
                  <a:srgbClr val="1A1A2E"/>
                </a:solidFill>
                <a:latin typeface="Segoe UI"/>
              </a:rPr>
              <a:t>Autor </a:t>
            </a:r>
            <a:r>
              <a:rPr lang="pl-PL" sz="1800" dirty="0" err="1">
                <a:solidFill>
                  <a:srgbClr val="1A1A2E"/>
                </a:solidFill>
                <a:latin typeface="Segoe UI"/>
              </a:rPr>
              <a:t>szkoleń</a:t>
            </a:r>
            <a:r>
              <a:rPr lang="pl-PL" sz="1800" dirty="0">
                <a:solidFill>
                  <a:srgbClr val="1A1A2E"/>
                </a:solidFill>
                <a:latin typeface="Segoe UI"/>
              </a:rPr>
              <a:t> </a:t>
            </a:r>
            <a:r>
              <a:rPr lang="pl-PL" sz="1800" dirty="0" err="1">
                <a:solidFill>
                  <a:srgbClr val="1A1A2E"/>
                </a:solidFill>
                <a:latin typeface="Segoe UI"/>
              </a:rPr>
              <a:t>dla</a:t>
            </a:r>
            <a:r>
              <a:rPr lang="pl-PL" sz="1800" dirty="0">
                <a:solidFill>
                  <a:srgbClr val="1A1A2E"/>
                </a:solidFill>
                <a:latin typeface="Segoe UI"/>
              </a:rPr>
              <a:t> </a:t>
            </a:r>
            <a:r>
              <a:rPr lang="pl-PL" sz="1800" dirty="0" err="1">
                <a:solidFill>
                  <a:srgbClr val="1A1A2E"/>
                </a:solidFill>
                <a:latin typeface="Segoe UI"/>
              </a:rPr>
              <a:t>administracji</a:t>
            </a:r>
            <a:r>
              <a:rPr lang="pl-PL" sz="1800" dirty="0">
                <a:solidFill>
                  <a:srgbClr val="1A1A2E"/>
                </a:solidFill>
                <a:latin typeface="Segoe UI"/>
              </a:rPr>
              <a:t> </a:t>
            </a:r>
            <a:r>
              <a:rPr lang="pl-PL" sz="1800" dirty="0" err="1">
                <a:solidFill>
                  <a:srgbClr val="1A1A2E"/>
                </a:solidFill>
                <a:latin typeface="Segoe UI"/>
              </a:rPr>
              <a:t>państwowej</a:t>
            </a:r>
            <a:r>
              <a:rPr lang="pl-PL" sz="1800" dirty="0">
                <a:solidFill>
                  <a:srgbClr val="1A1A2E"/>
                </a:solidFill>
                <a:latin typeface="Segoe UI"/>
              </a:rPr>
              <a:t> </a:t>
            </a:r>
            <a:r>
              <a:rPr lang="pl-PL" sz="1800" dirty="0" err="1">
                <a:solidFill>
                  <a:srgbClr val="1A1A2E"/>
                </a:solidFill>
                <a:latin typeface="Segoe UI"/>
              </a:rPr>
              <a:t>i</a:t>
            </a:r>
            <a:r>
              <a:rPr lang="pl-PL" sz="1800" dirty="0">
                <a:solidFill>
                  <a:srgbClr val="1A1A2E"/>
                </a:solidFill>
                <a:latin typeface="Segoe UI"/>
              </a:rPr>
              <a:t> </a:t>
            </a:r>
            <a:r>
              <a:rPr lang="pl-PL" sz="1800" dirty="0" err="1">
                <a:solidFill>
                  <a:srgbClr val="1A1A2E"/>
                </a:solidFill>
                <a:latin typeface="Segoe UI"/>
              </a:rPr>
              <a:t>uczelni</a:t>
            </a:r>
            <a:endParaRPr lang="pl-PL" sz="1700" dirty="0">
              <a:solidFill>
                <a:srgbClr val="1A1A2E"/>
              </a:solidFill>
              <a:latin typeface="Segoe UI"/>
            </a:endParaRPr>
          </a:p>
        </p:txBody>
      </p:sp>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1  |  mgr inż. Cezary Graul</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B2E5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2159000"/>
            <a:ext cx="10820400" cy="2540000"/>
          </a:xfrm>
        </p:spPr>
        <p:txBody>
          <a:bodyPr wrap="square" lIns="0" tIns="0" bIns="0"/>
          <a:lstStyle/>
          <a:p>
            <a:pPr algn="l"/>
            <a:r>
              <a:rPr lang="pl-PL" sz="4000" b="1">
                <a:solidFill>
                  <a:srgbClr val="FFFFFF"/>
                </a:solidFill>
                <a:latin typeface="Segoe UI Semibold"/>
              </a:rPr>
              <a:t>To nie informatycy bronią uczelni przed cyberatakiem. To Ty.</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3977307" cy="184666"/>
          </a:xfrm>
          <a:prstGeom prst="rect">
            <a:avLst/>
          </a:prstGeom>
          <a:noFill/>
        </p:spPr>
        <p:txBody>
          <a:bodyPr wrap="none" lIns="0" tIns="0" bIns="0">
            <a:spAutoFit/>
          </a:bodyPr>
          <a:lstStyle/>
          <a:p>
            <a:r>
              <a:rPr lang="pl-PL" sz="1200" b="0" dirty="0" err="1">
                <a:solidFill>
                  <a:schemeClr val="bg1"/>
                </a:solidFill>
                <a:latin typeface="Segoe UI"/>
              </a:rPr>
              <a:t>Cyberbezpieczeństwo</a:t>
            </a:r>
            <a:r>
              <a:rPr lang="pl-PL" sz="1200" b="0" dirty="0">
                <a:solidFill>
                  <a:schemeClr val="bg1"/>
                </a:solidFill>
                <a:latin typeface="Segoe UI"/>
              </a:rPr>
              <a:t>  |  </a:t>
            </a:r>
            <a:r>
              <a:rPr lang="pl-PL" sz="1200" b="0" dirty="0" err="1">
                <a:solidFill>
                  <a:schemeClr val="bg1"/>
                </a:solidFill>
                <a:latin typeface="Segoe UI"/>
              </a:rPr>
              <a:t>Moduł</a:t>
            </a:r>
            <a:r>
              <a:rPr lang="pl-PL" sz="1200" b="0" dirty="0">
                <a:solidFill>
                  <a:schemeClr val="bg1"/>
                </a:solidFill>
                <a:latin typeface="Segoe UI"/>
              </a:rPr>
              <a:t> 1  |  </a:t>
            </a:r>
            <a:r>
              <a:rPr lang="pl-PL" sz="1200" b="0" dirty="0" err="1">
                <a:solidFill>
                  <a:schemeClr val="bg1"/>
                </a:solidFill>
                <a:latin typeface="Segoe UI"/>
              </a:rPr>
              <a:t>mgr</a:t>
            </a:r>
            <a:r>
              <a:rPr lang="pl-PL" sz="1200" b="0" dirty="0">
                <a:solidFill>
                  <a:schemeClr val="bg1"/>
                </a:solidFill>
                <a:latin typeface="Segoe UI"/>
              </a:rPr>
              <a:t> </a:t>
            </a:r>
            <a:r>
              <a:rPr lang="pl-PL" sz="1200" b="0" dirty="0" err="1">
                <a:solidFill>
                  <a:schemeClr val="bg1"/>
                </a:solidFill>
                <a:latin typeface="Segoe UI"/>
              </a:rPr>
              <a:t>inż</a:t>
            </a:r>
            <a:r>
              <a:rPr lang="pl-PL" sz="1200" b="0" dirty="0">
                <a:solidFill>
                  <a:schemeClr val="bg1"/>
                </a:solidFill>
                <a:latin typeface="Segoe UI"/>
              </a:rPr>
              <a:t>. Cezary Graul</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Co będziesz wiedział po Module 1</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9 sekcji, 45 minut</a:t>
            </a:r>
          </a:p>
        </p:txBody>
      </p:sp>
      <p:sp>
        <p:nvSpPr>
          <p:cNvPr id="4" name="Text Placeholder 3"/>
          <p:cNvSpPr>
            <a:spLocks noGrp="1"/>
          </p:cNvSpPr>
          <p:nvPr>
            <p:ph type="body" idx="2"/>
          </p:nvPr>
        </p:nvSpPr>
        <p:spPr>
          <a:xfrm>
            <a:off x="685800" y="1981200"/>
            <a:ext cx="10820400" cy="4368800"/>
          </a:xfrm>
        </p:spPr>
        <p:txBody>
          <a:bodyPr wrap="square" lIns="0" tIns="0" bIns="0">
            <a:noAutofit/>
          </a:bodyPr>
          <a:lstStyle/>
          <a:p>
            <a:pPr marL="285750" indent="-285750">
              <a:lnSpc>
                <a:spcPct val="150000"/>
              </a:lnSpc>
              <a:spcAft>
                <a:spcPts val="1000"/>
              </a:spcAft>
              <a:buFont typeface="Arial" pitchFamily="34" charset="0"/>
              <a:buAutoNum type="arabicPeriod"/>
            </a:pPr>
            <a:r>
              <a:rPr lang="pl-PL" sz="2000" dirty="0" err="1">
                <a:solidFill>
                  <a:srgbClr val="1A1A2E"/>
                </a:solidFill>
                <a:latin typeface="Segoe UI"/>
              </a:rPr>
              <a:t>Dlaczego</a:t>
            </a:r>
            <a:r>
              <a:rPr lang="pl-PL" sz="2000" dirty="0">
                <a:solidFill>
                  <a:srgbClr val="1A1A2E"/>
                </a:solidFill>
                <a:latin typeface="Segoe UI"/>
              </a:rPr>
              <a:t> </a:t>
            </a:r>
            <a:r>
              <a:rPr lang="pl-PL" sz="2000" dirty="0" err="1">
                <a:solidFill>
                  <a:srgbClr val="1A1A2E"/>
                </a:solidFill>
                <a:latin typeface="Segoe UI"/>
              </a:rPr>
              <a:t>uczelnie</a:t>
            </a:r>
            <a:r>
              <a:rPr lang="pl-PL" sz="2000" dirty="0">
                <a:solidFill>
                  <a:srgbClr val="1A1A2E"/>
                </a:solidFill>
                <a:latin typeface="Segoe UI"/>
              </a:rPr>
              <a:t> </a:t>
            </a:r>
            <a:r>
              <a:rPr lang="pl-PL" sz="2000" dirty="0" err="1">
                <a:solidFill>
                  <a:srgbClr val="1A1A2E"/>
                </a:solidFill>
                <a:latin typeface="Segoe UI"/>
              </a:rPr>
              <a:t>są</a:t>
            </a:r>
            <a:r>
              <a:rPr lang="pl-PL" sz="2000" dirty="0">
                <a:solidFill>
                  <a:srgbClr val="1A1A2E"/>
                </a:solidFill>
                <a:latin typeface="Segoe UI"/>
              </a:rPr>
              <a:t> </a:t>
            </a:r>
            <a:r>
              <a:rPr lang="pl-PL" sz="2000" dirty="0" err="1">
                <a:solidFill>
                  <a:srgbClr val="1A1A2E"/>
                </a:solidFill>
                <a:latin typeface="Segoe UI"/>
              </a:rPr>
              <a:t>atrakcyjnym</a:t>
            </a:r>
            <a:r>
              <a:rPr lang="pl-PL" sz="2000" dirty="0">
                <a:solidFill>
                  <a:srgbClr val="1A1A2E"/>
                </a:solidFill>
                <a:latin typeface="Segoe UI"/>
              </a:rPr>
              <a:t> </a:t>
            </a:r>
            <a:r>
              <a:rPr lang="pl-PL" sz="2000" dirty="0" err="1">
                <a:solidFill>
                  <a:srgbClr val="1A1A2E"/>
                </a:solidFill>
                <a:latin typeface="Segoe UI"/>
              </a:rPr>
              <a:t>celem</a:t>
            </a:r>
            <a:r>
              <a:rPr lang="pl-PL" sz="2000" dirty="0">
                <a:solidFill>
                  <a:srgbClr val="1A1A2E"/>
                </a:solidFill>
                <a:latin typeface="Segoe UI"/>
              </a:rPr>
              <a:t> </a:t>
            </a:r>
            <a:r>
              <a:rPr lang="pl-PL" sz="2000" dirty="0" err="1">
                <a:solidFill>
                  <a:srgbClr val="1A1A2E"/>
                </a:solidFill>
                <a:latin typeface="Segoe UI"/>
              </a:rPr>
              <a:t>cyberataków</a:t>
            </a:r>
            <a:endParaRPr lang="pl-PL" sz="2000" dirty="0">
              <a:solidFill>
                <a:srgbClr val="1A1A2E"/>
              </a:solidFill>
              <a:latin typeface="Segoe UI"/>
            </a:endParaRPr>
          </a:p>
          <a:p>
            <a:pPr marL="285750" indent="-285750">
              <a:lnSpc>
                <a:spcPct val="150000"/>
              </a:lnSpc>
              <a:spcAft>
                <a:spcPts val="1000"/>
              </a:spcAft>
              <a:buFont typeface="Arial" pitchFamily="34" charset="0"/>
              <a:buAutoNum type="arabicPeriod"/>
            </a:pPr>
            <a:r>
              <a:rPr lang="pl-PL" sz="2000" dirty="0" err="1">
                <a:solidFill>
                  <a:srgbClr val="1A1A2E"/>
                </a:solidFill>
                <a:latin typeface="Segoe UI"/>
              </a:rPr>
              <a:t>Czym</a:t>
            </a:r>
            <a:r>
              <a:rPr lang="pl-PL" sz="2000" dirty="0">
                <a:solidFill>
                  <a:srgbClr val="1A1A2E"/>
                </a:solidFill>
                <a:latin typeface="Segoe UI"/>
              </a:rPr>
              <a:t> jest </a:t>
            </a:r>
            <a:r>
              <a:rPr lang="pl-PL" sz="2000" dirty="0" err="1">
                <a:solidFill>
                  <a:srgbClr val="1A1A2E"/>
                </a:solidFill>
                <a:latin typeface="Segoe UI"/>
              </a:rPr>
              <a:t>triada</a:t>
            </a:r>
            <a:r>
              <a:rPr lang="pl-PL" sz="2000" dirty="0">
                <a:solidFill>
                  <a:srgbClr val="1A1A2E"/>
                </a:solidFill>
                <a:latin typeface="Segoe UI"/>
              </a:rPr>
              <a:t> CIA: </a:t>
            </a:r>
            <a:r>
              <a:rPr lang="pl-PL" sz="2000" dirty="0" err="1">
                <a:solidFill>
                  <a:srgbClr val="1A1A2E"/>
                </a:solidFill>
                <a:latin typeface="Segoe UI"/>
              </a:rPr>
              <a:t>poufność</a:t>
            </a:r>
            <a:r>
              <a:rPr lang="pl-PL" sz="2000" dirty="0">
                <a:solidFill>
                  <a:srgbClr val="1A1A2E"/>
                </a:solidFill>
                <a:latin typeface="Segoe UI"/>
              </a:rPr>
              <a:t>, </a:t>
            </a:r>
            <a:r>
              <a:rPr lang="pl-PL" sz="2000" dirty="0" err="1">
                <a:solidFill>
                  <a:srgbClr val="1A1A2E"/>
                </a:solidFill>
                <a:latin typeface="Segoe UI"/>
              </a:rPr>
              <a:t>integralność</a:t>
            </a:r>
            <a:r>
              <a:rPr lang="pl-PL" sz="2000" dirty="0">
                <a:solidFill>
                  <a:srgbClr val="1A1A2E"/>
                </a:solidFill>
                <a:latin typeface="Segoe UI"/>
              </a:rPr>
              <a:t>, </a:t>
            </a:r>
            <a:r>
              <a:rPr lang="pl-PL" sz="2000" dirty="0" err="1">
                <a:solidFill>
                  <a:srgbClr val="1A1A2E"/>
                </a:solidFill>
                <a:latin typeface="Segoe UI"/>
              </a:rPr>
              <a:t>dostępność</a:t>
            </a:r>
            <a:endParaRPr lang="pl-PL" sz="2000" dirty="0">
              <a:solidFill>
                <a:srgbClr val="1A1A2E"/>
              </a:solidFill>
              <a:latin typeface="Segoe UI"/>
            </a:endParaRPr>
          </a:p>
          <a:p>
            <a:pPr marL="285750" indent="-285750">
              <a:lnSpc>
                <a:spcPct val="150000"/>
              </a:lnSpc>
              <a:spcAft>
                <a:spcPts val="1000"/>
              </a:spcAft>
              <a:buFont typeface="Arial" pitchFamily="34" charset="0"/>
              <a:buAutoNum type="arabicPeriod"/>
            </a:pPr>
            <a:r>
              <a:rPr lang="pl-PL" sz="2000" dirty="0">
                <a:solidFill>
                  <a:srgbClr val="1A1A2E"/>
                </a:solidFill>
                <a:latin typeface="Segoe UI"/>
              </a:rPr>
              <a:t>Jakie </a:t>
            </a:r>
            <a:r>
              <a:rPr lang="pl-PL" sz="2000" dirty="0" err="1">
                <a:solidFill>
                  <a:srgbClr val="1A1A2E"/>
                </a:solidFill>
                <a:latin typeface="Segoe UI"/>
              </a:rPr>
              <a:t>regulacje</a:t>
            </a:r>
            <a:r>
              <a:rPr lang="pl-PL" sz="2000" dirty="0">
                <a:solidFill>
                  <a:srgbClr val="1A1A2E"/>
                </a:solidFill>
                <a:latin typeface="Segoe UI"/>
              </a:rPr>
              <a:t> </a:t>
            </a:r>
            <a:r>
              <a:rPr lang="pl-PL" sz="2000" dirty="0" err="1">
                <a:solidFill>
                  <a:srgbClr val="1A1A2E"/>
                </a:solidFill>
                <a:latin typeface="Segoe UI"/>
              </a:rPr>
              <a:t>Cię</a:t>
            </a:r>
            <a:r>
              <a:rPr lang="pl-PL" sz="2000" dirty="0">
                <a:solidFill>
                  <a:srgbClr val="1A1A2E"/>
                </a:solidFill>
                <a:latin typeface="Segoe UI"/>
              </a:rPr>
              <a:t> </a:t>
            </a:r>
            <a:r>
              <a:rPr lang="pl-PL" sz="2000" dirty="0" err="1">
                <a:solidFill>
                  <a:srgbClr val="1A1A2E"/>
                </a:solidFill>
                <a:latin typeface="Segoe UI"/>
              </a:rPr>
              <a:t>obowiązują</a:t>
            </a:r>
            <a:r>
              <a:rPr lang="pl-PL" sz="2000" dirty="0">
                <a:solidFill>
                  <a:srgbClr val="1A1A2E"/>
                </a:solidFill>
                <a:latin typeface="Segoe UI"/>
              </a:rPr>
              <a:t>: RODO, KSC, NIS2, AI Act</a:t>
            </a:r>
          </a:p>
          <a:p>
            <a:pPr marL="285750" indent="-285750">
              <a:lnSpc>
                <a:spcPct val="150000"/>
              </a:lnSpc>
              <a:spcAft>
                <a:spcPts val="1000"/>
              </a:spcAft>
              <a:buFont typeface="Arial" pitchFamily="34" charset="0"/>
              <a:buAutoNum type="arabicPeriod"/>
            </a:pPr>
            <a:r>
              <a:rPr lang="pl-PL" sz="2000" dirty="0">
                <a:solidFill>
                  <a:srgbClr val="1A1A2E"/>
                </a:solidFill>
                <a:latin typeface="Segoe UI"/>
              </a:rPr>
              <a:t>Jaka jest </a:t>
            </a:r>
            <a:r>
              <a:rPr lang="pl-PL" sz="2000" dirty="0" err="1">
                <a:solidFill>
                  <a:srgbClr val="1A1A2E"/>
                </a:solidFill>
                <a:latin typeface="Segoe UI"/>
              </a:rPr>
              <a:t>Twoja</a:t>
            </a:r>
            <a:r>
              <a:rPr lang="pl-PL" sz="2000" dirty="0">
                <a:solidFill>
                  <a:srgbClr val="1A1A2E"/>
                </a:solidFill>
                <a:latin typeface="Segoe UI"/>
              </a:rPr>
              <a:t> </a:t>
            </a:r>
            <a:r>
              <a:rPr lang="pl-PL" sz="2000" dirty="0" err="1">
                <a:solidFill>
                  <a:srgbClr val="1A1A2E"/>
                </a:solidFill>
                <a:latin typeface="Segoe UI"/>
              </a:rPr>
              <a:t>rola</a:t>
            </a:r>
            <a:r>
              <a:rPr lang="pl-PL" sz="2000" dirty="0">
                <a:solidFill>
                  <a:srgbClr val="1A1A2E"/>
                </a:solidFill>
                <a:latin typeface="Segoe UI"/>
              </a:rPr>
              <a:t> w </a:t>
            </a:r>
            <a:r>
              <a:rPr lang="pl-PL" sz="2000" dirty="0" err="1">
                <a:solidFill>
                  <a:srgbClr val="1A1A2E"/>
                </a:solidFill>
                <a:latin typeface="Segoe UI"/>
              </a:rPr>
              <a:t>łańcuchu</a:t>
            </a:r>
            <a:r>
              <a:rPr lang="pl-PL" sz="2000" dirty="0">
                <a:solidFill>
                  <a:srgbClr val="1A1A2E"/>
                </a:solidFill>
                <a:latin typeface="Segoe UI"/>
              </a:rPr>
              <a:t> </a:t>
            </a:r>
            <a:r>
              <a:rPr lang="pl-PL" sz="2000" dirty="0" err="1">
                <a:solidFill>
                  <a:srgbClr val="1A1A2E"/>
                </a:solidFill>
                <a:latin typeface="Segoe UI"/>
              </a:rPr>
              <a:t>obrony</a:t>
            </a:r>
            <a:r>
              <a:rPr lang="pl-PL" sz="2000" dirty="0">
                <a:solidFill>
                  <a:srgbClr val="1A1A2E"/>
                </a:solidFill>
                <a:latin typeface="Segoe UI"/>
              </a:rPr>
              <a:t> </a:t>
            </a:r>
            <a:r>
              <a:rPr lang="pl-PL" sz="2000" dirty="0" err="1">
                <a:solidFill>
                  <a:srgbClr val="1A1A2E"/>
                </a:solidFill>
                <a:latin typeface="Segoe UI"/>
              </a:rPr>
              <a:t>uczelni</a:t>
            </a:r>
            <a:endParaRPr lang="pl-PL" sz="2000" dirty="0">
              <a:solidFill>
                <a:srgbClr val="1A1A2E"/>
              </a:solidFill>
              <a:latin typeface="Segoe UI"/>
            </a:endParaRPr>
          </a:p>
          <a:p>
            <a:pPr marL="285750" indent="-285750">
              <a:lnSpc>
                <a:spcPct val="150000"/>
              </a:lnSpc>
              <a:spcAft>
                <a:spcPts val="1000"/>
              </a:spcAft>
              <a:buFont typeface="Arial" pitchFamily="34" charset="0"/>
              <a:buAutoNum type="arabicPeriod"/>
            </a:pPr>
            <a:r>
              <a:rPr lang="pl-PL" sz="2000" dirty="0">
                <a:solidFill>
                  <a:srgbClr val="1A1A2E"/>
                </a:solidFill>
                <a:latin typeface="Segoe UI"/>
              </a:rPr>
              <a:t>Jak </a:t>
            </a:r>
            <a:r>
              <a:rPr lang="pl-PL" sz="2000" dirty="0" err="1">
                <a:solidFill>
                  <a:srgbClr val="1A1A2E"/>
                </a:solidFill>
                <a:latin typeface="Segoe UI"/>
              </a:rPr>
              <a:t>rozpoznać</a:t>
            </a:r>
            <a:r>
              <a:rPr lang="pl-PL" sz="2000" dirty="0">
                <a:solidFill>
                  <a:srgbClr val="1A1A2E"/>
                </a:solidFill>
                <a:latin typeface="Segoe UI"/>
              </a:rPr>
              <a:t> CEO fraud </a:t>
            </a:r>
            <a:r>
              <a:rPr lang="pl-PL" sz="2000" dirty="0" err="1">
                <a:solidFill>
                  <a:srgbClr val="1A1A2E"/>
                </a:solidFill>
                <a:latin typeface="Segoe UI"/>
              </a:rPr>
              <a:t>na</a:t>
            </a:r>
            <a:r>
              <a:rPr lang="pl-PL" sz="2000" dirty="0">
                <a:solidFill>
                  <a:srgbClr val="1A1A2E"/>
                </a:solidFill>
                <a:latin typeface="Segoe UI"/>
              </a:rPr>
              <a:t> </a:t>
            </a:r>
            <a:r>
              <a:rPr lang="pl-PL" sz="2000" dirty="0" err="1">
                <a:solidFill>
                  <a:srgbClr val="1A1A2E"/>
                </a:solidFill>
                <a:latin typeface="Segoe UI"/>
              </a:rPr>
              <a:t>realnym</a:t>
            </a:r>
            <a:r>
              <a:rPr lang="pl-PL" sz="2000" dirty="0">
                <a:solidFill>
                  <a:srgbClr val="1A1A2E"/>
                </a:solidFill>
                <a:latin typeface="Segoe UI"/>
              </a:rPr>
              <a:t> </a:t>
            </a:r>
            <a:r>
              <a:rPr lang="pl-PL" sz="2000" dirty="0" err="1">
                <a:solidFill>
                  <a:srgbClr val="1A1A2E"/>
                </a:solidFill>
                <a:latin typeface="Segoe UI"/>
              </a:rPr>
              <a:t>przykładzie</a:t>
            </a:r>
            <a:endParaRPr lang="pl-PL" sz="2000" dirty="0">
              <a:solidFill>
                <a:srgbClr val="1A1A2E"/>
              </a:solidFill>
              <a:latin typeface="Segoe UI"/>
            </a:endParaRPr>
          </a:p>
        </p:txBody>
      </p:sp>
      <p:sp>
        <p:nvSpPr>
          <p:cNvPr id="11" name="TextBox 10">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1  |  mgr inż. Cezary Graul</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Dlaczego uczelnie są celem</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dirty="0" err="1">
                <a:solidFill>
                  <a:srgbClr val="0B5394"/>
                </a:solidFill>
                <a:latin typeface="Segoe UI"/>
              </a:rPr>
              <a:t>Pięć</a:t>
            </a:r>
            <a:r>
              <a:rPr lang="pl-PL" sz="1800" b="0" i="0" dirty="0">
                <a:solidFill>
                  <a:srgbClr val="0B5394"/>
                </a:solidFill>
                <a:latin typeface="Segoe UI"/>
              </a:rPr>
              <a:t> </a:t>
            </a:r>
            <a:r>
              <a:rPr lang="pl-PL" sz="1800" b="0" i="0" dirty="0" err="1">
                <a:solidFill>
                  <a:srgbClr val="0B5394"/>
                </a:solidFill>
                <a:latin typeface="Segoe UI"/>
              </a:rPr>
              <a:t>powodów</a:t>
            </a:r>
            <a:r>
              <a:rPr lang="pl-PL" sz="1800" b="0" i="0" dirty="0">
                <a:solidFill>
                  <a:srgbClr val="0B5394"/>
                </a:solidFill>
                <a:latin typeface="Segoe UI"/>
              </a:rPr>
              <a:t>, </a:t>
            </a:r>
            <a:r>
              <a:rPr lang="pl-PL" sz="1800" b="0" i="0" dirty="0" err="1">
                <a:solidFill>
                  <a:srgbClr val="0B5394"/>
                </a:solidFill>
                <a:latin typeface="Segoe UI"/>
              </a:rPr>
              <a:t>które</a:t>
            </a:r>
            <a:r>
              <a:rPr lang="pl-PL" sz="1800" b="0" i="0" dirty="0">
                <a:solidFill>
                  <a:srgbClr val="0B5394"/>
                </a:solidFill>
                <a:latin typeface="Segoe UI"/>
              </a:rPr>
              <a:t> </a:t>
            </a:r>
            <a:r>
              <a:rPr lang="pl-PL" sz="1800" b="0" i="0" dirty="0" err="1">
                <a:solidFill>
                  <a:srgbClr val="0B5394"/>
                </a:solidFill>
                <a:latin typeface="Segoe UI"/>
              </a:rPr>
              <a:t>robią</a:t>
            </a:r>
            <a:r>
              <a:rPr lang="pl-PL" sz="1800" b="0" i="0" dirty="0">
                <a:solidFill>
                  <a:srgbClr val="0B5394"/>
                </a:solidFill>
                <a:latin typeface="Segoe UI"/>
              </a:rPr>
              <a:t> z </a:t>
            </a:r>
            <a:r>
              <a:rPr lang="pl-PL" sz="1800" b="0" i="0" dirty="0" err="1">
                <a:solidFill>
                  <a:srgbClr val="0B5394"/>
                </a:solidFill>
                <a:latin typeface="Segoe UI"/>
              </a:rPr>
              <a:t>nas</a:t>
            </a:r>
            <a:r>
              <a:rPr lang="pl-PL" sz="1800" b="0" i="0" dirty="0">
                <a:solidFill>
                  <a:srgbClr val="0B5394"/>
                </a:solidFill>
                <a:latin typeface="Segoe UI"/>
              </a:rPr>
              <a:t> </a:t>
            </a:r>
            <a:r>
              <a:rPr lang="pl-PL" sz="1800" b="0" i="0" dirty="0" err="1">
                <a:solidFill>
                  <a:srgbClr val="0B5394"/>
                </a:solidFill>
                <a:latin typeface="Segoe UI"/>
              </a:rPr>
              <a:t>atrakcyjną</a:t>
            </a:r>
            <a:r>
              <a:rPr lang="pl-PL" sz="1800" b="0" i="0" dirty="0">
                <a:solidFill>
                  <a:srgbClr val="0B5394"/>
                </a:solidFill>
                <a:latin typeface="Segoe UI"/>
              </a:rPr>
              <a:t> </a:t>
            </a:r>
            <a:r>
              <a:rPr lang="pl-PL" sz="1800" b="0" i="0" dirty="0" err="1">
                <a:solidFill>
                  <a:srgbClr val="0B5394"/>
                </a:solidFill>
                <a:latin typeface="Segoe UI"/>
              </a:rPr>
              <a:t>ofiarę</a:t>
            </a:r>
            <a:endParaRPr lang="pl-PL" sz="1700" b="0" i="0" dirty="0">
              <a:solidFill>
                <a:srgbClr val="0B5394"/>
              </a:solidFill>
              <a:latin typeface="Segoe UI"/>
            </a:endParaRPr>
          </a:p>
        </p:txBody>
      </p:sp>
      <p:graphicFrame>
        <p:nvGraphicFramePr>
          <p:cNvPr id="11" name="Table 10" descr="Tabela pięciu powodów, dla których uczelnie są celem cyberataków, z krótkim uzasadnieniem każdego."/>
          <p:cNvGraphicFramePr>
            <a:graphicFrameLocks noGrp="1"/>
          </p:cNvGraphicFramePr>
          <p:nvPr>
            <p:extLst>
              <p:ext uri="{D42A27DB-BD31-4B8C-83A1-F6EECF244321}">
                <p14:modId xmlns:p14="http://schemas.microsoft.com/office/powerpoint/2010/main" val="3118385521"/>
              </p:ext>
            </p:extLst>
          </p:nvPr>
        </p:nvGraphicFramePr>
        <p:xfrm>
          <a:off x="685800" y="2408936"/>
          <a:ext cx="10795000" cy="3191195"/>
        </p:xfrm>
        <a:graphic>
          <a:graphicData uri="http://schemas.openxmlformats.org/drawingml/2006/table">
            <a:tbl>
              <a:tblPr firstRow="1">
                <a:tableStyleId>{5C22544A-7EE6-4342-B048-85BDC9FD1C3A}</a:tableStyleId>
              </a:tblPr>
              <a:tblGrid>
                <a:gridCol w="2159000">
                  <a:extLst>
                    <a:ext uri="{9D8B030D-6E8A-4147-A177-3AD203B41FA5}">
                      <a16:colId xmlns:a16="http://schemas.microsoft.com/office/drawing/2014/main" val="20000"/>
                    </a:ext>
                  </a:extLst>
                </a:gridCol>
                <a:gridCol w="8636000">
                  <a:extLst>
                    <a:ext uri="{9D8B030D-6E8A-4147-A177-3AD203B41FA5}">
                      <a16:colId xmlns:a16="http://schemas.microsoft.com/office/drawing/2014/main" val="20001"/>
                    </a:ext>
                  </a:extLst>
                </a:gridCol>
              </a:tblGrid>
              <a:tr h="469900">
                <a:tc>
                  <a:txBody>
                    <a:bodyPr/>
                    <a:lstStyle/>
                    <a:p>
                      <a:pPr>
                        <a:lnSpc>
                          <a:spcPct val="150000"/>
                        </a:lnSpc>
                      </a:pPr>
                      <a:r>
                        <a:rPr lang="pl-PL" sz="1800" b="1" dirty="0" err="1">
                          <a:solidFill>
                            <a:srgbClr val="FFFFFF"/>
                          </a:solidFill>
                          <a:latin typeface="Segoe UI"/>
                        </a:rPr>
                        <a:t>Powód</a:t>
                      </a:r>
                      <a:endParaRPr lang="pl-PL" sz="1700" b="1" dirty="0">
                        <a:solidFill>
                          <a:srgbClr val="FFFFFF"/>
                        </a:solidFill>
                        <a:latin typeface="Segoe UI"/>
                      </a:endParaRP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Dlaczego to nas naraża</a:t>
                      </a:r>
                    </a:p>
                  </a:txBody>
                  <a:tcPr marL="88900" marR="88900" marT="50800" marB="50800" anchor="ctr">
                    <a:solidFill>
                      <a:srgbClr val="0B2E59"/>
                    </a:solidFill>
                  </a:tcPr>
                </a:tc>
                <a:extLst>
                  <a:ext uri="{0D108BD9-81ED-4DB2-BD59-A6C34878D82A}">
                    <a16:rowId xmlns:a16="http://schemas.microsoft.com/office/drawing/2014/main" val="10000"/>
                  </a:ext>
                </a:extLst>
              </a:tr>
              <a:tr h="393700">
                <a:tc>
                  <a:txBody>
                    <a:bodyPr/>
                    <a:lstStyle/>
                    <a:p>
                      <a:pPr>
                        <a:lnSpc>
                          <a:spcPct val="150000"/>
                        </a:lnSpc>
                      </a:pPr>
                      <a:r>
                        <a:rPr lang="pl-PL" sz="1800" b="1">
                          <a:solidFill>
                            <a:srgbClr val="1A1A2E"/>
                          </a:solidFill>
                          <a:latin typeface="Segoe UI"/>
                        </a:rPr>
                        <a:t>Dane</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Tysiące studentów, pracowników, kandydatów. RODO chroni — wysokie kary za wyciek.</a:t>
                      </a:r>
                    </a:p>
                  </a:txBody>
                  <a:tcPr marL="88900" marR="88900" marT="50800" marB="50800" anchor="ctr">
                    <a:solidFill>
                      <a:srgbClr val="FFFFFF"/>
                    </a:solidFill>
                  </a:tcPr>
                </a:tc>
                <a:extLst>
                  <a:ext uri="{0D108BD9-81ED-4DB2-BD59-A6C34878D82A}">
                    <a16:rowId xmlns:a16="http://schemas.microsoft.com/office/drawing/2014/main" val="10001"/>
                  </a:ext>
                </a:extLst>
              </a:tr>
              <a:tr h="393700">
                <a:tc>
                  <a:txBody>
                    <a:bodyPr/>
                    <a:lstStyle/>
                    <a:p>
                      <a:pPr>
                        <a:lnSpc>
                          <a:spcPct val="150000"/>
                        </a:lnSpc>
                      </a:pPr>
                      <a:r>
                        <a:rPr lang="pl-PL" sz="1800" b="1">
                          <a:solidFill>
                            <a:srgbClr val="1A1A2E"/>
                          </a:solidFill>
                          <a:latin typeface="Segoe UI"/>
                        </a:rPr>
                        <a:t>Budżety</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Granty UE, NCBiR, NCN. Miliony złotych przelewów miesięcznie.</a:t>
                      </a:r>
                    </a:p>
                  </a:txBody>
                  <a:tcPr marL="88900" marR="88900" marT="50800" marB="50800" anchor="ctr">
                    <a:solidFill>
                      <a:srgbClr val="EEF3F8"/>
                    </a:solidFill>
                  </a:tcPr>
                </a:tc>
                <a:extLst>
                  <a:ext uri="{0D108BD9-81ED-4DB2-BD59-A6C34878D82A}">
                    <a16:rowId xmlns:a16="http://schemas.microsoft.com/office/drawing/2014/main" val="10002"/>
                  </a:ext>
                </a:extLst>
              </a:tr>
              <a:tr h="393700">
                <a:tc>
                  <a:txBody>
                    <a:bodyPr/>
                    <a:lstStyle/>
                    <a:p>
                      <a:pPr>
                        <a:lnSpc>
                          <a:spcPct val="150000"/>
                        </a:lnSpc>
                      </a:pPr>
                      <a:r>
                        <a:rPr lang="pl-PL" sz="1800" b="1">
                          <a:solidFill>
                            <a:srgbClr val="1A1A2E"/>
                          </a:solidFill>
                          <a:latin typeface="Segoe UI"/>
                        </a:rPr>
                        <a:t>Otwartość</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Kampus dostępny dla 10 000+ osób. BYOD na każdym kroku.</a:t>
                      </a:r>
                    </a:p>
                  </a:txBody>
                  <a:tcPr marL="88900" marR="88900" marT="50800" marB="50800" anchor="ctr">
                    <a:solidFill>
                      <a:srgbClr val="FFFFFF"/>
                    </a:solidFill>
                  </a:tcPr>
                </a:tc>
                <a:extLst>
                  <a:ext uri="{0D108BD9-81ED-4DB2-BD59-A6C34878D82A}">
                    <a16:rowId xmlns:a16="http://schemas.microsoft.com/office/drawing/2014/main" val="10003"/>
                  </a:ext>
                </a:extLst>
              </a:tr>
              <a:tr h="393700">
                <a:tc>
                  <a:txBody>
                    <a:bodyPr/>
                    <a:lstStyle/>
                    <a:p>
                      <a:pPr>
                        <a:lnSpc>
                          <a:spcPct val="150000"/>
                        </a:lnSpc>
                      </a:pPr>
                      <a:r>
                        <a:rPr lang="pl-PL" sz="1800" b="1">
                          <a:solidFill>
                            <a:srgbClr val="1A1A2E"/>
                          </a:solidFill>
                          <a:latin typeface="Segoe UI"/>
                        </a:rPr>
                        <a:t>Wizerunek</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Atak na „uniwersytet” jest medialnie cenny. Reputacja i presja PR.</a:t>
                      </a:r>
                    </a:p>
                  </a:txBody>
                  <a:tcPr marL="88900" marR="88900" marT="50800" marB="50800" anchor="ctr">
                    <a:solidFill>
                      <a:srgbClr val="EEF3F8"/>
                    </a:solidFill>
                  </a:tcPr>
                </a:tc>
                <a:extLst>
                  <a:ext uri="{0D108BD9-81ED-4DB2-BD59-A6C34878D82A}">
                    <a16:rowId xmlns:a16="http://schemas.microsoft.com/office/drawing/2014/main" val="10004"/>
                  </a:ext>
                </a:extLst>
              </a:tr>
              <a:tr h="393700">
                <a:tc>
                  <a:txBody>
                    <a:bodyPr/>
                    <a:lstStyle/>
                    <a:p>
                      <a:pPr>
                        <a:lnSpc>
                          <a:spcPct val="150000"/>
                        </a:lnSpc>
                      </a:pPr>
                      <a:r>
                        <a:rPr lang="pl-PL" sz="1800" b="1">
                          <a:solidFill>
                            <a:srgbClr val="1A1A2E"/>
                          </a:solidFill>
                          <a:latin typeface="Segoe UI"/>
                        </a:rPr>
                        <a:t>Kadra IT</a:t>
                      </a:r>
                    </a:p>
                  </a:txBody>
                  <a:tcPr marL="88900" marR="88900" marT="50800" marB="50800" anchor="ctr">
                    <a:solidFill>
                      <a:srgbClr val="FFFFFF"/>
                    </a:solidFill>
                  </a:tcPr>
                </a:tc>
                <a:tc>
                  <a:txBody>
                    <a:bodyPr/>
                    <a:lstStyle/>
                    <a:p>
                      <a:pPr>
                        <a:lnSpc>
                          <a:spcPct val="150000"/>
                        </a:lnSpc>
                      </a:pPr>
                      <a:r>
                        <a:rPr lang="pl-PL" sz="1800" b="0" dirty="0">
                          <a:solidFill>
                            <a:srgbClr val="1A1A2E"/>
                          </a:solidFill>
                          <a:latin typeface="Segoe UI"/>
                        </a:rPr>
                        <a:t>Sektor </a:t>
                      </a:r>
                      <a:r>
                        <a:rPr lang="pl-PL" sz="1800" b="0" dirty="0" err="1">
                          <a:solidFill>
                            <a:srgbClr val="1A1A2E"/>
                          </a:solidFill>
                          <a:latin typeface="Segoe UI"/>
                        </a:rPr>
                        <a:t>publiczny</a:t>
                      </a:r>
                      <a:r>
                        <a:rPr lang="pl-PL" sz="1800" b="0" dirty="0">
                          <a:solidFill>
                            <a:srgbClr val="1A1A2E"/>
                          </a:solidFill>
                          <a:latin typeface="Segoe UI"/>
                        </a:rPr>
                        <a:t> — </a:t>
                      </a:r>
                      <a:r>
                        <a:rPr lang="pl-PL" sz="1800" b="0" dirty="0" err="1">
                          <a:solidFill>
                            <a:srgbClr val="1A1A2E"/>
                          </a:solidFill>
                          <a:latin typeface="Segoe UI"/>
                        </a:rPr>
                        <a:t>niskie</a:t>
                      </a:r>
                      <a:r>
                        <a:rPr lang="pl-PL" sz="1800" b="0" dirty="0">
                          <a:solidFill>
                            <a:srgbClr val="1A1A2E"/>
                          </a:solidFill>
                          <a:latin typeface="Segoe UI"/>
                        </a:rPr>
                        <a:t> </a:t>
                      </a:r>
                      <a:r>
                        <a:rPr lang="pl-PL" sz="1800" b="0" dirty="0" err="1">
                          <a:solidFill>
                            <a:srgbClr val="1A1A2E"/>
                          </a:solidFill>
                          <a:latin typeface="Segoe UI"/>
                        </a:rPr>
                        <a:t>pensje</a:t>
                      </a:r>
                      <a:r>
                        <a:rPr lang="pl-PL" sz="1800" b="0" dirty="0">
                          <a:solidFill>
                            <a:srgbClr val="1A1A2E"/>
                          </a:solidFill>
                          <a:latin typeface="Segoe UI"/>
                        </a:rPr>
                        <a:t>. Luka </a:t>
                      </a:r>
                      <a:r>
                        <a:rPr lang="pl-PL" sz="1800" b="0" dirty="0" err="1">
                          <a:solidFill>
                            <a:srgbClr val="1A1A2E"/>
                          </a:solidFill>
                          <a:latin typeface="Segoe UI"/>
                        </a:rPr>
                        <a:t>kompetencyjna</a:t>
                      </a:r>
                      <a:r>
                        <a:rPr lang="pl-PL" sz="1800" b="0" dirty="0">
                          <a:solidFill>
                            <a:srgbClr val="1A1A2E"/>
                          </a:solidFill>
                          <a:latin typeface="Segoe UI"/>
                        </a:rPr>
                        <a:t> </a:t>
                      </a:r>
                      <a:r>
                        <a:rPr lang="pl-PL" sz="1800" b="0" dirty="0" err="1">
                          <a:solidFill>
                            <a:srgbClr val="1A1A2E"/>
                          </a:solidFill>
                          <a:latin typeface="Segoe UI"/>
                        </a:rPr>
                        <a:t>wobec</a:t>
                      </a:r>
                      <a:r>
                        <a:rPr lang="pl-PL" sz="1800" b="0" dirty="0">
                          <a:solidFill>
                            <a:srgbClr val="1A1A2E"/>
                          </a:solidFill>
                          <a:latin typeface="Segoe UI"/>
                        </a:rPr>
                        <a:t> </a:t>
                      </a:r>
                      <a:r>
                        <a:rPr lang="pl-PL" sz="1800" b="0" dirty="0" err="1">
                          <a:solidFill>
                            <a:srgbClr val="1A1A2E"/>
                          </a:solidFill>
                          <a:latin typeface="Segoe UI"/>
                        </a:rPr>
                        <a:t>biznesu</a:t>
                      </a:r>
                      <a:r>
                        <a:rPr lang="pl-PL" sz="1800" b="0" dirty="0">
                          <a:solidFill>
                            <a:srgbClr val="1A1A2E"/>
                          </a:solidFill>
                          <a:latin typeface="Segoe UI"/>
                        </a:rPr>
                        <a:t>.</a:t>
                      </a:r>
                    </a:p>
                  </a:txBody>
                  <a:tcPr marL="88900" marR="88900" marT="50800" marB="50800" anchor="ctr">
                    <a:solidFill>
                      <a:srgbClr val="FFFFFF"/>
                    </a:solidFill>
                  </a:tcPr>
                </a:tc>
                <a:extLst>
                  <a:ext uri="{0D108BD9-81ED-4DB2-BD59-A6C34878D82A}">
                    <a16:rowId xmlns:a16="http://schemas.microsoft.com/office/drawing/2014/main" val="10005"/>
                  </a:ext>
                </a:extLst>
              </a:tr>
            </a:tbl>
          </a:graphicData>
        </a:graphic>
      </p:graphicFrame>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1  |  mgr inż. Cezary Graul</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dirty="0">
                <a:solidFill>
                  <a:srgbClr val="0B2E59"/>
                </a:solidFill>
                <a:latin typeface="Segoe UI Semibold"/>
              </a:rPr>
              <a:t>Skala </a:t>
            </a:r>
            <a:r>
              <a:rPr lang="pl-PL" sz="3000" b="1" dirty="0" err="1">
                <a:solidFill>
                  <a:srgbClr val="0B2E59"/>
                </a:solidFill>
                <a:latin typeface="Segoe UI Semibold"/>
              </a:rPr>
              <a:t>zagrożenia</a:t>
            </a:r>
            <a:endParaRPr lang="pl-PL" sz="3000" b="1" dirty="0">
              <a:solidFill>
                <a:srgbClr val="0B2E59"/>
              </a:solidFill>
              <a:latin typeface="Segoe UI Semibold"/>
            </a:endParaRP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dirty="0" err="1">
                <a:solidFill>
                  <a:srgbClr val="0B5394"/>
                </a:solidFill>
                <a:latin typeface="Segoe UI"/>
              </a:rPr>
              <a:t>Wybrane</a:t>
            </a:r>
            <a:r>
              <a:rPr lang="pl-PL" sz="1800" b="0" i="0" dirty="0">
                <a:solidFill>
                  <a:srgbClr val="0B5394"/>
                </a:solidFill>
                <a:latin typeface="Segoe UI"/>
              </a:rPr>
              <a:t> </a:t>
            </a:r>
            <a:r>
              <a:rPr lang="pl-PL" sz="1800" b="0" i="0" dirty="0" err="1">
                <a:solidFill>
                  <a:srgbClr val="0B5394"/>
                </a:solidFill>
                <a:latin typeface="Segoe UI"/>
              </a:rPr>
              <a:t>dane</a:t>
            </a:r>
            <a:r>
              <a:rPr lang="pl-PL" sz="1800" b="0" i="0" dirty="0">
                <a:solidFill>
                  <a:srgbClr val="0B5394"/>
                </a:solidFill>
                <a:latin typeface="Segoe UI"/>
              </a:rPr>
              <a:t> o </a:t>
            </a:r>
            <a:r>
              <a:rPr lang="pl-PL" sz="1800" b="0" i="0" dirty="0" err="1">
                <a:solidFill>
                  <a:srgbClr val="0B5394"/>
                </a:solidFill>
                <a:latin typeface="Segoe UI"/>
              </a:rPr>
              <a:t>skali</a:t>
            </a:r>
            <a:r>
              <a:rPr lang="pl-PL" sz="1800" b="0" i="0" dirty="0">
                <a:solidFill>
                  <a:srgbClr val="0B5394"/>
                </a:solidFill>
                <a:latin typeface="Segoe UI"/>
              </a:rPr>
              <a:t> </a:t>
            </a:r>
            <a:r>
              <a:rPr lang="pl-PL" sz="1800" b="0" i="0" dirty="0" err="1">
                <a:solidFill>
                  <a:srgbClr val="0B5394"/>
                </a:solidFill>
                <a:latin typeface="Segoe UI"/>
              </a:rPr>
              <a:t>zagrożenia</a:t>
            </a:r>
            <a:endParaRPr lang="pl-PL" sz="1700" b="0" i="0" dirty="0">
              <a:solidFill>
                <a:srgbClr val="0B5394"/>
              </a:solidFill>
              <a:latin typeface="Segoe UI"/>
            </a:endParaRPr>
          </a:p>
        </p:txBody>
      </p:sp>
      <p:graphicFrame>
        <p:nvGraphicFramePr>
          <p:cNvPr id="11" name="Table 10" descr="Tabela trzech wskaźników skali zagrożenia z wartościami i źródłami."/>
          <p:cNvGraphicFramePr>
            <a:graphicFrameLocks noGrp="1"/>
          </p:cNvGraphicFramePr>
          <p:nvPr/>
        </p:nvGraphicFramePr>
        <p:xfrm>
          <a:off x="698500" y="2006600"/>
          <a:ext cx="10795000" cy="1868489"/>
        </p:xfrm>
        <a:graphic>
          <a:graphicData uri="http://schemas.openxmlformats.org/drawingml/2006/table">
            <a:tbl>
              <a:tblPr firstRow="1">
                <a:tableStyleId>{5C22544A-7EE6-4342-B048-85BDC9FD1C3A}</a:tableStyleId>
              </a:tblPr>
              <a:tblGrid>
                <a:gridCol w="5588000">
                  <a:extLst>
                    <a:ext uri="{9D8B030D-6E8A-4147-A177-3AD203B41FA5}">
                      <a16:colId xmlns:a16="http://schemas.microsoft.com/office/drawing/2014/main" val="20000"/>
                    </a:ext>
                  </a:extLst>
                </a:gridCol>
                <a:gridCol w="2413000">
                  <a:extLst>
                    <a:ext uri="{9D8B030D-6E8A-4147-A177-3AD203B41FA5}">
                      <a16:colId xmlns:a16="http://schemas.microsoft.com/office/drawing/2014/main" val="20001"/>
                    </a:ext>
                  </a:extLst>
                </a:gridCol>
                <a:gridCol w="2794000">
                  <a:extLst>
                    <a:ext uri="{9D8B030D-6E8A-4147-A177-3AD203B41FA5}">
                      <a16:colId xmlns:a16="http://schemas.microsoft.com/office/drawing/2014/main" val="20002"/>
                    </a:ext>
                  </a:extLst>
                </a:gridCol>
              </a:tblGrid>
              <a:tr h="482600">
                <a:tc>
                  <a:txBody>
                    <a:bodyPr/>
                    <a:lstStyle/>
                    <a:p>
                      <a:pPr>
                        <a:lnSpc>
                          <a:spcPct val="150000"/>
                        </a:lnSpc>
                      </a:pPr>
                      <a:r>
                        <a:rPr lang="pl-PL" sz="1800" b="1">
                          <a:solidFill>
                            <a:srgbClr val="FFFFFF"/>
                          </a:solidFill>
                          <a:latin typeface="Segoe UI"/>
                        </a:rPr>
                        <a:t>Wskaźnik</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Wartość</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Źródło</a:t>
                      </a:r>
                    </a:p>
                  </a:txBody>
                  <a:tcPr marL="88900" marR="88900" marT="50800" marB="50800" anchor="ctr">
                    <a:solidFill>
                      <a:srgbClr val="0B2E59"/>
                    </a:solidFill>
                  </a:tcPr>
                </a:tc>
                <a:extLst>
                  <a:ext uri="{0D108BD9-81ED-4DB2-BD59-A6C34878D82A}">
                    <a16:rowId xmlns:a16="http://schemas.microsoft.com/office/drawing/2014/main" val="10000"/>
                  </a:ext>
                </a:extLst>
              </a:tr>
              <a:tr h="406400">
                <a:tc>
                  <a:txBody>
                    <a:bodyPr/>
                    <a:lstStyle/>
                    <a:p>
                      <a:pPr>
                        <a:lnSpc>
                          <a:spcPct val="150000"/>
                        </a:lnSpc>
                      </a:pPr>
                      <a:r>
                        <a:rPr lang="pl-PL" sz="1800" b="0">
                          <a:solidFill>
                            <a:srgbClr val="1A1A2E"/>
                          </a:solidFill>
                          <a:latin typeface="Segoe UI"/>
                        </a:rPr>
                        <a:t>Naruszeń danych z udziałem człowieka</a:t>
                      </a:r>
                    </a:p>
                  </a:txBody>
                  <a:tcPr marL="88900" marR="88900" marT="50800" marB="50800" anchor="ctr">
                    <a:solidFill>
                      <a:srgbClr val="FFFFFF"/>
                    </a:solidFill>
                  </a:tcPr>
                </a:tc>
                <a:tc>
                  <a:txBody>
                    <a:bodyPr/>
                    <a:lstStyle/>
                    <a:p>
                      <a:pPr>
                        <a:lnSpc>
                          <a:spcPct val="150000"/>
                        </a:lnSpc>
                      </a:pPr>
                      <a:r>
                        <a:rPr lang="pl-PL" sz="1800" b="1">
                          <a:solidFill>
                            <a:srgbClr val="0B5394"/>
                          </a:solidFill>
                          <a:latin typeface="Segoe UI"/>
                        </a:rPr>
                        <a:t>68%</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Verizon DBIR 2024</a:t>
                      </a:r>
                    </a:p>
                  </a:txBody>
                  <a:tcPr marL="88900" marR="88900" marT="50800" marB="50800" anchor="ctr">
                    <a:solidFill>
                      <a:srgbClr val="FFFFFF"/>
                    </a:solidFill>
                  </a:tcPr>
                </a:tc>
                <a:extLst>
                  <a:ext uri="{0D108BD9-81ED-4DB2-BD59-A6C34878D82A}">
                    <a16:rowId xmlns:a16="http://schemas.microsoft.com/office/drawing/2014/main" val="10001"/>
                  </a:ext>
                </a:extLst>
              </a:tr>
              <a:tr h="406400">
                <a:tc>
                  <a:txBody>
                    <a:bodyPr/>
                    <a:lstStyle/>
                    <a:p>
                      <a:pPr>
                        <a:lnSpc>
                          <a:spcPct val="150000"/>
                        </a:lnSpc>
                      </a:pPr>
                      <a:r>
                        <a:rPr lang="pl-PL" sz="1800" b="0" dirty="0" err="1">
                          <a:solidFill>
                            <a:srgbClr val="1A1A2E"/>
                          </a:solidFill>
                          <a:latin typeface="Segoe UI"/>
                        </a:rPr>
                        <a:t>Cyberataków</a:t>
                      </a:r>
                      <a:r>
                        <a:rPr lang="pl-PL" sz="1800" b="0" dirty="0">
                          <a:solidFill>
                            <a:srgbClr val="1A1A2E"/>
                          </a:solidFill>
                          <a:latin typeface="Segoe UI"/>
                        </a:rPr>
                        <a:t> </a:t>
                      </a:r>
                      <a:r>
                        <a:rPr lang="pl-PL" sz="1800" b="0" dirty="0" err="1">
                          <a:solidFill>
                            <a:srgbClr val="1A1A2E"/>
                          </a:solidFill>
                          <a:latin typeface="Segoe UI"/>
                        </a:rPr>
                        <a:t>zaczynających</a:t>
                      </a:r>
                      <a:r>
                        <a:rPr lang="pl-PL" sz="1800" b="0" dirty="0">
                          <a:solidFill>
                            <a:srgbClr val="1A1A2E"/>
                          </a:solidFill>
                          <a:latin typeface="Segoe UI"/>
                        </a:rPr>
                        <a:t> </a:t>
                      </a:r>
                      <a:r>
                        <a:rPr lang="pl-PL" sz="1800" b="0" dirty="0" err="1">
                          <a:solidFill>
                            <a:srgbClr val="1A1A2E"/>
                          </a:solidFill>
                          <a:latin typeface="Segoe UI"/>
                        </a:rPr>
                        <a:t>się</a:t>
                      </a:r>
                      <a:r>
                        <a:rPr lang="pl-PL" sz="1800" b="0" dirty="0">
                          <a:solidFill>
                            <a:srgbClr val="1A1A2E"/>
                          </a:solidFill>
                          <a:latin typeface="Segoe UI"/>
                        </a:rPr>
                        <a:t> od </a:t>
                      </a:r>
                      <a:r>
                        <a:rPr lang="pl-PL" sz="1800" b="0" dirty="0" err="1">
                          <a:solidFill>
                            <a:srgbClr val="1A1A2E"/>
                          </a:solidFill>
                          <a:latin typeface="Segoe UI"/>
                        </a:rPr>
                        <a:t>phishingu</a:t>
                      </a:r>
                      <a:endParaRPr lang="pl-PL" sz="1800" b="0" dirty="0">
                        <a:solidFill>
                          <a:srgbClr val="1A1A2E"/>
                        </a:solidFill>
                        <a:latin typeface="Segoe UI"/>
                      </a:endParaRPr>
                    </a:p>
                  </a:txBody>
                  <a:tcPr marL="88900" marR="88900" marT="50800" marB="50800" anchor="ctr">
                    <a:solidFill>
                      <a:srgbClr val="EEF3F8"/>
                    </a:solidFill>
                  </a:tcPr>
                </a:tc>
                <a:tc>
                  <a:txBody>
                    <a:bodyPr/>
                    <a:lstStyle/>
                    <a:p>
                      <a:pPr>
                        <a:lnSpc>
                          <a:spcPct val="150000"/>
                        </a:lnSpc>
                      </a:pPr>
                      <a:r>
                        <a:rPr lang="pl-PL" sz="1800" b="1">
                          <a:solidFill>
                            <a:srgbClr val="0B5394"/>
                          </a:solidFill>
                          <a:latin typeface="Segoe UI"/>
                        </a:rPr>
                        <a:t>91%</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Deloitte</a:t>
                      </a:r>
                    </a:p>
                  </a:txBody>
                  <a:tcPr marL="88900" marR="88900" marT="50800" marB="50800" anchor="ctr">
                    <a:solidFill>
                      <a:srgbClr val="EEF3F8"/>
                    </a:solidFill>
                  </a:tcPr>
                </a:tc>
                <a:extLst>
                  <a:ext uri="{0D108BD9-81ED-4DB2-BD59-A6C34878D82A}">
                    <a16:rowId xmlns:a16="http://schemas.microsoft.com/office/drawing/2014/main" val="10002"/>
                  </a:ext>
                </a:extLst>
              </a:tr>
              <a:tr h="406400">
                <a:tc>
                  <a:txBody>
                    <a:bodyPr/>
                    <a:lstStyle/>
                    <a:p>
                      <a:pPr>
                        <a:lnSpc>
                          <a:spcPct val="150000"/>
                        </a:lnSpc>
                      </a:pPr>
                      <a:r>
                        <a:rPr lang="pl-PL" sz="1800" b="0">
                          <a:solidFill>
                            <a:srgbClr val="1A1A2E"/>
                          </a:solidFill>
                          <a:latin typeface="Segoe UI"/>
                        </a:rPr>
                        <a:t>Szacunkowy koszt odtworzenia po ataku ransomware</a:t>
                      </a:r>
                    </a:p>
                  </a:txBody>
                  <a:tcPr marL="88900" marR="88900" marT="50800" marB="50800" anchor="ctr">
                    <a:solidFill>
                      <a:srgbClr val="FFFFFF"/>
                    </a:solidFill>
                  </a:tcPr>
                </a:tc>
                <a:tc>
                  <a:txBody>
                    <a:bodyPr/>
                    <a:lstStyle/>
                    <a:p>
                      <a:pPr>
                        <a:lnSpc>
                          <a:spcPct val="150000"/>
                        </a:lnSpc>
                      </a:pPr>
                      <a:r>
                        <a:rPr lang="pl-PL" sz="1800" b="1">
                          <a:solidFill>
                            <a:srgbClr val="0B5394"/>
                          </a:solidFill>
                          <a:latin typeface="Segoe UI"/>
                        </a:rPr>
                        <a:t>~2 mln zł</a:t>
                      </a:r>
                    </a:p>
                  </a:txBody>
                  <a:tcPr marL="88900" marR="88900" marT="50800" marB="50800" anchor="ctr">
                    <a:solidFill>
                      <a:srgbClr val="FFFFFF"/>
                    </a:solidFill>
                  </a:tcPr>
                </a:tc>
                <a:tc>
                  <a:txBody>
                    <a:bodyPr/>
                    <a:lstStyle/>
                    <a:p>
                      <a:pPr>
                        <a:lnSpc>
                          <a:spcPct val="150000"/>
                        </a:lnSpc>
                      </a:pPr>
                      <a:r>
                        <a:rPr lang="pl-PL" sz="1800" b="0" dirty="0" err="1">
                          <a:solidFill>
                            <a:srgbClr val="1A1A2E"/>
                          </a:solidFill>
                          <a:latin typeface="Segoe UI"/>
                        </a:rPr>
                        <a:t>szacunki</a:t>
                      </a:r>
                      <a:r>
                        <a:rPr lang="pl-PL" sz="1800" b="0" dirty="0">
                          <a:solidFill>
                            <a:srgbClr val="1A1A2E"/>
                          </a:solidFill>
                          <a:latin typeface="Segoe UI"/>
                        </a:rPr>
                        <a:t> </a:t>
                      </a:r>
                      <a:r>
                        <a:rPr lang="pl-PL" sz="1800" b="0" dirty="0" err="1">
                          <a:solidFill>
                            <a:srgbClr val="1A1A2E"/>
                          </a:solidFill>
                          <a:latin typeface="Segoe UI"/>
                        </a:rPr>
                        <a:t>własne</a:t>
                      </a:r>
                      <a:endParaRPr lang="pl-PL" sz="1800" b="0" dirty="0">
                        <a:solidFill>
                          <a:srgbClr val="1A1A2E"/>
                        </a:solidFill>
                        <a:latin typeface="Segoe UI"/>
                      </a:endParaRPr>
                    </a:p>
                  </a:txBody>
                  <a:tcPr marL="88900" marR="88900" marT="50800" marB="50800" anchor="ctr">
                    <a:solidFill>
                      <a:srgbClr val="FFFFFF"/>
                    </a:solidFill>
                  </a:tcPr>
                </a:tc>
                <a:extLst>
                  <a:ext uri="{0D108BD9-81ED-4DB2-BD59-A6C34878D82A}">
                    <a16:rowId xmlns:a16="http://schemas.microsoft.com/office/drawing/2014/main" val="10003"/>
                  </a:ext>
                </a:extLst>
              </a:tr>
            </a:tbl>
          </a:graphicData>
        </a:graphic>
      </p:graphicFrame>
      <p:sp>
        <p:nvSpPr>
          <p:cNvPr id="4" name="Text Placeholder 3"/>
          <p:cNvSpPr>
            <a:spLocks noGrp="1"/>
          </p:cNvSpPr>
          <p:nvPr>
            <p:ph type="body" idx="2"/>
          </p:nvPr>
        </p:nvSpPr>
        <p:spPr>
          <a:xfrm>
            <a:off x="685800" y="4000500"/>
            <a:ext cx="10820400" cy="381000"/>
          </a:xfrm>
        </p:spPr>
        <p:txBody>
          <a:bodyPr wrap="square" lIns="0" tIns="0" bIns="0">
            <a:noAutofit/>
          </a:bodyPr>
          <a:lstStyle/>
          <a:p>
            <a:pPr marL="0" indent="0" algn="l">
              <a:buNone/>
            </a:pPr>
            <a:r>
              <a:rPr lang="pl-PL" sz="1800" b="0" i="0" dirty="0">
                <a:solidFill>
                  <a:srgbClr val="1A1A2E"/>
                </a:solidFill>
                <a:latin typeface="Segoe UI"/>
              </a:rPr>
              <a:t>To </a:t>
            </a:r>
            <a:r>
              <a:rPr lang="pl-PL" sz="1800" b="0" i="0" dirty="0" err="1">
                <a:solidFill>
                  <a:srgbClr val="1A1A2E"/>
                </a:solidFill>
                <a:latin typeface="Segoe UI"/>
              </a:rPr>
              <a:t>nie</a:t>
            </a:r>
            <a:r>
              <a:rPr lang="pl-PL" sz="1800" b="0" i="0" dirty="0">
                <a:solidFill>
                  <a:srgbClr val="1A1A2E"/>
                </a:solidFill>
                <a:latin typeface="Segoe UI"/>
              </a:rPr>
              <a:t> </a:t>
            </a:r>
            <a:r>
              <a:rPr lang="pl-PL" sz="1800" b="0" i="0" dirty="0" err="1">
                <a:solidFill>
                  <a:srgbClr val="1A1A2E"/>
                </a:solidFill>
                <a:latin typeface="Segoe UI"/>
              </a:rPr>
              <a:t>są</a:t>
            </a:r>
            <a:r>
              <a:rPr lang="pl-PL" sz="1800" b="0" i="0" dirty="0">
                <a:solidFill>
                  <a:srgbClr val="1A1A2E"/>
                </a:solidFill>
                <a:latin typeface="Segoe UI"/>
              </a:rPr>
              <a:t> </a:t>
            </a:r>
            <a:r>
              <a:rPr lang="pl-PL" sz="1800" b="0" i="0" dirty="0" err="1">
                <a:solidFill>
                  <a:srgbClr val="1A1A2E"/>
                </a:solidFill>
                <a:latin typeface="Segoe UI"/>
              </a:rPr>
              <a:t>abstrakcje</a:t>
            </a:r>
            <a:r>
              <a:rPr lang="pl-PL" sz="1800" b="0" i="0" dirty="0">
                <a:solidFill>
                  <a:srgbClr val="1A1A2E"/>
                </a:solidFill>
                <a:latin typeface="Segoe UI"/>
              </a:rPr>
              <a:t>. To </a:t>
            </a:r>
            <a:r>
              <a:rPr lang="pl-PL" sz="1800" b="0" i="0" dirty="0" err="1">
                <a:solidFill>
                  <a:srgbClr val="1A1A2E"/>
                </a:solidFill>
                <a:latin typeface="Segoe UI"/>
              </a:rPr>
              <a:t>budżety</a:t>
            </a:r>
            <a:r>
              <a:rPr lang="pl-PL" sz="1800" b="0" i="0" dirty="0">
                <a:solidFill>
                  <a:srgbClr val="1A1A2E"/>
                </a:solidFill>
                <a:latin typeface="Segoe UI"/>
              </a:rPr>
              <a:t>, </a:t>
            </a:r>
            <a:r>
              <a:rPr lang="pl-PL" sz="1800" b="0" i="0" dirty="0" err="1">
                <a:solidFill>
                  <a:srgbClr val="1A1A2E"/>
                </a:solidFill>
                <a:latin typeface="Segoe UI"/>
              </a:rPr>
              <a:t>kariery</a:t>
            </a:r>
            <a:r>
              <a:rPr lang="pl-PL" sz="1800" b="0" i="0" dirty="0">
                <a:solidFill>
                  <a:srgbClr val="1A1A2E"/>
                </a:solidFill>
                <a:latin typeface="Segoe UI"/>
              </a:rPr>
              <a:t> </a:t>
            </a:r>
            <a:r>
              <a:rPr lang="pl-PL" sz="1800" b="0" i="0" dirty="0" err="1">
                <a:solidFill>
                  <a:srgbClr val="1A1A2E"/>
                </a:solidFill>
                <a:latin typeface="Segoe UI"/>
              </a:rPr>
              <a:t>i</a:t>
            </a:r>
            <a:r>
              <a:rPr lang="pl-PL" sz="1800" b="0" i="0" dirty="0">
                <a:solidFill>
                  <a:srgbClr val="1A1A2E"/>
                </a:solidFill>
                <a:latin typeface="Segoe UI"/>
              </a:rPr>
              <a:t> </a:t>
            </a:r>
            <a:r>
              <a:rPr lang="pl-PL" sz="1800" b="0" i="0" dirty="0" err="1">
                <a:solidFill>
                  <a:srgbClr val="1A1A2E"/>
                </a:solidFill>
                <a:latin typeface="Segoe UI"/>
              </a:rPr>
              <a:t>reputacja</a:t>
            </a:r>
            <a:r>
              <a:rPr lang="pl-PL" sz="1800" b="0" i="0" dirty="0">
                <a:solidFill>
                  <a:srgbClr val="1A1A2E"/>
                </a:solidFill>
                <a:latin typeface="Segoe UI"/>
              </a:rPr>
              <a:t> </a:t>
            </a:r>
            <a:r>
              <a:rPr lang="pl-PL" sz="1800" b="0" i="0" dirty="0" err="1">
                <a:solidFill>
                  <a:srgbClr val="1A1A2E"/>
                </a:solidFill>
                <a:latin typeface="Segoe UI"/>
              </a:rPr>
              <a:t>Twojej</a:t>
            </a:r>
            <a:r>
              <a:rPr lang="pl-PL" sz="1800" b="0" i="0" dirty="0">
                <a:solidFill>
                  <a:srgbClr val="1A1A2E"/>
                </a:solidFill>
                <a:latin typeface="Segoe UI"/>
              </a:rPr>
              <a:t> </a:t>
            </a:r>
            <a:r>
              <a:rPr lang="pl-PL" sz="1800" b="0" i="0" dirty="0" err="1">
                <a:solidFill>
                  <a:srgbClr val="1A1A2E"/>
                </a:solidFill>
                <a:latin typeface="Segoe UI"/>
              </a:rPr>
              <a:t>uczelni</a:t>
            </a:r>
            <a:r>
              <a:rPr lang="pl-PL" sz="1800" b="0" i="0" dirty="0">
                <a:solidFill>
                  <a:srgbClr val="1A1A2E"/>
                </a:solidFill>
                <a:latin typeface="Segoe UI"/>
              </a:rPr>
              <a:t>.</a:t>
            </a:r>
          </a:p>
        </p:txBody>
      </p:sp>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1  |  mgr inż. Cezary Graul</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Polskie przykłady (2023–2025)</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To nie są hipotetyczne scenariusze</a:t>
            </a:r>
          </a:p>
        </p:txBody>
      </p:sp>
      <p:graphicFrame>
        <p:nvGraphicFramePr>
          <p:cNvPr id="11" name="Table 10" descr="Tabela trzech polskich przykładów incydentów z lat 2023–2025 z opisem, co się wydarzyło."/>
          <p:cNvGraphicFramePr>
            <a:graphicFrameLocks noGrp="1"/>
          </p:cNvGraphicFramePr>
          <p:nvPr/>
        </p:nvGraphicFramePr>
        <p:xfrm>
          <a:off x="698500" y="2006600"/>
          <a:ext cx="10795000" cy="3090229"/>
        </p:xfrm>
        <a:graphic>
          <a:graphicData uri="http://schemas.openxmlformats.org/drawingml/2006/table">
            <a:tbl>
              <a:tblPr firstRow="1">
                <a:tableStyleId>{5C22544A-7EE6-4342-B048-85BDC9FD1C3A}</a:tableStyleId>
              </a:tblPr>
              <a:tblGrid>
                <a:gridCol w="3810000">
                  <a:extLst>
                    <a:ext uri="{9D8B030D-6E8A-4147-A177-3AD203B41FA5}">
                      <a16:colId xmlns:a16="http://schemas.microsoft.com/office/drawing/2014/main" val="20000"/>
                    </a:ext>
                  </a:extLst>
                </a:gridCol>
                <a:gridCol w="6985000">
                  <a:extLst>
                    <a:ext uri="{9D8B030D-6E8A-4147-A177-3AD203B41FA5}">
                      <a16:colId xmlns:a16="http://schemas.microsoft.com/office/drawing/2014/main" val="20001"/>
                    </a:ext>
                  </a:extLst>
                </a:gridCol>
              </a:tblGrid>
              <a:tr h="469900">
                <a:tc>
                  <a:txBody>
                    <a:bodyPr/>
                    <a:lstStyle/>
                    <a:p>
                      <a:pPr>
                        <a:lnSpc>
                          <a:spcPct val="150000"/>
                        </a:lnSpc>
                      </a:pPr>
                      <a:r>
                        <a:rPr lang="pl-PL" sz="1800" b="1">
                          <a:solidFill>
                            <a:srgbClr val="FFFFFF"/>
                          </a:solidFill>
                          <a:latin typeface="Segoe UI"/>
                        </a:rPr>
                        <a:t>Przypadek</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Co się stało</a:t>
                      </a:r>
                    </a:p>
                  </a:txBody>
                  <a:tcPr marL="88900" marR="88900" marT="50800" marB="50800" anchor="ctr">
                    <a:solidFill>
                      <a:srgbClr val="0B2E59"/>
                    </a:solidFill>
                  </a:tcPr>
                </a:tc>
                <a:extLst>
                  <a:ext uri="{0D108BD9-81ED-4DB2-BD59-A6C34878D82A}">
                    <a16:rowId xmlns:a16="http://schemas.microsoft.com/office/drawing/2014/main" val="10000"/>
                  </a:ext>
                </a:extLst>
              </a:tr>
              <a:tr h="393700">
                <a:tc>
                  <a:txBody>
                    <a:bodyPr/>
                    <a:lstStyle/>
                    <a:p>
                      <a:pPr>
                        <a:lnSpc>
                          <a:spcPct val="150000"/>
                        </a:lnSpc>
                      </a:pPr>
                      <a:r>
                        <a:rPr lang="pl-PL" sz="1800" b="1">
                          <a:solidFill>
                            <a:srgbClr val="1A1A2E"/>
                          </a:solidFill>
                          <a:latin typeface="Segoe UI"/>
                        </a:rPr>
                        <a:t>Polska uczelnia publiczna (2023)</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Ransomware. 5 dni paraliżu. Koszt odtworzenia ~2 mln zł. Dziekanat offline w sesji.</a:t>
                      </a:r>
                    </a:p>
                  </a:txBody>
                  <a:tcPr marL="88900" marR="88900" marT="50800" marB="50800" anchor="ctr">
                    <a:solidFill>
                      <a:srgbClr val="FFFFFF"/>
                    </a:solidFill>
                  </a:tcPr>
                </a:tc>
                <a:extLst>
                  <a:ext uri="{0D108BD9-81ED-4DB2-BD59-A6C34878D82A}">
                    <a16:rowId xmlns:a16="http://schemas.microsoft.com/office/drawing/2014/main" val="10001"/>
                  </a:ext>
                </a:extLst>
              </a:tr>
              <a:tr h="393700">
                <a:tc>
                  <a:txBody>
                    <a:bodyPr/>
                    <a:lstStyle/>
                    <a:p>
                      <a:pPr>
                        <a:lnSpc>
                          <a:spcPct val="150000"/>
                        </a:lnSpc>
                      </a:pPr>
                      <a:r>
                        <a:rPr lang="pl-PL" sz="1800" b="1">
                          <a:solidFill>
                            <a:srgbClr val="1A1A2E"/>
                          </a:solidFill>
                          <a:latin typeface="Segoe UI"/>
                        </a:rPr>
                        <a:t>Inna polska uczelnia (2024)</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Kradzież dokumentów rekrutacyjnych. Wyciek numerów PESEL i danych adresowych kandydatów.</a:t>
                      </a:r>
                    </a:p>
                  </a:txBody>
                  <a:tcPr marL="88900" marR="88900" marT="50800" marB="50800" anchor="ctr">
                    <a:solidFill>
                      <a:srgbClr val="EEF3F8"/>
                    </a:solidFill>
                  </a:tcPr>
                </a:tc>
                <a:extLst>
                  <a:ext uri="{0D108BD9-81ED-4DB2-BD59-A6C34878D82A}">
                    <a16:rowId xmlns:a16="http://schemas.microsoft.com/office/drawing/2014/main" val="10002"/>
                  </a:ext>
                </a:extLst>
              </a:tr>
              <a:tr h="393700">
                <a:tc>
                  <a:txBody>
                    <a:bodyPr/>
                    <a:lstStyle/>
                    <a:p>
                      <a:pPr>
                        <a:lnSpc>
                          <a:spcPct val="150000"/>
                        </a:lnSpc>
                      </a:pPr>
                      <a:r>
                        <a:rPr lang="pl-PL" sz="1800" b="1">
                          <a:solidFill>
                            <a:srgbClr val="1A1A2E"/>
                          </a:solidFill>
                          <a:latin typeface="Segoe UI"/>
                        </a:rPr>
                        <a:t>Anonimowa polska uczelnia (2025)</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CEO fraud. 280 000 zł przelane na fałszywe konto „rektora”. Odzyskano 12%.</a:t>
                      </a:r>
                    </a:p>
                  </a:txBody>
                  <a:tcPr marL="88900" marR="88900" marT="50800" marB="50800" anchor="ctr">
                    <a:solidFill>
                      <a:srgbClr val="FFFFFF"/>
                    </a:solidFill>
                  </a:tcPr>
                </a:tc>
                <a:extLst>
                  <a:ext uri="{0D108BD9-81ED-4DB2-BD59-A6C34878D82A}">
                    <a16:rowId xmlns:a16="http://schemas.microsoft.com/office/drawing/2014/main" val="10003"/>
                  </a:ext>
                </a:extLst>
              </a:tr>
            </a:tbl>
          </a:graphicData>
        </a:graphic>
      </p:graphicFrame>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1  |  mgr inż. Cezary Graul</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Łańcuch obrony uczelni</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Gdzie jesteś Ty?</a:t>
            </a:r>
          </a:p>
        </p:txBody>
      </p:sp>
      <p:graphicFrame>
        <p:nvGraphicFramePr>
          <p:cNvPr id="11" name="Table 10" descr="Tabela łańcucha obrony uczelni: kolejne ogniwa, warstwa i odpowiedzialny, z wyróżnionym ogniwem TY."/>
          <p:cNvGraphicFramePr>
            <a:graphicFrameLocks noGrp="1"/>
          </p:cNvGraphicFramePr>
          <p:nvPr/>
        </p:nvGraphicFramePr>
        <p:xfrm>
          <a:off x="698500" y="2006600"/>
          <a:ext cx="10795000" cy="2779715"/>
        </p:xfrm>
        <a:graphic>
          <a:graphicData uri="http://schemas.openxmlformats.org/drawingml/2006/table">
            <a:tbl>
              <a:tblPr firstRow="1">
                <a:tableStyleId>{5C22544A-7EE6-4342-B048-85BDC9FD1C3A}</a:tableStyleId>
              </a:tblPr>
              <a:tblGrid>
                <a:gridCol w="2794000">
                  <a:extLst>
                    <a:ext uri="{9D8B030D-6E8A-4147-A177-3AD203B41FA5}">
                      <a16:colId xmlns:a16="http://schemas.microsoft.com/office/drawing/2014/main" val="20000"/>
                    </a:ext>
                  </a:extLst>
                </a:gridCol>
                <a:gridCol w="4191000">
                  <a:extLst>
                    <a:ext uri="{9D8B030D-6E8A-4147-A177-3AD203B41FA5}">
                      <a16:colId xmlns:a16="http://schemas.microsoft.com/office/drawing/2014/main" val="20001"/>
                    </a:ext>
                  </a:extLst>
                </a:gridCol>
                <a:gridCol w="3810000">
                  <a:extLst>
                    <a:ext uri="{9D8B030D-6E8A-4147-A177-3AD203B41FA5}">
                      <a16:colId xmlns:a16="http://schemas.microsoft.com/office/drawing/2014/main" val="20002"/>
                    </a:ext>
                  </a:extLst>
                </a:gridCol>
              </a:tblGrid>
              <a:tr h="469900">
                <a:tc>
                  <a:txBody>
                    <a:bodyPr/>
                    <a:lstStyle/>
                    <a:p>
                      <a:pPr>
                        <a:lnSpc>
                          <a:spcPct val="150000"/>
                        </a:lnSpc>
                      </a:pPr>
                      <a:r>
                        <a:rPr lang="pl-PL" sz="1800" b="1">
                          <a:solidFill>
                            <a:srgbClr val="FFFFFF"/>
                          </a:solidFill>
                          <a:latin typeface="Segoe UI"/>
                        </a:rPr>
                        <a:t>Ogniwo</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Warstwa</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Kto odpowiada</a:t>
                      </a:r>
                    </a:p>
                  </a:txBody>
                  <a:tcPr marL="88900" marR="88900" marT="50800" marB="50800" anchor="ctr">
                    <a:solidFill>
                      <a:srgbClr val="0B2E59"/>
                    </a:solidFill>
                  </a:tcPr>
                </a:tc>
                <a:extLst>
                  <a:ext uri="{0D108BD9-81ED-4DB2-BD59-A6C34878D82A}">
                    <a16:rowId xmlns:a16="http://schemas.microsoft.com/office/drawing/2014/main" val="10000"/>
                  </a:ext>
                </a:extLst>
              </a:tr>
              <a:tr h="393700">
                <a:tc>
                  <a:txBody>
                    <a:bodyPr/>
                    <a:lstStyle/>
                    <a:p>
                      <a:pPr>
                        <a:lnSpc>
                          <a:spcPct val="150000"/>
                        </a:lnSpc>
                      </a:pPr>
                      <a:r>
                        <a:rPr lang="pl-PL" sz="1800" b="0">
                          <a:solidFill>
                            <a:srgbClr val="1A1A2E"/>
                          </a:solidFill>
                          <a:latin typeface="Segoe UI"/>
                        </a:rPr>
                        <a:t>Firewall</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Brzeg sieci</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IT</a:t>
                      </a:r>
                    </a:p>
                  </a:txBody>
                  <a:tcPr marL="88900" marR="88900" marT="50800" marB="50800" anchor="ctr">
                    <a:solidFill>
                      <a:srgbClr val="FFFFFF"/>
                    </a:solidFill>
                  </a:tcPr>
                </a:tc>
                <a:extLst>
                  <a:ext uri="{0D108BD9-81ED-4DB2-BD59-A6C34878D82A}">
                    <a16:rowId xmlns:a16="http://schemas.microsoft.com/office/drawing/2014/main" val="10001"/>
                  </a:ext>
                </a:extLst>
              </a:tr>
              <a:tr h="393700">
                <a:tc>
                  <a:txBody>
                    <a:bodyPr/>
                    <a:lstStyle/>
                    <a:p>
                      <a:pPr>
                        <a:lnSpc>
                          <a:spcPct val="150000"/>
                        </a:lnSpc>
                      </a:pPr>
                      <a:r>
                        <a:rPr lang="pl-PL" sz="1800" b="0">
                          <a:solidFill>
                            <a:srgbClr val="1A1A2E"/>
                          </a:solidFill>
                          <a:latin typeface="Segoe UI"/>
                        </a:rPr>
                        <a:t>EDR</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Endpointy</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IT</a:t>
                      </a:r>
                    </a:p>
                  </a:txBody>
                  <a:tcPr marL="88900" marR="88900" marT="50800" marB="50800" anchor="ctr">
                    <a:solidFill>
                      <a:srgbClr val="EEF3F8"/>
                    </a:solidFill>
                  </a:tcPr>
                </a:tc>
                <a:extLst>
                  <a:ext uri="{0D108BD9-81ED-4DB2-BD59-A6C34878D82A}">
                    <a16:rowId xmlns:a16="http://schemas.microsoft.com/office/drawing/2014/main" val="10002"/>
                  </a:ext>
                </a:extLst>
              </a:tr>
              <a:tr h="393700">
                <a:tc>
                  <a:txBody>
                    <a:bodyPr/>
                    <a:lstStyle/>
                    <a:p>
                      <a:pPr>
                        <a:lnSpc>
                          <a:spcPct val="150000"/>
                        </a:lnSpc>
                      </a:pPr>
                      <a:r>
                        <a:rPr lang="pl-PL" sz="1800" b="0">
                          <a:solidFill>
                            <a:srgbClr val="1A1A2E"/>
                          </a:solidFill>
                          <a:latin typeface="Segoe UI"/>
                        </a:rPr>
                        <a:t>Anti-spam</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Brama pocztowa</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IT</a:t>
                      </a:r>
                    </a:p>
                  </a:txBody>
                  <a:tcPr marL="88900" marR="88900" marT="50800" marB="50800" anchor="ctr">
                    <a:solidFill>
                      <a:srgbClr val="FFFFFF"/>
                    </a:solidFill>
                  </a:tcPr>
                </a:tc>
                <a:extLst>
                  <a:ext uri="{0D108BD9-81ED-4DB2-BD59-A6C34878D82A}">
                    <a16:rowId xmlns:a16="http://schemas.microsoft.com/office/drawing/2014/main" val="10003"/>
                  </a:ext>
                </a:extLst>
              </a:tr>
              <a:tr h="393700">
                <a:tc>
                  <a:txBody>
                    <a:bodyPr/>
                    <a:lstStyle/>
                    <a:p>
                      <a:pPr>
                        <a:lnSpc>
                          <a:spcPct val="150000"/>
                        </a:lnSpc>
                      </a:pPr>
                      <a:r>
                        <a:rPr lang="pl-PL" sz="1800" b="1">
                          <a:solidFill>
                            <a:srgbClr val="0B5394"/>
                          </a:solidFill>
                          <a:latin typeface="Segoe UI"/>
                        </a:rPr>
                        <a:t>TY</a:t>
                      </a:r>
                    </a:p>
                  </a:txBody>
                  <a:tcPr marL="88900" marR="88900" marT="50800" marB="50800" anchor="ctr">
                    <a:solidFill>
                      <a:srgbClr val="EEF3F8"/>
                    </a:solidFill>
                  </a:tcPr>
                </a:tc>
                <a:tc>
                  <a:txBody>
                    <a:bodyPr/>
                    <a:lstStyle/>
                    <a:p>
                      <a:pPr>
                        <a:lnSpc>
                          <a:spcPct val="150000"/>
                        </a:lnSpc>
                      </a:pPr>
                      <a:r>
                        <a:rPr lang="pl-PL" sz="1800" b="1">
                          <a:solidFill>
                            <a:srgbClr val="0B5394"/>
                          </a:solidFill>
                          <a:latin typeface="Segoe UI"/>
                        </a:rPr>
                        <a:t>Pierwsza linia</a:t>
                      </a:r>
                    </a:p>
                  </a:txBody>
                  <a:tcPr marL="88900" marR="88900" marT="50800" marB="50800" anchor="ctr">
                    <a:solidFill>
                      <a:srgbClr val="EEF3F8"/>
                    </a:solidFill>
                  </a:tcPr>
                </a:tc>
                <a:tc>
                  <a:txBody>
                    <a:bodyPr/>
                    <a:lstStyle/>
                    <a:p>
                      <a:pPr>
                        <a:lnSpc>
                          <a:spcPct val="150000"/>
                        </a:lnSpc>
                      </a:pPr>
                      <a:r>
                        <a:rPr lang="pl-PL" sz="1800" b="1">
                          <a:solidFill>
                            <a:srgbClr val="0B5394"/>
                          </a:solidFill>
                          <a:latin typeface="Segoe UI"/>
                        </a:rPr>
                        <a:t>Twoja decyzja</a:t>
                      </a:r>
                    </a:p>
                  </a:txBody>
                  <a:tcPr marL="88900" marR="88900" marT="50800" marB="50800" anchor="ctr">
                    <a:solidFill>
                      <a:srgbClr val="EEF3F8"/>
                    </a:solidFill>
                  </a:tcPr>
                </a:tc>
                <a:extLst>
                  <a:ext uri="{0D108BD9-81ED-4DB2-BD59-A6C34878D82A}">
                    <a16:rowId xmlns:a16="http://schemas.microsoft.com/office/drawing/2014/main" val="10004"/>
                  </a:ext>
                </a:extLst>
              </a:tr>
              <a:tr h="393700">
                <a:tc>
                  <a:txBody>
                    <a:bodyPr/>
                    <a:lstStyle/>
                    <a:p>
                      <a:pPr>
                        <a:lnSpc>
                          <a:spcPct val="150000"/>
                        </a:lnSpc>
                      </a:pPr>
                      <a:r>
                        <a:rPr lang="pl-PL" sz="1800" b="0">
                          <a:solidFill>
                            <a:srgbClr val="1A1A2E"/>
                          </a:solidFill>
                          <a:latin typeface="Segoe UI"/>
                        </a:rPr>
                        <a:t>Dane</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Konsekwencje</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Uczelnia</a:t>
                      </a:r>
                    </a:p>
                  </a:txBody>
                  <a:tcPr marL="88900" marR="88900" marT="50800" marB="50800" anchor="ctr">
                    <a:solidFill>
                      <a:srgbClr val="FFFFFF"/>
                    </a:solidFill>
                  </a:tcPr>
                </a:tc>
                <a:extLst>
                  <a:ext uri="{0D108BD9-81ED-4DB2-BD59-A6C34878D82A}">
                    <a16:rowId xmlns:a16="http://schemas.microsoft.com/office/drawing/2014/main" val="10005"/>
                  </a:ext>
                </a:extLst>
              </a:tr>
            </a:tbl>
          </a:graphicData>
        </a:graphic>
      </p:graphicFrame>
      <p:sp>
        <p:nvSpPr>
          <p:cNvPr id="4" name="Text Placeholder 3"/>
          <p:cNvSpPr>
            <a:spLocks noGrp="1"/>
          </p:cNvSpPr>
          <p:nvPr>
            <p:ph type="body" idx="2"/>
          </p:nvPr>
        </p:nvSpPr>
        <p:spPr>
          <a:xfrm>
            <a:off x="685800" y="4889500"/>
            <a:ext cx="10820400" cy="381000"/>
          </a:xfrm>
        </p:spPr>
        <p:txBody>
          <a:bodyPr wrap="square" lIns="0" tIns="0" bIns="0">
            <a:noAutofit/>
          </a:bodyPr>
          <a:lstStyle/>
          <a:p>
            <a:pPr marL="0" indent="0" algn="l">
              <a:buNone/>
            </a:pPr>
            <a:r>
              <a:rPr lang="pl-PL" sz="1800" b="0" i="0">
                <a:solidFill>
                  <a:srgbClr val="1A1A2E"/>
                </a:solidFill>
                <a:latin typeface="Segoe UI"/>
              </a:rPr>
              <a:t>Jeśli Ty klikniesz — firewall, EDR i antyspam już nie pomogą.</a:t>
            </a:r>
          </a:p>
        </p:txBody>
      </p:sp>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1  |  mgr inż. Cezary Graul</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B2E5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1905000"/>
            <a:ext cx="10820400" cy="2540000"/>
          </a:xfrm>
        </p:spPr>
        <p:txBody>
          <a:bodyPr wrap="square" lIns="0" tIns="0" bIns="0"/>
          <a:lstStyle/>
          <a:p>
            <a:pPr algn="l"/>
            <a:r>
              <a:rPr lang="pl-PL" sz="3600" b="1">
                <a:solidFill>
                  <a:srgbClr val="FFFFFF"/>
                </a:solidFill>
                <a:latin typeface="Segoe UI Semibold"/>
              </a:rPr>
              <a:t>91% cyberataków zaczyna się od wiadomości phishingowej — czyli od jednego kliknięcia</a:t>
            </a:r>
          </a:p>
        </p:txBody>
      </p:sp>
      <p:sp>
        <p:nvSpPr>
          <p:cNvPr id="3" name="Content Placeholder 2"/>
          <p:cNvSpPr>
            <a:spLocks noGrp="1"/>
          </p:cNvSpPr>
          <p:nvPr>
            <p:ph idx="1"/>
          </p:nvPr>
        </p:nvSpPr>
        <p:spPr>
          <a:xfrm>
            <a:off x="685800" y="4826000"/>
            <a:ext cx="10820400" cy="381000"/>
          </a:xfrm>
        </p:spPr>
        <p:txBody>
          <a:bodyPr wrap="square" lIns="0" tIns="0" bIns="0">
            <a:noAutofit/>
          </a:bodyPr>
          <a:lstStyle/>
          <a:p>
            <a:pPr marL="0" indent="0" algn="l">
              <a:buNone/>
            </a:pPr>
            <a:r>
              <a:rPr lang="pl-PL" sz="1800" b="0" i="0">
                <a:solidFill>
                  <a:srgbClr val="FFFFFF"/>
                </a:solidFill>
                <a:latin typeface="Segoe UI"/>
              </a:rPr>
              <a:t>Źródło: Deloitte (szacunek branżowy, szeroko cytowany)</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3977307" cy="184666"/>
          </a:xfrm>
          <a:prstGeom prst="rect">
            <a:avLst/>
          </a:prstGeom>
          <a:noFill/>
        </p:spPr>
        <p:txBody>
          <a:bodyPr wrap="none" lIns="0" tIns="0" bIns="0">
            <a:spAutoFit/>
          </a:bodyPr>
          <a:lstStyle/>
          <a:p>
            <a:r>
              <a:rPr lang="pl-PL" sz="1200" b="0" dirty="0" err="1">
                <a:solidFill>
                  <a:schemeClr val="bg1"/>
                </a:solidFill>
                <a:latin typeface="Segoe UI"/>
              </a:rPr>
              <a:t>Cyberbezpieczeństwo</a:t>
            </a:r>
            <a:r>
              <a:rPr lang="pl-PL" sz="1200" b="0" dirty="0">
                <a:solidFill>
                  <a:schemeClr val="bg1"/>
                </a:solidFill>
                <a:latin typeface="Segoe UI"/>
              </a:rPr>
              <a:t>  |  </a:t>
            </a:r>
            <a:r>
              <a:rPr lang="pl-PL" sz="1200" b="0" dirty="0" err="1">
                <a:solidFill>
                  <a:schemeClr val="bg1"/>
                </a:solidFill>
                <a:latin typeface="Segoe UI"/>
              </a:rPr>
              <a:t>Moduł</a:t>
            </a:r>
            <a:r>
              <a:rPr lang="pl-PL" sz="1200" b="0" dirty="0">
                <a:solidFill>
                  <a:schemeClr val="bg1"/>
                </a:solidFill>
                <a:latin typeface="Segoe UI"/>
              </a:rPr>
              <a:t> 1  |  </a:t>
            </a:r>
            <a:r>
              <a:rPr lang="pl-PL" sz="1200" b="0" dirty="0" err="1">
                <a:solidFill>
                  <a:schemeClr val="bg1"/>
                </a:solidFill>
                <a:latin typeface="Segoe UI"/>
              </a:rPr>
              <a:t>mgr</a:t>
            </a:r>
            <a:r>
              <a:rPr lang="pl-PL" sz="1200" b="0" dirty="0">
                <a:solidFill>
                  <a:schemeClr val="bg1"/>
                </a:solidFill>
                <a:latin typeface="Segoe UI"/>
              </a:rPr>
              <a:t> </a:t>
            </a:r>
            <a:r>
              <a:rPr lang="pl-PL" sz="1200" b="0" dirty="0" err="1">
                <a:solidFill>
                  <a:schemeClr val="bg1"/>
                </a:solidFill>
                <a:latin typeface="Segoe UI"/>
              </a:rPr>
              <a:t>inż</a:t>
            </a:r>
            <a:r>
              <a:rPr lang="pl-PL" sz="1200" b="0" dirty="0">
                <a:solidFill>
                  <a:schemeClr val="bg1"/>
                </a:solidFill>
                <a:latin typeface="Segoe UI"/>
              </a:rPr>
              <a:t>. Cezary Graul</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Skąd zaczyna się atak na uczelnię?</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dirty="0" err="1">
                <a:solidFill>
                  <a:srgbClr val="0B5394"/>
                </a:solidFill>
                <a:latin typeface="Segoe UI"/>
              </a:rPr>
              <a:t>Cztery</a:t>
            </a:r>
            <a:r>
              <a:rPr lang="pl-PL" sz="1800" b="0" i="0" dirty="0">
                <a:solidFill>
                  <a:srgbClr val="0B5394"/>
                </a:solidFill>
                <a:latin typeface="Segoe UI"/>
              </a:rPr>
              <a:t> </a:t>
            </a:r>
            <a:r>
              <a:rPr lang="pl-PL" sz="1800" b="0" i="0" dirty="0" err="1">
                <a:solidFill>
                  <a:srgbClr val="0B5394"/>
                </a:solidFill>
                <a:latin typeface="Segoe UI"/>
              </a:rPr>
              <a:t>typowe</a:t>
            </a:r>
            <a:r>
              <a:rPr lang="pl-PL" sz="1800" b="0" i="0" dirty="0">
                <a:solidFill>
                  <a:srgbClr val="0B5394"/>
                </a:solidFill>
                <a:latin typeface="Segoe UI"/>
              </a:rPr>
              <a:t> </a:t>
            </a:r>
            <a:r>
              <a:rPr lang="pl-PL" sz="1800" b="0" i="0" dirty="0" err="1">
                <a:solidFill>
                  <a:srgbClr val="0B5394"/>
                </a:solidFill>
                <a:latin typeface="Segoe UI"/>
              </a:rPr>
              <a:t>odpowiedzi</a:t>
            </a:r>
            <a:r>
              <a:rPr lang="pl-PL" sz="1800" b="0" i="0" dirty="0">
                <a:solidFill>
                  <a:srgbClr val="0B5394"/>
                </a:solidFill>
                <a:latin typeface="Segoe UI"/>
              </a:rPr>
              <a:t> — </a:t>
            </a:r>
            <a:r>
              <a:rPr lang="pl-PL" sz="1800" b="0" i="0" dirty="0" err="1">
                <a:solidFill>
                  <a:srgbClr val="0B5394"/>
                </a:solidFill>
                <a:latin typeface="Segoe UI"/>
              </a:rPr>
              <a:t>tylko</a:t>
            </a:r>
            <a:r>
              <a:rPr lang="pl-PL" sz="1800" b="0" i="0" dirty="0">
                <a:solidFill>
                  <a:srgbClr val="0B5394"/>
                </a:solidFill>
                <a:latin typeface="Segoe UI"/>
              </a:rPr>
              <a:t> </a:t>
            </a:r>
            <a:r>
              <a:rPr lang="pl-PL" sz="1800" b="0" i="0" dirty="0" err="1">
                <a:solidFill>
                  <a:srgbClr val="0B5394"/>
                </a:solidFill>
                <a:latin typeface="Segoe UI"/>
              </a:rPr>
              <a:t>jedna</a:t>
            </a:r>
            <a:r>
              <a:rPr lang="pl-PL" sz="1800" b="0" i="0" dirty="0">
                <a:solidFill>
                  <a:srgbClr val="0B5394"/>
                </a:solidFill>
                <a:latin typeface="Segoe UI"/>
              </a:rPr>
              <a:t> jest </a:t>
            </a:r>
            <a:r>
              <a:rPr lang="pl-PL" sz="1800" b="0" i="0" dirty="0" err="1">
                <a:solidFill>
                  <a:srgbClr val="0B5394"/>
                </a:solidFill>
                <a:latin typeface="Segoe UI"/>
              </a:rPr>
              <a:t>najczęstsza</a:t>
            </a:r>
            <a:endParaRPr lang="pl-PL" sz="1700" b="0" i="0" dirty="0">
              <a:solidFill>
                <a:srgbClr val="0B5394"/>
              </a:solidFill>
              <a:latin typeface="Segoe UI"/>
            </a:endParaRPr>
          </a:p>
        </p:txBody>
      </p:sp>
      <p:graphicFrame>
        <p:nvGraphicFramePr>
          <p:cNvPr id="11" name="Table 10" descr="Tabela quizu z czterema odpowiedziami A–D; poprawna to C: pracownik klika w mail."/>
          <p:cNvGraphicFramePr>
            <a:graphicFrameLocks noGrp="1"/>
          </p:cNvGraphicFramePr>
          <p:nvPr/>
        </p:nvGraphicFramePr>
        <p:xfrm>
          <a:off x="698500" y="2006600"/>
          <a:ext cx="10795000" cy="2330452"/>
        </p:xfrm>
        <a:graphic>
          <a:graphicData uri="http://schemas.openxmlformats.org/drawingml/2006/table">
            <a:tbl>
              <a:tblPr firstRow="1">
                <a:tableStyleId>{5C22544A-7EE6-4342-B048-85BDC9FD1C3A}</a:tableStyleId>
              </a:tblPr>
              <a:tblGrid>
                <a:gridCol w="1143000">
                  <a:extLst>
                    <a:ext uri="{9D8B030D-6E8A-4147-A177-3AD203B41FA5}">
                      <a16:colId xmlns:a16="http://schemas.microsoft.com/office/drawing/2014/main" val="20000"/>
                    </a:ext>
                  </a:extLst>
                </a:gridCol>
                <a:gridCol w="9652000">
                  <a:extLst>
                    <a:ext uri="{9D8B030D-6E8A-4147-A177-3AD203B41FA5}">
                      <a16:colId xmlns:a16="http://schemas.microsoft.com/office/drawing/2014/main" val="20001"/>
                    </a:ext>
                  </a:extLst>
                </a:gridCol>
              </a:tblGrid>
              <a:tr h="482600">
                <a:tc>
                  <a:txBody>
                    <a:bodyPr/>
                    <a:lstStyle/>
                    <a:p>
                      <a:pPr>
                        <a:lnSpc>
                          <a:spcPct val="150000"/>
                        </a:lnSpc>
                      </a:pPr>
                      <a:r>
                        <a:rPr lang="pl-PL" sz="1800" b="1">
                          <a:solidFill>
                            <a:srgbClr val="FFFFFF"/>
                          </a:solidFill>
                          <a:latin typeface="Segoe UI"/>
                        </a:rPr>
                        <a:t>Odp.</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Możliwe źródło ataku</a:t>
                      </a:r>
                    </a:p>
                  </a:txBody>
                  <a:tcPr marL="88900" marR="88900" marT="50800" marB="50800" anchor="ctr">
                    <a:solidFill>
                      <a:srgbClr val="0B2E59"/>
                    </a:solidFill>
                  </a:tcPr>
                </a:tc>
                <a:extLst>
                  <a:ext uri="{0D108BD9-81ED-4DB2-BD59-A6C34878D82A}">
                    <a16:rowId xmlns:a16="http://schemas.microsoft.com/office/drawing/2014/main" val="10000"/>
                  </a:ext>
                </a:extLst>
              </a:tr>
              <a:tr h="406400">
                <a:tc>
                  <a:txBody>
                    <a:bodyPr/>
                    <a:lstStyle/>
                    <a:p>
                      <a:pPr>
                        <a:lnSpc>
                          <a:spcPct val="150000"/>
                        </a:lnSpc>
                      </a:pPr>
                      <a:r>
                        <a:rPr lang="pl-PL" sz="1800" b="0">
                          <a:solidFill>
                            <a:srgbClr val="1A1A2E"/>
                          </a:solidFill>
                          <a:latin typeface="Segoe UI"/>
                        </a:rPr>
                        <a:t>A</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Luka w oprogramowaniu serwera</a:t>
                      </a:r>
                    </a:p>
                  </a:txBody>
                  <a:tcPr marL="88900" marR="88900" marT="50800" marB="50800" anchor="ctr">
                    <a:solidFill>
                      <a:srgbClr val="FFFFFF"/>
                    </a:solidFill>
                  </a:tcPr>
                </a:tc>
                <a:extLst>
                  <a:ext uri="{0D108BD9-81ED-4DB2-BD59-A6C34878D82A}">
                    <a16:rowId xmlns:a16="http://schemas.microsoft.com/office/drawing/2014/main" val="10001"/>
                  </a:ext>
                </a:extLst>
              </a:tr>
              <a:tr h="406400">
                <a:tc>
                  <a:txBody>
                    <a:bodyPr/>
                    <a:lstStyle/>
                    <a:p>
                      <a:pPr>
                        <a:lnSpc>
                          <a:spcPct val="150000"/>
                        </a:lnSpc>
                      </a:pPr>
                      <a:r>
                        <a:rPr lang="pl-PL" sz="1800" b="0">
                          <a:solidFill>
                            <a:srgbClr val="1A1A2E"/>
                          </a:solidFill>
                          <a:latin typeface="Segoe UI"/>
                        </a:rPr>
                        <a:t>B</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Atak hakera na infrastrukturę</a:t>
                      </a:r>
                    </a:p>
                  </a:txBody>
                  <a:tcPr marL="88900" marR="88900" marT="50800" marB="50800" anchor="ctr">
                    <a:solidFill>
                      <a:srgbClr val="EEF3F8"/>
                    </a:solidFill>
                  </a:tcPr>
                </a:tc>
                <a:extLst>
                  <a:ext uri="{0D108BD9-81ED-4DB2-BD59-A6C34878D82A}">
                    <a16:rowId xmlns:a16="http://schemas.microsoft.com/office/drawing/2014/main" val="10002"/>
                  </a:ext>
                </a:extLst>
              </a:tr>
              <a:tr h="406400">
                <a:tc>
                  <a:txBody>
                    <a:bodyPr/>
                    <a:lstStyle/>
                    <a:p>
                      <a:pPr>
                        <a:lnSpc>
                          <a:spcPct val="150000"/>
                        </a:lnSpc>
                      </a:pPr>
                      <a:r>
                        <a:rPr lang="pl-PL" sz="1800" b="1">
                          <a:solidFill>
                            <a:srgbClr val="1B6E3C"/>
                          </a:solidFill>
                          <a:latin typeface="Segoe UI"/>
                        </a:rPr>
                        <a:t>C</a:t>
                      </a:r>
                    </a:p>
                  </a:txBody>
                  <a:tcPr marL="88900" marR="88900" marT="50800" marB="50800" anchor="ctr">
                    <a:solidFill>
                      <a:srgbClr val="FFFFFF"/>
                    </a:solidFill>
                  </a:tcPr>
                </a:tc>
                <a:tc>
                  <a:txBody>
                    <a:bodyPr/>
                    <a:lstStyle/>
                    <a:p>
                      <a:pPr>
                        <a:lnSpc>
                          <a:spcPct val="150000"/>
                        </a:lnSpc>
                      </a:pPr>
                      <a:r>
                        <a:rPr lang="pl-PL" sz="1800" b="1">
                          <a:solidFill>
                            <a:srgbClr val="1B6E3C"/>
                          </a:solidFill>
                          <a:latin typeface="Segoe UI"/>
                        </a:rPr>
                        <a:t>Pracownik klika w mail — TAK, najczęściej</a:t>
                      </a:r>
                    </a:p>
                  </a:txBody>
                  <a:tcPr marL="88900" marR="88900" marT="50800" marB="50800" anchor="ctr">
                    <a:solidFill>
                      <a:srgbClr val="FFFFFF"/>
                    </a:solidFill>
                  </a:tcPr>
                </a:tc>
                <a:extLst>
                  <a:ext uri="{0D108BD9-81ED-4DB2-BD59-A6C34878D82A}">
                    <a16:rowId xmlns:a16="http://schemas.microsoft.com/office/drawing/2014/main" val="10003"/>
                  </a:ext>
                </a:extLst>
              </a:tr>
              <a:tr h="406400">
                <a:tc>
                  <a:txBody>
                    <a:bodyPr/>
                    <a:lstStyle/>
                    <a:p>
                      <a:pPr>
                        <a:lnSpc>
                          <a:spcPct val="150000"/>
                        </a:lnSpc>
                      </a:pPr>
                      <a:r>
                        <a:rPr lang="pl-PL" sz="1800" b="0">
                          <a:solidFill>
                            <a:srgbClr val="1A1A2E"/>
                          </a:solidFill>
                          <a:latin typeface="Segoe UI"/>
                        </a:rPr>
                        <a:t>D</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Włamanie fizyczne do serwerowni</a:t>
                      </a:r>
                    </a:p>
                  </a:txBody>
                  <a:tcPr marL="88900" marR="88900" marT="50800" marB="50800" anchor="ctr">
                    <a:solidFill>
                      <a:srgbClr val="EEF3F8"/>
                    </a:solidFill>
                  </a:tcPr>
                </a:tc>
                <a:extLst>
                  <a:ext uri="{0D108BD9-81ED-4DB2-BD59-A6C34878D82A}">
                    <a16:rowId xmlns:a16="http://schemas.microsoft.com/office/drawing/2014/main" val="10004"/>
                  </a:ext>
                </a:extLst>
              </a:tr>
            </a:tbl>
          </a:graphicData>
        </a:graphic>
      </p:graphicFrame>
      <p:sp>
        <p:nvSpPr>
          <p:cNvPr id="4" name="Text Placeholder 3"/>
          <p:cNvSpPr>
            <a:spLocks noGrp="1"/>
          </p:cNvSpPr>
          <p:nvPr>
            <p:ph type="body" idx="2"/>
          </p:nvPr>
        </p:nvSpPr>
        <p:spPr>
          <a:xfrm>
            <a:off x="685800" y="4436953"/>
            <a:ext cx="10820400" cy="381000"/>
          </a:xfrm>
        </p:spPr>
        <p:txBody>
          <a:bodyPr wrap="square" lIns="0" tIns="0" bIns="0">
            <a:noAutofit/>
          </a:bodyPr>
          <a:lstStyle/>
          <a:p>
            <a:pPr marL="0" indent="0" algn="l">
              <a:buNone/>
            </a:pPr>
            <a:r>
              <a:rPr lang="pl-PL" sz="1800" b="0" i="0">
                <a:solidFill>
                  <a:srgbClr val="1A1A2E"/>
                </a:solidFill>
                <a:latin typeface="Segoe UI"/>
              </a:rPr>
              <a:t>W sprawie kwestor Marii atak nie wykorzystał żadnej luki technicznej — wystarczył jeden mail i jeden klik.</a:t>
            </a:r>
          </a:p>
        </p:txBody>
      </p:sp>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1  |  mgr inż. Cezary Graul</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Triada CIA</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Trzy filary bezpieczeństwa informacji</a:t>
            </a:r>
          </a:p>
        </p:txBody>
      </p:sp>
      <p:graphicFrame>
        <p:nvGraphicFramePr>
          <p:cNvPr id="11" name="Table 10" descr="Tabela triady CIA: filar, nazwa angielska i przykład zastosowania na uczelni."/>
          <p:cNvGraphicFramePr>
            <a:graphicFrameLocks noGrp="1"/>
          </p:cNvGraphicFramePr>
          <p:nvPr/>
        </p:nvGraphicFramePr>
        <p:xfrm>
          <a:off x="698500" y="2006600"/>
          <a:ext cx="10795000" cy="3090229"/>
        </p:xfrm>
        <a:graphic>
          <a:graphicData uri="http://schemas.openxmlformats.org/drawingml/2006/table">
            <a:tbl>
              <a:tblPr firstRow="1">
                <a:tableStyleId>{5C22544A-7EE6-4342-B048-85BDC9FD1C3A}</a:tableStyleId>
              </a:tblPr>
              <a:tblGrid>
                <a:gridCol w="2286000">
                  <a:extLst>
                    <a:ext uri="{9D8B030D-6E8A-4147-A177-3AD203B41FA5}">
                      <a16:colId xmlns:a16="http://schemas.microsoft.com/office/drawing/2014/main" val="20000"/>
                    </a:ext>
                  </a:extLst>
                </a:gridCol>
                <a:gridCol w="2540000">
                  <a:extLst>
                    <a:ext uri="{9D8B030D-6E8A-4147-A177-3AD203B41FA5}">
                      <a16:colId xmlns:a16="http://schemas.microsoft.com/office/drawing/2014/main" val="20001"/>
                    </a:ext>
                  </a:extLst>
                </a:gridCol>
                <a:gridCol w="5969000">
                  <a:extLst>
                    <a:ext uri="{9D8B030D-6E8A-4147-A177-3AD203B41FA5}">
                      <a16:colId xmlns:a16="http://schemas.microsoft.com/office/drawing/2014/main" val="20002"/>
                    </a:ext>
                  </a:extLst>
                </a:gridCol>
              </a:tblGrid>
              <a:tr h="469900">
                <a:tc>
                  <a:txBody>
                    <a:bodyPr/>
                    <a:lstStyle/>
                    <a:p>
                      <a:pPr>
                        <a:lnSpc>
                          <a:spcPct val="150000"/>
                        </a:lnSpc>
                      </a:pPr>
                      <a:r>
                        <a:rPr lang="pl-PL" sz="1800" b="1">
                          <a:solidFill>
                            <a:srgbClr val="FFFFFF"/>
                          </a:solidFill>
                          <a:latin typeface="Segoe UI"/>
                        </a:rPr>
                        <a:t>Filar</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Nazwa angielska</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Przykład na uczelni</a:t>
                      </a:r>
                    </a:p>
                  </a:txBody>
                  <a:tcPr marL="88900" marR="88900" marT="50800" marB="50800" anchor="ctr">
                    <a:solidFill>
                      <a:srgbClr val="0B2E59"/>
                    </a:solidFill>
                  </a:tcPr>
                </a:tc>
                <a:extLst>
                  <a:ext uri="{0D108BD9-81ED-4DB2-BD59-A6C34878D82A}">
                    <a16:rowId xmlns:a16="http://schemas.microsoft.com/office/drawing/2014/main" val="10000"/>
                  </a:ext>
                </a:extLst>
              </a:tr>
              <a:tr h="393700">
                <a:tc>
                  <a:txBody>
                    <a:bodyPr/>
                    <a:lstStyle/>
                    <a:p>
                      <a:pPr>
                        <a:lnSpc>
                          <a:spcPct val="150000"/>
                        </a:lnSpc>
                      </a:pPr>
                      <a:r>
                        <a:rPr lang="pl-PL" sz="1800" b="1">
                          <a:solidFill>
                            <a:srgbClr val="1A1A2E"/>
                          </a:solidFill>
                          <a:latin typeface="Segoe UI"/>
                        </a:rPr>
                        <a:t>Poufność</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Confidentiality</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Dane studenta widzi tylko pracownik dziekanatu, nie cała uczelnia.</a:t>
                      </a:r>
                    </a:p>
                  </a:txBody>
                  <a:tcPr marL="88900" marR="88900" marT="50800" marB="50800" anchor="ctr">
                    <a:solidFill>
                      <a:srgbClr val="FFFFFF"/>
                    </a:solidFill>
                  </a:tcPr>
                </a:tc>
                <a:extLst>
                  <a:ext uri="{0D108BD9-81ED-4DB2-BD59-A6C34878D82A}">
                    <a16:rowId xmlns:a16="http://schemas.microsoft.com/office/drawing/2014/main" val="10001"/>
                  </a:ext>
                </a:extLst>
              </a:tr>
              <a:tr h="393700">
                <a:tc>
                  <a:txBody>
                    <a:bodyPr/>
                    <a:lstStyle/>
                    <a:p>
                      <a:pPr>
                        <a:lnSpc>
                          <a:spcPct val="150000"/>
                        </a:lnSpc>
                      </a:pPr>
                      <a:r>
                        <a:rPr lang="pl-PL" sz="1800" b="1">
                          <a:solidFill>
                            <a:srgbClr val="1A1A2E"/>
                          </a:solidFill>
                          <a:latin typeface="Segoe UI"/>
                        </a:rPr>
                        <a:t>Integralność</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Integrity</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Ocena, którą wpisuje wykładowca = ocena, którą widzi student. Bez modyfikacji.</a:t>
                      </a:r>
                    </a:p>
                  </a:txBody>
                  <a:tcPr marL="88900" marR="88900" marT="50800" marB="50800" anchor="ctr">
                    <a:solidFill>
                      <a:srgbClr val="EEF3F8"/>
                    </a:solidFill>
                  </a:tcPr>
                </a:tc>
                <a:extLst>
                  <a:ext uri="{0D108BD9-81ED-4DB2-BD59-A6C34878D82A}">
                    <a16:rowId xmlns:a16="http://schemas.microsoft.com/office/drawing/2014/main" val="10002"/>
                  </a:ext>
                </a:extLst>
              </a:tr>
              <a:tr h="393700">
                <a:tc>
                  <a:txBody>
                    <a:bodyPr/>
                    <a:lstStyle/>
                    <a:p>
                      <a:pPr>
                        <a:lnSpc>
                          <a:spcPct val="150000"/>
                        </a:lnSpc>
                      </a:pPr>
                      <a:r>
                        <a:rPr lang="pl-PL" sz="1800" b="1">
                          <a:solidFill>
                            <a:srgbClr val="1A1A2E"/>
                          </a:solidFill>
                          <a:latin typeface="Segoe UI"/>
                        </a:rPr>
                        <a:t>Dostępność</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Availability</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USOS musi działać w czasie sesji. Ransomware = uczelnia stoi.</a:t>
                      </a:r>
                    </a:p>
                  </a:txBody>
                  <a:tcPr marL="88900" marR="88900" marT="50800" marB="50800" anchor="ctr">
                    <a:solidFill>
                      <a:srgbClr val="FFFFFF"/>
                    </a:solidFill>
                  </a:tcPr>
                </a:tc>
                <a:extLst>
                  <a:ext uri="{0D108BD9-81ED-4DB2-BD59-A6C34878D82A}">
                    <a16:rowId xmlns:a16="http://schemas.microsoft.com/office/drawing/2014/main" val="10003"/>
                  </a:ext>
                </a:extLst>
              </a:tr>
            </a:tbl>
          </a:graphicData>
        </a:graphic>
      </p:graphicFrame>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1  |  mgr inż. Cezary Graul</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Dodatkowe atrybuty bezpieczeństwa</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CIA to nie wszystko</a:t>
            </a:r>
          </a:p>
        </p:txBody>
      </p:sp>
      <p:graphicFrame>
        <p:nvGraphicFramePr>
          <p:cNvPr id="11" name="Table 10" descr="Tabela trzech dodatkowych atrybutów bezpieczeństwa z wyjaśnieniem każdego."/>
          <p:cNvGraphicFramePr>
            <a:graphicFrameLocks noGrp="1"/>
          </p:cNvGraphicFramePr>
          <p:nvPr/>
        </p:nvGraphicFramePr>
        <p:xfrm>
          <a:off x="698500" y="2006600"/>
          <a:ext cx="10795000" cy="2678749"/>
        </p:xfrm>
        <a:graphic>
          <a:graphicData uri="http://schemas.openxmlformats.org/drawingml/2006/table">
            <a:tbl>
              <a:tblPr firstRow="1">
                <a:tableStyleId>{5C22544A-7EE6-4342-B048-85BDC9FD1C3A}</a:tableStyleId>
              </a:tblPr>
              <a:tblGrid>
                <a:gridCol w="4572000">
                  <a:extLst>
                    <a:ext uri="{9D8B030D-6E8A-4147-A177-3AD203B41FA5}">
                      <a16:colId xmlns:a16="http://schemas.microsoft.com/office/drawing/2014/main" val="20000"/>
                    </a:ext>
                  </a:extLst>
                </a:gridCol>
                <a:gridCol w="6223000">
                  <a:extLst>
                    <a:ext uri="{9D8B030D-6E8A-4147-A177-3AD203B41FA5}">
                      <a16:colId xmlns:a16="http://schemas.microsoft.com/office/drawing/2014/main" val="20001"/>
                    </a:ext>
                  </a:extLst>
                </a:gridCol>
              </a:tblGrid>
              <a:tr h="469900">
                <a:tc>
                  <a:txBody>
                    <a:bodyPr/>
                    <a:lstStyle/>
                    <a:p>
                      <a:pPr>
                        <a:lnSpc>
                          <a:spcPct val="150000"/>
                        </a:lnSpc>
                      </a:pPr>
                      <a:r>
                        <a:rPr lang="pl-PL" sz="1800" b="1">
                          <a:solidFill>
                            <a:srgbClr val="FFFFFF"/>
                          </a:solidFill>
                          <a:latin typeface="Segoe UI"/>
                        </a:rPr>
                        <a:t>Atrybut</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Co oznacza</a:t>
                      </a:r>
                    </a:p>
                  </a:txBody>
                  <a:tcPr marL="88900" marR="88900" marT="50800" marB="50800" anchor="ctr">
                    <a:solidFill>
                      <a:srgbClr val="0B2E59"/>
                    </a:solidFill>
                  </a:tcPr>
                </a:tc>
                <a:extLst>
                  <a:ext uri="{0D108BD9-81ED-4DB2-BD59-A6C34878D82A}">
                    <a16:rowId xmlns:a16="http://schemas.microsoft.com/office/drawing/2014/main" val="10000"/>
                  </a:ext>
                </a:extLst>
              </a:tr>
              <a:tr h="393700">
                <a:tc>
                  <a:txBody>
                    <a:bodyPr/>
                    <a:lstStyle/>
                    <a:p>
                      <a:pPr>
                        <a:lnSpc>
                          <a:spcPct val="150000"/>
                        </a:lnSpc>
                      </a:pPr>
                      <a:r>
                        <a:rPr lang="pl-PL" sz="1800" b="1">
                          <a:solidFill>
                            <a:srgbClr val="1A1A2E"/>
                          </a:solidFill>
                          <a:latin typeface="Segoe UI"/>
                        </a:rPr>
                        <a:t>Autentyczność (Authenticity)</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Czy osoba lub serwer naprawdę jest tym, za kogo się podaje?</a:t>
                      </a:r>
                    </a:p>
                  </a:txBody>
                  <a:tcPr marL="88900" marR="88900" marT="50800" marB="50800" anchor="ctr">
                    <a:solidFill>
                      <a:srgbClr val="FFFFFF"/>
                    </a:solidFill>
                  </a:tcPr>
                </a:tc>
                <a:extLst>
                  <a:ext uri="{0D108BD9-81ED-4DB2-BD59-A6C34878D82A}">
                    <a16:rowId xmlns:a16="http://schemas.microsoft.com/office/drawing/2014/main" val="10001"/>
                  </a:ext>
                </a:extLst>
              </a:tr>
              <a:tr h="393700">
                <a:tc>
                  <a:txBody>
                    <a:bodyPr/>
                    <a:lstStyle/>
                    <a:p>
                      <a:pPr>
                        <a:lnSpc>
                          <a:spcPct val="150000"/>
                        </a:lnSpc>
                      </a:pPr>
                      <a:r>
                        <a:rPr lang="pl-PL" sz="1800" b="1">
                          <a:solidFill>
                            <a:srgbClr val="1A1A2E"/>
                          </a:solidFill>
                          <a:latin typeface="Segoe UI"/>
                        </a:rPr>
                        <a:t>Rozliczalność (Accountability)</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Można jednoznacznie przypisać działanie do konkretnej osoby.</a:t>
                      </a:r>
                    </a:p>
                  </a:txBody>
                  <a:tcPr marL="88900" marR="88900" marT="50800" marB="50800" anchor="ctr">
                    <a:solidFill>
                      <a:srgbClr val="EEF3F8"/>
                    </a:solidFill>
                  </a:tcPr>
                </a:tc>
                <a:extLst>
                  <a:ext uri="{0D108BD9-81ED-4DB2-BD59-A6C34878D82A}">
                    <a16:rowId xmlns:a16="http://schemas.microsoft.com/office/drawing/2014/main" val="10002"/>
                  </a:ext>
                </a:extLst>
              </a:tr>
              <a:tr h="393700">
                <a:tc>
                  <a:txBody>
                    <a:bodyPr/>
                    <a:lstStyle/>
                    <a:p>
                      <a:pPr>
                        <a:lnSpc>
                          <a:spcPct val="150000"/>
                        </a:lnSpc>
                      </a:pPr>
                      <a:r>
                        <a:rPr lang="pl-PL" sz="1800" b="1">
                          <a:solidFill>
                            <a:srgbClr val="1A1A2E"/>
                          </a:solidFill>
                          <a:latin typeface="Segoe UI"/>
                        </a:rPr>
                        <a:t>Niezaprzeczalność (Non-repudiation)</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Nadawca nie może zaprzeczyć, że wysłał wiadomość.</a:t>
                      </a:r>
                    </a:p>
                  </a:txBody>
                  <a:tcPr marL="88900" marR="88900" marT="50800" marB="50800" anchor="ctr">
                    <a:solidFill>
                      <a:srgbClr val="FFFFFF"/>
                    </a:solidFill>
                  </a:tcPr>
                </a:tc>
                <a:extLst>
                  <a:ext uri="{0D108BD9-81ED-4DB2-BD59-A6C34878D82A}">
                    <a16:rowId xmlns:a16="http://schemas.microsoft.com/office/drawing/2014/main" val="10003"/>
                  </a:ext>
                </a:extLst>
              </a:tr>
            </a:tbl>
          </a:graphicData>
        </a:graphic>
      </p:graphicFrame>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1  |  mgr inż. Cezary Graul</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Co Cię obowiązuje prawnie</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Mapa regulacji 2026</a:t>
            </a:r>
          </a:p>
        </p:txBody>
      </p:sp>
      <p:graphicFrame>
        <p:nvGraphicFramePr>
          <p:cNvPr id="11" name="Table 10" descr="Tabela pięciu regulacji: nazwa, termin obowiązywania i przedmiot regulacji."/>
          <p:cNvGraphicFramePr>
            <a:graphicFrameLocks noGrp="1"/>
          </p:cNvGraphicFramePr>
          <p:nvPr/>
        </p:nvGraphicFramePr>
        <p:xfrm>
          <a:off x="698500" y="2006600"/>
          <a:ext cx="10795000" cy="2779715"/>
        </p:xfrm>
        <a:graphic>
          <a:graphicData uri="http://schemas.openxmlformats.org/drawingml/2006/table">
            <a:tbl>
              <a:tblPr firstRow="1">
                <a:tableStyleId>{5C22544A-7EE6-4342-B048-85BDC9FD1C3A}</a:tableStyleId>
              </a:tblPr>
              <a:tblGrid>
                <a:gridCol w="1905000">
                  <a:extLst>
                    <a:ext uri="{9D8B030D-6E8A-4147-A177-3AD203B41FA5}">
                      <a16:colId xmlns:a16="http://schemas.microsoft.com/office/drawing/2014/main" val="20000"/>
                    </a:ext>
                  </a:extLst>
                </a:gridCol>
                <a:gridCol w="2413000">
                  <a:extLst>
                    <a:ext uri="{9D8B030D-6E8A-4147-A177-3AD203B41FA5}">
                      <a16:colId xmlns:a16="http://schemas.microsoft.com/office/drawing/2014/main" val="20001"/>
                    </a:ext>
                  </a:extLst>
                </a:gridCol>
                <a:gridCol w="6477000">
                  <a:extLst>
                    <a:ext uri="{9D8B030D-6E8A-4147-A177-3AD203B41FA5}">
                      <a16:colId xmlns:a16="http://schemas.microsoft.com/office/drawing/2014/main" val="20002"/>
                    </a:ext>
                  </a:extLst>
                </a:gridCol>
              </a:tblGrid>
              <a:tr h="469900">
                <a:tc>
                  <a:txBody>
                    <a:bodyPr/>
                    <a:lstStyle/>
                    <a:p>
                      <a:pPr>
                        <a:lnSpc>
                          <a:spcPct val="150000"/>
                        </a:lnSpc>
                      </a:pPr>
                      <a:r>
                        <a:rPr lang="pl-PL" sz="1800" b="1">
                          <a:solidFill>
                            <a:srgbClr val="FFFFFF"/>
                          </a:solidFill>
                          <a:latin typeface="Segoe UI"/>
                        </a:rPr>
                        <a:t>Regulacja</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Od kiedy</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Czego dotyczy</a:t>
                      </a:r>
                    </a:p>
                  </a:txBody>
                  <a:tcPr marL="88900" marR="88900" marT="50800" marB="50800" anchor="ctr">
                    <a:solidFill>
                      <a:srgbClr val="0B2E59"/>
                    </a:solidFill>
                  </a:tcPr>
                </a:tc>
                <a:extLst>
                  <a:ext uri="{0D108BD9-81ED-4DB2-BD59-A6C34878D82A}">
                    <a16:rowId xmlns:a16="http://schemas.microsoft.com/office/drawing/2014/main" val="10000"/>
                  </a:ext>
                </a:extLst>
              </a:tr>
              <a:tr h="393700">
                <a:tc>
                  <a:txBody>
                    <a:bodyPr/>
                    <a:lstStyle/>
                    <a:p>
                      <a:pPr>
                        <a:lnSpc>
                          <a:spcPct val="150000"/>
                        </a:lnSpc>
                      </a:pPr>
                      <a:r>
                        <a:rPr lang="pl-PL" sz="1800" b="1">
                          <a:solidFill>
                            <a:srgbClr val="1A1A2E"/>
                          </a:solidFill>
                          <a:latin typeface="Segoe UI"/>
                        </a:rPr>
                        <a:t>RODO</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2018</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Ochrona danych osobowych</a:t>
                      </a:r>
                    </a:p>
                  </a:txBody>
                  <a:tcPr marL="88900" marR="88900" marT="50800" marB="50800" anchor="ctr">
                    <a:solidFill>
                      <a:srgbClr val="FFFFFF"/>
                    </a:solidFill>
                  </a:tcPr>
                </a:tc>
                <a:extLst>
                  <a:ext uri="{0D108BD9-81ED-4DB2-BD59-A6C34878D82A}">
                    <a16:rowId xmlns:a16="http://schemas.microsoft.com/office/drawing/2014/main" val="10001"/>
                  </a:ext>
                </a:extLst>
              </a:tr>
              <a:tr h="393700">
                <a:tc>
                  <a:txBody>
                    <a:bodyPr/>
                    <a:lstStyle/>
                    <a:p>
                      <a:pPr>
                        <a:lnSpc>
                          <a:spcPct val="150000"/>
                        </a:lnSpc>
                      </a:pPr>
                      <a:r>
                        <a:rPr lang="pl-PL" sz="1800" b="1">
                          <a:solidFill>
                            <a:srgbClr val="1A1A2E"/>
                          </a:solidFill>
                          <a:latin typeface="Segoe UI"/>
                        </a:rPr>
                        <a:t>KSC 2.0</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od IV.2026</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Krajowy System Cyberbezpieczeństwa</a:t>
                      </a:r>
                    </a:p>
                  </a:txBody>
                  <a:tcPr marL="88900" marR="88900" marT="50800" marB="50800" anchor="ctr">
                    <a:solidFill>
                      <a:srgbClr val="EEF3F8"/>
                    </a:solidFill>
                  </a:tcPr>
                </a:tc>
                <a:extLst>
                  <a:ext uri="{0D108BD9-81ED-4DB2-BD59-A6C34878D82A}">
                    <a16:rowId xmlns:a16="http://schemas.microsoft.com/office/drawing/2014/main" val="10002"/>
                  </a:ext>
                </a:extLst>
              </a:tr>
              <a:tr h="393700">
                <a:tc>
                  <a:txBody>
                    <a:bodyPr/>
                    <a:lstStyle/>
                    <a:p>
                      <a:pPr>
                        <a:lnSpc>
                          <a:spcPct val="150000"/>
                        </a:lnSpc>
                      </a:pPr>
                      <a:r>
                        <a:rPr lang="pl-PL" sz="1800" b="1">
                          <a:solidFill>
                            <a:srgbClr val="1A1A2E"/>
                          </a:solidFill>
                          <a:latin typeface="Segoe UI"/>
                        </a:rPr>
                        <a:t>NIS2</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UE 2022/2555</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Dyrektywa UE (wdrożona w KSC 2.0)</a:t>
                      </a:r>
                    </a:p>
                  </a:txBody>
                  <a:tcPr marL="88900" marR="88900" marT="50800" marB="50800" anchor="ctr">
                    <a:solidFill>
                      <a:srgbClr val="FFFFFF"/>
                    </a:solidFill>
                  </a:tcPr>
                </a:tc>
                <a:extLst>
                  <a:ext uri="{0D108BD9-81ED-4DB2-BD59-A6C34878D82A}">
                    <a16:rowId xmlns:a16="http://schemas.microsoft.com/office/drawing/2014/main" val="10003"/>
                  </a:ext>
                </a:extLst>
              </a:tr>
              <a:tr h="393700">
                <a:tc>
                  <a:txBody>
                    <a:bodyPr/>
                    <a:lstStyle/>
                    <a:p>
                      <a:pPr>
                        <a:lnSpc>
                          <a:spcPct val="150000"/>
                        </a:lnSpc>
                      </a:pPr>
                      <a:r>
                        <a:rPr lang="pl-PL" sz="1800" b="1">
                          <a:solidFill>
                            <a:srgbClr val="1A1A2E"/>
                          </a:solidFill>
                          <a:latin typeface="Segoe UI"/>
                        </a:rPr>
                        <a:t>AI Act</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etapami 2025–26</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Rozporządzenie UE 2024/1689</a:t>
                      </a:r>
                    </a:p>
                  </a:txBody>
                  <a:tcPr marL="88900" marR="88900" marT="50800" marB="50800" anchor="ctr">
                    <a:solidFill>
                      <a:srgbClr val="EEF3F8"/>
                    </a:solidFill>
                  </a:tcPr>
                </a:tc>
                <a:extLst>
                  <a:ext uri="{0D108BD9-81ED-4DB2-BD59-A6C34878D82A}">
                    <a16:rowId xmlns:a16="http://schemas.microsoft.com/office/drawing/2014/main" val="10004"/>
                  </a:ext>
                </a:extLst>
              </a:tr>
              <a:tr h="393700">
                <a:tc>
                  <a:txBody>
                    <a:bodyPr/>
                    <a:lstStyle/>
                    <a:p>
                      <a:pPr>
                        <a:lnSpc>
                          <a:spcPct val="150000"/>
                        </a:lnSpc>
                      </a:pPr>
                      <a:r>
                        <a:rPr lang="pl-PL" sz="1800" b="1">
                          <a:solidFill>
                            <a:srgbClr val="1A1A2E"/>
                          </a:solidFill>
                          <a:latin typeface="Segoe UI"/>
                        </a:rPr>
                        <a:t>PBI</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lokalnie</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Polityka Bezpieczeństwa Informacji uczelni</a:t>
                      </a:r>
                    </a:p>
                  </a:txBody>
                  <a:tcPr marL="88900" marR="88900" marT="50800" marB="50800" anchor="ctr">
                    <a:solidFill>
                      <a:srgbClr val="FFFFFF"/>
                    </a:solidFill>
                  </a:tcPr>
                </a:tc>
                <a:extLst>
                  <a:ext uri="{0D108BD9-81ED-4DB2-BD59-A6C34878D82A}">
                    <a16:rowId xmlns:a16="http://schemas.microsoft.com/office/drawing/2014/main" val="10005"/>
                  </a:ext>
                </a:extLst>
              </a:tr>
            </a:tbl>
          </a:graphicData>
        </a:graphic>
      </p:graphicFrame>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1  |  mgr inż. Cezary Graul</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RODO — 72 godziny</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Najważniejsza liczba, którą musisz znać</a:t>
            </a:r>
          </a:p>
        </p:txBody>
      </p:sp>
      <p:sp>
        <p:nvSpPr>
          <p:cNvPr id="4" name="Text Placeholder 3"/>
          <p:cNvSpPr>
            <a:spLocks noGrp="1"/>
          </p:cNvSpPr>
          <p:nvPr>
            <p:ph type="body" idx="2"/>
          </p:nvPr>
        </p:nvSpPr>
        <p:spPr>
          <a:xfrm>
            <a:off x="685800" y="1930400"/>
            <a:ext cx="10820400" cy="381000"/>
          </a:xfrm>
        </p:spPr>
        <p:txBody>
          <a:bodyPr wrap="square" lIns="0" tIns="0" bIns="0">
            <a:noAutofit/>
          </a:bodyPr>
          <a:lstStyle/>
          <a:p>
            <a:pPr marL="0" indent="0" algn="l">
              <a:buNone/>
            </a:pPr>
            <a:r>
              <a:rPr lang="pl-PL" sz="3000" b="0" i="0">
                <a:solidFill>
                  <a:srgbClr val="0B5394"/>
                </a:solidFill>
                <a:latin typeface="Segoe UI"/>
              </a:rPr>
              <a:t>72 godziny — tylko tyle masz czasu</a:t>
            </a:r>
          </a:p>
        </p:txBody>
      </p:sp>
      <p:sp>
        <p:nvSpPr>
          <p:cNvPr id="5" name="Text Placeholder 4"/>
          <p:cNvSpPr>
            <a:spLocks noGrp="1"/>
          </p:cNvSpPr>
          <p:nvPr>
            <p:ph type="body" idx="3"/>
          </p:nvPr>
        </p:nvSpPr>
        <p:spPr>
          <a:xfrm>
            <a:off x="685800" y="2463800"/>
            <a:ext cx="10820400" cy="3886200"/>
          </a:xfrm>
        </p:spPr>
        <p:txBody>
          <a:bodyPr wrap="square" lIns="0" tIns="0" bIns="0">
            <a:noAutofit/>
          </a:bodyPr>
          <a:lstStyle/>
          <a:p>
            <a:pPr marL="285750" indent="-285750">
              <a:lnSpc>
                <a:spcPct val="150000"/>
              </a:lnSpc>
              <a:spcAft>
                <a:spcPts val="600"/>
              </a:spcAft>
              <a:buFont typeface="Arial" pitchFamily="34" charset="0"/>
              <a:buChar char="•"/>
            </a:pPr>
            <a:r>
              <a:rPr lang="pl-PL" sz="1800">
                <a:solidFill>
                  <a:srgbClr val="1A1A2E"/>
                </a:solidFill>
                <a:latin typeface="Segoe UI"/>
              </a:rPr>
              <a:t>Liczy się od wykrycia naruszenia danych osobowych</a:t>
            </a:r>
          </a:p>
          <a:p>
            <a:pPr marL="285750" indent="-285750">
              <a:lnSpc>
                <a:spcPct val="150000"/>
              </a:lnSpc>
              <a:spcAft>
                <a:spcPts val="600"/>
              </a:spcAft>
              <a:buFont typeface="Arial" pitchFamily="34" charset="0"/>
              <a:buChar char="•"/>
            </a:pPr>
            <a:r>
              <a:rPr lang="pl-PL" sz="1800">
                <a:solidFill>
                  <a:srgbClr val="1A1A2E"/>
                </a:solidFill>
                <a:latin typeface="Segoe UI"/>
              </a:rPr>
              <a:t>Zgłaszasz do Inspektora Ochrony Danych (IOD)</a:t>
            </a:r>
          </a:p>
          <a:p>
            <a:pPr marL="285750" indent="-285750">
              <a:lnSpc>
                <a:spcPct val="150000"/>
              </a:lnSpc>
              <a:spcAft>
                <a:spcPts val="600"/>
              </a:spcAft>
              <a:buFont typeface="Arial" pitchFamily="34" charset="0"/>
              <a:buChar char="•"/>
            </a:pPr>
            <a:r>
              <a:rPr lang="pl-PL" sz="1800">
                <a:solidFill>
                  <a:srgbClr val="1A1A2E"/>
                </a:solidFill>
                <a:latin typeface="Segoe UI"/>
              </a:rPr>
              <a:t>IOD zgłasza do UODO (organ nadzorczy)</a:t>
            </a:r>
          </a:p>
          <a:p>
            <a:pPr marL="285750" indent="-285750">
              <a:lnSpc>
                <a:spcPct val="150000"/>
              </a:lnSpc>
              <a:spcAft>
                <a:spcPts val="600"/>
              </a:spcAft>
              <a:buFont typeface="Arial" pitchFamily="34" charset="0"/>
              <a:buChar char="•"/>
            </a:pPr>
            <a:r>
              <a:rPr lang="pl-PL" sz="1800">
                <a:solidFill>
                  <a:srgbClr val="1A1A2E"/>
                </a:solidFill>
                <a:latin typeface="Segoe UI"/>
              </a:rPr>
              <a:t>Kara dla uczelni: do 20 mln EUR lub 4% rocznego obrotu</a:t>
            </a:r>
          </a:p>
          <a:p>
            <a:pPr marL="285750" indent="-285750">
              <a:lnSpc>
                <a:spcPct val="150000"/>
              </a:lnSpc>
              <a:spcAft>
                <a:spcPts val="600"/>
              </a:spcAft>
              <a:buFont typeface="Arial" pitchFamily="34" charset="0"/>
              <a:buChar char="•"/>
            </a:pPr>
            <a:r>
              <a:rPr lang="pl-PL" sz="1800">
                <a:solidFill>
                  <a:srgbClr val="1A1A2E"/>
                </a:solidFill>
                <a:latin typeface="Segoe UI"/>
              </a:rPr>
              <a:t>Twoja szybkość decyduje o szybkości zgłoszenia</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1  |  mgr inż. Cezary Graul</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KSC + NIS2</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Co to zmienia dla uczelni</a:t>
            </a:r>
          </a:p>
        </p:txBody>
      </p:sp>
      <p:graphicFrame>
        <p:nvGraphicFramePr>
          <p:cNvPr id="11" name="Table 10" descr="Tabela porównująca KSC 2.0 i dyrektywę NIS2 pod kątem obowiązków uczelni."/>
          <p:cNvGraphicFramePr>
            <a:graphicFrameLocks noGrp="1"/>
          </p:cNvGraphicFramePr>
          <p:nvPr/>
        </p:nvGraphicFramePr>
        <p:xfrm>
          <a:off x="698500" y="2006600"/>
          <a:ext cx="10795000" cy="3493772"/>
        </p:xfrm>
        <a:graphic>
          <a:graphicData uri="http://schemas.openxmlformats.org/drawingml/2006/table">
            <a:tbl>
              <a:tblPr firstRow="1">
                <a:tableStyleId>{5C22544A-7EE6-4342-B048-85BDC9FD1C3A}</a:tableStyleId>
              </a:tblPr>
              <a:tblGrid>
                <a:gridCol w="5397500">
                  <a:extLst>
                    <a:ext uri="{9D8B030D-6E8A-4147-A177-3AD203B41FA5}">
                      <a16:colId xmlns:a16="http://schemas.microsoft.com/office/drawing/2014/main" val="20000"/>
                    </a:ext>
                  </a:extLst>
                </a:gridCol>
                <a:gridCol w="5397500">
                  <a:extLst>
                    <a:ext uri="{9D8B030D-6E8A-4147-A177-3AD203B41FA5}">
                      <a16:colId xmlns:a16="http://schemas.microsoft.com/office/drawing/2014/main" val="20001"/>
                    </a:ext>
                  </a:extLst>
                </a:gridCol>
              </a:tblGrid>
              <a:tr h="444500">
                <a:tc>
                  <a:txBody>
                    <a:bodyPr/>
                    <a:lstStyle/>
                    <a:p>
                      <a:pPr>
                        <a:lnSpc>
                          <a:spcPct val="150000"/>
                        </a:lnSpc>
                      </a:pPr>
                      <a:r>
                        <a:rPr lang="pl-PL" sz="1800" b="1">
                          <a:solidFill>
                            <a:srgbClr val="FFFFFF"/>
                          </a:solidFill>
                          <a:latin typeface="Segoe UI"/>
                        </a:rPr>
                        <a:t>KSC 2.0 (od IV.2026)</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NIS2 (dyrektywa UE)</a:t>
                      </a:r>
                    </a:p>
                  </a:txBody>
                  <a:tcPr marL="88900" marR="88900" marT="50800" marB="50800" anchor="ctr">
                    <a:solidFill>
                      <a:srgbClr val="0B2E59"/>
                    </a:solidFill>
                  </a:tcPr>
                </a:tc>
                <a:extLst>
                  <a:ext uri="{0D108BD9-81ED-4DB2-BD59-A6C34878D82A}">
                    <a16:rowId xmlns:a16="http://schemas.microsoft.com/office/drawing/2014/main" val="10000"/>
                  </a:ext>
                </a:extLst>
              </a:tr>
              <a:tr h="368300">
                <a:tc>
                  <a:txBody>
                    <a:bodyPr/>
                    <a:lstStyle/>
                    <a:p>
                      <a:pPr>
                        <a:lnSpc>
                          <a:spcPct val="150000"/>
                        </a:lnSpc>
                      </a:pPr>
                      <a:r>
                        <a:rPr lang="pl-PL" sz="1800" b="0">
                          <a:solidFill>
                            <a:srgbClr val="1A1A2E"/>
                          </a:solidFill>
                          <a:latin typeface="Segoe UI"/>
                        </a:rPr>
                        <a:t>Uczelnia często ma status PODMIOTU KLUCZOWEGO dla bezpieczeństwa państwa.</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Dyrektywa UE 2022/2555. Rozszerza obowiązki na uczelnie powyżej 50 pracowników.</a:t>
                      </a:r>
                    </a:p>
                  </a:txBody>
                  <a:tcPr marL="88900" marR="88900" marT="50800" marB="50800" anchor="ctr">
                    <a:solidFill>
                      <a:srgbClr val="FFFFFF"/>
                    </a:solidFill>
                  </a:tcPr>
                </a:tc>
                <a:extLst>
                  <a:ext uri="{0D108BD9-81ED-4DB2-BD59-A6C34878D82A}">
                    <a16:rowId xmlns:a16="http://schemas.microsoft.com/office/drawing/2014/main" val="10001"/>
                  </a:ext>
                </a:extLst>
              </a:tr>
              <a:tr h="368300">
                <a:tc>
                  <a:txBody>
                    <a:bodyPr/>
                    <a:lstStyle/>
                    <a:p>
                      <a:pPr>
                        <a:lnSpc>
                          <a:spcPct val="150000"/>
                        </a:lnSpc>
                      </a:pPr>
                      <a:r>
                        <a:rPr lang="pl-PL" sz="1800" b="0">
                          <a:solidFill>
                            <a:srgbClr val="1A1A2E"/>
                          </a:solidFill>
                          <a:latin typeface="Segoe UI"/>
                        </a:rPr>
                        <a:t>Obowiązki: zgłaszanie incydentów do CSIRT NASK / CERT Polska, stosowanie środków bezpieczeństwa, regularne audyty.</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W Polsce wdrożona ustawą KSC 2.0. Wymaga zarządzania ryzykiem, zgłaszania incydentów, szkolenia pracowników (dlatego tu jesteś).</a:t>
                      </a:r>
                    </a:p>
                  </a:txBody>
                  <a:tcPr marL="88900" marR="88900" marT="50800" marB="50800" anchor="ctr">
                    <a:solidFill>
                      <a:srgbClr val="EEF3F8"/>
                    </a:solidFill>
                  </a:tcPr>
                </a:tc>
                <a:extLst>
                  <a:ext uri="{0D108BD9-81ED-4DB2-BD59-A6C34878D82A}">
                    <a16:rowId xmlns:a16="http://schemas.microsoft.com/office/drawing/2014/main" val="10002"/>
                  </a:ext>
                </a:extLst>
              </a:tr>
              <a:tr h="368300">
                <a:tc>
                  <a:txBody>
                    <a:bodyPr/>
                    <a:lstStyle/>
                    <a:p>
                      <a:pPr>
                        <a:lnSpc>
                          <a:spcPct val="150000"/>
                        </a:lnSpc>
                      </a:pPr>
                      <a:r>
                        <a:rPr lang="pl-PL" sz="1800" b="1">
                          <a:solidFill>
                            <a:srgbClr val="1A1A2E"/>
                          </a:solidFill>
                          <a:latin typeface="Segoe UI"/>
                        </a:rPr>
                        <a:t>Co dla Ciebie: zgłaszasz incydent natychmiast.</a:t>
                      </a:r>
                    </a:p>
                  </a:txBody>
                  <a:tcPr marL="88900" marR="88900" marT="50800" marB="50800" anchor="ctr">
                    <a:solidFill>
                      <a:srgbClr val="FFFFFF"/>
                    </a:solidFill>
                  </a:tcPr>
                </a:tc>
                <a:tc>
                  <a:txBody>
                    <a:bodyPr/>
                    <a:lstStyle/>
                    <a:p>
                      <a:pPr>
                        <a:lnSpc>
                          <a:spcPct val="150000"/>
                        </a:lnSpc>
                      </a:pPr>
                      <a:r>
                        <a:rPr lang="pl-PL" sz="1800" b="1">
                          <a:solidFill>
                            <a:srgbClr val="1A1A2E"/>
                          </a:solidFill>
                          <a:latin typeface="Segoe UI"/>
                        </a:rPr>
                        <a:t>Sankcje dla podmiotu kluczowego: do 10 mln EUR lub 2% obrotu.</a:t>
                      </a:r>
                    </a:p>
                  </a:txBody>
                  <a:tcPr marL="88900" marR="88900" marT="50800" marB="50800" anchor="ctr">
                    <a:solidFill>
                      <a:srgbClr val="FFFFFF"/>
                    </a:solidFill>
                  </a:tcPr>
                </a:tc>
                <a:extLst>
                  <a:ext uri="{0D108BD9-81ED-4DB2-BD59-A6C34878D82A}">
                    <a16:rowId xmlns:a16="http://schemas.microsoft.com/office/drawing/2014/main" val="10003"/>
                  </a:ext>
                </a:extLst>
              </a:tr>
            </a:tbl>
          </a:graphicData>
        </a:graphic>
      </p:graphicFrame>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1  |  mgr inż. Cezary Graul</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AI Act — rozporządzenie UE o AI</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Rozporządzenie UE 2024/1689 — obowiązuje etapami (2025–2026)</a:t>
            </a:r>
          </a:p>
        </p:txBody>
      </p:sp>
      <p:graphicFrame>
        <p:nvGraphicFramePr>
          <p:cNvPr id="11" name="Table 10" descr="Tabela terminów wejścia w życie AI Act."/>
          <p:cNvGraphicFramePr>
            <a:graphicFrameLocks noGrp="1"/>
          </p:cNvGraphicFramePr>
          <p:nvPr/>
        </p:nvGraphicFramePr>
        <p:xfrm>
          <a:off x="685800" y="2006600"/>
          <a:ext cx="8001000" cy="1393826"/>
        </p:xfrm>
        <a:graphic>
          <a:graphicData uri="http://schemas.openxmlformats.org/drawingml/2006/table">
            <a:tbl>
              <a:tblPr firstRow="1">
                <a:tableStyleId>{5C22544A-7EE6-4342-B048-85BDC9FD1C3A}</a:tableStyleId>
              </a:tblPr>
              <a:tblGrid>
                <a:gridCol w="2032000">
                  <a:extLst>
                    <a:ext uri="{9D8B030D-6E8A-4147-A177-3AD203B41FA5}">
                      <a16:colId xmlns:a16="http://schemas.microsoft.com/office/drawing/2014/main" val="20000"/>
                    </a:ext>
                  </a:extLst>
                </a:gridCol>
                <a:gridCol w="5969000">
                  <a:extLst>
                    <a:ext uri="{9D8B030D-6E8A-4147-A177-3AD203B41FA5}">
                      <a16:colId xmlns:a16="http://schemas.microsoft.com/office/drawing/2014/main" val="20001"/>
                    </a:ext>
                  </a:extLst>
                </a:gridCol>
              </a:tblGrid>
              <a:tr h="469900">
                <a:tc>
                  <a:txBody>
                    <a:bodyPr/>
                    <a:lstStyle/>
                    <a:p>
                      <a:pPr>
                        <a:lnSpc>
                          <a:spcPct val="150000"/>
                        </a:lnSpc>
                      </a:pPr>
                      <a:r>
                        <a:rPr lang="pl-PL" sz="1800" b="1">
                          <a:solidFill>
                            <a:srgbClr val="FFFFFF"/>
                          </a:solidFill>
                          <a:latin typeface="Segoe UI"/>
                        </a:rPr>
                        <a:t>Termin</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Co zaczyna obowiązywać</a:t>
                      </a:r>
                    </a:p>
                  </a:txBody>
                  <a:tcPr marL="88900" marR="88900" marT="50800" marB="50800" anchor="ctr">
                    <a:solidFill>
                      <a:srgbClr val="0B2E59"/>
                    </a:solidFill>
                  </a:tcPr>
                </a:tc>
                <a:extLst>
                  <a:ext uri="{0D108BD9-81ED-4DB2-BD59-A6C34878D82A}">
                    <a16:rowId xmlns:a16="http://schemas.microsoft.com/office/drawing/2014/main" val="10000"/>
                  </a:ext>
                </a:extLst>
              </a:tr>
              <a:tr h="393700">
                <a:tc>
                  <a:txBody>
                    <a:bodyPr/>
                    <a:lstStyle/>
                    <a:p>
                      <a:pPr>
                        <a:lnSpc>
                          <a:spcPct val="150000"/>
                        </a:lnSpc>
                      </a:pPr>
                      <a:r>
                        <a:rPr lang="pl-PL" sz="1800" b="0">
                          <a:solidFill>
                            <a:srgbClr val="1A1A2E"/>
                          </a:solidFill>
                          <a:latin typeface="Segoe UI"/>
                        </a:rPr>
                        <a:t>II.2025</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Zakazane praktyki AI</a:t>
                      </a:r>
                    </a:p>
                  </a:txBody>
                  <a:tcPr marL="88900" marR="88900" marT="50800" marB="50800" anchor="ctr">
                    <a:solidFill>
                      <a:srgbClr val="FFFFFF"/>
                    </a:solidFill>
                  </a:tcPr>
                </a:tc>
                <a:extLst>
                  <a:ext uri="{0D108BD9-81ED-4DB2-BD59-A6C34878D82A}">
                    <a16:rowId xmlns:a16="http://schemas.microsoft.com/office/drawing/2014/main" val="10001"/>
                  </a:ext>
                </a:extLst>
              </a:tr>
              <a:tr h="393700">
                <a:tc>
                  <a:txBody>
                    <a:bodyPr/>
                    <a:lstStyle/>
                    <a:p>
                      <a:pPr>
                        <a:lnSpc>
                          <a:spcPct val="150000"/>
                        </a:lnSpc>
                      </a:pPr>
                      <a:r>
                        <a:rPr lang="pl-PL" sz="1800" b="0">
                          <a:solidFill>
                            <a:srgbClr val="1A1A2E"/>
                          </a:solidFill>
                          <a:latin typeface="Segoe UI"/>
                        </a:rPr>
                        <a:t>VIII.2026</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Obowiązki dla AI wysokiego ryzyka</a:t>
                      </a:r>
                    </a:p>
                  </a:txBody>
                  <a:tcPr marL="88900" marR="88900" marT="50800" marB="50800" anchor="ctr">
                    <a:solidFill>
                      <a:srgbClr val="EEF3F8"/>
                    </a:solidFill>
                  </a:tcPr>
                </a:tc>
                <a:extLst>
                  <a:ext uri="{0D108BD9-81ED-4DB2-BD59-A6C34878D82A}">
                    <a16:rowId xmlns:a16="http://schemas.microsoft.com/office/drawing/2014/main" val="10002"/>
                  </a:ext>
                </a:extLst>
              </a:tr>
            </a:tbl>
          </a:graphicData>
        </a:graphic>
      </p:graphicFrame>
      <p:sp>
        <p:nvSpPr>
          <p:cNvPr id="4" name="Text Placeholder 3"/>
          <p:cNvSpPr>
            <a:spLocks noGrp="1"/>
          </p:cNvSpPr>
          <p:nvPr>
            <p:ph type="body" idx="2"/>
          </p:nvPr>
        </p:nvSpPr>
        <p:spPr>
          <a:xfrm>
            <a:off x="685800" y="3824514"/>
            <a:ext cx="10820400" cy="2038699"/>
          </a:xfrm>
        </p:spPr>
        <p:txBody>
          <a:bodyPr wrap="square" lIns="0" tIns="0" bIns="0">
            <a:noAutofit/>
          </a:bodyPr>
          <a:lstStyle/>
          <a:p>
            <a:pPr marL="285750" indent="-285750">
              <a:lnSpc>
                <a:spcPct val="150000"/>
              </a:lnSpc>
              <a:spcAft>
                <a:spcPts val="500"/>
              </a:spcAft>
              <a:buFont typeface="Arial" pitchFamily="34" charset="0"/>
              <a:buChar char="•"/>
            </a:pPr>
            <a:r>
              <a:rPr lang="pl-PL" sz="1800" dirty="0" err="1">
                <a:solidFill>
                  <a:srgbClr val="1A1A2E"/>
                </a:solidFill>
                <a:latin typeface="Segoe UI"/>
              </a:rPr>
              <a:t>Wykorzystanie</a:t>
            </a:r>
            <a:r>
              <a:rPr lang="pl-PL" sz="1800" dirty="0">
                <a:solidFill>
                  <a:srgbClr val="1A1A2E"/>
                </a:solidFill>
                <a:latin typeface="Segoe UI"/>
              </a:rPr>
              <a:t> AI w </a:t>
            </a:r>
            <a:r>
              <a:rPr lang="pl-PL" sz="1800" dirty="0" err="1">
                <a:solidFill>
                  <a:srgbClr val="1A1A2E"/>
                </a:solidFill>
                <a:latin typeface="Segoe UI"/>
              </a:rPr>
              <a:t>decyzjach</a:t>
            </a:r>
            <a:r>
              <a:rPr lang="pl-PL" sz="1800" dirty="0">
                <a:solidFill>
                  <a:srgbClr val="1A1A2E"/>
                </a:solidFill>
                <a:latin typeface="Segoe UI"/>
              </a:rPr>
              <a:t> </a:t>
            </a:r>
            <a:r>
              <a:rPr lang="pl-PL" sz="1800" dirty="0" err="1">
                <a:solidFill>
                  <a:srgbClr val="1A1A2E"/>
                </a:solidFill>
                <a:latin typeface="Segoe UI"/>
              </a:rPr>
              <a:t>administracyjnych</a:t>
            </a:r>
            <a:r>
              <a:rPr lang="pl-PL" sz="1800" dirty="0">
                <a:solidFill>
                  <a:srgbClr val="1A1A2E"/>
                </a:solidFill>
                <a:latin typeface="Segoe UI"/>
              </a:rPr>
              <a:t> (np. </a:t>
            </a:r>
            <a:r>
              <a:rPr lang="pl-PL" sz="1800" dirty="0" err="1">
                <a:solidFill>
                  <a:srgbClr val="1A1A2E"/>
                </a:solidFill>
                <a:latin typeface="Segoe UI"/>
              </a:rPr>
              <a:t>pism</a:t>
            </a:r>
            <a:r>
              <a:rPr lang="pl-PL" sz="1800" dirty="0">
                <a:solidFill>
                  <a:srgbClr val="1A1A2E"/>
                </a:solidFill>
                <a:latin typeface="Segoe UI"/>
              </a:rPr>
              <a:t> do </a:t>
            </a:r>
            <a:r>
              <a:rPr lang="pl-PL" sz="1800" dirty="0" err="1">
                <a:solidFill>
                  <a:srgbClr val="1A1A2E"/>
                </a:solidFill>
                <a:latin typeface="Segoe UI"/>
              </a:rPr>
              <a:t>studentów</a:t>
            </a:r>
            <a:r>
              <a:rPr lang="pl-PL" sz="1800" dirty="0">
                <a:solidFill>
                  <a:srgbClr val="1A1A2E"/>
                </a:solidFill>
                <a:latin typeface="Segoe UI"/>
              </a:rPr>
              <a:t>)</a:t>
            </a:r>
          </a:p>
          <a:p>
            <a:pPr marL="285750" indent="-285750">
              <a:lnSpc>
                <a:spcPct val="150000"/>
              </a:lnSpc>
              <a:spcAft>
                <a:spcPts val="500"/>
              </a:spcAft>
              <a:buFont typeface="Arial" pitchFamily="34" charset="0"/>
              <a:buChar char="•"/>
            </a:pPr>
            <a:r>
              <a:rPr lang="pl-PL" sz="1800" dirty="0" err="1">
                <a:solidFill>
                  <a:srgbClr val="1A1A2E"/>
                </a:solidFill>
                <a:latin typeface="Segoe UI"/>
              </a:rPr>
              <a:t>Obowiązek</a:t>
            </a:r>
            <a:r>
              <a:rPr lang="pl-PL" sz="1800" dirty="0">
                <a:solidFill>
                  <a:srgbClr val="1A1A2E"/>
                </a:solidFill>
                <a:latin typeface="Segoe UI"/>
              </a:rPr>
              <a:t> </a:t>
            </a:r>
            <a:r>
              <a:rPr lang="pl-PL" sz="1800" dirty="0" err="1">
                <a:solidFill>
                  <a:srgbClr val="1A1A2E"/>
                </a:solidFill>
                <a:latin typeface="Segoe UI"/>
              </a:rPr>
              <a:t>oznaczania</a:t>
            </a:r>
            <a:r>
              <a:rPr lang="pl-PL" sz="1800" dirty="0">
                <a:solidFill>
                  <a:srgbClr val="1A1A2E"/>
                </a:solidFill>
                <a:latin typeface="Segoe UI"/>
              </a:rPr>
              <a:t> </a:t>
            </a:r>
            <a:r>
              <a:rPr lang="pl-PL" sz="1800" dirty="0" err="1">
                <a:solidFill>
                  <a:srgbClr val="1A1A2E"/>
                </a:solidFill>
                <a:latin typeface="Segoe UI"/>
              </a:rPr>
              <a:t>treści</a:t>
            </a:r>
            <a:r>
              <a:rPr lang="pl-PL" sz="1800" dirty="0">
                <a:solidFill>
                  <a:srgbClr val="1A1A2E"/>
                </a:solidFill>
                <a:latin typeface="Segoe UI"/>
              </a:rPr>
              <a:t> </a:t>
            </a:r>
            <a:r>
              <a:rPr lang="pl-PL" sz="1800" dirty="0" err="1">
                <a:solidFill>
                  <a:srgbClr val="1A1A2E"/>
                </a:solidFill>
                <a:latin typeface="Segoe UI"/>
              </a:rPr>
              <a:t>wygenerowanej</a:t>
            </a:r>
            <a:r>
              <a:rPr lang="pl-PL" sz="1800" dirty="0">
                <a:solidFill>
                  <a:srgbClr val="1A1A2E"/>
                </a:solidFill>
                <a:latin typeface="Segoe UI"/>
              </a:rPr>
              <a:t> </a:t>
            </a:r>
            <a:r>
              <a:rPr lang="pl-PL" sz="1800" dirty="0" err="1">
                <a:solidFill>
                  <a:srgbClr val="1A1A2E"/>
                </a:solidFill>
                <a:latin typeface="Segoe UI"/>
              </a:rPr>
              <a:t>przez</a:t>
            </a:r>
            <a:r>
              <a:rPr lang="pl-PL" sz="1800" dirty="0">
                <a:solidFill>
                  <a:srgbClr val="1A1A2E"/>
                </a:solidFill>
                <a:latin typeface="Segoe UI"/>
              </a:rPr>
              <a:t> AI</a:t>
            </a:r>
          </a:p>
          <a:p>
            <a:pPr marL="285750" indent="-285750">
              <a:lnSpc>
                <a:spcPct val="150000"/>
              </a:lnSpc>
              <a:spcAft>
                <a:spcPts val="500"/>
              </a:spcAft>
              <a:buFont typeface="Arial" pitchFamily="34" charset="0"/>
              <a:buChar char="•"/>
            </a:pPr>
            <a:r>
              <a:rPr lang="pl-PL" sz="1800" dirty="0" err="1">
                <a:solidFill>
                  <a:srgbClr val="1A1A2E"/>
                </a:solidFill>
                <a:latin typeface="Segoe UI"/>
              </a:rPr>
              <a:t>Zakaz</a:t>
            </a:r>
            <a:r>
              <a:rPr lang="pl-PL" sz="1800" dirty="0">
                <a:solidFill>
                  <a:srgbClr val="1A1A2E"/>
                </a:solidFill>
                <a:latin typeface="Segoe UI"/>
              </a:rPr>
              <a:t> </a:t>
            </a:r>
            <a:r>
              <a:rPr lang="pl-PL" sz="1800" dirty="0" err="1">
                <a:solidFill>
                  <a:srgbClr val="1A1A2E"/>
                </a:solidFill>
                <a:latin typeface="Segoe UI"/>
              </a:rPr>
              <a:t>używania</a:t>
            </a:r>
            <a:r>
              <a:rPr lang="pl-PL" sz="1800" dirty="0">
                <a:solidFill>
                  <a:srgbClr val="1A1A2E"/>
                </a:solidFill>
                <a:latin typeface="Segoe UI"/>
              </a:rPr>
              <a:t> AI o </a:t>
            </a:r>
            <a:r>
              <a:rPr lang="pl-PL" sz="1800" dirty="0" err="1">
                <a:solidFill>
                  <a:srgbClr val="1A1A2E"/>
                </a:solidFill>
                <a:latin typeface="Segoe UI"/>
              </a:rPr>
              <a:t>wysokim</a:t>
            </a:r>
            <a:r>
              <a:rPr lang="pl-PL" sz="1800" dirty="0">
                <a:solidFill>
                  <a:srgbClr val="1A1A2E"/>
                </a:solidFill>
                <a:latin typeface="Segoe UI"/>
              </a:rPr>
              <a:t> </a:t>
            </a:r>
            <a:r>
              <a:rPr lang="pl-PL" sz="1800" dirty="0" err="1">
                <a:solidFill>
                  <a:srgbClr val="1A1A2E"/>
                </a:solidFill>
                <a:latin typeface="Segoe UI"/>
              </a:rPr>
              <a:t>ryzyku</a:t>
            </a:r>
            <a:r>
              <a:rPr lang="pl-PL" sz="1800" dirty="0">
                <a:solidFill>
                  <a:srgbClr val="1A1A2E"/>
                </a:solidFill>
                <a:latin typeface="Segoe UI"/>
              </a:rPr>
              <a:t> bez </a:t>
            </a:r>
            <a:r>
              <a:rPr lang="pl-PL" sz="1800" dirty="0" err="1">
                <a:solidFill>
                  <a:srgbClr val="1A1A2E"/>
                </a:solidFill>
                <a:latin typeface="Segoe UI"/>
              </a:rPr>
              <a:t>certyfikacji</a:t>
            </a:r>
            <a:endParaRPr lang="pl-PL" sz="1600" dirty="0">
              <a:solidFill>
                <a:srgbClr val="1A1A2E"/>
              </a:solidFill>
              <a:latin typeface="Segoe UI"/>
            </a:endParaRPr>
          </a:p>
          <a:p>
            <a:pPr marL="285750" indent="-285750">
              <a:lnSpc>
                <a:spcPct val="150000"/>
              </a:lnSpc>
              <a:spcAft>
                <a:spcPts val="500"/>
              </a:spcAft>
              <a:buFont typeface="Arial" pitchFamily="34" charset="0"/>
              <a:buChar char="•"/>
            </a:pPr>
            <a:r>
              <a:rPr lang="pl-PL" sz="1800" dirty="0" err="1">
                <a:solidFill>
                  <a:srgbClr val="1A1A2E"/>
                </a:solidFill>
                <a:latin typeface="Segoe UI"/>
              </a:rPr>
              <a:t>Transparentność</a:t>
            </a:r>
            <a:r>
              <a:rPr lang="pl-PL" sz="1800" dirty="0">
                <a:solidFill>
                  <a:srgbClr val="1A1A2E"/>
                </a:solidFill>
                <a:latin typeface="Segoe UI"/>
              </a:rPr>
              <a:t> </a:t>
            </a:r>
            <a:r>
              <a:rPr lang="pl-PL" sz="1800" dirty="0" err="1">
                <a:solidFill>
                  <a:srgbClr val="1A1A2E"/>
                </a:solidFill>
                <a:latin typeface="Segoe UI"/>
              </a:rPr>
              <a:t>wobec</a:t>
            </a:r>
            <a:r>
              <a:rPr lang="pl-PL" sz="1800" dirty="0">
                <a:solidFill>
                  <a:srgbClr val="1A1A2E"/>
                </a:solidFill>
                <a:latin typeface="Segoe UI"/>
              </a:rPr>
              <a:t> </a:t>
            </a:r>
            <a:r>
              <a:rPr lang="pl-PL" sz="1800" dirty="0" err="1">
                <a:solidFill>
                  <a:srgbClr val="1A1A2E"/>
                </a:solidFill>
                <a:latin typeface="Segoe UI"/>
              </a:rPr>
              <a:t>osób</a:t>
            </a:r>
            <a:r>
              <a:rPr lang="pl-PL" sz="1800" dirty="0">
                <a:solidFill>
                  <a:srgbClr val="1A1A2E"/>
                </a:solidFill>
                <a:latin typeface="Segoe UI"/>
              </a:rPr>
              <a:t>, </a:t>
            </a:r>
            <a:r>
              <a:rPr lang="pl-PL" sz="1800" dirty="0" err="1">
                <a:solidFill>
                  <a:srgbClr val="1A1A2E"/>
                </a:solidFill>
                <a:latin typeface="Segoe UI"/>
              </a:rPr>
              <a:t>których</a:t>
            </a:r>
            <a:r>
              <a:rPr lang="pl-PL" sz="1800" dirty="0">
                <a:solidFill>
                  <a:srgbClr val="1A1A2E"/>
                </a:solidFill>
                <a:latin typeface="Segoe UI"/>
              </a:rPr>
              <a:t> </a:t>
            </a:r>
            <a:r>
              <a:rPr lang="pl-PL" sz="1800" dirty="0" err="1">
                <a:solidFill>
                  <a:srgbClr val="1A1A2E"/>
                </a:solidFill>
                <a:latin typeface="Segoe UI"/>
              </a:rPr>
              <a:t>dotyczą</a:t>
            </a:r>
            <a:r>
              <a:rPr lang="pl-PL" sz="1800" dirty="0">
                <a:solidFill>
                  <a:srgbClr val="1A1A2E"/>
                </a:solidFill>
                <a:latin typeface="Segoe UI"/>
              </a:rPr>
              <a:t> </a:t>
            </a:r>
            <a:r>
              <a:rPr lang="pl-PL" sz="1800" dirty="0" err="1">
                <a:solidFill>
                  <a:srgbClr val="1A1A2E"/>
                </a:solidFill>
                <a:latin typeface="Segoe UI"/>
              </a:rPr>
              <a:t>decyzje</a:t>
            </a:r>
            <a:endParaRPr lang="pl-PL" sz="1600" dirty="0">
              <a:solidFill>
                <a:srgbClr val="1A1A2E"/>
              </a:solidFill>
              <a:latin typeface="Segoe UI"/>
            </a:endParaRPr>
          </a:p>
          <a:p>
            <a:pPr marL="285750" indent="-285750">
              <a:lnSpc>
                <a:spcPct val="150000"/>
              </a:lnSpc>
              <a:spcAft>
                <a:spcPts val="500"/>
              </a:spcAft>
              <a:buFont typeface="Arial" pitchFamily="34" charset="0"/>
              <a:buChar char="•"/>
            </a:pPr>
            <a:r>
              <a:rPr lang="pl-PL" sz="1800" b="1" dirty="0">
                <a:solidFill>
                  <a:srgbClr val="B00020"/>
                </a:solidFill>
                <a:latin typeface="Segoe UI"/>
              </a:rPr>
              <a:t>Ważne: Co </a:t>
            </a:r>
            <a:r>
              <a:rPr lang="pl-PL" sz="1800" b="1" dirty="0" err="1">
                <a:solidFill>
                  <a:srgbClr val="B00020"/>
                </a:solidFill>
                <a:latin typeface="Segoe UI"/>
              </a:rPr>
              <a:t>dla</a:t>
            </a:r>
            <a:r>
              <a:rPr lang="pl-PL" sz="1800" b="1" dirty="0">
                <a:solidFill>
                  <a:srgbClr val="B00020"/>
                </a:solidFill>
                <a:latin typeface="Segoe UI"/>
              </a:rPr>
              <a:t> </a:t>
            </a:r>
            <a:r>
              <a:rPr lang="pl-PL" sz="1800" b="1" dirty="0" err="1">
                <a:solidFill>
                  <a:srgbClr val="B00020"/>
                </a:solidFill>
                <a:latin typeface="Segoe UI"/>
              </a:rPr>
              <a:t>Ciebie</a:t>
            </a:r>
            <a:r>
              <a:rPr lang="pl-PL" sz="1800" b="1" dirty="0">
                <a:solidFill>
                  <a:srgbClr val="B00020"/>
                </a:solidFill>
                <a:latin typeface="Segoe UI"/>
              </a:rPr>
              <a:t>: </a:t>
            </a:r>
            <a:r>
              <a:rPr lang="pl-PL" sz="1800" b="1" dirty="0" err="1">
                <a:solidFill>
                  <a:srgbClr val="B00020"/>
                </a:solidFill>
                <a:latin typeface="Segoe UI"/>
              </a:rPr>
              <a:t>uważaj</a:t>
            </a:r>
            <a:r>
              <a:rPr lang="pl-PL" sz="1800" b="1" dirty="0">
                <a:solidFill>
                  <a:srgbClr val="B00020"/>
                </a:solidFill>
                <a:latin typeface="Segoe UI"/>
              </a:rPr>
              <a:t>, co </a:t>
            </a:r>
            <a:r>
              <a:rPr lang="pl-PL" sz="1800" b="1" dirty="0" err="1">
                <a:solidFill>
                  <a:srgbClr val="B00020"/>
                </a:solidFill>
                <a:latin typeface="Segoe UI"/>
              </a:rPr>
              <a:t>wklejasz</a:t>
            </a:r>
            <a:r>
              <a:rPr lang="pl-PL" sz="1800" b="1" dirty="0">
                <a:solidFill>
                  <a:srgbClr val="B00020"/>
                </a:solidFill>
                <a:latin typeface="Segoe UI"/>
              </a:rPr>
              <a:t> do ChatGPT — to </a:t>
            </a:r>
            <a:r>
              <a:rPr lang="pl-PL" sz="1800" b="1" dirty="0" err="1">
                <a:solidFill>
                  <a:srgbClr val="B00020"/>
                </a:solidFill>
                <a:latin typeface="Segoe UI"/>
              </a:rPr>
              <a:t>może</a:t>
            </a:r>
            <a:r>
              <a:rPr lang="pl-PL" sz="1800" b="1" dirty="0">
                <a:solidFill>
                  <a:srgbClr val="B00020"/>
                </a:solidFill>
                <a:latin typeface="Segoe UI"/>
              </a:rPr>
              <a:t> </a:t>
            </a:r>
            <a:r>
              <a:rPr lang="pl-PL" sz="1800" b="1" dirty="0" err="1">
                <a:solidFill>
                  <a:srgbClr val="B00020"/>
                </a:solidFill>
                <a:latin typeface="Segoe UI"/>
              </a:rPr>
              <a:t>być</a:t>
            </a:r>
            <a:r>
              <a:rPr lang="pl-PL" sz="1800" b="1" dirty="0">
                <a:solidFill>
                  <a:srgbClr val="B00020"/>
                </a:solidFill>
                <a:latin typeface="Segoe UI"/>
              </a:rPr>
              <a:t> </a:t>
            </a:r>
            <a:r>
              <a:rPr lang="pl-PL" sz="1800" b="1" dirty="0" err="1">
                <a:solidFill>
                  <a:srgbClr val="B00020"/>
                </a:solidFill>
                <a:latin typeface="Segoe UI"/>
              </a:rPr>
              <a:t>naruszenie</a:t>
            </a:r>
            <a:r>
              <a:rPr lang="pl-PL" sz="1800" b="1" dirty="0">
                <a:solidFill>
                  <a:srgbClr val="B00020"/>
                </a:solidFill>
                <a:latin typeface="Segoe UI"/>
              </a:rPr>
              <a:t>.</a:t>
            </a:r>
          </a:p>
        </p:txBody>
      </p:sp>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1  |  mgr inż. Cezary Graul</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Polityka Bezpieczeństwa Informacji uczelni</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Lokalny dokument — musisz znać swój</a:t>
            </a:r>
          </a:p>
        </p:txBody>
      </p:sp>
      <p:sp>
        <p:nvSpPr>
          <p:cNvPr id="4" name="Text Placeholder 3"/>
          <p:cNvSpPr>
            <a:spLocks noGrp="1"/>
          </p:cNvSpPr>
          <p:nvPr>
            <p:ph type="body" idx="2"/>
          </p:nvPr>
        </p:nvSpPr>
        <p:spPr>
          <a:xfrm>
            <a:off x="685800" y="2006600"/>
            <a:ext cx="10820400" cy="4343400"/>
          </a:xfrm>
        </p:spPr>
        <p:txBody>
          <a:bodyPr wrap="square" lIns="0" tIns="0" bIns="0">
            <a:noAutofit/>
          </a:bodyPr>
          <a:lstStyle/>
          <a:p>
            <a:pPr marL="285750" indent="-285750">
              <a:lnSpc>
                <a:spcPct val="150000"/>
              </a:lnSpc>
              <a:spcAft>
                <a:spcPts val="500"/>
              </a:spcAft>
              <a:buFont typeface="Arial" pitchFamily="34" charset="0"/>
              <a:buChar char="•"/>
            </a:pPr>
            <a:r>
              <a:rPr lang="pl-PL" sz="1800" dirty="0" err="1">
                <a:solidFill>
                  <a:srgbClr val="1A1A2E"/>
                </a:solidFill>
                <a:latin typeface="Segoe UI"/>
              </a:rPr>
              <a:t>Dokument</a:t>
            </a:r>
            <a:r>
              <a:rPr lang="pl-PL" sz="1800" dirty="0">
                <a:solidFill>
                  <a:srgbClr val="1A1A2E"/>
                </a:solidFill>
                <a:latin typeface="Segoe UI"/>
              </a:rPr>
              <a:t> </a:t>
            </a:r>
            <a:r>
              <a:rPr lang="pl-PL" sz="1800" dirty="0" err="1">
                <a:solidFill>
                  <a:srgbClr val="1A1A2E"/>
                </a:solidFill>
                <a:latin typeface="Segoe UI"/>
              </a:rPr>
              <a:t>lokalny</a:t>
            </a:r>
            <a:r>
              <a:rPr lang="pl-PL" sz="1800" dirty="0">
                <a:solidFill>
                  <a:srgbClr val="1A1A2E"/>
                </a:solidFill>
                <a:latin typeface="Segoe UI"/>
              </a:rPr>
              <a:t> </a:t>
            </a:r>
            <a:r>
              <a:rPr lang="pl-PL" sz="1800" dirty="0" err="1">
                <a:solidFill>
                  <a:srgbClr val="1A1A2E"/>
                </a:solidFill>
                <a:latin typeface="Segoe UI"/>
              </a:rPr>
              <a:t>Twojej</a:t>
            </a:r>
            <a:r>
              <a:rPr lang="pl-PL" sz="1800" dirty="0">
                <a:solidFill>
                  <a:srgbClr val="1A1A2E"/>
                </a:solidFill>
                <a:latin typeface="Segoe UI"/>
              </a:rPr>
              <a:t> </a:t>
            </a:r>
            <a:r>
              <a:rPr lang="pl-PL" sz="1800" dirty="0" err="1">
                <a:solidFill>
                  <a:srgbClr val="1A1A2E"/>
                </a:solidFill>
                <a:latin typeface="Segoe UI"/>
              </a:rPr>
              <a:t>uczelni</a:t>
            </a:r>
            <a:r>
              <a:rPr lang="pl-PL" sz="1800" dirty="0">
                <a:solidFill>
                  <a:srgbClr val="1A1A2E"/>
                </a:solidFill>
                <a:latin typeface="Segoe UI"/>
              </a:rPr>
              <a:t> — </a:t>
            </a:r>
            <a:r>
              <a:rPr lang="pl-PL" sz="1800" dirty="0" err="1">
                <a:solidFill>
                  <a:srgbClr val="1A1A2E"/>
                </a:solidFill>
                <a:latin typeface="Segoe UI"/>
              </a:rPr>
              <a:t>nie</a:t>
            </a:r>
            <a:r>
              <a:rPr lang="pl-PL" sz="1800" dirty="0">
                <a:solidFill>
                  <a:srgbClr val="1A1A2E"/>
                </a:solidFill>
                <a:latin typeface="Segoe UI"/>
              </a:rPr>
              <a:t> </a:t>
            </a:r>
            <a:r>
              <a:rPr lang="pl-PL" sz="1800" dirty="0" err="1">
                <a:solidFill>
                  <a:srgbClr val="1A1A2E"/>
                </a:solidFill>
                <a:latin typeface="Segoe UI"/>
              </a:rPr>
              <a:t>ogólny</a:t>
            </a:r>
            <a:endParaRPr lang="pl-PL" sz="1800" dirty="0">
              <a:solidFill>
                <a:srgbClr val="1A1A2E"/>
              </a:solidFill>
              <a:latin typeface="Segoe UI"/>
            </a:endParaRPr>
          </a:p>
          <a:p>
            <a:pPr marL="285750" indent="-285750">
              <a:lnSpc>
                <a:spcPct val="150000"/>
              </a:lnSpc>
              <a:spcAft>
                <a:spcPts val="500"/>
              </a:spcAft>
              <a:buFont typeface="Arial" pitchFamily="34" charset="0"/>
              <a:buChar char="•"/>
            </a:pPr>
            <a:r>
              <a:rPr lang="pl-PL" sz="1800" dirty="0" err="1">
                <a:solidFill>
                  <a:srgbClr val="1A1A2E"/>
                </a:solidFill>
                <a:latin typeface="Segoe UI"/>
              </a:rPr>
              <a:t>Opisuje</a:t>
            </a:r>
            <a:r>
              <a:rPr lang="pl-PL" sz="1800" dirty="0">
                <a:solidFill>
                  <a:srgbClr val="1A1A2E"/>
                </a:solidFill>
                <a:latin typeface="Segoe UI"/>
              </a:rPr>
              <a:t>, co </a:t>
            </a:r>
            <a:r>
              <a:rPr lang="pl-PL" sz="1800" dirty="0" err="1">
                <a:solidFill>
                  <a:srgbClr val="1A1A2E"/>
                </a:solidFill>
                <a:latin typeface="Segoe UI"/>
              </a:rPr>
              <a:t>i</a:t>
            </a:r>
            <a:r>
              <a:rPr lang="pl-PL" sz="1800" dirty="0">
                <a:solidFill>
                  <a:srgbClr val="1A1A2E"/>
                </a:solidFill>
                <a:latin typeface="Segoe UI"/>
              </a:rPr>
              <a:t> jak </a:t>
            </a:r>
            <a:r>
              <a:rPr lang="pl-PL" sz="1800" dirty="0" err="1">
                <a:solidFill>
                  <a:srgbClr val="1A1A2E"/>
                </a:solidFill>
                <a:latin typeface="Segoe UI"/>
              </a:rPr>
              <a:t>chronić</a:t>
            </a:r>
            <a:endParaRPr lang="pl-PL" sz="1800" dirty="0">
              <a:solidFill>
                <a:srgbClr val="1A1A2E"/>
              </a:solidFill>
              <a:latin typeface="Segoe UI"/>
            </a:endParaRPr>
          </a:p>
          <a:p>
            <a:pPr marL="285750" indent="-285750">
              <a:lnSpc>
                <a:spcPct val="150000"/>
              </a:lnSpc>
              <a:spcAft>
                <a:spcPts val="500"/>
              </a:spcAft>
              <a:buFont typeface="Arial" pitchFamily="34" charset="0"/>
              <a:buChar char="•"/>
            </a:pPr>
            <a:r>
              <a:rPr lang="pl-PL" sz="1800" dirty="0" err="1">
                <a:solidFill>
                  <a:srgbClr val="1A1A2E"/>
                </a:solidFill>
                <a:latin typeface="Segoe UI"/>
              </a:rPr>
              <a:t>Definiuje</a:t>
            </a:r>
            <a:r>
              <a:rPr lang="pl-PL" sz="1800" dirty="0">
                <a:solidFill>
                  <a:srgbClr val="1A1A2E"/>
                </a:solidFill>
                <a:latin typeface="Segoe UI"/>
              </a:rPr>
              <a:t> role </a:t>
            </a:r>
            <a:r>
              <a:rPr lang="pl-PL" sz="1800" dirty="0" err="1">
                <a:solidFill>
                  <a:srgbClr val="1A1A2E"/>
                </a:solidFill>
                <a:latin typeface="Segoe UI"/>
              </a:rPr>
              <a:t>i</a:t>
            </a:r>
            <a:r>
              <a:rPr lang="pl-PL" sz="1800" dirty="0">
                <a:solidFill>
                  <a:srgbClr val="1A1A2E"/>
                </a:solidFill>
                <a:latin typeface="Segoe UI"/>
              </a:rPr>
              <a:t> </a:t>
            </a:r>
            <a:r>
              <a:rPr lang="pl-PL" sz="1800" dirty="0" err="1">
                <a:solidFill>
                  <a:srgbClr val="1A1A2E"/>
                </a:solidFill>
                <a:latin typeface="Segoe UI"/>
              </a:rPr>
              <a:t>odpowiedzialności</a:t>
            </a:r>
            <a:endParaRPr lang="pl-PL" sz="1800" dirty="0">
              <a:solidFill>
                <a:srgbClr val="1A1A2E"/>
              </a:solidFill>
              <a:latin typeface="Segoe UI"/>
            </a:endParaRPr>
          </a:p>
          <a:p>
            <a:pPr marL="285750" indent="-285750">
              <a:lnSpc>
                <a:spcPct val="150000"/>
              </a:lnSpc>
              <a:spcAft>
                <a:spcPts val="500"/>
              </a:spcAft>
              <a:buFont typeface="Arial" pitchFamily="34" charset="0"/>
              <a:buChar char="•"/>
            </a:pPr>
            <a:r>
              <a:rPr lang="pl-PL" sz="1800" dirty="0" err="1">
                <a:solidFill>
                  <a:srgbClr val="1A1A2E"/>
                </a:solidFill>
                <a:latin typeface="Segoe UI"/>
              </a:rPr>
              <a:t>Zawiera</a:t>
            </a:r>
            <a:r>
              <a:rPr lang="pl-PL" sz="1800" dirty="0">
                <a:solidFill>
                  <a:srgbClr val="1A1A2E"/>
                </a:solidFill>
                <a:latin typeface="Segoe UI"/>
              </a:rPr>
              <a:t> </a:t>
            </a:r>
            <a:r>
              <a:rPr lang="pl-PL" sz="1800" dirty="0" err="1">
                <a:solidFill>
                  <a:srgbClr val="1A1A2E"/>
                </a:solidFill>
                <a:latin typeface="Segoe UI"/>
              </a:rPr>
              <a:t>procedury</a:t>
            </a:r>
            <a:r>
              <a:rPr lang="pl-PL" sz="1800" dirty="0">
                <a:solidFill>
                  <a:srgbClr val="1A1A2E"/>
                </a:solidFill>
                <a:latin typeface="Segoe UI"/>
              </a:rPr>
              <a:t> </a:t>
            </a:r>
            <a:r>
              <a:rPr lang="pl-PL" sz="1800" dirty="0" err="1">
                <a:solidFill>
                  <a:srgbClr val="1A1A2E"/>
                </a:solidFill>
                <a:latin typeface="Segoe UI"/>
              </a:rPr>
              <a:t>reagowania</a:t>
            </a:r>
            <a:r>
              <a:rPr lang="pl-PL" sz="1800" dirty="0">
                <a:solidFill>
                  <a:srgbClr val="1A1A2E"/>
                </a:solidFill>
                <a:latin typeface="Segoe UI"/>
              </a:rPr>
              <a:t> </a:t>
            </a:r>
            <a:r>
              <a:rPr lang="pl-PL" sz="1800" dirty="0" err="1">
                <a:solidFill>
                  <a:srgbClr val="1A1A2E"/>
                </a:solidFill>
                <a:latin typeface="Segoe UI"/>
              </a:rPr>
              <a:t>na</a:t>
            </a:r>
            <a:r>
              <a:rPr lang="pl-PL" sz="1800" dirty="0">
                <a:solidFill>
                  <a:srgbClr val="1A1A2E"/>
                </a:solidFill>
                <a:latin typeface="Segoe UI"/>
              </a:rPr>
              <a:t> </a:t>
            </a:r>
            <a:r>
              <a:rPr lang="pl-PL" sz="1800" dirty="0" err="1">
                <a:solidFill>
                  <a:srgbClr val="1A1A2E"/>
                </a:solidFill>
                <a:latin typeface="Segoe UI"/>
              </a:rPr>
              <a:t>incydenty</a:t>
            </a:r>
            <a:endParaRPr lang="pl-PL" sz="1800" dirty="0">
              <a:solidFill>
                <a:srgbClr val="1A1A2E"/>
              </a:solidFill>
              <a:latin typeface="Segoe UI"/>
            </a:endParaRPr>
          </a:p>
          <a:p>
            <a:pPr marL="285750" indent="-285750">
              <a:lnSpc>
                <a:spcPct val="150000"/>
              </a:lnSpc>
              <a:spcAft>
                <a:spcPts val="500"/>
              </a:spcAft>
              <a:buFont typeface="Arial" pitchFamily="34" charset="0"/>
              <a:buChar char="•"/>
            </a:pPr>
            <a:r>
              <a:rPr lang="pl-PL" sz="1800" dirty="0">
                <a:solidFill>
                  <a:srgbClr val="1A1A2E"/>
                </a:solidFill>
                <a:latin typeface="Segoe UI"/>
              </a:rPr>
              <a:t>Lista </a:t>
            </a:r>
            <a:r>
              <a:rPr lang="pl-PL" sz="1800" dirty="0" err="1">
                <a:solidFill>
                  <a:srgbClr val="1A1A2E"/>
                </a:solidFill>
                <a:latin typeface="Segoe UI"/>
              </a:rPr>
              <a:t>zaufanego</a:t>
            </a:r>
            <a:r>
              <a:rPr lang="pl-PL" sz="1800" dirty="0">
                <a:solidFill>
                  <a:srgbClr val="1A1A2E"/>
                </a:solidFill>
                <a:latin typeface="Segoe UI"/>
              </a:rPr>
              <a:t> </a:t>
            </a:r>
            <a:r>
              <a:rPr lang="pl-PL" sz="1800" dirty="0" err="1">
                <a:solidFill>
                  <a:srgbClr val="1A1A2E"/>
                </a:solidFill>
                <a:latin typeface="Segoe UI"/>
              </a:rPr>
              <a:t>oprogramowania</a:t>
            </a:r>
            <a:endParaRPr lang="pl-PL" sz="1800" dirty="0">
              <a:solidFill>
                <a:srgbClr val="1A1A2E"/>
              </a:solidFill>
              <a:latin typeface="Segoe UI"/>
            </a:endParaRPr>
          </a:p>
          <a:p>
            <a:pPr marL="285750" indent="-285750">
              <a:lnSpc>
                <a:spcPct val="150000"/>
              </a:lnSpc>
              <a:spcAft>
                <a:spcPts val="500"/>
              </a:spcAft>
              <a:buFont typeface="Arial" pitchFamily="34" charset="0"/>
              <a:buChar char="•"/>
            </a:pPr>
            <a:r>
              <a:rPr lang="pl-PL" sz="1800" dirty="0" err="1">
                <a:solidFill>
                  <a:srgbClr val="1A1A2E"/>
                </a:solidFill>
                <a:latin typeface="Segoe UI"/>
              </a:rPr>
              <a:t>Polityka</a:t>
            </a:r>
            <a:r>
              <a:rPr lang="pl-PL" sz="1800" dirty="0">
                <a:solidFill>
                  <a:srgbClr val="1A1A2E"/>
                </a:solidFill>
                <a:latin typeface="Segoe UI"/>
              </a:rPr>
              <a:t> </a:t>
            </a:r>
            <a:r>
              <a:rPr lang="pl-PL" sz="1800" dirty="0" err="1">
                <a:solidFill>
                  <a:srgbClr val="1A1A2E"/>
                </a:solidFill>
                <a:latin typeface="Segoe UI"/>
              </a:rPr>
              <a:t>haseł</a:t>
            </a:r>
            <a:r>
              <a:rPr lang="pl-PL" sz="1800" dirty="0">
                <a:solidFill>
                  <a:srgbClr val="1A1A2E"/>
                </a:solidFill>
                <a:latin typeface="Segoe UI"/>
              </a:rPr>
              <a:t>, MFA, BYOD</a:t>
            </a:r>
          </a:p>
        </p:txBody>
      </p:sp>
      <p:sp>
        <p:nvSpPr>
          <p:cNvPr id="5" name="Text Placeholder 4"/>
          <p:cNvSpPr>
            <a:spLocks noGrp="1"/>
          </p:cNvSpPr>
          <p:nvPr>
            <p:ph type="body" idx="3"/>
          </p:nvPr>
        </p:nvSpPr>
        <p:spPr>
          <a:xfrm>
            <a:off x="685800" y="5145571"/>
            <a:ext cx="10820400" cy="381000"/>
          </a:xfrm>
        </p:spPr>
        <p:txBody>
          <a:bodyPr wrap="square" lIns="0" tIns="0" bIns="0">
            <a:noAutofit/>
          </a:bodyPr>
          <a:lstStyle/>
          <a:p>
            <a:pPr marL="0" indent="0" algn="l">
              <a:buNone/>
            </a:pPr>
            <a:r>
              <a:rPr lang="pl-PL" sz="1800" b="0" i="0">
                <a:solidFill>
                  <a:srgbClr val="1A1A2E"/>
                </a:solidFill>
                <a:latin typeface="Segoe UI"/>
              </a:rPr>
              <a:t>Każda uczelnia ma własną PBI — znajdziesz ją w intranecie uczelni lub u swojego IOD.</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1  |  mgr inż. Cezary Graul</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B2E5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2667000"/>
            <a:ext cx="10820400" cy="1524000"/>
          </a:xfrm>
        </p:spPr>
        <p:txBody>
          <a:bodyPr wrap="square" lIns="0" tIns="0" bIns="0"/>
          <a:lstStyle/>
          <a:p>
            <a:pPr algn="l"/>
            <a:r>
              <a:rPr lang="pl-PL" sz="3400" b="1">
                <a:solidFill>
                  <a:srgbClr val="FFFFFF"/>
                </a:solidFill>
                <a:latin typeface="Segoe UI Semibold"/>
              </a:rPr>
              <a:t>Studium przypadku: kwestor Maria</a:t>
            </a:r>
          </a:p>
        </p:txBody>
      </p:sp>
      <p:sp>
        <p:nvSpPr>
          <p:cNvPr id="3" name="Content Placeholder 2"/>
          <p:cNvSpPr>
            <a:spLocks noGrp="1"/>
          </p:cNvSpPr>
          <p:nvPr>
            <p:ph idx="1"/>
          </p:nvPr>
        </p:nvSpPr>
        <p:spPr>
          <a:xfrm>
            <a:off x="685800" y="4191000"/>
            <a:ext cx="10820400" cy="381000"/>
          </a:xfrm>
        </p:spPr>
        <p:txBody>
          <a:bodyPr wrap="square" lIns="0" tIns="0" bIns="0">
            <a:noAutofit/>
          </a:bodyPr>
          <a:lstStyle/>
          <a:p>
            <a:pPr marL="0" indent="0" algn="l">
              <a:buNone/>
            </a:pPr>
            <a:r>
              <a:rPr lang="pl-PL" sz="1800" b="0" i="0">
                <a:solidFill>
                  <a:srgbClr val="FFFFFF"/>
                </a:solidFill>
                <a:latin typeface="Segoe UI"/>
              </a:rPr>
              <a:t>Moduł 1 · anonimizowany przypadek CEO fraud</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3977307" cy="184666"/>
          </a:xfrm>
          <a:prstGeom prst="rect">
            <a:avLst/>
          </a:prstGeom>
          <a:noFill/>
        </p:spPr>
        <p:txBody>
          <a:bodyPr wrap="none" lIns="0" tIns="0" bIns="0">
            <a:spAutoFit/>
          </a:bodyPr>
          <a:lstStyle/>
          <a:p>
            <a:r>
              <a:rPr lang="pl-PL" sz="1200" b="0" dirty="0" err="1">
                <a:solidFill>
                  <a:schemeClr val="bg1"/>
                </a:solidFill>
                <a:latin typeface="Segoe UI"/>
              </a:rPr>
              <a:t>Cyberbezpieczeństwo</a:t>
            </a:r>
            <a:r>
              <a:rPr lang="pl-PL" sz="1200" b="0" dirty="0">
                <a:solidFill>
                  <a:schemeClr val="bg1"/>
                </a:solidFill>
                <a:latin typeface="Segoe UI"/>
              </a:rPr>
              <a:t>  |  </a:t>
            </a:r>
            <a:r>
              <a:rPr lang="pl-PL" sz="1200" b="0" dirty="0" err="1">
                <a:solidFill>
                  <a:schemeClr val="bg1"/>
                </a:solidFill>
                <a:latin typeface="Segoe UI"/>
              </a:rPr>
              <a:t>Moduł</a:t>
            </a:r>
            <a:r>
              <a:rPr lang="pl-PL" sz="1200" b="0" dirty="0">
                <a:solidFill>
                  <a:schemeClr val="bg1"/>
                </a:solidFill>
                <a:latin typeface="Segoe UI"/>
              </a:rPr>
              <a:t> 1  |  </a:t>
            </a:r>
            <a:r>
              <a:rPr lang="pl-PL" sz="1200" b="0" dirty="0" err="1">
                <a:solidFill>
                  <a:schemeClr val="bg1"/>
                </a:solidFill>
                <a:latin typeface="Segoe UI"/>
              </a:rPr>
              <a:t>mgr</a:t>
            </a:r>
            <a:r>
              <a:rPr lang="pl-PL" sz="1200" b="0" dirty="0">
                <a:solidFill>
                  <a:schemeClr val="bg1"/>
                </a:solidFill>
                <a:latin typeface="Segoe UI"/>
              </a:rPr>
              <a:t> </a:t>
            </a:r>
            <a:r>
              <a:rPr lang="pl-PL" sz="1200" b="0" dirty="0" err="1">
                <a:solidFill>
                  <a:schemeClr val="bg1"/>
                </a:solidFill>
                <a:latin typeface="Segoe UI"/>
              </a:rPr>
              <a:t>inż</a:t>
            </a:r>
            <a:r>
              <a:rPr lang="pl-PL" sz="1200" b="0" dirty="0">
                <a:solidFill>
                  <a:schemeClr val="bg1"/>
                </a:solidFill>
                <a:latin typeface="Segoe UI"/>
              </a:rPr>
              <a:t>. Cezary Graul</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Sprawa kwestor Marii</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Anonimizowany przypadek z 2024</a:t>
            </a:r>
          </a:p>
        </p:txBody>
      </p:sp>
      <p:sp>
        <p:nvSpPr>
          <p:cNvPr id="4" name="Text Placeholder 3"/>
          <p:cNvSpPr>
            <a:spLocks noGrp="1"/>
          </p:cNvSpPr>
          <p:nvPr>
            <p:ph type="body" idx="2"/>
          </p:nvPr>
        </p:nvSpPr>
        <p:spPr>
          <a:xfrm>
            <a:off x="685800" y="1981200"/>
            <a:ext cx="10820400" cy="4368800"/>
          </a:xfrm>
        </p:spPr>
        <p:txBody>
          <a:bodyPr wrap="square" lIns="0" tIns="0" bIns="0">
            <a:noAutofit/>
          </a:bodyPr>
          <a:lstStyle/>
          <a:p>
            <a:pPr marL="285750" indent="-285750">
              <a:lnSpc>
                <a:spcPct val="150000"/>
              </a:lnSpc>
              <a:spcAft>
                <a:spcPts val="500"/>
              </a:spcAft>
              <a:buFont typeface="Arial" pitchFamily="34" charset="0"/>
              <a:buChar char="•"/>
            </a:pPr>
            <a:r>
              <a:rPr lang="pl-PL" sz="1800">
                <a:solidFill>
                  <a:srgbClr val="1A1A2E"/>
                </a:solidFill>
                <a:latin typeface="Segoe UI"/>
              </a:rPr>
              <a:t>Maria: kwestor uczelni X w średniej wielkości mieście wojewódzkim</a:t>
            </a:r>
          </a:p>
          <a:p>
            <a:pPr marL="285750" indent="-285750">
              <a:lnSpc>
                <a:spcPct val="150000"/>
              </a:lnSpc>
              <a:spcAft>
                <a:spcPts val="500"/>
              </a:spcAft>
              <a:buFont typeface="Arial" pitchFamily="34" charset="0"/>
              <a:buChar char="•"/>
            </a:pPr>
            <a:r>
              <a:rPr lang="pl-PL" sz="1800">
                <a:solidFill>
                  <a:srgbClr val="1A1A2E"/>
                </a:solidFill>
                <a:latin typeface="Segoe UI"/>
              </a:rPr>
              <a:t>Czwartek, 16:40 — mail od „Rektora”: „Maria, pilnie potrzebuję, żebyś przelała 320 000 zł firmie ABC Sp. z o.o. Jutro mam audyt z MEiN. Numer konta w załączniku.”</a:t>
            </a:r>
          </a:p>
          <a:p>
            <a:pPr marL="285750" indent="-285750">
              <a:lnSpc>
                <a:spcPct val="150000"/>
              </a:lnSpc>
              <a:spcAft>
                <a:spcPts val="500"/>
              </a:spcAft>
              <a:buFont typeface="Arial" pitchFamily="34" charset="0"/>
              <a:buChar char="•"/>
            </a:pPr>
            <a:r>
              <a:rPr lang="pl-PL" sz="1800">
                <a:solidFill>
                  <a:srgbClr val="1A1A2E"/>
                </a:solidFill>
                <a:latin typeface="Segoe UI"/>
              </a:rPr>
              <a:t>Maria sprawdziła adres: j.kowalski@uniwersytet-w-x.pl (prawdziwy: j.kowalski@uniwersytetwx.pl — różnica: MYŚLNIK)</a:t>
            </a:r>
          </a:p>
          <a:p>
            <a:pPr marL="285750" indent="-285750">
              <a:lnSpc>
                <a:spcPct val="150000"/>
              </a:lnSpc>
              <a:spcAft>
                <a:spcPts val="500"/>
              </a:spcAft>
              <a:buFont typeface="Arial" pitchFamily="34" charset="0"/>
              <a:buChar char="•"/>
            </a:pPr>
            <a:r>
              <a:rPr lang="pl-PL" sz="1800">
                <a:solidFill>
                  <a:srgbClr val="1A1A2E"/>
                </a:solidFill>
                <a:latin typeface="Segoe UI"/>
              </a:rPr>
              <a:t>Maria wykonała przelew o 17:15</a:t>
            </a:r>
          </a:p>
          <a:p>
            <a:pPr marL="285750" indent="-285750">
              <a:lnSpc>
                <a:spcPct val="150000"/>
              </a:lnSpc>
              <a:spcAft>
                <a:spcPts val="500"/>
              </a:spcAft>
              <a:buFont typeface="Arial" pitchFamily="34" charset="0"/>
              <a:buChar char="•"/>
            </a:pPr>
            <a:r>
              <a:rPr lang="pl-PL" sz="1800">
                <a:solidFill>
                  <a:srgbClr val="1A1A2E"/>
                </a:solidFill>
                <a:latin typeface="Segoe UI"/>
              </a:rPr>
              <a:t>Następnego dnia o 9:00 zadzwoniła do Rektora — Rektor nic nie wiedział</a:t>
            </a:r>
          </a:p>
          <a:p>
            <a:pPr marL="285750" indent="-285750">
              <a:lnSpc>
                <a:spcPct val="150000"/>
              </a:lnSpc>
              <a:spcAft>
                <a:spcPts val="500"/>
              </a:spcAft>
              <a:buFont typeface="Arial" pitchFamily="34" charset="0"/>
              <a:buChar char="•"/>
            </a:pPr>
            <a:r>
              <a:rPr lang="pl-PL" sz="1800">
                <a:solidFill>
                  <a:srgbClr val="1A1A2E"/>
                </a:solidFill>
                <a:latin typeface="Segoe UI"/>
              </a:rPr>
              <a:t>320 000 zł zniknęło. Odzyskano 40 000 zł.</a:t>
            </a:r>
          </a:p>
        </p:txBody>
      </p:sp>
      <p:sp>
        <p:nvSpPr>
          <p:cNvPr id="5" name="Text Placeholder 4"/>
          <p:cNvSpPr>
            <a:spLocks noGrp="1"/>
          </p:cNvSpPr>
          <p:nvPr>
            <p:ph type="body" idx="3"/>
          </p:nvPr>
        </p:nvSpPr>
        <p:spPr>
          <a:xfrm>
            <a:off x="685800" y="5951169"/>
            <a:ext cx="10820400" cy="381000"/>
          </a:xfrm>
        </p:spPr>
        <p:txBody>
          <a:bodyPr wrap="square" lIns="0" tIns="0" bIns="0">
            <a:noAutofit/>
          </a:bodyPr>
          <a:lstStyle/>
          <a:p>
            <a:pPr marL="0" indent="0" algn="l">
              <a:buNone/>
            </a:pPr>
            <a:r>
              <a:rPr lang="pl-PL" sz="1800" b="0" i="0">
                <a:solidFill>
                  <a:srgbClr val="1A1A2E"/>
                </a:solidFill>
                <a:latin typeface="Segoe UI"/>
              </a:rPr>
              <a:t>Klasyczny CEO fraud. Zdarzyło się w Polsce w 2024. Wiele razy.</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1  |  mgr inż. Cezary Graul</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Co Maria mogła zrobić inaczej?</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4 zabezpieczenia, które by to powstrzymały</a:t>
            </a:r>
          </a:p>
        </p:txBody>
      </p:sp>
      <p:graphicFrame>
        <p:nvGraphicFramePr>
          <p:cNvPr id="11" name="Table 10" descr="Tabela czterech zabezpieczeń, które powstrzymałyby atak na Marię, z uzasadnieniem."/>
          <p:cNvGraphicFramePr>
            <a:graphicFrameLocks noGrp="1"/>
          </p:cNvGraphicFramePr>
          <p:nvPr/>
        </p:nvGraphicFramePr>
        <p:xfrm>
          <a:off x="698500" y="2006600"/>
          <a:ext cx="10795000" cy="2721295"/>
        </p:xfrm>
        <a:graphic>
          <a:graphicData uri="http://schemas.openxmlformats.org/drawingml/2006/table">
            <a:tbl>
              <a:tblPr firstRow="1">
                <a:tableStyleId>{5C22544A-7EE6-4342-B048-85BDC9FD1C3A}</a:tableStyleId>
              </a:tblPr>
              <a:tblGrid>
                <a:gridCol w="635000">
                  <a:extLst>
                    <a:ext uri="{9D8B030D-6E8A-4147-A177-3AD203B41FA5}">
                      <a16:colId xmlns:a16="http://schemas.microsoft.com/office/drawing/2014/main" val="20000"/>
                    </a:ext>
                  </a:extLst>
                </a:gridCol>
                <a:gridCol w="5080000">
                  <a:extLst>
                    <a:ext uri="{9D8B030D-6E8A-4147-A177-3AD203B41FA5}">
                      <a16:colId xmlns:a16="http://schemas.microsoft.com/office/drawing/2014/main" val="20001"/>
                    </a:ext>
                  </a:extLst>
                </a:gridCol>
                <a:gridCol w="5080000">
                  <a:extLst>
                    <a:ext uri="{9D8B030D-6E8A-4147-A177-3AD203B41FA5}">
                      <a16:colId xmlns:a16="http://schemas.microsoft.com/office/drawing/2014/main" val="20002"/>
                    </a:ext>
                  </a:extLst>
                </a:gridCol>
              </a:tblGrid>
              <a:tr h="457200">
                <a:tc>
                  <a:txBody>
                    <a:bodyPr/>
                    <a:lstStyle/>
                    <a:p>
                      <a:pPr>
                        <a:lnSpc>
                          <a:spcPct val="150000"/>
                        </a:lnSpc>
                      </a:pPr>
                      <a:r>
                        <a:rPr lang="pl-PL" sz="1800" b="1">
                          <a:solidFill>
                            <a:srgbClr val="FFFFFF"/>
                          </a:solidFill>
                          <a:latin typeface="Segoe UI"/>
                        </a:rPr>
                        <a:t>#</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Zabezpieczenie</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Dlaczego działa</a:t>
                      </a:r>
                    </a:p>
                  </a:txBody>
                  <a:tcPr marL="88900" marR="88900" marT="50800" marB="50800" anchor="ctr">
                    <a:solidFill>
                      <a:srgbClr val="0B2E59"/>
                    </a:solidFill>
                  </a:tcPr>
                </a:tc>
                <a:extLst>
                  <a:ext uri="{0D108BD9-81ED-4DB2-BD59-A6C34878D82A}">
                    <a16:rowId xmlns:a16="http://schemas.microsoft.com/office/drawing/2014/main" val="10000"/>
                  </a:ext>
                </a:extLst>
              </a:tr>
              <a:tr h="381000">
                <a:tc>
                  <a:txBody>
                    <a:bodyPr/>
                    <a:lstStyle/>
                    <a:p>
                      <a:pPr>
                        <a:lnSpc>
                          <a:spcPct val="150000"/>
                        </a:lnSpc>
                      </a:pPr>
                      <a:r>
                        <a:rPr lang="pl-PL" sz="1800" b="0">
                          <a:solidFill>
                            <a:srgbClr val="1A1A2E"/>
                          </a:solidFill>
                          <a:latin typeface="Segoe UI"/>
                        </a:rPr>
                        <a:t>1</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Sprawdzić adres znak po znaku</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Myślnik vs jego brak — 0,1 sekundy uwagi</a:t>
                      </a:r>
                    </a:p>
                  </a:txBody>
                  <a:tcPr marL="88900" marR="88900" marT="50800" marB="50800" anchor="ctr">
                    <a:solidFill>
                      <a:srgbClr val="FFFFFF"/>
                    </a:solidFill>
                  </a:tcPr>
                </a:tc>
                <a:extLst>
                  <a:ext uri="{0D108BD9-81ED-4DB2-BD59-A6C34878D82A}">
                    <a16:rowId xmlns:a16="http://schemas.microsoft.com/office/drawing/2014/main" val="10001"/>
                  </a:ext>
                </a:extLst>
              </a:tr>
              <a:tr h="381000">
                <a:tc>
                  <a:txBody>
                    <a:bodyPr/>
                    <a:lstStyle/>
                    <a:p>
                      <a:pPr>
                        <a:lnSpc>
                          <a:spcPct val="150000"/>
                        </a:lnSpc>
                      </a:pPr>
                      <a:r>
                        <a:rPr lang="pl-PL" sz="1800" b="0">
                          <a:solidFill>
                            <a:srgbClr val="1A1A2E"/>
                          </a:solidFill>
                          <a:latin typeface="Segoe UI"/>
                        </a:rPr>
                        <a:t>2</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Zadzwonić do Rektora przez znany numer</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Nie z maila. Niezależny kanał weryfikacji.</a:t>
                      </a:r>
                    </a:p>
                  </a:txBody>
                  <a:tcPr marL="88900" marR="88900" marT="50800" marB="50800" anchor="ctr">
                    <a:solidFill>
                      <a:srgbClr val="EEF3F8"/>
                    </a:solidFill>
                  </a:tcPr>
                </a:tc>
                <a:extLst>
                  <a:ext uri="{0D108BD9-81ED-4DB2-BD59-A6C34878D82A}">
                    <a16:rowId xmlns:a16="http://schemas.microsoft.com/office/drawing/2014/main" val="10002"/>
                  </a:ext>
                </a:extLst>
              </a:tr>
              <a:tr h="381000">
                <a:tc>
                  <a:txBody>
                    <a:bodyPr/>
                    <a:lstStyle/>
                    <a:p>
                      <a:pPr>
                        <a:lnSpc>
                          <a:spcPct val="150000"/>
                        </a:lnSpc>
                      </a:pPr>
                      <a:r>
                        <a:rPr lang="pl-PL" sz="1800" b="0">
                          <a:solidFill>
                            <a:srgbClr val="1A1A2E"/>
                          </a:solidFill>
                          <a:latin typeface="Segoe UI"/>
                        </a:rPr>
                        <a:t>3</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Polityka 2 podpisów dla kwot &gt; 50 000 zł</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Standardowy mechanizm kontroli wewnętrznej</a:t>
                      </a:r>
                    </a:p>
                  </a:txBody>
                  <a:tcPr marL="88900" marR="88900" marT="50800" marB="50800" anchor="ctr">
                    <a:solidFill>
                      <a:srgbClr val="FFFFFF"/>
                    </a:solidFill>
                  </a:tcPr>
                </a:tc>
                <a:extLst>
                  <a:ext uri="{0D108BD9-81ED-4DB2-BD59-A6C34878D82A}">
                    <a16:rowId xmlns:a16="http://schemas.microsoft.com/office/drawing/2014/main" val="10003"/>
                  </a:ext>
                </a:extLst>
              </a:tr>
              <a:tr h="381000">
                <a:tc>
                  <a:txBody>
                    <a:bodyPr/>
                    <a:lstStyle/>
                    <a:p>
                      <a:pPr>
                        <a:lnSpc>
                          <a:spcPct val="150000"/>
                        </a:lnSpc>
                      </a:pPr>
                      <a:r>
                        <a:rPr lang="pl-PL" sz="1800" b="0">
                          <a:solidFill>
                            <a:srgbClr val="1A1A2E"/>
                          </a:solidFill>
                          <a:latin typeface="Segoe UI"/>
                        </a:rPr>
                        <a:t>4</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Nieufność wobec „pilnych” o 16:40</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Socjotechnika: zmęczenie końca dnia + presja czasu</a:t>
                      </a:r>
                    </a:p>
                  </a:txBody>
                  <a:tcPr marL="88900" marR="88900" marT="50800" marB="50800" anchor="ctr">
                    <a:solidFill>
                      <a:srgbClr val="EEF3F8"/>
                    </a:solidFill>
                  </a:tcPr>
                </a:tc>
                <a:extLst>
                  <a:ext uri="{0D108BD9-81ED-4DB2-BD59-A6C34878D82A}">
                    <a16:rowId xmlns:a16="http://schemas.microsoft.com/office/drawing/2014/main" val="10004"/>
                  </a:ext>
                </a:extLst>
              </a:tr>
            </a:tbl>
          </a:graphicData>
        </a:graphic>
      </p:graphicFrame>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1  |  mgr inż. Cezary Graul</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5 rzeczy, które wynosisz z Modułu 1</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Podsumowanie Modułu 1</a:t>
            </a:r>
          </a:p>
        </p:txBody>
      </p:sp>
      <p:sp>
        <p:nvSpPr>
          <p:cNvPr id="4" name="Text Placeholder 3"/>
          <p:cNvSpPr>
            <a:spLocks noGrp="1"/>
          </p:cNvSpPr>
          <p:nvPr>
            <p:ph type="body" idx="2"/>
          </p:nvPr>
        </p:nvSpPr>
        <p:spPr>
          <a:xfrm>
            <a:off x="685800" y="1981200"/>
            <a:ext cx="10820400" cy="4368800"/>
          </a:xfrm>
        </p:spPr>
        <p:txBody>
          <a:bodyPr wrap="square" lIns="0" tIns="0" bIns="0">
            <a:noAutofit/>
          </a:bodyPr>
          <a:lstStyle/>
          <a:p>
            <a:pPr marL="285750" indent="-285750">
              <a:lnSpc>
                <a:spcPct val="150000"/>
              </a:lnSpc>
              <a:spcAft>
                <a:spcPts val="900"/>
              </a:spcAft>
              <a:buFont typeface="Arial" pitchFamily="34" charset="0"/>
              <a:buAutoNum type="arabicPeriod"/>
            </a:pPr>
            <a:r>
              <a:rPr lang="pl-PL" sz="1900">
                <a:solidFill>
                  <a:srgbClr val="1A1A2E"/>
                </a:solidFill>
                <a:latin typeface="Segoe UI"/>
              </a:rPr>
              <a:t>Jesteś najważniejszym ogniwem obrony — nie informatyk</a:t>
            </a:r>
          </a:p>
          <a:p>
            <a:pPr marL="285750" indent="-285750">
              <a:lnSpc>
                <a:spcPct val="150000"/>
              </a:lnSpc>
              <a:spcAft>
                <a:spcPts val="900"/>
              </a:spcAft>
              <a:buFont typeface="Arial" pitchFamily="34" charset="0"/>
              <a:buAutoNum type="arabicPeriod"/>
            </a:pPr>
            <a:r>
              <a:rPr lang="pl-PL" sz="1900">
                <a:solidFill>
                  <a:srgbClr val="1A1A2E"/>
                </a:solidFill>
                <a:latin typeface="Segoe UI"/>
              </a:rPr>
              <a:t>Uczelnie są atakowane częściej niż firmy prywatne (RODO + budżety + medialność)</a:t>
            </a:r>
          </a:p>
          <a:p>
            <a:pPr marL="285750" indent="-285750">
              <a:lnSpc>
                <a:spcPct val="150000"/>
              </a:lnSpc>
              <a:spcAft>
                <a:spcPts val="900"/>
              </a:spcAft>
              <a:buFont typeface="Arial" pitchFamily="34" charset="0"/>
              <a:buAutoNum type="arabicPeriod"/>
            </a:pPr>
            <a:r>
              <a:rPr lang="pl-PL" sz="1900">
                <a:solidFill>
                  <a:srgbClr val="1A1A2E"/>
                </a:solidFill>
                <a:latin typeface="Segoe UI"/>
              </a:rPr>
              <a:t>CIA: poufność, integralność, dostępność — pamiętasz przy każdym kliknięciu</a:t>
            </a:r>
          </a:p>
          <a:p>
            <a:pPr marL="285750" indent="-285750">
              <a:lnSpc>
                <a:spcPct val="150000"/>
              </a:lnSpc>
              <a:spcAft>
                <a:spcPts val="900"/>
              </a:spcAft>
              <a:buFont typeface="Arial" pitchFamily="34" charset="0"/>
              <a:buAutoNum type="arabicPeriod"/>
            </a:pPr>
            <a:r>
              <a:rPr lang="pl-PL" sz="1900">
                <a:solidFill>
                  <a:srgbClr val="1A1A2E"/>
                </a:solidFill>
                <a:latin typeface="Segoe UI"/>
              </a:rPr>
              <a:t>RODO 72h + KSC + NIS2 — zgłaszasz incydent natychmiast</a:t>
            </a:r>
          </a:p>
          <a:p>
            <a:pPr marL="285750" indent="-285750">
              <a:lnSpc>
                <a:spcPct val="150000"/>
              </a:lnSpc>
              <a:spcAft>
                <a:spcPts val="900"/>
              </a:spcAft>
              <a:buFont typeface="Arial" pitchFamily="34" charset="0"/>
              <a:buAutoNum type="arabicPeriod"/>
            </a:pPr>
            <a:r>
              <a:rPr lang="pl-PL" sz="1900">
                <a:solidFill>
                  <a:srgbClr val="1A1A2E"/>
                </a:solidFill>
                <a:latin typeface="Segoe UI"/>
              </a:rPr>
              <a:t>Gdy coś wydaje się dziwne — zatrzymaj się i zweryfikuj niezależnym kanałem</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1  |  mgr inż. Cezary Graul</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Za chwilę: Moduł 2</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Twoja tożsamość — hasła, MFA, urządzenia</a:t>
            </a:r>
          </a:p>
        </p:txBody>
      </p:sp>
      <p:sp>
        <p:nvSpPr>
          <p:cNvPr id="4" name="Text Placeholder 3"/>
          <p:cNvSpPr>
            <a:spLocks noGrp="1"/>
          </p:cNvSpPr>
          <p:nvPr>
            <p:ph type="body" idx="2"/>
          </p:nvPr>
        </p:nvSpPr>
        <p:spPr>
          <a:xfrm>
            <a:off x="685800" y="1981200"/>
            <a:ext cx="10820400" cy="4368800"/>
          </a:xfrm>
        </p:spPr>
        <p:txBody>
          <a:bodyPr wrap="square" lIns="0" tIns="0" bIns="0">
            <a:noAutofit/>
          </a:bodyPr>
          <a:lstStyle/>
          <a:p>
            <a:pPr marL="285750" indent="-285750">
              <a:lnSpc>
                <a:spcPct val="150000"/>
              </a:lnSpc>
              <a:spcAft>
                <a:spcPts val="800"/>
              </a:spcAft>
              <a:buFont typeface="Arial" pitchFamily="34" charset="0"/>
              <a:buChar char="•"/>
            </a:pPr>
            <a:r>
              <a:rPr lang="pl-PL" sz="1900">
                <a:solidFill>
                  <a:srgbClr val="1A1A2E"/>
                </a:solidFill>
                <a:latin typeface="Segoe UI"/>
              </a:rPr>
              <a:t>Dlaczego hasło „Lato2026!” jest gorsze, niż myślisz</a:t>
            </a:r>
          </a:p>
          <a:p>
            <a:pPr marL="285750" indent="-285750">
              <a:lnSpc>
                <a:spcPct val="150000"/>
              </a:lnSpc>
              <a:spcAft>
                <a:spcPts val="800"/>
              </a:spcAft>
              <a:buFont typeface="Arial" pitchFamily="34" charset="0"/>
              <a:buChar char="•"/>
            </a:pPr>
            <a:r>
              <a:rPr lang="pl-PL" sz="1900">
                <a:solidFill>
                  <a:srgbClr val="1A1A2E"/>
                </a:solidFill>
                <a:latin typeface="Segoe UI"/>
              </a:rPr>
              <a:t>Czym są passkeys — i dlaczego zastąpią hasła w 2026</a:t>
            </a:r>
          </a:p>
          <a:p>
            <a:pPr marL="285750" indent="-285750">
              <a:lnSpc>
                <a:spcPct val="150000"/>
              </a:lnSpc>
              <a:spcAft>
                <a:spcPts val="800"/>
              </a:spcAft>
              <a:buFont typeface="Arial" pitchFamily="34" charset="0"/>
              <a:buChar char="•"/>
            </a:pPr>
            <a:r>
              <a:rPr lang="pl-PL" sz="1900">
                <a:solidFill>
                  <a:srgbClr val="1A1A2E"/>
                </a:solidFill>
                <a:latin typeface="Segoe UI"/>
              </a:rPr>
              <a:t>Live demo: instalacja menedżera haseł Bitwarden</a:t>
            </a:r>
          </a:p>
          <a:p>
            <a:pPr marL="285750" indent="-285750">
              <a:lnSpc>
                <a:spcPct val="150000"/>
              </a:lnSpc>
              <a:spcAft>
                <a:spcPts val="800"/>
              </a:spcAft>
              <a:buFont typeface="Arial" pitchFamily="34" charset="0"/>
              <a:buChar char="•"/>
            </a:pPr>
            <a:r>
              <a:rPr lang="pl-PL" sz="1900">
                <a:solidFill>
                  <a:srgbClr val="1A1A2E"/>
                </a:solidFill>
                <a:latin typeface="Segoe UI"/>
              </a:rPr>
              <a:t>Live demo: włączenie passkey w Microsoft 365</a:t>
            </a:r>
          </a:p>
          <a:p>
            <a:pPr marL="285750" indent="-285750">
              <a:lnSpc>
                <a:spcPct val="150000"/>
              </a:lnSpc>
              <a:spcAft>
                <a:spcPts val="800"/>
              </a:spcAft>
              <a:buFont typeface="Arial" pitchFamily="34" charset="0"/>
              <a:buChar char="•"/>
            </a:pPr>
            <a:r>
              <a:rPr lang="pl-PL" sz="1900">
                <a:solidFill>
                  <a:srgbClr val="1A1A2E"/>
                </a:solidFill>
                <a:latin typeface="Segoe UI"/>
              </a:rPr>
              <a:t>BitLocker, BYOD i praca hybrydowa</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1  |  mgr inż. Cezary Graul</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B2E5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2540000"/>
            <a:ext cx="10820400" cy="1651000"/>
          </a:xfrm>
        </p:spPr>
        <p:txBody>
          <a:bodyPr wrap="square" lIns="0" tIns="0" bIns="0"/>
          <a:lstStyle/>
          <a:p>
            <a:pPr algn="l"/>
            <a:r>
              <a:rPr lang="pl-PL" sz="3200" b="1">
                <a:solidFill>
                  <a:srgbClr val="FFFFFF"/>
                </a:solidFill>
                <a:latin typeface="Segoe UI Semibold"/>
              </a:rPr>
              <a:t>Moduł 2 — Twoja tożsamość: hasła, MFA, urządzenia, dane</a:t>
            </a:r>
          </a:p>
        </p:txBody>
      </p:sp>
      <p:sp>
        <p:nvSpPr>
          <p:cNvPr id="3" name="Content Placeholder 2"/>
          <p:cNvSpPr>
            <a:spLocks noGrp="1"/>
          </p:cNvSpPr>
          <p:nvPr>
            <p:ph idx="1"/>
          </p:nvPr>
        </p:nvSpPr>
        <p:spPr>
          <a:xfrm>
            <a:off x="685800" y="4318000"/>
            <a:ext cx="10820400" cy="381000"/>
          </a:xfrm>
        </p:spPr>
        <p:txBody>
          <a:bodyPr wrap="square" lIns="0" tIns="0" bIns="0">
            <a:noAutofit/>
          </a:bodyPr>
          <a:lstStyle/>
          <a:p>
            <a:pPr marL="0" indent="0" algn="l">
              <a:buNone/>
            </a:pPr>
            <a:r>
              <a:rPr lang="pl-PL" sz="2000" b="0" i="0">
                <a:solidFill>
                  <a:srgbClr val="FFFFFF"/>
                </a:solidFill>
                <a:latin typeface="Segoe UI"/>
              </a:rPr>
              <a:t>Moduł 2 z 4 · 45 minut · 6 sekcji + demo</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Top 10 haseł w Polsce 2025</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Czy widzisz swoje?</a:t>
            </a:r>
          </a:p>
        </p:txBody>
      </p:sp>
      <p:graphicFrame>
        <p:nvGraphicFramePr>
          <p:cNvPr id="11" name="Table 10" descr="Tabela dziesięciu najczęstszych haseł w Polsce w 2025 roku, uporządkowanych według miejsca."/>
          <p:cNvGraphicFramePr>
            <a:graphicFrameLocks noGrp="1"/>
          </p:cNvGraphicFramePr>
          <p:nvPr/>
        </p:nvGraphicFramePr>
        <p:xfrm>
          <a:off x="635000" y="2006600"/>
          <a:ext cx="10922000" cy="2779715"/>
        </p:xfrm>
        <a:graphic>
          <a:graphicData uri="http://schemas.openxmlformats.org/drawingml/2006/table">
            <a:tbl>
              <a:tblPr firstRow="1">
                <a:tableStyleId>{5C22544A-7EE6-4342-B048-85BDC9FD1C3A}</a:tableStyleId>
              </a:tblPr>
              <a:tblGrid>
                <a:gridCol w="1397000">
                  <a:extLst>
                    <a:ext uri="{9D8B030D-6E8A-4147-A177-3AD203B41FA5}">
                      <a16:colId xmlns:a16="http://schemas.microsoft.com/office/drawing/2014/main" val="20000"/>
                    </a:ext>
                  </a:extLst>
                </a:gridCol>
                <a:gridCol w="4064000">
                  <a:extLst>
                    <a:ext uri="{9D8B030D-6E8A-4147-A177-3AD203B41FA5}">
                      <a16:colId xmlns:a16="http://schemas.microsoft.com/office/drawing/2014/main" val="20001"/>
                    </a:ext>
                  </a:extLst>
                </a:gridCol>
                <a:gridCol w="1397000">
                  <a:extLst>
                    <a:ext uri="{9D8B030D-6E8A-4147-A177-3AD203B41FA5}">
                      <a16:colId xmlns:a16="http://schemas.microsoft.com/office/drawing/2014/main" val="20002"/>
                    </a:ext>
                  </a:extLst>
                </a:gridCol>
                <a:gridCol w="4064000">
                  <a:extLst>
                    <a:ext uri="{9D8B030D-6E8A-4147-A177-3AD203B41FA5}">
                      <a16:colId xmlns:a16="http://schemas.microsoft.com/office/drawing/2014/main" val="20003"/>
                    </a:ext>
                  </a:extLst>
                </a:gridCol>
              </a:tblGrid>
              <a:tr h="469900">
                <a:tc>
                  <a:txBody>
                    <a:bodyPr/>
                    <a:lstStyle/>
                    <a:p>
                      <a:pPr>
                        <a:lnSpc>
                          <a:spcPct val="150000"/>
                        </a:lnSpc>
                      </a:pPr>
                      <a:r>
                        <a:rPr lang="pl-PL" sz="1800" b="1">
                          <a:solidFill>
                            <a:srgbClr val="FFFFFF"/>
                          </a:solidFill>
                          <a:latin typeface="Segoe UI"/>
                        </a:rPr>
                        <a:t>Miejsce</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Hasło</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Miejsce</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Hasło</a:t>
                      </a:r>
                    </a:p>
                  </a:txBody>
                  <a:tcPr marL="88900" marR="88900" marT="50800" marB="50800" anchor="ctr">
                    <a:solidFill>
                      <a:srgbClr val="0B2E59"/>
                    </a:solidFill>
                  </a:tcPr>
                </a:tc>
                <a:extLst>
                  <a:ext uri="{0D108BD9-81ED-4DB2-BD59-A6C34878D82A}">
                    <a16:rowId xmlns:a16="http://schemas.microsoft.com/office/drawing/2014/main" val="10000"/>
                  </a:ext>
                </a:extLst>
              </a:tr>
              <a:tr h="393700">
                <a:tc>
                  <a:txBody>
                    <a:bodyPr/>
                    <a:lstStyle/>
                    <a:p>
                      <a:pPr>
                        <a:lnSpc>
                          <a:spcPct val="150000"/>
                        </a:lnSpc>
                      </a:pPr>
                      <a:r>
                        <a:rPr lang="pl-PL" sz="1800" b="0">
                          <a:solidFill>
                            <a:srgbClr val="1A1A2E"/>
                          </a:solidFill>
                          <a:latin typeface="Segoe UI"/>
                        </a:rPr>
                        <a:t>1</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123456</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6</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polska</a:t>
                      </a:r>
                    </a:p>
                  </a:txBody>
                  <a:tcPr marL="88900" marR="88900" marT="50800" marB="50800" anchor="ctr">
                    <a:solidFill>
                      <a:srgbClr val="FFFFFF"/>
                    </a:solidFill>
                  </a:tcPr>
                </a:tc>
                <a:extLst>
                  <a:ext uri="{0D108BD9-81ED-4DB2-BD59-A6C34878D82A}">
                    <a16:rowId xmlns:a16="http://schemas.microsoft.com/office/drawing/2014/main" val="10001"/>
                  </a:ext>
                </a:extLst>
              </a:tr>
              <a:tr h="393700">
                <a:tc>
                  <a:txBody>
                    <a:bodyPr/>
                    <a:lstStyle/>
                    <a:p>
                      <a:pPr>
                        <a:lnSpc>
                          <a:spcPct val="150000"/>
                        </a:lnSpc>
                      </a:pPr>
                      <a:r>
                        <a:rPr lang="pl-PL" sz="1800" b="0">
                          <a:solidFill>
                            <a:srgbClr val="1A1A2E"/>
                          </a:solidFill>
                          <a:latin typeface="Segoe UI"/>
                        </a:rPr>
                        <a:t>2</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qwerty</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7</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iloveyou</a:t>
                      </a:r>
                    </a:p>
                  </a:txBody>
                  <a:tcPr marL="88900" marR="88900" marT="50800" marB="50800" anchor="ctr">
                    <a:solidFill>
                      <a:srgbClr val="EEF3F8"/>
                    </a:solidFill>
                  </a:tcPr>
                </a:tc>
                <a:extLst>
                  <a:ext uri="{0D108BD9-81ED-4DB2-BD59-A6C34878D82A}">
                    <a16:rowId xmlns:a16="http://schemas.microsoft.com/office/drawing/2014/main" val="10002"/>
                  </a:ext>
                </a:extLst>
              </a:tr>
              <a:tr h="393700">
                <a:tc>
                  <a:txBody>
                    <a:bodyPr/>
                    <a:lstStyle/>
                    <a:p>
                      <a:pPr>
                        <a:lnSpc>
                          <a:spcPct val="150000"/>
                        </a:lnSpc>
                      </a:pPr>
                      <a:r>
                        <a:rPr lang="pl-PL" sz="1800" b="0">
                          <a:solidFill>
                            <a:srgbClr val="1A1A2E"/>
                          </a:solidFill>
                          <a:latin typeface="Segoe UI"/>
                        </a:rPr>
                        <a:t>3</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haslo123</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8</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password1</a:t>
                      </a:r>
                    </a:p>
                  </a:txBody>
                  <a:tcPr marL="88900" marR="88900" marT="50800" marB="50800" anchor="ctr">
                    <a:solidFill>
                      <a:srgbClr val="FFFFFF"/>
                    </a:solidFill>
                  </a:tcPr>
                </a:tc>
                <a:extLst>
                  <a:ext uri="{0D108BD9-81ED-4DB2-BD59-A6C34878D82A}">
                    <a16:rowId xmlns:a16="http://schemas.microsoft.com/office/drawing/2014/main" val="10003"/>
                  </a:ext>
                </a:extLst>
              </a:tr>
              <a:tr h="393700">
                <a:tc>
                  <a:txBody>
                    <a:bodyPr/>
                    <a:lstStyle/>
                    <a:p>
                      <a:pPr>
                        <a:lnSpc>
                          <a:spcPct val="150000"/>
                        </a:lnSpc>
                      </a:pPr>
                      <a:r>
                        <a:rPr lang="pl-PL" sz="1800" b="0">
                          <a:solidFill>
                            <a:srgbClr val="1A1A2E"/>
                          </a:solidFill>
                          <a:latin typeface="Segoe UI"/>
                        </a:rPr>
                        <a:t>4</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lato2025!</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9</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12345678</a:t>
                      </a:r>
                    </a:p>
                  </a:txBody>
                  <a:tcPr marL="88900" marR="88900" marT="50800" marB="50800" anchor="ctr">
                    <a:solidFill>
                      <a:srgbClr val="EEF3F8"/>
                    </a:solidFill>
                  </a:tcPr>
                </a:tc>
                <a:extLst>
                  <a:ext uri="{0D108BD9-81ED-4DB2-BD59-A6C34878D82A}">
                    <a16:rowId xmlns:a16="http://schemas.microsoft.com/office/drawing/2014/main" val="10004"/>
                  </a:ext>
                </a:extLst>
              </a:tr>
              <a:tr h="393700">
                <a:tc>
                  <a:txBody>
                    <a:bodyPr/>
                    <a:lstStyle/>
                    <a:p>
                      <a:pPr>
                        <a:lnSpc>
                          <a:spcPct val="150000"/>
                        </a:lnSpc>
                      </a:pPr>
                      <a:r>
                        <a:rPr lang="pl-PL" sz="1800" b="0">
                          <a:solidFill>
                            <a:srgbClr val="1A1A2E"/>
                          </a:solidFill>
                          <a:latin typeface="Segoe UI"/>
                        </a:rPr>
                        <a:t>5</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password</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10</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monika1</a:t>
                      </a:r>
                    </a:p>
                  </a:txBody>
                  <a:tcPr marL="88900" marR="88900" marT="50800" marB="50800" anchor="ctr">
                    <a:solidFill>
                      <a:srgbClr val="FFFFFF"/>
                    </a:solidFill>
                  </a:tcPr>
                </a:tc>
                <a:extLst>
                  <a:ext uri="{0D108BD9-81ED-4DB2-BD59-A6C34878D82A}">
                    <a16:rowId xmlns:a16="http://schemas.microsoft.com/office/drawing/2014/main" val="10005"/>
                  </a:ext>
                </a:extLst>
              </a:tr>
            </a:tbl>
          </a:graphicData>
        </a:graphic>
      </p:graphicFrame>
      <p:sp>
        <p:nvSpPr>
          <p:cNvPr id="4" name="Text Placeholder 3"/>
          <p:cNvSpPr>
            <a:spLocks noGrp="1"/>
          </p:cNvSpPr>
          <p:nvPr>
            <p:ph type="body" idx="2"/>
          </p:nvPr>
        </p:nvSpPr>
        <p:spPr>
          <a:xfrm>
            <a:off x="685800" y="4635500"/>
            <a:ext cx="10820400" cy="381000"/>
          </a:xfrm>
        </p:spPr>
        <p:txBody>
          <a:bodyPr wrap="square" lIns="0" tIns="0" bIns="0">
            <a:noAutofit/>
          </a:bodyPr>
          <a:lstStyle/>
          <a:p>
            <a:pPr marL="0" indent="0" algn="l">
              <a:buNone/>
            </a:pPr>
            <a:r>
              <a:rPr lang="pl-PL" sz="1800" b="0" i="0">
                <a:solidFill>
                  <a:srgbClr val="1A1A2E"/>
                </a:solidFill>
                <a:latin typeface="Segoe UI"/>
              </a:rPr>
              <a:t>Na podstawie publicznych zestawień (np. NordPass). Jeśli któreś wygląda znajomo — to nie hasło. To zaproszenie.</a:t>
            </a:r>
          </a:p>
        </p:txBody>
      </p:sp>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2  |  mgr inż. Cezary Graul</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Ile czasu zajmie złamanie Twojego hasła? (1/2)</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Szacunkowy czas łamania — rząd wielkości</a:t>
            </a:r>
          </a:p>
        </p:txBody>
      </p:sp>
      <p:graphicFrame>
        <p:nvGraphicFramePr>
          <p:cNvPr id="13" name="Table 12" descr="Tabela szacunkowego czasu łamania hasła dla długości 6, 8 i 10 znaków, w zależności od rodzaju użytych znaków."/>
          <p:cNvGraphicFramePr>
            <a:graphicFrameLocks noGrp="1"/>
          </p:cNvGraphicFramePr>
          <p:nvPr/>
        </p:nvGraphicFramePr>
        <p:xfrm>
          <a:off x="1460500" y="2006600"/>
          <a:ext cx="9271000" cy="3075940"/>
        </p:xfrm>
        <a:graphic>
          <a:graphicData uri="http://schemas.openxmlformats.org/drawingml/2006/table">
            <a:tbl>
              <a:tblPr firstRow="1" bandRow="1">
                <a:tableStyleId>{5C22544A-7EE6-4342-B048-85BDC9FD1C3A}</a:tableStyleId>
              </a:tblPr>
              <a:tblGrid>
                <a:gridCol w="2595880">
                  <a:extLst>
                    <a:ext uri="{9D8B030D-6E8A-4147-A177-3AD203B41FA5}">
                      <a16:colId xmlns:a16="http://schemas.microsoft.com/office/drawing/2014/main" val="20000"/>
                    </a:ext>
                  </a:extLst>
                </a:gridCol>
                <a:gridCol w="6675120">
                  <a:extLst>
                    <a:ext uri="{9D8B030D-6E8A-4147-A177-3AD203B41FA5}">
                      <a16:colId xmlns:a16="http://schemas.microsoft.com/office/drawing/2014/main" val="20001"/>
                    </a:ext>
                  </a:extLst>
                </a:gridCol>
              </a:tblGrid>
              <a:tr h="393700">
                <a:tc>
                  <a:txBody>
                    <a:bodyPr/>
                    <a:lstStyle/>
                    <a:p>
                      <a:pPr>
                        <a:lnSpc>
                          <a:spcPct val="150000"/>
                        </a:lnSpc>
                      </a:pPr>
                      <a:r>
                        <a:rPr lang="pl-PL" sz="1800" b="1"/>
                        <a:t>Długość hasła</a:t>
                      </a:r>
                    </a:p>
                  </a:txBody>
                  <a:tcPr/>
                </a:tc>
                <a:tc>
                  <a:txBody>
                    <a:bodyPr/>
                    <a:lstStyle/>
                    <a:p>
                      <a:pPr>
                        <a:lnSpc>
                          <a:spcPct val="150000"/>
                        </a:lnSpc>
                      </a:pPr>
                      <a:r>
                        <a:rPr lang="pl-PL" sz="1800" b="1"/>
                        <a:t>Czas złamania w zależności od rodzaju znaków</a:t>
                      </a:r>
                    </a:p>
                  </a:txBody>
                  <a:tcPr/>
                </a:tc>
                <a:extLst>
                  <a:ext uri="{0D108BD9-81ED-4DB2-BD59-A6C34878D82A}">
                    <a16:rowId xmlns:a16="http://schemas.microsoft.com/office/drawing/2014/main" val="10000"/>
                  </a:ext>
                </a:extLst>
              </a:tr>
              <a:tr h="393700">
                <a:tc>
                  <a:txBody>
                    <a:bodyPr/>
                    <a:lstStyle/>
                    <a:p>
                      <a:pPr>
                        <a:lnSpc>
                          <a:spcPct val="150000"/>
                        </a:lnSpc>
                      </a:pPr>
                      <a:r>
                        <a:rPr lang="pl-PL" sz="1800"/>
                        <a:t>6 znaków</a:t>
                      </a:r>
                    </a:p>
                  </a:txBody>
                  <a:tcPr/>
                </a:tc>
                <a:tc>
                  <a:txBody>
                    <a:bodyPr/>
                    <a:lstStyle/>
                    <a:p>
                      <a:pPr>
                        <a:lnSpc>
                          <a:spcPct val="150000"/>
                        </a:lnSpc>
                      </a:pPr>
                      <a:r>
                        <a:rPr lang="pl-PL" sz="1800"/>
                        <a:t>cyfry: natychmiast · + litery: 2 sekundy · + wielkie litery: 5 minut · + symbole: 12 minut</a:t>
                      </a:r>
                    </a:p>
                  </a:txBody>
                  <a:tcPr/>
                </a:tc>
                <a:extLst>
                  <a:ext uri="{0D108BD9-81ED-4DB2-BD59-A6C34878D82A}">
                    <a16:rowId xmlns:a16="http://schemas.microsoft.com/office/drawing/2014/main" val="10001"/>
                  </a:ext>
                </a:extLst>
              </a:tr>
              <a:tr h="393700">
                <a:tc>
                  <a:txBody>
                    <a:bodyPr/>
                    <a:lstStyle/>
                    <a:p>
                      <a:pPr>
                        <a:lnSpc>
                          <a:spcPct val="150000"/>
                        </a:lnSpc>
                      </a:pPr>
                      <a:r>
                        <a:rPr lang="pl-PL" sz="1800"/>
                        <a:t>8 znaków</a:t>
                      </a:r>
                    </a:p>
                  </a:txBody>
                  <a:tcPr/>
                </a:tc>
                <a:tc>
                  <a:txBody>
                    <a:bodyPr/>
                    <a:lstStyle/>
                    <a:p>
                      <a:pPr>
                        <a:lnSpc>
                          <a:spcPct val="150000"/>
                        </a:lnSpc>
                      </a:pPr>
                      <a:r>
                        <a:rPr lang="pl-PL" sz="1800"/>
                        <a:t>cyfry: 5 sekund · + litery: 22 minuty · + wielkie litery: 7 godzin · + symbole: 8 godzin</a:t>
                      </a:r>
                    </a:p>
                  </a:txBody>
                  <a:tcPr/>
                </a:tc>
                <a:extLst>
                  <a:ext uri="{0D108BD9-81ED-4DB2-BD59-A6C34878D82A}">
                    <a16:rowId xmlns:a16="http://schemas.microsoft.com/office/drawing/2014/main" val="10002"/>
                  </a:ext>
                </a:extLst>
              </a:tr>
              <a:tr h="393700">
                <a:tc>
                  <a:txBody>
                    <a:bodyPr/>
                    <a:lstStyle/>
                    <a:p>
                      <a:pPr>
                        <a:lnSpc>
                          <a:spcPct val="150000"/>
                        </a:lnSpc>
                      </a:pPr>
                      <a:r>
                        <a:rPr lang="pl-PL" sz="1800"/>
                        <a:t>10 znaków</a:t>
                      </a:r>
                    </a:p>
                  </a:txBody>
                  <a:tcPr/>
                </a:tc>
                <a:tc>
                  <a:txBody>
                    <a:bodyPr/>
                    <a:lstStyle/>
                    <a:p>
                      <a:pPr>
                        <a:lnSpc>
                          <a:spcPct val="150000"/>
                        </a:lnSpc>
                      </a:pPr>
                      <a:r>
                        <a:rPr lang="pl-PL" sz="1800"/>
                        <a:t>cyfry: 25 minut · + litery: 5 dni · + wielkie litery: 3 miesiące · + symbole: 1 rok</a:t>
                      </a:r>
                    </a:p>
                  </a:txBody>
                  <a:tcPr/>
                </a:tc>
                <a:extLst>
                  <a:ext uri="{0D108BD9-81ED-4DB2-BD59-A6C34878D82A}">
                    <a16:rowId xmlns:a16="http://schemas.microsoft.com/office/drawing/2014/main" val="10003"/>
                  </a:ext>
                </a:extLst>
              </a:tr>
            </a:tbl>
          </a:graphicData>
        </a:graphic>
      </p:graphicFrame>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2  |  mgr inż. Cezary Graul</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Ile czasu zajmie złamanie Twojego hasła? (2/2)</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Szacunkowy czas łamania — rząd wielkości</a:t>
            </a:r>
          </a:p>
        </p:txBody>
      </p:sp>
      <p:graphicFrame>
        <p:nvGraphicFramePr>
          <p:cNvPr id="13" name="Table 12" descr="Tabela szacunkowego czasu łamania hasła dla długości 12 i 16 znaków, w zależności od rodzaju użytych znaków."/>
          <p:cNvGraphicFramePr>
            <a:graphicFrameLocks noGrp="1"/>
          </p:cNvGraphicFramePr>
          <p:nvPr/>
        </p:nvGraphicFramePr>
        <p:xfrm>
          <a:off x="1460500" y="2006600"/>
          <a:ext cx="9271000" cy="2204085"/>
        </p:xfrm>
        <a:graphic>
          <a:graphicData uri="http://schemas.openxmlformats.org/drawingml/2006/table">
            <a:tbl>
              <a:tblPr firstRow="1" bandRow="1">
                <a:tableStyleId>{5C22544A-7EE6-4342-B048-85BDC9FD1C3A}</a:tableStyleId>
              </a:tblPr>
              <a:tblGrid>
                <a:gridCol w="2595880">
                  <a:extLst>
                    <a:ext uri="{9D8B030D-6E8A-4147-A177-3AD203B41FA5}">
                      <a16:colId xmlns:a16="http://schemas.microsoft.com/office/drawing/2014/main" val="20000"/>
                    </a:ext>
                  </a:extLst>
                </a:gridCol>
                <a:gridCol w="6675120">
                  <a:extLst>
                    <a:ext uri="{9D8B030D-6E8A-4147-A177-3AD203B41FA5}">
                      <a16:colId xmlns:a16="http://schemas.microsoft.com/office/drawing/2014/main" val="20001"/>
                    </a:ext>
                  </a:extLst>
                </a:gridCol>
              </a:tblGrid>
              <a:tr h="393700">
                <a:tc>
                  <a:txBody>
                    <a:bodyPr/>
                    <a:lstStyle/>
                    <a:p>
                      <a:pPr>
                        <a:lnSpc>
                          <a:spcPct val="150000"/>
                        </a:lnSpc>
                      </a:pPr>
                      <a:r>
                        <a:rPr lang="pl-PL" sz="1800" b="1"/>
                        <a:t>Długość hasła</a:t>
                      </a:r>
                    </a:p>
                  </a:txBody>
                  <a:tcPr/>
                </a:tc>
                <a:tc>
                  <a:txBody>
                    <a:bodyPr/>
                    <a:lstStyle/>
                    <a:p>
                      <a:pPr>
                        <a:lnSpc>
                          <a:spcPct val="150000"/>
                        </a:lnSpc>
                      </a:pPr>
                      <a:r>
                        <a:rPr lang="pl-PL" sz="1800" b="1"/>
                        <a:t>Czas złamania w zależności od rodzaju znaków</a:t>
                      </a:r>
                    </a:p>
                  </a:txBody>
                  <a:tcPr/>
                </a:tc>
                <a:extLst>
                  <a:ext uri="{0D108BD9-81ED-4DB2-BD59-A6C34878D82A}">
                    <a16:rowId xmlns:a16="http://schemas.microsoft.com/office/drawing/2014/main" val="10000"/>
                  </a:ext>
                </a:extLst>
              </a:tr>
              <a:tr h="393700">
                <a:tc>
                  <a:txBody>
                    <a:bodyPr/>
                    <a:lstStyle/>
                    <a:p>
                      <a:pPr>
                        <a:lnSpc>
                          <a:spcPct val="150000"/>
                        </a:lnSpc>
                      </a:pPr>
                      <a:r>
                        <a:rPr lang="pl-PL" sz="1800"/>
                        <a:t>12 znaków</a:t>
                      </a:r>
                    </a:p>
                  </a:txBody>
                  <a:tcPr/>
                </a:tc>
                <a:tc>
                  <a:txBody>
                    <a:bodyPr/>
                    <a:lstStyle/>
                    <a:p>
                      <a:pPr>
                        <a:lnSpc>
                          <a:spcPct val="150000"/>
                        </a:lnSpc>
                      </a:pPr>
                      <a:r>
                        <a:rPr lang="pl-PL" sz="1800"/>
                        <a:t>cyfry: 2 dni · + litery: 5 lat · + wielkie litery: 300 lat · + symbole: 3 000 lat</a:t>
                      </a:r>
                    </a:p>
                  </a:txBody>
                  <a:tcPr/>
                </a:tc>
                <a:extLst>
                  <a:ext uri="{0D108BD9-81ED-4DB2-BD59-A6C34878D82A}">
                    <a16:rowId xmlns:a16="http://schemas.microsoft.com/office/drawing/2014/main" val="10001"/>
                  </a:ext>
                </a:extLst>
              </a:tr>
              <a:tr h="393700">
                <a:tc>
                  <a:txBody>
                    <a:bodyPr/>
                    <a:lstStyle/>
                    <a:p>
                      <a:pPr>
                        <a:lnSpc>
                          <a:spcPct val="150000"/>
                        </a:lnSpc>
                      </a:pPr>
                      <a:r>
                        <a:rPr lang="pl-PL" sz="1800"/>
                        <a:t>16 znaków</a:t>
                      </a:r>
                    </a:p>
                  </a:txBody>
                  <a:tcPr/>
                </a:tc>
                <a:tc>
                  <a:txBody>
                    <a:bodyPr/>
                    <a:lstStyle/>
                    <a:p>
                      <a:pPr>
                        <a:lnSpc>
                          <a:spcPct val="150000"/>
                        </a:lnSpc>
                      </a:pPr>
                      <a:r>
                        <a:rPr lang="pl-PL" sz="1800"/>
                        <a:t>cyfry: 6 lat · + litery: tysiące lat · + wielkie litery: wieczność · + symbole: wieczność</a:t>
                      </a:r>
                    </a:p>
                  </a:txBody>
                  <a:tcPr/>
                </a:tc>
                <a:extLst>
                  <a:ext uri="{0D108BD9-81ED-4DB2-BD59-A6C34878D82A}">
                    <a16:rowId xmlns:a16="http://schemas.microsoft.com/office/drawing/2014/main" val="10002"/>
                  </a:ext>
                </a:extLst>
              </a:tr>
            </a:tbl>
          </a:graphicData>
        </a:graphic>
      </p:graphicFrame>
      <p:sp>
        <p:nvSpPr>
          <p:cNvPr id="4" name="Text Placeholder 3"/>
          <p:cNvSpPr>
            <a:spLocks noGrp="1"/>
          </p:cNvSpPr>
          <p:nvPr>
            <p:ph type="body" idx="2"/>
          </p:nvPr>
        </p:nvSpPr>
        <p:spPr>
          <a:xfrm>
            <a:off x="685800" y="4448800"/>
            <a:ext cx="10820400" cy="381000"/>
          </a:xfrm>
        </p:spPr>
        <p:txBody>
          <a:bodyPr wrap="square" lIns="0" tIns="0" bIns="0">
            <a:noAutofit/>
          </a:bodyPr>
          <a:lstStyle/>
          <a:p>
            <a:pPr marL="0" indent="0" algn="l">
              <a:buNone/>
            </a:pPr>
            <a:r>
              <a:rPr lang="pl-PL" sz="1800" b="0" i="0">
                <a:solidFill>
                  <a:srgbClr val="1A1A2E"/>
                </a:solidFill>
                <a:latin typeface="Segoe UI"/>
              </a:rPr>
              <a:t>Wniosek: 12 znaków ze wszystkim = bezpieczne na lata. Krócej = ryzyko.</a:t>
            </a:r>
          </a:p>
        </p:txBody>
      </p:sp>
      <p:sp>
        <p:nvSpPr>
          <p:cNvPr id="5" name="Text Placeholder 4"/>
          <p:cNvSpPr>
            <a:spLocks noGrp="1"/>
          </p:cNvSpPr>
          <p:nvPr>
            <p:ph type="body" idx="3"/>
          </p:nvPr>
        </p:nvSpPr>
        <p:spPr>
          <a:xfrm>
            <a:off x="685800" y="4940280"/>
            <a:ext cx="10820400" cy="381000"/>
          </a:xfrm>
        </p:spPr>
        <p:txBody>
          <a:bodyPr wrap="square" lIns="0" tIns="0" bIns="0">
            <a:noAutofit/>
          </a:bodyPr>
          <a:lstStyle/>
          <a:p>
            <a:pPr marL="0" indent="0" algn="l">
              <a:buNone/>
            </a:pPr>
            <a:r>
              <a:rPr lang="pl-PL" sz="1800" b="0" i="0">
                <a:solidFill>
                  <a:srgbClr val="535353"/>
                </a:solidFill>
                <a:latin typeface="Segoe UI"/>
              </a:rPr>
              <a:t>Wartości poglądowe (rząd wielkości) — zależą od sposobu przechowywania hasła i mocy sprzętu. Na podstawie publicznych benchmarków (m.in. Hive Systems).</a:t>
            </a:r>
          </a:p>
        </p:txBody>
      </p:sp>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2  |  mgr inż. Cezary Graul</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Zasady NIST dotyczące haseł</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NIST SP 800-63B (Rev. 4, 2024) — od dawna zalecane, dziś potwierdzone</a:t>
            </a:r>
          </a:p>
        </p:txBody>
      </p:sp>
      <p:graphicFrame>
        <p:nvGraphicFramePr>
          <p:cNvPr id="11" name="Table 10" descr="Tabela trzech zasad NIST dotyczących haseł z uzasadnieniem."/>
          <p:cNvGraphicFramePr>
            <a:graphicFrameLocks noGrp="1"/>
          </p:cNvGraphicFramePr>
          <p:nvPr/>
        </p:nvGraphicFramePr>
        <p:xfrm>
          <a:off x="698500" y="2006600"/>
          <a:ext cx="10795000" cy="3082292"/>
        </p:xfrm>
        <a:graphic>
          <a:graphicData uri="http://schemas.openxmlformats.org/drawingml/2006/table">
            <a:tbl>
              <a:tblPr firstRow="1">
                <a:tableStyleId>{5C22544A-7EE6-4342-B048-85BDC9FD1C3A}</a:tableStyleId>
              </a:tblPr>
              <a:tblGrid>
                <a:gridCol w="635000">
                  <a:extLst>
                    <a:ext uri="{9D8B030D-6E8A-4147-A177-3AD203B41FA5}">
                      <a16:colId xmlns:a16="http://schemas.microsoft.com/office/drawing/2014/main" val="20000"/>
                    </a:ext>
                  </a:extLst>
                </a:gridCol>
                <a:gridCol w="4064000">
                  <a:extLst>
                    <a:ext uri="{9D8B030D-6E8A-4147-A177-3AD203B41FA5}">
                      <a16:colId xmlns:a16="http://schemas.microsoft.com/office/drawing/2014/main" val="20001"/>
                    </a:ext>
                  </a:extLst>
                </a:gridCol>
                <a:gridCol w="6096000">
                  <a:extLst>
                    <a:ext uri="{9D8B030D-6E8A-4147-A177-3AD203B41FA5}">
                      <a16:colId xmlns:a16="http://schemas.microsoft.com/office/drawing/2014/main" val="20002"/>
                    </a:ext>
                  </a:extLst>
                </a:gridCol>
              </a:tblGrid>
              <a:tr h="457200">
                <a:tc>
                  <a:txBody>
                    <a:bodyPr/>
                    <a:lstStyle/>
                    <a:p>
                      <a:pPr>
                        <a:lnSpc>
                          <a:spcPct val="150000"/>
                        </a:lnSpc>
                      </a:pPr>
                      <a:r>
                        <a:rPr lang="pl-PL" sz="1800" b="1">
                          <a:solidFill>
                            <a:srgbClr val="FFFFFF"/>
                          </a:solidFill>
                          <a:latin typeface="Segoe UI"/>
                        </a:rPr>
                        <a:t>#</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Zasada</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Dlaczego</a:t>
                      </a:r>
                    </a:p>
                  </a:txBody>
                  <a:tcPr marL="88900" marR="88900" marT="50800" marB="50800" anchor="ctr">
                    <a:solidFill>
                      <a:srgbClr val="0B2E59"/>
                    </a:solidFill>
                  </a:tcPr>
                </a:tc>
                <a:extLst>
                  <a:ext uri="{0D108BD9-81ED-4DB2-BD59-A6C34878D82A}">
                    <a16:rowId xmlns:a16="http://schemas.microsoft.com/office/drawing/2014/main" val="10000"/>
                  </a:ext>
                </a:extLst>
              </a:tr>
              <a:tr h="381000">
                <a:tc>
                  <a:txBody>
                    <a:bodyPr/>
                    <a:lstStyle/>
                    <a:p>
                      <a:pPr>
                        <a:lnSpc>
                          <a:spcPct val="150000"/>
                        </a:lnSpc>
                      </a:pPr>
                      <a:r>
                        <a:rPr lang="pl-PL" sz="1800" b="0">
                          <a:solidFill>
                            <a:srgbClr val="1A1A2E"/>
                          </a:solidFill>
                          <a:latin typeface="Segoe UI"/>
                        </a:rPr>
                        <a:t>1</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Długość ważniejsza niż złożoność</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Fraza „Pomidor lubi słoneczne lato” jest mocniejsza niż „P0m1d0r!”</a:t>
                      </a:r>
                    </a:p>
                  </a:txBody>
                  <a:tcPr marL="88900" marR="88900" marT="50800" marB="50800" anchor="ctr">
                    <a:solidFill>
                      <a:srgbClr val="FFFFFF"/>
                    </a:solidFill>
                  </a:tcPr>
                </a:tc>
                <a:extLst>
                  <a:ext uri="{0D108BD9-81ED-4DB2-BD59-A6C34878D82A}">
                    <a16:rowId xmlns:a16="http://schemas.microsoft.com/office/drawing/2014/main" val="10001"/>
                  </a:ext>
                </a:extLst>
              </a:tr>
              <a:tr h="381000">
                <a:tc>
                  <a:txBody>
                    <a:bodyPr/>
                    <a:lstStyle/>
                    <a:p>
                      <a:pPr>
                        <a:lnSpc>
                          <a:spcPct val="150000"/>
                        </a:lnSpc>
                      </a:pPr>
                      <a:r>
                        <a:rPr lang="pl-PL" sz="1800" b="0">
                          <a:solidFill>
                            <a:srgbClr val="1A1A2E"/>
                          </a:solidFill>
                          <a:latin typeface="Segoe UI"/>
                        </a:rPr>
                        <a:t>2</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Każdy serwis = inne hasło</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Wycieki są codziennie. Jedno hasło do wszystkiego = jeden wyciek = utrata wszędzie.</a:t>
                      </a:r>
                    </a:p>
                  </a:txBody>
                  <a:tcPr marL="88900" marR="88900" marT="50800" marB="50800" anchor="ctr">
                    <a:solidFill>
                      <a:srgbClr val="EEF3F8"/>
                    </a:solidFill>
                  </a:tcPr>
                </a:tc>
                <a:extLst>
                  <a:ext uri="{0D108BD9-81ED-4DB2-BD59-A6C34878D82A}">
                    <a16:rowId xmlns:a16="http://schemas.microsoft.com/office/drawing/2014/main" val="10002"/>
                  </a:ext>
                </a:extLst>
              </a:tr>
              <a:tr h="381000">
                <a:tc>
                  <a:txBody>
                    <a:bodyPr/>
                    <a:lstStyle/>
                    <a:p>
                      <a:pPr>
                        <a:lnSpc>
                          <a:spcPct val="150000"/>
                        </a:lnSpc>
                      </a:pPr>
                      <a:r>
                        <a:rPr lang="pl-PL" sz="1800" b="0">
                          <a:solidFill>
                            <a:srgbClr val="1A1A2E"/>
                          </a:solidFill>
                          <a:latin typeface="Segoe UI"/>
                        </a:rPr>
                        <a:t>3</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Menedżer haseł — nie głowa</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Wtedy hasło będzie naprawdę unikalne. Żadnego nie powtórzysz w głowie.</a:t>
                      </a:r>
                    </a:p>
                  </a:txBody>
                  <a:tcPr marL="88900" marR="88900" marT="50800" marB="50800" anchor="ctr">
                    <a:solidFill>
                      <a:srgbClr val="FFFFFF"/>
                    </a:solidFill>
                  </a:tcPr>
                </a:tc>
                <a:extLst>
                  <a:ext uri="{0D108BD9-81ED-4DB2-BD59-A6C34878D82A}">
                    <a16:rowId xmlns:a16="http://schemas.microsoft.com/office/drawing/2014/main" val="10003"/>
                  </a:ext>
                </a:extLst>
              </a:tr>
            </a:tbl>
          </a:graphicData>
        </a:graphic>
      </p:graphicFrame>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2  |  mgr inż. Cezary Graul</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Co się zmieniło względem 2021</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NIST anulował stare zasady</a:t>
            </a:r>
          </a:p>
        </p:txBody>
      </p:sp>
      <p:graphicFrame>
        <p:nvGraphicFramePr>
          <p:cNvPr id="11" name="Table 10" descr="Tabela porównująca stare i nowe zasady dotyczące haseł według NIST."/>
          <p:cNvGraphicFramePr>
            <a:graphicFrameLocks noGrp="1"/>
          </p:cNvGraphicFramePr>
          <p:nvPr/>
        </p:nvGraphicFramePr>
        <p:xfrm>
          <a:off x="698500" y="2006600"/>
          <a:ext cx="10795000" cy="3493772"/>
        </p:xfrm>
        <a:graphic>
          <a:graphicData uri="http://schemas.openxmlformats.org/drawingml/2006/table">
            <a:tbl>
              <a:tblPr firstRow="1">
                <a:tableStyleId>{5C22544A-7EE6-4342-B048-85BDC9FD1C3A}</a:tableStyleId>
              </a:tblPr>
              <a:tblGrid>
                <a:gridCol w="5397500">
                  <a:extLst>
                    <a:ext uri="{9D8B030D-6E8A-4147-A177-3AD203B41FA5}">
                      <a16:colId xmlns:a16="http://schemas.microsoft.com/office/drawing/2014/main" val="20000"/>
                    </a:ext>
                  </a:extLst>
                </a:gridCol>
                <a:gridCol w="5397500">
                  <a:extLst>
                    <a:ext uri="{9D8B030D-6E8A-4147-A177-3AD203B41FA5}">
                      <a16:colId xmlns:a16="http://schemas.microsoft.com/office/drawing/2014/main" val="20001"/>
                    </a:ext>
                  </a:extLst>
                </a:gridCol>
              </a:tblGrid>
              <a:tr h="457200">
                <a:tc>
                  <a:txBody>
                    <a:bodyPr/>
                    <a:lstStyle/>
                    <a:p>
                      <a:pPr>
                        <a:lnSpc>
                          <a:spcPct val="150000"/>
                        </a:lnSpc>
                      </a:pPr>
                      <a:r>
                        <a:rPr lang="pl-PL" sz="1800" b="1">
                          <a:solidFill>
                            <a:srgbClr val="FFFFFF"/>
                          </a:solidFill>
                          <a:latin typeface="Segoe UI"/>
                        </a:rPr>
                        <a:t>Już tego nie robimy</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Robimy teraz</a:t>
                      </a:r>
                    </a:p>
                  </a:txBody>
                  <a:tcPr marL="88900" marR="88900" marT="50800" marB="50800" anchor="ctr">
                    <a:solidFill>
                      <a:srgbClr val="0B2E59"/>
                    </a:solidFill>
                  </a:tcPr>
                </a:tc>
                <a:extLst>
                  <a:ext uri="{0D108BD9-81ED-4DB2-BD59-A6C34878D82A}">
                    <a16:rowId xmlns:a16="http://schemas.microsoft.com/office/drawing/2014/main" val="10000"/>
                  </a:ext>
                </a:extLst>
              </a:tr>
              <a:tr h="381000">
                <a:tc>
                  <a:txBody>
                    <a:bodyPr/>
                    <a:lstStyle/>
                    <a:p>
                      <a:pPr>
                        <a:lnSpc>
                          <a:spcPct val="150000"/>
                        </a:lnSpc>
                      </a:pPr>
                      <a:r>
                        <a:rPr lang="pl-PL" sz="1800" b="0">
                          <a:solidFill>
                            <a:srgbClr val="1A1A2E"/>
                          </a:solidFill>
                          <a:latin typeface="Segoe UI"/>
                        </a:rPr>
                        <a:t>Zmiana hasła cyklicznie co 30 dni</a:t>
                      </a:r>
                    </a:p>
                    <a:p>
                      <a:pPr>
                        <a:lnSpc>
                          <a:spcPct val="150000"/>
                        </a:lnSpc>
                      </a:pPr>
                      <a:r>
                        <a:rPr lang="pl-PL" sz="1800" b="0">
                          <a:solidFill>
                            <a:srgbClr val="1A1A2E"/>
                          </a:solidFill>
                          <a:latin typeface="Segoe UI"/>
                        </a:rPr>
                        <a:t>(ludzie robią Lato2026!1, Lato2026!2, …)</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Zmiana hasła tylko przy podejrzeniu wycieku</a:t>
                      </a:r>
                    </a:p>
                    <a:p>
                      <a:pPr>
                        <a:lnSpc>
                          <a:spcPct val="150000"/>
                        </a:lnSpc>
                      </a:pPr>
                      <a:r>
                        <a:rPr lang="pl-PL" sz="1800" b="0">
                          <a:solidFill>
                            <a:srgbClr val="1A1A2E"/>
                          </a:solidFill>
                          <a:latin typeface="Segoe UI"/>
                        </a:rPr>
                        <a:t>(po komunikacie o naruszeniu)</a:t>
                      </a:r>
                    </a:p>
                  </a:txBody>
                  <a:tcPr marL="88900" marR="88900" marT="50800" marB="50800" anchor="ctr">
                    <a:solidFill>
                      <a:srgbClr val="FFFFFF"/>
                    </a:solidFill>
                  </a:tcPr>
                </a:tc>
                <a:extLst>
                  <a:ext uri="{0D108BD9-81ED-4DB2-BD59-A6C34878D82A}">
                    <a16:rowId xmlns:a16="http://schemas.microsoft.com/office/drawing/2014/main" val="10001"/>
                  </a:ext>
                </a:extLst>
              </a:tr>
              <a:tr h="381000">
                <a:tc>
                  <a:txBody>
                    <a:bodyPr/>
                    <a:lstStyle/>
                    <a:p>
                      <a:pPr>
                        <a:lnSpc>
                          <a:spcPct val="150000"/>
                        </a:lnSpc>
                      </a:pPr>
                      <a:r>
                        <a:rPr lang="pl-PL" sz="1800" b="0">
                          <a:solidFill>
                            <a:srgbClr val="1A1A2E"/>
                          </a:solidFill>
                          <a:latin typeface="Segoe UI"/>
                        </a:rPr>
                        <a:t>Wymuszanie symboli na siłę</a:t>
                      </a:r>
                    </a:p>
                    <a:p>
                      <a:pPr>
                        <a:lnSpc>
                          <a:spcPct val="150000"/>
                        </a:lnSpc>
                      </a:pPr>
                      <a:r>
                        <a:rPr lang="pl-PL" sz="1800" b="0">
                          <a:solidFill>
                            <a:srgbClr val="1A1A2E"/>
                          </a:solidFill>
                          <a:latin typeface="Segoe UI"/>
                        </a:rPr>
                        <a:t>(daje „Password1!” zamiast frazy)</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Długie frazy ze słów</a:t>
                      </a:r>
                    </a:p>
                    <a:p>
                      <a:pPr>
                        <a:lnSpc>
                          <a:spcPct val="150000"/>
                        </a:lnSpc>
                      </a:pPr>
                      <a:r>
                        <a:rPr lang="pl-PL" sz="1800" b="0">
                          <a:solidFill>
                            <a:srgbClr val="1A1A2E"/>
                          </a:solidFill>
                          <a:latin typeface="Segoe UI"/>
                        </a:rPr>
                        <a:t>(łatwiejsze do zapamiętania, trudniejsze do złamania)</a:t>
                      </a:r>
                    </a:p>
                  </a:txBody>
                  <a:tcPr marL="88900" marR="88900" marT="50800" marB="50800" anchor="ctr">
                    <a:solidFill>
                      <a:srgbClr val="EEF3F8"/>
                    </a:solidFill>
                  </a:tcPr>
                </a:tc>
                <a:extLst>
                  <a:ext uri="{0D108BD9-81ED-4DB2-BD59-A6C34878D82A}">
                    <a16:rowId xmlns:a16="http://schemas.microsoft.com/office/drawing/2014/main" val="10002"/>
                  </a:ext>
                </a:extLst>
              </a:tr>
              <a:tr h="381000">
                <a:tc>
                  <a:txBody>
                    <a:bodyPr/>
                    <a:lstStyle/>
                    <a:p>
                      <a:pPr>
                        <a:lnSpc>
                          <a:spcPct val="150000"/>
                        </a:lnSpc>
                      </a:pPr>
                      <a:r>
                        <a:rPr lang="pl-PL" sz="1800" b="0">
                          <a:solidFill>
                            <a:srgbClr val="1A1A2E"/>
                          </a:solidFill>
                          <a:latin typeface="Segoe UI"/>
                        </a:rPr>
                        <a:t>Pytania pomocnicze typu „imię psa”</a:t>
                      </a:r>
                    </a:p>
                    <a:p>
                      <a:pPr>
                        <a:lnSpc>
                          <a:spcPct val="150000"/>
                        </a:lnSpc>
                      </a:pPr>
                      <a:r>
                        <a:rPr lang="pl-PL" sz="1800" b="0">
                          <a:solidFill>
                            <a:srgbClr val="1A1A2E"/>
                          </a:solidFill>
                          <a:latin typeface="Segoe UI"/>
                        </a:rPr>
                        <a:t>(łatwo zgadnąć z social media)</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Sprawdzanie wycieku: haveibeenpwned.com</a:t>
                      </a:r>
                    </a:p>
                    <a:p>
                      <a:pPr>
                        <a:lnSpc>
                          <a:spcPct val="150000"/>
                        </a:lnSpc>
                      </a:pPr>
                      <a:r>
                        <a:rPr lang="pl-PL" sz="1800" b="0">
                          <a:solidFill>
                            <a:srgbClr val="1A1A2E"/>
                          </a:solidFill>
                          <a:latin typeface="Segoe UI"/>
                        </a:rPr>
                        <a:t>(raz na 3 miesiące)</a:t>
                      </a:r>
                    </a:p>
                  </a:txBody>
                  <a:tcPr marL="88900" marR="88900" marT="50800" marB="50800" anchor="ctr">
                    <a:solidFill>
                      <a:srgbClr val="FFFFFF"/>
                    </a:solidFill>
                  </a:tcPr>
                </a:tc>
                <a:extLst>
                  <a:ext uri="{0D108BD9-81ED-4DB2-BD59-A6C34878D82A}">
                    <a16:rowId xmlns:a16="http://schemas.microsoft.com/office/drawing/2014/main" val="10003"/>
                  </a:ext>
                </a:extLst>
              </a:tr>
            </a:tbl>
          </a:graphicData>
        </a:graphic>
      </p:graphicFrame>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2  |  mgr inż. Cezary Graul</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Menedżer haseł</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Jedno hasło do zapamiętania = wszystkie pozostałe w sejfie</a:t>
            </a:r>
          </a:p>
        </p:txBody>
      </p:sp>
      <p:graphicFrame>
        <p:nvGraphicFramePr>
          <p:cNvPr id="11" name="Table 10" descr="Tabela czterech menedżerów haseł z typem, ceną i uwagą; rekomendowany Bitwarden."/>
          <p:cNvGraphicFramePr>
            <a:graphicFrameLocks noGrp="1"/>
          </p:cNvGraphicFramePr>
          <p:nvPr/>
        </p:nvGraphicFramePr>
        <p:xfrm>
          <a:off x="698500" y="2006600"/>
          <a:ext cx="10795000" cy="2309815"/>
        </p:xfrm>
        <a:graphic>
          <a:graphicData uri="http://schemas.openxmlformats.org/drawingml/2006/table">
            <a:tbl>
              <a:tblPr firstRow="1">
                <a:tableStyleId>{5C22544A-7EE6-4342-B048-85BDC9FD1C3A}</a:tableStyleId>
              </a:tblPr>
              <a:tblGrid>
                <a:gridCol w="2921000">
                  <a:extLst>
                    <a:ext uri="{9D8B030D-6E8A-4147-A177-3AD203B41FA5}">
                      <a16:colId xmlns:a16="http://schemas.microsoft.com/office/drawing/2014/main" val="20000"/>
                    </a:ext>
                  </a:extLst>
                </a:gridCol>
                <a:gridCol w="1905000">
                  <a:extLst>
                    <a:ext uri="{9D8B030D-6E8A-4147-A177-3AD203B41FA5}">
                      <a16:colId xmlns:a16="http://schemas.microsoft.com/office/drawing/2014/main" val="20001"/>
                    </a:ext>
                  </a:extLst>
                </a:gridCol>
                <a:gridCol w="2032000">
                  <a:extLst>
                    <a:ext uri="{9D8B030D-6E8A-4147-A177-3AD203B41FA5}">
                      <a16:colId xmlns:a16="http://schemas.microsoft.com/office/drawing/2014/main" val="20002"/>
                    </a:ext>
                  </a:extLst>
                </a:gridCol>
                <a:gridCol w="3937000">
                  <a:extLst>
                    <a:ext uri="{9D8B030D-6E8A-4147-A177-3AD203B41FA5}">
                      <a16:colId xmlns:a16="http://schemas.microsoft.com/office/drawing/2014/main" val="20003"/>
                    </a:ext>
                  </a:extLst>
                </a:gridCol>
              </a:tblGrid>
              <a:tr h="444500">
                <a:tc>
                  <a:txBody>
                    <a:bodyPr/>
                    <a:lstStyle/>
                    <a:p>
                      <a:pPr>
                        <a:lnSpc>
                          <a:spcPct val="150000"/>
                        </a:lnSpc>
                      </a:pPr>
                      <a:r>
                        <a:rPr lang="pl-PL" sz="1800" b="1">
                          <a:solidFill>
                            <a:srgbClr val="FFFFFF"/>
                          </a:solidFill>
                          <a:latin typeface="Segoe UI"/>
                        </a:rPr>
                        <a:t>Narzędzie</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Typ</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Cena</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Uwaga</a:t>
                      </a:r>
                    </a:p>
                  </a:txBody>
                  <a:tcPr marL="88900" marR="88900" marT="50800" marB="50800" anchor="ctr">
                    <a:solidFill>
                      <a:srgbClr val="0B2E59"/>
                    </a:solidFill>
                  </a:tcPr>
                </a:tc>
                <a:extLst>
                  <a:ext uri="{0D108BD9-81ED-4DB2-BD59-A6C34878D82A}">
                    <a16:rowId xmlns:a16="http://schemas.microsoft.com/office/drawing/2014/main" val="10000"/>
                  </a:ext>
                </a:extLst>
              </a:tr>
              <a:tr h="368300">
                <a:tc>
                  <a:txBody>
                    <a:bodyPr/>
                    <a:lstStyle/>
                    <a:p>
                      <a:pPr>
                        <a:lnSpc>
                          <a:spcPct val="150000"/>
                        </a:lnSpc>
                      </a:pPr>
                      <a:r>
                        <a:rPr lang="pl-PL" sz="1800" b="1">
                          <a:solidFill>
                            <a:srgbClr val="1A1A2E"/>
                          </a:solidFill>
                          <a:latin typeface="Segoe UI"/>
                        </a:rPr>
                        <a:t>Bitwarden</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rekomendowany</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Free / 10 USD/rok</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Open source, działa wszędzie</a:t>
                      </a:r>
                    </a:p>
                  </a:txBody>
                  <a:tcPr marL="88900" marR="88900" marT="50800" marB="50800" anchor="ctr">
                    <a:solidFill>
                      <a:srgbClr val="FFFFFF"/>
                    </a:solidFill>
                  </a:tcPr>
                </a:tc>
                <a:extLst>
                  <a:ext uri="{0D108BD9-81ED-4DB2-BD59-A6C34878D82A}">
                    <a16:rowId xmlns:a16="http://schemas.microsoft.com/office/drawing/2014/main" val="10001"/>
                  </a:ext>
                </a:extLst>
              </a:tr>
              <a:tr h="368300">
                <a:tc>
                  <a:txBody>
                    <a:bodyPr/>
                    <a:lstStyle/>
                    <a:p>
                      <a:pPr>
                        <a:lnSpc>
                          <a:spcPct val="150000"/>
                        </a:lnSpc>
                      </a:pPr>
                      <a:r>
                        <a:rPr lang="pl-PL" sz="1800" b="0">
                          <a:solidFill>
                            <a:srgbClr val="1A1A2E"/>
                          </a:solidFill>
                          <a:latin typeface="Segoe UI"/>
                        </a:rPr>
                        <a:t>KeePass</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klasyk</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Free, offline</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Mniej wygodny, ale solidny</a:t>
                      </a:r>
                    </a:p>
                  </a:txBody>
                  <a:tcPr marL="88900" marR="88900" marT="50800" marB="50800" anchor="ctr">
                    <a:solidFill>
                      <a:srgbClr val="EEF3F8"/>
                    </a:solidFill>
                  </a:tcPr>
                </a:tc>
                <a:extLst>
                  <a:ext uri="{0D108BD9-81ED-4DB2-BD59-A6C34878D82A}">
                    <a16:rowId xmlns:a16="http://schemas.microsoft.com/office/drawing/2014/main" val="10002"/>
                  </a:ext>
                </a:extLst>
              </a:tr>
              <a:tr h="368300">
                <a:tc>
                  <a:txBody>
                    <a:bodyPr/>
                    <a:lstStyle/>
                    <a:p>
                      <a:pPr>
                        <a:lnSpc>
                          <a:spcPct val="150000"/>
                        </a:lnSpc>
                      </a:pPr>
                      <a:r>
                        <a:rPr lang="pl-PL" sz="1800" b="0">
                          <a:solidFill>
                            <a:srgbClr val="1A1A2E"/>
                          </a:solidFill>
                          <a:latin typeface="Segoe UI"/>
                        </a:rPr>
                        <a:t>1Password</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premium</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3 USD/mc</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Najbardziej elegancki w obsłudze</a:t>
                      </a:r>
                    </a:p>
                  </a:txBody>
                  <a:tcPr marL="88900" marR="88900" marT="50800" marB="50800" anchor="ctr">
                    <a:solidFill>
                      <a:srgbClr val="FFFFFF"/>
                    </a:solidFill>
                  </a:tcPr>
                </a:tc>
                <a:extLst>
                  <a:ext uri="{0D108BD9-81ED-4DB2-BD59-A6C34878D82A}">
                    <a16:rowId xmlns:a16="http://schemas.microsoft.com/office/drawing/2014/main" val="10003"/>
                  </a:ext>
                </a:extLst>
              </a:tr>
              <a:tr h="368300">
                <a:tc>
                  <a:txBody>
                    <a:bodyPr/>
                    <a:lstStyle/>
                    <a:p>
                      <a:pPr>
                        <a:lnSpc>
                          <a:spcPct val="150000"/>
                        </a:lnSpc>
                      </a:pPr>
                      <a:r>
                        <a:rPr lang="pl-PL" sz="1800" b="0">
                          <a:solidFill>
                            <a:srgbClr val="1A1A2E"/>
                          </a:solidFill>
                          <a:latin typeface="Segoe UI"/>
                        </a:rPr>
                        <a:t>Microsoft Authenticator</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wbudowany</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Free w M365</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Jeśli uczelnia ma plan E3+</a:t>
                      </a:r>
                    </a:p>
                  </a:txBody>
                  <a:tcPr marL="88900" marR="88900" marT="50800" marB="50800" anchor="ctr">
                    <a:solidFill>
                      <a:srgbClr val="EEF3F8"/>
                    </a:solidFill>
                  </a:tcPr>
                </a:tc>
                <a:extLst>
                  <a:ext uri="{0D108BD9-81ED-4DB2-BD59-A6C34878D82A}">
                    <a16:rowId xmlns:a16="http://schemas.microsoft.com/office/drawing/2014/main" val="10004"/>
                  </a:ext>
                </a:extLst>
              </a:tr>
            </a:tbl>
          </a:graphicData>
        </a:graphic>
      </p:graphicFrame>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2  |  mgr inż. Cezary Graul</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Live demo: Bitwarden</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Live demo · ok. 4 minuty · Bitwarden Free</a:t>
            </a:r>
          </a:p>
        </p:txBody>
      </p:sp>
      <p:sp>
        <p:nvSpPr>
          <p:cNvPr id="4" name="Text Placeholder 3"/>
          <p:cNvSpPr>
            <a:spLocks noGrp="1"/>
          </p:cNvSpPr>
          <p:nvPr>
            <p:ph type="body" idx="2"/>
          </p:nvPr>
        </p:nvSpPr>
        <p:spPr>
          <a:xfrm>
            <a:off x="685800" y="1981200"/>
            <a:ext cx="10820400" cy="4368800"/>
          </a:xfrm>
        </p:spPr>
        <p:txBody>
          <a:bodyPr wrap="square" lIns="0" tIns="0" bIns="0">
            <a:noAutofit/>
          </a:bodyPr>
          <a:lstStyle/>
          <a:p>
            <a:pPr marL="285750" indent="-285750">
              <a:lnSpc>
                <a:spcPct val="150000"/>
              </a:lnSpc>
              <a:spcAft>
                <a:spcPts val="500"/>
              </a:spcAft>
              <a:buFont typeface="Arial" pitchFamily="34" charset="0"/>
              <a:buAutoNum type="arabicPeriod"/>
            </a:pPr>
            <a:r>
              <a:rPr lang="pl-PL" sz="1800">
                <a:solidFill>
                  <a:srgbClr val="1A1A2E"/>
                </a:solidFill>
                <a:latin typeface="Segoe UI"/>
              </a:rPr>
              <a:t>Pobranie z bitwarden.com (Windows + Edge/Chrome)</a:t>
            </a:r>
          </a:p>
          <a:p>
            <a:pPr marL="285750" indent="-285750">
              <a:lnSpc>
                <a:spcPct val="150000"/>
              </a:lnSpc>
              <a:spcAft>
                <a:spcPts val="500"/>
              </a:spcAft>
              <a:buFont typeface="Arial" pitchFamily="34" charset="0"/>
              <a:buAutoNum type="arabicPeriod"/>
            </a:pPr>
            <a:r>
              <a:rPr lang="pl-PL" sz="1800">
                <a:solidFill>
                  <a:srgbClr val="1A1A2E"/>
                </a:solidFill>
                <a:latin typeface="Segoe UI"/>
              </a:rPr>
              <a:t>Konfiguracja konta z mocnym hasłem głównym (master password)</a:t>
            </a:r>
          </a:p>
          <a:p>
            <a:pPr marL="285750" indent="-285750">
              <a:lnSpc>
                <a:spcPct val="150000"/>
              </a:lnSpc>
              <a:spcAft>
                <a:spcPts val="500"/>
              </a:spcAft>
              <a:buFont typeface="Arial" pitchFamily="34" charset="0"/>
              <a:buAutoNum type="arabicPeriod"/>
            </a:pPr>
            <a:r>
              <a:rPr lang="pl-PL" sz="1800">
                <a:solidFill>
                  <a:srgbClr val="1A1A2E"/>
                </a:solidFill>
                <a:latin typeface="Segoe UI"/>
              </a:rPr>
              <a:t>Generowanie hasła 16-znakowego</a:t>
            </a:r>
          </a:p>
          <a:p>
            <a:pPr marL="285750" indent="-285750">
              <a:lnSpc>
                <a:spcPct val="150000"/>
              </a:lnSpc>
              <a:spcAft>
                <a:spcPts val="500"/>
              </a:spcAft>
              <a:buFont typeface="Arial" pitchFamily="34" charset="0"/>
              <a:buAutoNum type="arabicPeriod"/>
            </a:pPr>
            <a:r>
              <a:rPr lang="pl-PL" sz="1800">
                <a:solidFill>
                  <a:srgbClr val="1A1A2E"/>
                </a:solidFill>
                <a:latin typeface="Segoe UI"/>
              </a:rPr>
              <a:t>Zapisanie hasła do USOS</a:t>
            </a:r>
          </a:p>
          <a:p>
            <a:pPr marL="285750" indent="-285750">
              <a:lnSpc>
                <a:spcPct val="150000"/>
              </a:lnSpc>
              <a:spcAft>
                <a:spcPts val="500"/>
              </a:spcAft>
              <a:buFont typeface="Arial" pitchFamily="34" charset="0"/>
              <a:buAutoNum type="arabicPeriod"/>
            </a:pPr>
            <a:r>
              <a:rPr lang="pl-PL" sz="1800">
                <a:solidFill>
                  <a:srgbClr val="1A1A2E"/>
                </a:solidFill>
                <a:latin typeface="Segoe UI"/>
              </a:rPr>
              <a:t>Auto-uzupełnianie przy następnym logowaniu</a:t>
            </a:r>
          </a:p>
          <a:p>
            <a:pPr marL="285750" indent="-285750">
              <a:lnSpc>
                <a:spcPct val="150000"/>
              </a:lnSpc>
              <a:spcAft>
                <a:spcPts val="500"/>
              </a:spcAft>
              <a:buFont typeface="Arial" pitchFamily="34" charset="0"/>
              <a:buAutoNum type="arabicPeriod"/>
            </a:pPr>
            <a:r>
              <a:rPr lang="pl-PL" sz="1800">
                <a:solidFill>
                  <a:srgbClr val="1A1A2E"/>
                </a:solidFill>
                <a:latin typeface="Segoe UI"/>
              </a:rPr>
              <a:t>Synchronizacja z telefonem</a:t>
            </a:r>
          </a:p>
          <a:p>
            <a:pPr marL="285750" indent="-285750">
              <a:lnSpc>
                <a:spcPct val="150000"/>
              </a:lnSpc>
              <a:spcAft>
                <a:spcPts val="500"/>
              </a:spcAft>
              <a:buFont typeface="Arial" pitchFamily="34" charset="0"/>
              <a:buAutoNum type="arabicPeriod"/>
            </a:pPr>
            <a:r>
              <a:rPr lang="pl-PL" sz="1800">
                <a:solidFill>
                  <a:srgbClr val="1A1A2E"/>
                </a:solidFill>
                <a:latin typeface="Segoe UI"/>
              </a:rPr>
              <a:t>Sprawdzanie wycieku (Bitwarden Reports)</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2  |  mgr inż. Cezary Graul</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Ewolucja uwierzytelniania 2010 → 2026</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Gdzie jesteśmy dzisiaj</a:t>
            </a:r>
          </a:p>
        </p:txBody>
      </p:sp>
      <p:graphicFrame>
        <p:nvGraphicFramePr>
          <p:cNvPr id="11" name="Table 10" descr="Tabela ewolucji metod uwierzytelniania od 2010 (tylko hasło) do 2026 (passkeys)."/>
          <p:cNvGraphicFramePr>
            <a:graphicFrameLocks noGrp="1"/>
          </p:cNvGraphicFramePr>
          <p:nvPr/>
        </p:nvGraphicFramePr>
        <p:xfrm>
          <a:off x="1968500" y="2006600"/>
          <a:ext cx="8255000" cy="3233741"/>
        </p:xfrm>
        <a:graphic>
          <a:graphicData uri="http://schemas.openxmlformats.org/drawingml/2006/table">
            <a:tbl>
              <a:tblPr firstRow="1">
                <a:tableStyleId>{5C22544A-7EE6-4342-B048-85BDC9FD1C3A}</a:tableStyleId>
              </a:tblPr>
              <a:tblGrid>
                <a:gridCol w="1905000">
                  <a:extLst>
                    <a:ext uri="{9D8B030D-6E8A-4147-A177-3AD203B41FA5}">
                      <a16:colId xmlns:a16="http://schemas.microsoft.com/office/drawing/2014/main" val="20000"/>
                    </a:ext>
                  </a:extLst>
                </a:gridCol>
                <a:gridCol w="6350000">
                  <a:extLst>
                    <a:ext uri="{9D8B030D-6E8A-4147-A177-3AD203B41FA5}">
                      <a16:colId xmlns:a16="http://schemas.microsoft.com/office/drawing/2014/main" val="20001"/>
                    </a:ext>
                  </a:extLst>
                </a:gridCol>
              </a:tblGrid>
              <a:tr h="457200">
                <a:tc>
                  <a:txBody>
                    <a:bodyPr/>
                    <a:lstStyle/>
                    <a:p>
                      <a:pPr>
                        <a:lnSpc>
                          <a:spcPct val="150000"/>
                        </a:lnSpc>
                      </a:pPr>
                      <a:r>
                        <a:rPr lang="pl-PL" sz="1800" b="1">
                          <a:solidFill>
                            <a:srgbClr val="FFFFFF"/>
                          </a:solidFill>
                          <a:latin typeface="Segoe UI"/>
                        </a:rPr>
                        <a:t>Rok</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Metoda uwierzytelniania</a:t>
                      </a:r>
                    </a:p>
                  </a:txBody>
                  <a:tcPr marL="88900" marR="88900" marT="50800" marB="50800" anchor="ctr">
                    <a:solidFill>
                      <a:srgbClr val="0B2E59"/>
                    </a:solidFill>
                  </a:tcPr>
                </a:tc>
                <a:extLst>
                  <a:ext uri="{0D108BD9-81ED-4DB2-BD59-A6C34878D82A}">
                    <a16:rowId xmlns:a16="http://schemas.microsoft.com/office/drawing/2014/main" val="10000"/>
                  </a:ext>
                </a:extLst>
              </a:tr>
              <a:tr h="381000">
                <a:tc>
                  <a:txBody>
                    <a:bodyPr/>
                    <a:lstStyle/>
                    <a:p>
                      <a:pPr>
                        <a:lnSpc>
                          <a:spcPct val="150000"/>
                        </a:lnSpc>
                      </a:pPr>
                      <a:r>
                        <a:rPr lang="pl-PL" sz="1800" b="0">
                          <a:solidFill>
                            <a:srgbClr val="1A1A2E"/>
                          </a:solidFill>
                          <a:latin typeface="Segoe UI"/>
                        </a:rPr>
                        <a:t>2010</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Tylko hasło</a:t>
                      </a:r>
                    </a:p>
                  </a:txBody>
                  <a:tcPr marL="88900" marR="88900" marT="50800" marB="50800" anchor="ctr">
                    <a:solidFill>
                      <a:srgbClr val="FFFFFF"/>
                    </a:solidFill>
                  </a:tcPr>
                </a:tc>
                <a:extLst>
                  <a:ext uri="{0D108BD9-81ED-4DB2-BD59-A6C34878D82A}">
                    <a16:rowId xmlns:a16="http://schemas.microsoft.com/office/drawing/2014/main" val="10001"/>
                  </a:ext>
                </a:extLst>
              </a:tr>
              <a:tr h="381000">
                <a:tc>
                  <a:txBody>
                    <a:bodyPr/>
                    <a:lstStyle/>
                    <a:p>
                      <a:pPr>
                        <a:lnSpc>
                          <a:spcPct val="150000"/>
                        </a:lnSpc>
                      </a:pPr>
                      <a:r>
                        <a:rPr lang="pl-PL" sz="1800" b="0">
                          <a:solidFill>
                            <a:srgbClr val="1A1A2E"/>
                          </a:solidFill>
                          <a:latin typeface="Segoe UI"/>
                        </a:rPr>
                        <a:t>2015</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Hasło + SMS</a:t>
                      </a:r>
                    </a:p>
                  </a:txBody>
                  <a:tcPr marL="88900" marR="88900" marT="50800" marB="50800" anchor="ctr">
                    <a:solidFill>
                      <a:srgbClr val="EEF3F8"/>
                    </a:solidFill>
                  </a:tcPr>
                </a:tc>
                <a:extLst>
                  <a:ext uri="{0D108BD9-81ED-4DB2-BD59-A6C34878D82A}">
                    <a16:rowId xmlns:a16="http://schemas.microsoft.com/office/drawing/2014/main" val="10002"/>
                  </a:ext>
                </a:extLst>
              </a:tr>
              <a:tr h="381000">
                <a:tc>
                  <a:txBody>
                    <a:bodyPr/>
                    <a:lstStyle/>
                    <a:p>
                      <a:pPr>
                        <a:lnSpc>
                          <a:spcPct val="150000"/>
                        </a:lnSpc>
                      </a:pPr>
                      <a:r>
                        <a:rPr lang="pl-PL" sz="1800" b="0">
                          <a:solidFill>
                            <a:srgbClr val="1A1A2E"/>
                          </a:solidFill>
                          <a:latin typeface="Segoe UI"/>
                        </a:rPr>
                        <a:t>2019</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Hasło + kod TOTP</a:t>
                      </a:r>
                    </a:p>
                  </a:txBody>
                  <a:tcPr marL="88900" marR="88900" marT="50800" marB="50800" anchor="ctr">
                    <a:solidFill>
                      <a:srgbClr val="FFFFFF"/>
                    </a:solidFill>
                  </a:tcPr>
                </a:tc>
                <a:extLst>
                  <a:ext uri="{0D108BD9-81ED-4DB2-BD59-A6C34878D82A}">
                    <a16:rowId xmlns:a16="http://schemas.microsoft.com/office/drawing/2014/main" val="10003"/>
                  </a:ext>
                </a:extLst>
              </a:tr>
              <a:tr h="381000">
                <a:tc>
                  <a:txBody>
                    <a:bodyPr/>
                    <a:lstStyle/>
                    <a:p>
                      <a:pPr>
                        <a:lnSpc>
                          <a:spcPct val="150000"/>
                        </a:lnSpc>
                      </a:pPr>
                      <a:r>
                        <a:rPr lang="pl-PL" sz="1800" b="0">
                          <a:solidFill>
                            <a:srgbClr val="1A1A2E"/>
                          </a:solidFill>
                          <a:latin typeface="Segoe UI"/>
                        </a:rPr>
                        <a:t>2022</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Hasło + powiadomienie push</a:t>
                      </a:r>
                    </a:p>
                  </a:txBody>
                  <a:tcPr marL="88900" marR="88900" marT="50800" marB="50800" anchor="ctr">
                    <a:solidFill>
                      <a:srgbClr val="EEF3F8"/>
                    </a:solidFill>
                  </a:tcPr>
                </a:tc>
                <a:extLst>
                  <a:ext uri="{0D108BD9-81ED-4DB2-BD59-A6C34878D82A}">
                    <a16:rowId xmlns:a16="http://schemas.microsoft.com/office/drawing/2014/main" val="10004"/>
                  </a:ext>
                </a:extLst>
              </a:tr>
              <a:tr h="381000">
                <a:tc>
                  <a:txBody>
                    <a:bodyPr/>
                    <a:lstStyle/>
                    <a:p>
                      <a:pPr>
                        <a:lnSpc>
                          <a:spcPct val="150000"/>
                        </a:lnSpc>
                      </a:pPr>
                      <a:r>
                        <a:rPr lang="pl-PL" sz="1800" b="0">
                          <a:solidFill>
                            <a:srgbClr val="1A1A2E"/>
                          </a:solidFill>
                          <a:latin typeface="Segoe UI"/>
                        </a:rPr>
                        <a:t>2024</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Klucz sprzętowy</a:t>
                      </a:r>
                    </a:p>
                  </a:txBody>
                  <a:tcPr marL="88900" marR="88900" marT="50800" marB="50800" anchor="ctr">
                    <a:solidFill>
                      <a:srgbClr val="FFFFFF"/>
                    </a:solidFill>
                  </a:tcPr>
                </a:tc>
                <a:extLst>
                  <a:ext uri="{0D108BD9-81ED-4DB2-BD59-A6C34878D82A}">
                    <a16:rowId xmlns:a16="http://schemas.microsoft.com/office/drawing/2014/main" val="10005"/>
                  </a:ext>
                </a:extLst>
              </a:tr>
              <a:tr h="381000">
                <a:tc>
                  <a:txBody>
                    <a:bodyPr/>
                    <a:lstStyle/>
                    <a:p>
                      <a:pPr>
                        <a:lnSpc>
                          <a:spcPct val="150000"/>
                        </a:lnSpc>
                      </a:pPr>
                      <a:r>
                        <a:rPr lang="pl-PL" sz="1800" b="1">
                          <a:solidFill>
                            <a:srgbClr val="0B5394"/>
                          </a:solidFill>
                          <a:latin typeface="Segoe UI"/>
                        </a:rPr>
                        <a:t>2026</a:t>
                      </a:r>
                    </a:p>
                  </a:txBody>
                  <a:tcPr marL="88900" marR="88900" marT="50800" marB="50800" anchor="ctr">
                    <a:solidFill>
                      <a:srgbClr val="EEF3F8"/>
                    </a:solidFill>
                  </a:tcPr>
                </a:tc>
                <a:tc>
                  <a:txBody>
                    <a:bodyPr/>
                    <a:lstStyle/>
                    <a:p>
                      <a:pPr>
                        <a:lnSpc>
                          <a:spcPct val="150000"/>
                        </a:lnSpc>
                      </a:pPr>
                      <a:r>
                        <a:rPr lang="pl-PL" sz="1800" b="1">
                          <a:solidFill>
                            <a:srgbClr val="0B5394"/>
                          </a:solidFill>
                          <a:latin typeface="Segoe UI"/>
                        </a:rPr>
                        <a:t>Passkeys</a:t>
                      </a:r>
                    </a:p>
                  </a:txBody>
                  <a:tcPr marL="88900" marR="88900" marT="50800" marB="50800" anchor="ctr">
                    <a:solidFill>
                      <a:srgbClr val="EEF3F8"/>
                    </a:solidFill>
                  </a:tcPr>
                </a:tc>
                <a:extLst>
                  <a:ext uri="{0D108BD9-81ED-4DB2-BD59-A6C34878D82A}">
                    <a16:rowId xmlns:a16="http://schemas.microsoft.com/office/drawing/2014/main" val="10006"/>
                  </a:ext>
                </a:extLst>
              </a:tr>
            </a:tbl>
          </a:graphicData>
        </a:graphic>
      </p:graphicFrame>
      <p:sp>
        <p:nvSpPr>
          <p:cNvPr id="4" name="Text Placeholder 3"/>
          <p:cNvSpPr>
            <a:spLocks noGrp="1"/>
          </p:cNvSpPr>
          <p:nvPr>
            <p:ph type="body" idx="2"/>
          </p:nvPr>
        </p:nvSpPr>
        <p:spPr>
          <a:xfrm>
            <a:off x="685800" y="5340341"/>
            <a:ext cx="10820400" cy="381000"/>
          </a:xfrm>
        </p:spPr>
        <p:txBody>
          <a:bodyPr wrap="square" lIns="0" tIns="0" bIns="0">
            <a:noAutofit/>
          </a:bodyPr>
          <a:lstStyle/>
          <a:p>
            <a:pPr marL="0" indent="0" algn="l">
              <a:buNone/>
            </a:pPr>
            <a:r>
              <a:rPr lang="pl-PL" sz="1800" b="0" i="0">
                <a:solidFill>
                  <a:srgbClr val="1A1A2E"/>
                </a:solidFill>
                <a:latin typeface="Segoe UI"/>
              </a:rPr>
              <a:t>Każdy krok dalej = większe bezpieczeństwo. Jeśli na razie zostajesz przy haśle — celuj w passkey.</a:t>
            </a:r>
          </a:p>
        </p:txBody>
      </p:sp>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2  |  mgr inż. Cezary Graul</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Hierarchia metod MFA</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Od najlepszej do akceptowalnej</a:t>
            </a:r>
          </a:p>
        </p:txBody>
      </p:sp>
      <p:graphicFrame>
        <p:nvGraphicFramePr>
          <p:cNvPr id="11" name="Table 10" descr="Tabela hierarchii metod MFA od najlepszej (passkey) do najsłabszej (SMS) z uwagami."/>
          <p:cNvGraphicFramePr>
            <a:graphicFrameLocks noGrp="1"/>
          </p:cNvGraphicFramePr>
          <p:nvPr/>
        </p:nvGraphicFramePr>
        <p:xfrm>
          <a:off x="698500" y="2006600"/>
          <a:ext cx="10795000" cy="2771778"/>
        </p:xfrm>
        <a:graphic>
          <a:graphicData uri="http://schemas.openxmlformats.org/drawingml/2006/table">
            <a:tbl>
              <a:tblPr firstRow="1">
                <a:tableStyleId>{5C22544A-7EE6-4342-B048-85BDC9FD1C3A}</a:tableStyleId>
              </a:tblPr>
              <a:tblGrid>
                <a:gridCol w="3810000">
                  <a:extLst>
                    <a:ext uri="{9D8B030D-6E8A-4147-A177-3AD203B41FA5}">
                      <a16:colId xmlns:a16="http://schemas.microsoft.com/office/drawing/2014/main" val="20000"/>
                    </a:ext>
                  </a:extLst>
                </a:gridCol>
                <a:gridCol w="2540000">
                  <a:extLst>
                    <a:ext uri="{9D8B030D-6E8A-4147-A177-3AD203B41FA5}">
                      <a16:colId xmlns:a16="http://schemas.microsoft.com/office/drawing/2014/main" val="20001"/>
                    </a:ext>
                  </a:extLst>
                </a:gridCol>
                <a:gridCol w="4445000">
                  <a:extLst>
                    <a:ext uri="{9D8B030D-6E8A-4147-A177-3AD203B41FA5}">
                      <a16:colId xmlns:a16="http://schemas.microsoft.com/office/drawing/2014/main" val="20002"/>
                    </a:ext>
                  </a:extLst>
                </a:gridCol>
              </a:tblGrid>
              <a:tr h="457200">
                <a:tc>
                  <a:txBody>
                    <a:bodyPr/>
                    <a:lstStyle/>
                    <a:p>
                      <a:pPr>
                        <a:lnSpc>
                          <a:spcPct val="150000"/>
                        </a:lnSpc>
                      </a:pPr>
                      <a:r>
                        <a:rPr lang="pl-PL" sz="1800" b="1">
                          <a:solidFill>
                            <a:srgbClr val="FFFFFF"/>
                          </a:solidFill>
                          <a:latin typeface="Segoe UI"/>
                        </a:rPr>
                        <a:t>Metoda</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Poziom</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Uwaga</a:t>
                      </a:r>
                    </a:p>
                  </a:txBody>
                  <a:tcPr marL="88900" marR="88900" marT="50800" marB="50800" anchor="ctr">
                    <a:solidFill>
                      <a:srgbClr val="0B2E59"/>
                    </a:solidFill>
                  </a:tcPr>
                </a:tc>
                <a:extLst>
                  <a:ext uri="{0D108BD9-81ED-4DB2-BD59-A6C34878D82A}">
                    <a16:rowId xmlns:a16="http://schemas.microsoft.com/office/drawing/2014/main" val="10000"/>
                  </a:ext>
                </a:extLst>
              </a:tr>
              <a:tr h="381000">
                <a:tc>
                  <a:txBody>
                    <a:bodyPr/>
                    <a:lstStyle/>
                    <a:p>
                      <a:pPr>
                        <a:lnSpc>
                          <a:spcPct val="150000"/>
                        </a:lnSpc>
                      </a:pPr>
                      <a:r>
                        <a:rPr lang="pl-PL" sz="1800" b="1">
                          <a:solidFill>
                            <a:srgbClr val="1A1A2E"/>
                          </a:solidFill>
                          <a:latin typeface="Segoe UI"/>
                        </a:rPr>
                        <a:t>Passkey / klucz sprzętowy</a:t>
                      </a:r>
                    </a:p>
                  </a:txBody>
                  <a:tcPr marL="88900" marR="88900" marT="50800" marB="50800" anchor="ctr">
                    <a:solidFill>
                      <a:srgbClr val="FFFFFF"/>
                    </a:solidFill>
                  </a:tcPr>
                </a:tc>
                <a:tc>
                  <a:txBody>
                    <a:bodyPr/>
                    <a:lstStyle/>
                    <a:p>
                      <a:pPr>
                        <a:lnSpc>
                          <a:spcPct val="150000"/>
                        </a:lnSpc>
                      </a:pPr>
                      <a:r>
                        <a:rPr lang="pl-PL" sz="1800" b="1">
                          <a:solidFill>
                            <a:srgbClr val="1B6E3C"/>
                          </a:solidFill>
                          <a:latin typeface="Segoe UI"/>
                        </a:rPr>
                        <a:t>Najwyższy</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Odporne na phishing z definicji</a:t>
                      </a:r>
                    </a:p>
                  </a:txBody>
                  <a:tcPr marL="88900" marR="88900" marT="50800" marB="50800" anchor="ctr">
                    <a:solidFill>
                      <a:srgbClr val="FFFFFF"/>
                    </a:solidFill>
                  </a:tcPr>
                </a:tc>
                <a:extLst>
                  <a:ext uri="{0D108BD9-81ED-4DB2-BD59-A6C34878D82A}">
                    <a16:rowId xmlns:a16="http://schemas.microsoft.com/office/drawing/2014/main" val="10001"/>
                  </a:ext>
                </a:extLst>
              </a:tr>
              <a:tr h="381000">
                <a:tc>
                  <a:txBody>
                    <a:bodyPr/>
                    <a:lstStyle/>
                    <a:p>
                      <a:pPr>
                        <a:lnSpc>
                          <a:spcPct val="150000"/>
                        </a:lnSpc>
                      </a:pPr>
                      <a:r>
                        <a:rPr lang="pl-PL" sz="1800" b="0">
                          <a:solidFill>
                            <a:srgbClr val="1A1A2E"/>
                          </a:solidFill>
                          <a:latin typeface="Segoe UI"/>
                        </a:rPr>
                        <a:t>Windows Hello / Touch ID</a:t>
                      </a:r>
                    </a:p>
                  </a:txBody>
                  <a:tcPr marL="88900" marR="88900" marT="50800" marB="50800" anchor="ctr">
                    <a:solidFill>
                      <a:srgbClr val="EEF3F8"/>
                    </a:solidFill>
                  </a:tcPr>
                </a:tc>
                <a:tc>
                  <a:txBody>
                    <a:bodyPr/>
                    <a:lstStyle/>
                    <a:p>
                      <a:pPr>
                        <a:lnSpc>
                          <a:spcPct val="150000"/>
                        </a:lnSpc>
                      </a:pPr>
                      <a:r>
                        <a:rPr lang="pl-PL" sz="1800" b="1">
                          <a:solidFill>
                            <a:srgbClr val="1B6E3C"/>
                          </a:solidFill>
                          <a:latin typeface="Segoe UI"/>
                        </a:rPr>
                        <a:t>Wysoki</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Biometria nie opuszcza urządzenia</a:t>
                      </a:r>
                    </a:p>
                  </a:txBody>
                  <a:tcPr marL="88900" marR="88900" marT="50800" marB="50800" anchor="ctr">
                    <a:solidFill>
                      <a:srgbClr val="EEF3F8"/>
                    </a:solidFill>
                  </a:tcPr>
                </a:tc>
                <a:extLst>
                  <a:ext uri="{0D108BD9-81ED-4DB2-BD59-A6C34878D82A}">
                    <a16:rowId xmlns:a16="http://schemas.microsoft.com/office/drawing/2014/main" val="10002"/>
                  </a:ext>
                </a:extLst>
              </a:tr>
              <a:tr h="381000">
                <a:tc>
                  <a:txBody>
                    <a:bodyPr/>
                    <a:lstStyle/>
                    <a:p>
                      <a:pPr>
                        <a:lnSpc>
                          <a:spcPct val="150000"/>
                        </a:lnSpc>
                      </a:pPr>
                      <a:r>
                        <a:rPr lang="pl-PL" sz="1800" b="0">
                          <a:solidFill>
                            <a:srgbClr val="1A1A2E"/>
                          </a:solidFill>
                          <a:latin typeface="Segoe UI"/>
                        </a:rPr>
                        <a:t>Aplikacja TOTP (Authenticator)</a:t>
                      </a:r>
                    </a:p>
                  </a:txBody>
                  <a:tcPr marL="88900" marR="88900" marT="50800" marB="50800" anchor="ctr">
                    <a:solidFill>
                      <a:srgbClr val="FFFFFF"/>
                    </a:solidFill>
                  </a:tcPr>
                </a:tc>
                <a:tc>
                  <a:txBody>
                    <a:bodyPr/>
                    <a:lstStyle/>
                    <a:p>
                      <a:pPr>
                        <a:lnSpc>
                          <a:spcPct val="150000"/>
                        </a:lnSpc>
                      </a:pPr>
                      <a:r>
                        <a:rPr lang="pl-PL" sz="1800" b="1">
                          <a:solidFill>
                            <a:srgbClr val="1A1A2E"/>
                          </a:solidFill>
                          <a:latin typeface="Segoe UI"/>
                        </a:rPr>
                        <a:t>Solidny</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Działa offline, sprawdzona</a:t>
                      </a:r>
                    </a:p>
                  </a:txBody>
                  <a:tcPr marL="88900" marR="88900" marT="50800" marB="50800" anchor="ctr">
                    <a:solidFill>
                      <a:srgbClr val="FFFFFF"/>
                    </a:solidFill>
                  </a:tcPr>
                </a:tc>
                <a:extLst>
                  <a:ext uri="{0D108BD9-81ED-4DB2-BD59-A6C34878D82A}">
                    <a16:rowId xmlns:a16="http://schemas.microsoft.com/office/drawing/2014/main" val="10003"/>
                  </a:ext>
                </a:extLst>
              </a:tr>
              <a:tr h="381000">
                <a:tc>
                  <a:txBody>
                    <a:bodyPr/>
                    <a:lstStyle/>
                    <a:p>
                      <a:pPr>
                        <a:lnSpc>
                          <a:spcPct val="150000"/>
                        </a:lnSpc>
                      </a:pPr>
                      <a:r>
                        <a:rPr lang="pl-PL" sz="1800" b="0">
                          <a:solidFill>
                            <a:srgbClr val="1A1A2E"/>
                          </a:solidFill>
                          <a:latin typeface="Segoe UI"/>
                        </a:rPr>
                        <a:t>Powiadomienie push</a:t>
                      </a:r>
                    </a:p>
                  </a:txBody>
                  <a:tcPr marL="88900" marR="88900" marT="50800" marB="50800" anchor="ctr">
                    <a:solidFill>
                      <a:srgbClr val="EEF3F8"/>
                    </a:solidFill>
                  </a:tcPr>
                </a:tc>
                <a:tc>
                  <a:txBody>
                    <a:bodyPr/>
                    <a:lstStyle/>
                    <a:p>
                      <a:pPr>
                        <a:lnSpc>
                          <a:spcPct val="150000"/>
                        </a:lnSpc>
                      </a:pPr>
                      <a:r>
                        <a:rPr lang="pl-PL" sz="1800" b="1">
                          <a:solidFill>
                            <a:srgbClr val="1A1A2E"/>
                          </a:solidFill>
                          <a:latin typeface="Segoe UI"/>
                        </a:rPr>
                        <a:t>Średni</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Uważaj na „MFA fatigue”</a:t>
                      </a:r>
                    </a:p>
                  </a:txBody>
                  <a:tcPr marL="88900" marR="88900" marT="50800" marB="50800" anchor="ctr">
                    <a:solidFill>
                      <a:srgbClr val="EEF3F8"/>
                    </a:solidFill>
                  </a:tcPr>
                </a:tc>
                <a:extLst>
                  <a:ext uri="{0D108BD9-81ED-4DB2-BD59-A6C34878D82A}">
                    <a16:rowId xmlns:a16="http://schemas.microsoft.com/office/drawing/2014/main" val="10004"/>
                  </a:ext>
                </a:extLst>
              </a:tr>
              <a:tr h="381000">
                <a:tc>
                  <a:txBody>
                    <a:bodyPr/>
                    <a:lstStyle/>
                    <a:p>
                      <a:pPr>
                        <a:lnSpc>
                          <a:spcPct val="150000"/>
                        </a:lnSpc>
                      </a:pPr>
                      <a:r>
                        <a:rPr lang="pl-PL" sz="1800" b="0">
                          <a:solidFill>
                            <a:srgbClr val="1A1A2E"/>
                          </a:solidFill>
                          <a:latin typeface="Segoe UI"/>
                        </a:rPr>
                        <a:t>SMS</a:t>
                      </a:r>
                    </a:p>
                  </a:txBody>
                  <a:tcPr marL="88900" marR="88900" marT="50800" marB="50800" anchor="ctr">
                    <a:solidFill>
                      <a:srgbClr val="FFFFFF"/>
                    </a:solidFill>
                  </a:tcPr>
                </a:tc>
                <a:tc>
                  <a:txBody>
                    <a:bodyPr/>
                    <a:lstStyle/>
                    <a:p>
                      <a:pPr>
                        <a:lnSpc>
                          <a:spcPct val="150000"/>
                        </a:lnSpc>
                      </a:pPr>
                      <a:r>
                        <a:rPr lang="pl-PL" sz="1800" b="1">
                          <a:solidFill>
                            <a:srgbClr val="B00020"/>
                          </a:solidFill>
                          <a:latin typeface="Segoe UI"/>
                        </a:rPr>
                        <a:t>Słaby, ale &gt; nic</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Możliwy atak SIM swap</a:t>
                      </a:r>
                    </a:p>
                  </a:txBody>
                  <a:tcPr marL="88900" marR="88900" marT="50800" marB="50800" anchor="ctr">
                    <a:solidFill>
                      <a:srgbClr val="FFFFFF"/>
                    </a:solidFill>
                  </a:tcPr>
                </a:tc>
                <a:extLst>
                  <a:ext uri="{0D108BD9-81ED-4DB2-BD59-A6C34878D82A}">
                    <a16:rowId xmlns:a16="http://schemas.microsoft.com/office/drawing/2014/main" val="10005"/>
                  </a:ext>
                </a:extLst>
              </a:tr>
            </a:tbl>
          </a:graphicData>
        </a:graphic>
      </p:graphicFrame>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2  |  mgr inż. Cezary Graul</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Co to są passkeys</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FIDO2 / WebAuthn — przyszłość bez haseł</a:t>
            </a:r>
          </a:p>
        </p:txBody>
      </p:sp>
      <p:sp>
        <p:nvSpPr>
          <p:cNvPr id="4" name="Text Placeholder 3"/>
          <p:cNvSpPr>
            <a:spLocks noGrp="1"/>
          </p:cNvSpPr>
          <p:nvPr>
            <p:ph type="body" idx="2"/>
          </p:nvPr>
        </p:nvSpPr>
        <p:spPr>
          <a:xfrm>
            <a:off x="685800" y="1981200"/>
            <a:ext cx="10820400" cy="4368800"/>
          </a:xfrm>
        </p:spPr>
        <p:txBody>
          <a:bodyPr wrap="square" lIns="0" tIns="0" bIns="0">
            <a:noAutofit/>
          </a:bodyPr>
          <a:lstStyle/>
          <a:p>
            <a:pPr marL="285750" indent="-285750">
              <a:lnSpc>
                <a:spcPct val="150000"/>
              </a:lnSpc>
              <a:spcAft>
                <a:spcPts val="700"/>
              </a:spcAft>
              <a:buFont typeface="Arial" pitchFamily="34" charset="0"/>
              <a:buChar char="•"/>
            </a:pPr>
            <a:r>
              <a:rPr lang="pl-PL" sz="1900">
                <a:solidFill>
                  <a:srgbClr val="1A1A2E"/>
                </a:solidFill>
                <a:latin typeface="Segoe UI"/>
              </a:rPr>
              <a:t>Logujesz się odciskiem palca lub PIN-em urządzenia</a:t>
            </a:r>
          </a:p>
          <a:p>
            <a:pPr marL="285750" indent="-285750">
              <a:lnSpc>
                <a:spcPct val="150000"/>
              </a:lnSpc>
              <a:spcAft>
                <a:spcPts val="700"/>
              </a:spcAft>
              <a:buFont typeface="Arial" pitchFamily="34" charset="0"/>
              <a:buChar char="•"/>
            </a:pPr>
            <a:r>
              <a:rPr lang="pl-PL" sz="1900">
                <a:solidFill>
                  <a:srgbClr val="1A1A2E"/>
                </a:solidFill>
                <a:latin typeface="Segoe UI"/>
              </a:rPr>
              <a:t>Klucz prywatny NIGDY nie opuszcza urządzenia</a:t>
            </a:r>
          </a:p>
          <a:p>
            <a:pPr marL="285750" indent="-285750">
              <a:lnSpc>
                <a:spcPct val="150000"/>
              </a:lnSpc>
              <a:spcAft>
                <a:spcPts val="700"/>
              </a:spcAft>
              <a:buFont typeface="Arial" pitchFamily="34" charset="0"/>
              <a:buChar char="•"/>
            </a:pPr>
            <a:r>
              <a:rPr lang="pl-PL" sz="1900">
                <a:solidFill>
                  <a:srgbClr val="1A1A2E"/>
                </a:solidFill>
                <a:latin typeface="Segoe UI"/>
              </a:rPr>
              <a:t>Odporne na phishing z definicji</a:t>
            </a:r>
          </a:p>
          <a:p>
            <a:pPr marL="285750" indent="-285750">
              <a:lnSpc>
                <a:spcPct val="150000"/>
              </a:lnSpc>
              <a:spcAft>
                <a:spcPts val="700"/>
              </a:spcAft>
              <a:buFont typeface="Arial" pitchFamily="34" charset="0"/>
              <a:buChar char="•"/>
            </a:pPr>
            <a:r>
              <a:rPr lang="pl-PL" sz="1900">
                <a:solidFill>
                  <a:srgbClr val="1A1A2E"/>
                </a:solidFill>
                <a:latin typeface="Segoe UI"/>
              </a:rPr>
              <a:t>Wspierane: Microsoft 365, Google, Apple, banki, GOV.PL</a:t>
            </a:r>
          </a:p>
        </p:txBody>
      </p:sp>
      <p:sp>
        <p:nvSpPr>
          <p:cNvPr id="5" name="Text Placeholder 4"/>
          <p:cNvSpPr>
            <a:spLocks noGrp="1"/>
          </p:cNvSpPr>
          <p:nvPr>
            <p:ph type="body" idx="3"/>
          </p:nvPr>
        </p:nvSpPr>
        <p:spPr>
          <a:xfrm>
            <a:off x="685800" y="4445000"/>
            <a:ext cx="10820400" cy="381000"/>
          </a:xfrm>
        </p:spPr>
        <p:txBody>
          <a:bodyPr wrap="square" lIns="0" tIns="0" bIns="0">
            <a:noAutofit/>
          </a:bodyPr>
          <a:lstStyle/>
          <a:p>
            <a:pPr marL="0" indent="0" algn="l">
              <a:buNone/>
            </a:pPr>
            <a:r>
              <a:rPr lang="pl-PL" sz="1800" b="0" i="0">
                <a:solidFill>
                  <a:srgbClr val="1A1A2E"/>
                </a:solidFill>
                <a:latin typeface="Segoe UI"/>
              </a:rPr>
              <a:t>Wymóg wielu instytucji od 2026 — sektor rządowy już migruje. Twoja uczelnia będzie pewnie kolejna.</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2  |  mgr inż. Cezary Graul</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Live demo: passkey w Microsoft 365</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Live demo · ok. 3 minuty · konfiguracja passkey M365</a:t>
            </a:r>
          </a:p>
        </p:txBody>
      </p:sp>
      <p:sp>
        <p:nvSpPr>
          <p:cNvPr id="4" name="Text Placeholder 3"/>
          <p:cNvSpPr>
            <a:spLocks noGrp="1"/>
          </p:cNvSpPr>
          <p:nvPr>
            <p:ph type="body" idx="2"/>
          </p:nvPr>
        </p:nvSpPr>
        <p:spPr>
          <a:xfrm>
            <a:off x="685800" y="1981200"/>
            <a:ext cx="10820400" cy="4368800"/>
          </a:xfrm>
        </p:spPr>
        <p:txBody>
          <a:bodyPr wrap="square" lIns="0" tIns="0" bIns="0">
            <a:noAutofit/>
          </a:bodyPr>
          <a:lstStyle/>
          <a:p>
            <a:pPr marL="285750" indent="-285750">
              <a:lnSpc>
                <a:spcPct val="150000"/>
              </a:lnSpc>
              <a:spcAft>
                <a:spcPts val="700"/>
              </a:spcAft>
              <a:buFont typeface="Arial" pitchFamily="34" charset="0"/>
              <a:buAutoNum type="arabicPeriod"/>
            </a:pPr>
            <a:r>
              <a:rPr lang="pl-PL" sz="1800">
                <a:solidFill>
                  <a:srgbClr val="1A1A2E"/>
                </a:solidFill>
                <a:latin typeface="Segoe UI"/>
              </a:rPr>
              <a:t>account.microsoft.com → Security → Advanced</a:t>
            </a:r>
          </a:p>
          <a:p>
            <a:pPr marL="285750" indent="-285750">
              <a:lnSpc>
                <a:spcPct val="150000"/>
              </a:lnSpc>
              <a:spcAft>
                <a:spcPts val="700"/>
              </a:spcAft>
              <a:buFont typeface="Arial" pitchFamily="34" charset="0"/>
              <a:buAutoNum type="arabicPeriod"/>
            </a:pPr>
            <a:r>
              <a:rPr lang="pl-PL" sz="1800">
                <a:solidFill>
                  <a:srgbClr val="1A1A2E"/>
                </a:solidFill>
                <a:latin typeface="Segoe UI"/>
              </a:rPr>
              <a:t>Add a sign-in method → Passkey</a:t>
            </a:r>
          </a:p>
          <a:p>
            <a:pPr marL="285750" indent="-285750">
              <a:lnSpc>
                <a:spcPct val="150000"/>
              </a:lnSpc>
              <a:spcAft>
                <a:spcPts val="700"/>
              </a:spcAft>
              <a:buFont typeface="Arial" pitchFamily="34" charset="0"/>
              <a:buAutoNum type="arabicPeriod"/>
            </a:pPr>
            <a:r>
              <a:rPr lang="pl-PL" sz="1800">
                <a:solidFill>
                  <a:srgbClr val="1A1A2E"/>
                </a:solidFill>
                <a:latin typeface="Segoe UI"/>
              </a:rPr>
              <a:t>Zatwierdzenie odciskiem palca / przez Windows Hello</a:t>
            </a:r>
          </a:p>
          <a:p>
            <a:pPr marL="285750" indent="-285750">
              <a:lnSpc>
                <a:spcPct val="150000"/>
              </a:lnSpc>
              <a:spcAft>
                <a:spcPts val="700"/>
              </a:spcAft>
              <a:buFont typeface="Arial" pitchFamily="34" charset="0"/>
              <a:buAutoNum type="arabicPeriod"/>
            </a:pPr>
            <a:r>
              <a:rPr lang="pl-PL" sz="1800">
                <a:solidFill>
                  <a:srgbClr val="1A1A2E"/>
                </a:solidFill>
                <a:latin typeface="Segoe UI"/>
              </a:rPr>
              <a:t>Test — logowanie bez hasła. Phishing przestaje działać.</a:t>
            </a:r>
          </a:p>
        </p:txBody>
      </p:sp>
      <p:sp>
        <p:nvSpPr>
          <p:cNvPr id="5" name="Text Placeholder 4"/>
          <p:cNvSpPr>
            <a:spLocks noGrp="1"/>
          </p:cNvSpPr>
          <p:nvPr>
            <p:ph type="body" idx="3"/>
          </p:nvPr>
        </p:nvSpPr>
        <p:spPr>
          <a:xfrm>
            <a:off x="685800" y="4254500"/>
            <a:ext cx="10820400" cy="381000"/>
          </a:xfrm>
        </p:spPr>
        <p:txBody>
          <a:bodyPr wrap="square" lIns="0" tIns="0" bIns="0">
            <a:noAutofit/>
          </a:bodyPr>
          <a:lstStyle/>
          <a:p>
            <a:pPr marL="0" indent="0" algn="l">
              <a:buNone/>
            </a:pPr>
            <a:r>
              <a:rPr lang="pl-PL" sz="1800" b="0" i="0">
                <a:solidFill>
                  <a:srgbClr val="1A1A2E"/>
                </a:solidFill>
                <a:latin typeface="Segoe UI"/>
              </a:rPr>
              <a:t>Dlaczego phishing przestaje działać? Passkey jest powiązany z konkretną domeną. Fałszywa strona = passkey nie zadziała.</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2  |  mgr inż. Cezary Graul</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Ochrona Twojego komputera służbowego</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Lista kontrolna bezpiecznego stanowiska</a:t>
            </a:r>
          </a:p>
        </p:txBody>
      </p:sp>
      <p:graphicFrame>
        <p:nvGraphicFramePr>
          <p:cNvPr id="11" name="Table 10" descr="Lista kontrolna bezpiecznego stanowiska pracy: sześć elementów z opisem, na co zwrócić uwagę."/>
          <p:cNvGraphicFramePr>
            <a:graphicFrameLocks noGrp="1"/>
          </p:cNvGraphicFramePr>
          <p:nvPr/>
        </p:nvGraphicFramePr>
        <p:xfrm>
          <a:off x="698500" y="2006600"/>
          <a:ext cx="10795000" cy="3233741"/>
        </p:xfrm>
        <a:graphic>
          <a:graphicData uri="http://schemas.openxmlformats.org/drawingml/2006/table">
            <a:tbl>
              <a:tblPr firstRow="1">
                <a:tableStyleId>{5C22544A-7EE6-4342-B048-85BDC9FD1C3A}</a:tableStyleId>
              </a:tblPr>
              <a:tblGrid>
                <a:gridCol w="3556000">
                  <a:extLst>
                    <a:ext uri="{9D8B030D-6E8A-4147-A177-3AD203B41FA5}">
                      <a16:colId xmlns:a16="http://schemas.microsoft.com/office/drawing/2014/main" val="20000"/>
                    </a:ext>
                  </a:extLst>
                </a:gridCol>
                <a:gridCol w="7239000">
                  <a:extLst>
                    <a:ext uri="{9D8B030D-6E8A-4147-A177-3AD203B41FA5}">
                      <a16:colId xmlns:a16="http://schemas.microsoft.com/office/drawing/2014/main" val="20001"/>
                    </a:ext>
                  </a:extLst>
                </a:gridCol>
              </a:tblGrid>
              <a:tr h="457200">
                <a:tc>
                  <a:txBody>
                    <a:bodyPr/>
                    <a:lstStyle/>
                    <a:p>
                      <a:pPr>
                        <a:lnSpc>
                          <a:spcPct val="150000"/>
                        </a:lnSpc>
                      </a:pPr>
                      <a:r>
                        <a:rPr lang="pl-PL" sz="1800" b="1">
                          <a:solidFill>
                            <a:srgbClr val="FFFFFF"/>
                          </a:solidFill>
                          <a:latin typeface="Segoe UI"/>
                        </a:rPr>
                        <a:t>Element</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Na co zwrócić uwagę</a:t>
                      </a:r>
                    </a:p>
                  </a:txBody>
                  <a:tcPr marL="88900" marR="88900" marT="50800" marB="50800" anchor="ctr">
                    <a:solidFill>
                      <a:srgbClr val="0B2E59"/>
                    </a:solidFill>
                  </a:tcPr>
                </a:tc>
                <a:extLst>
                  <a:ext uri="{0D108BD9-81ED-4DB2-BD59-A6C34878D82A}">
                    <a16:rowId xmlns:a16="http://schemas.microsoft.com/office/drawing/2014/main" val="10000"/>
                  </a:ext>
                </a:extLst>
              </a:tr>
              <a:tr h="381000">
                <a:tc>
                  <a:txBody>
                    <a:bodyPr/>
                    <a:lstStyle/>
                    <a:p>
                      <a:pPr>
                        <a:lnSpc>
                          <a:spcPct val="150000"/>
                        </a:lnSpc>
                      </a:pPr>
                      <a:r>
                        <a:rPr lang="pl-PL" sz="1800" b="0">
                          <a:solidFill>
                            <a:srgbClr val="1A1A2E"/>
                          </a:solidFill>
                          <a:latin typeface="Segoe UI"/>
                        </a:rPr>
                        <a:t>Antywirus / EDR</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Aktywny, zielona ikona w zasobniku systemowym</a:t>
                      </a:r>
                    </a:p>
                  </a:txBody>
                  <a:tcPr marL="88900" marR="88900" marT="50800" marB="50800" anchor="ctr">
                    <a:solidFill>
                      <a:srgbClr val="FFFFFF"/>
                    </a:solidFill>
                  </a:tcPr>
                </a:tc>
                <a:extLst>
                  <a:ext uri="{0D108BD9-81ED-4DB2-BD59-A6C34878D82A}">
                    <a16:rowId xmlns:a16="http://schemas.microsoft.com/office/drawing/2014/main" val="10001"/>
                  </a:ext>
                </a:extLst>
              </a:tr>
              <a:tr h="381000">
                <a:tc>
                  <a:txBody>
                    <a:bodyPr/>
                    <a:lstStyle/>
                    <a:p>
                      <a:pPr>
                        <a:lnSpc>
                          <a:spcPct val="150000"/>
                        </a:lnSpc>
                      </a:pPr>
                      <a:r>
                        <a:rPr lang="pl-PL" sz="1800" b="0">
                          <a:solidFill>
                            <a:srgbClr val="1A1A2E"/>
                          </a:solidFill>
                          <a:latin typeface="Segoe UI"/>
                        </a:rPr>
                        <a:t>Aktualizacje Windows</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Nie ignoruj „uruchom ponownie” przez tygodnie</a:t>
                      </a:r>
                    </a:p>
                  </a:txBody>
                  <a:tcPr marL="88900" marR="88900" marT="50800" marB="50800" anchor="ctr">
                    <a:solidFill>
                      <a:srgbClr val="EEF3F8"/>
                    </a:solidFill>
                  </a:tcPr>
                </a:tc>
                <a:extLst>
                  <a:ext uri="{0D108BD9-81ED-4DB2-BD59-A6C34878D82A}">
                    <a16:rowId xmlns:a16="http://schemas.microsoft.com/office/drawing/2014/main" val="10002"/>
                  </a:ext>
                </a:extLst>
              </a:tr>
              <a:tr h="381000">
                <a:tc>
                  <a:txBody>
                    <a:bodyPr/>
                    <a:lstStyle/>
                    <a:p>
                      <a:pPr>
                        <a:lnSpc>
                          <a:spcPct val="150000"/>
                        </a:lnSpc>
                      </a:pPr>
                      <a:r>
                        <a:rPr lang="pl-PL" sz="1800" b="0">
                          <a:solidFill>
                            <a:srgbClr val="1A1A2E"/>
                          </a:solidFill>
                          <a:latin typeface="Segoe UI"/>
                        </a:rPr>
                        <a:t>BitLocker</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Szyfrowanie dysku — zgubiony laptop = nikt nie odczyta</a:t>
                      </a:r>
                    </a:p>
                  </a:txBody>
                  <a:tcPr marL="88900" marR="88900" marT="50800" marB="50800" anchor="ctr">
                    <a:solidFill>
                      <a:srgbClr val="FFFFFF"/>
                    </a:solidFill>
                  </a:tcPr>
                </a:tc>
                <a:extLst>
                  <a:ext uri="{0D108BD9-81ED-4DB2-BD59-A6C34878D82A}">
                    <a16:rowId xmlns:a16="http://schemas.microsoft.com/office/drawing/2014/main" val="10003"/>
                  </a:ext>
                </a:extLst>
              </a:tr>
              <a:tr h="381000">
                <a:tc>
                  <a:txBody>
                    <a:bodyPr/>
                    <a:lstStyle/>
                    <a:p>
                      <a:pPr>
                        <a:lnSpc>
                          <a:spcPct val="150000"/>
                        </a:lnSpc>
                      </a:pPr>
                      <a:r>
                        <a:rPr lang="pl-PL" sz="1800" b="0">
                          <a:solidFill>
                            <a:srgbClr val="1A1A2E"/>
                          </a:solidFill>
                          <a:latin typeface="Segoe UI"/>
                        </a:rPr>
                        <a:t>Windows Hello</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Odcisk palca / kamera — szybciej niż hasło</a:t>
                      </a:r>
                    </a:p>
                  </a:txBody>
                  <a:tcPr marL="88900" marR="88900" marT="50800" marB="50800" anchor="ctr">
                    <a:solidFill>
                      <a:srgbClr val="EEF3F8"/>
                    </a:solidFill>
                  </a:tcPr>
                </a:tc>
                <a:extLst>
                  <a:ext uri="{0D108BD9-81ED-4DB2-BD59-A6C34878D82A}">
                    <a16:rowId xmlns:a16="http://schemas.microsoft.com/office/drawing/2014/main" val="10004"/>
                  </a:ext>
                </a:extLst>
              </a:tr>
              <a:tr h="381000">
                <a:tc>
                  <a:txBody>
                    <a:bodyPr/>
                    <a:lstStyle/>
                    <a:p>
                      <a:pPr>
                        <a:lnSpc>
                          <a:spcPct val="150000"/>
                        </a:lnSpc>
                      </a:pPr>
                      <a:r>
                        <a:rPr lang="pl-PL" sz="1800" b="0">
                          <a:solidFill>
                            <a:srgbClr val="1A1A2E"/>
                          </a:solidFill>
                          <a:latin typeface="Segoe UI"/>
                        </a:rPr>
                        <a:t>Ekran blokowany</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Automatycznie po 5 minutach</a:t>
                      </a:r>
                    </a:p>
                  </a:txBody>
                  <a:tcPr marL="88900" marR="88900" marT="50800" marB="50800" anchor="ctr">
                    <a:solidFill>
                      <a:srgbClr val="FFFFFF"/>
                    </a:solidFill>
                  </a:tcPr>
                </a:tc>
                <a:extLst>
                  <a:ext uri="{0D108BD9-81ED-4DB2-BD59-A6C34878D82A}">
                    <a16:rowId xmlns:a16="http://schemas.microsoft.com/office/drawing/2014/main" val="10005"/>
                  </a:ext>
                </a:extLst>
              </a:tr>
              <a:tr h="381000">
                <a:tc>
                  <a:txBody>
                    <a:bodyPr/>
                    <a:lstStyle/>
                    <a:p>
                      <a:pPr>
                        <a:lnSpc>
                          <a:spcPct val="150000"/>
                        </a:lnSpc>
                      </a:pPr>
                      <a:r>
                        <a:rPr lang="pl-PL" sz="1800" b="0">
                          <a:solidFill>
                            <a:srgbClr val="1A1A2E"/>
                          </a:solidFill>
                          <a:latin typeface="Segoe UI"/>
                        </a:rPr>
                        <a:t>Sprzęt służbowy = służbowy</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Nie pracujesz z prywatnego komputera</a:t>
                      </a:r>
                    </a:p>
                  </a:txBody>
                  <a:tcPr marL="88900" marR="88900" marT="50800" marB="50800" anchor="ctr">
                    <a:solidFill>
                      <a:srgbClr val="EEF3F8"/>
                    </a:solidFill>
                  </a:tcPr>
                </a:tc>
                <a:extLst>
                  <a:ext uri="{0D108BD9-81ED-4DB2-BD59-A6C34878D82A}">
                    <a16:rowId xmlns:a16="http://schemas.microsoft.com/office/drawing/2014/main" val="10006"/>
                  </a:ext>
                </a:extLst>
              </a:tr>
            </a:tbl>
          </a:graphicData>
        </a:graphic>
      </p:graphicFrame>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2  |  mgr inż. Cezary Graul</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BitLocker — szyfrowanie dysku</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Dlaczego to ratuje sytuację</a:t>
            </a:r>
          </a:p>
        </p:txBody>
      </p:sp>
      <p:graphicFrame>
        <p:nvGraphicFramePr>
          <p:cNvPr id="11" name="Table 10" descr="Tabela: czym jest BitLocker i po co go stosować, z przykładowymi scenariuszami."/>
          <p:cNvGraphicFramePr>
            <a:graphicFrameLocks noGrp="1"/>
          </p:cNvGraphicFramePr>
          <p:nvPr/>
        </p:nvGraphicFramePr>
        <p:xfrm>
          <a:off x="698500" y="2006600"/>
          <a:ext cx="10795000" cy="3392806"/>
        </p:xfrm>
        <a:graphic>
          <a:graphicData uri="http://schemas.openxmlformats.org/drawingml/2006/table">
            <a:tbl>
              <a:tblPr firstRow="1">
                <a:tableStyleId>{5C22544A-7EE6-4342-B048-85BDC9FD1C3A}</a:tableStyleId>
              </a:tblPr>
              <a:tblGrid>
                <a:gridCol w="5397500">
                  <a:extLst>
                    <a:ext uri="{9D8B030D-6E8A-4147-A177-3AD203B41FA5}">
                      <a16:colId xmlns:a16="http://schemas.microsoft.com/office/drawing/2014/main" val="20000"/>
                    </a:ext>
                  </a:extLst>
                </a:gridCol>
                <a:gridCol w="5397500">
                  <a:extLst>
                    <a:ext uri="{9D8B030D-6E8A-4147-A177-3AD203B41FA5}">
                      <a16:colId xmlns:a16="http://schemas.microsoft.com/office/drawing/2014/main" val="20001"/>
                    </a:ext>
                  </a:extLst>
                </a:gridCol>
              </a:tblGrid>
              <a:tr h="444500">
                <a:tc>
                  <a:txBody>
                    <a:bodyPr/>
                    <a:lstStyle/>
                    <a:p>
                      <a:pPr>
                        <a:lnSpc>
                          <a:spcPct val="150000"/>
                        </a:lnSpc>
                      </a:pPr>
                      <a:r>
                        <a:rPr lang="pl-PL" sz="1800" b="1">
                          <a:solidFill>
                            <a:srgbClr val="FFFFFF"/>
                          </a:solidFill>
                          <a:latin typeface="Segoe UI"/>
                        </a:rPr>
                        <a:t>Co to jest</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Po co</a:t>
                      </a:r>
                    </a:p>
                  </a:txBody>
                  <a:tcPr marL="88900" marR="88900" marT="50800" marB="50800" anchor="ctr">
                    <a:solidFill>
                      <a:srgbClr val="0B2E59"/>
                    </a:solidFill>
                  </a:tcPr>
                </a:tc>
                <a:extLst>
                  <a:ext uri="{0D108BD9-81ED-4DB2-BD59-A6C34878D82A}">
                    <a16:rowId xmlns:a16="http://schemas.microsoft.com/office/drawing/2014/main" val="10000"/>
                  </a:ext>
                </a:extLst>
              </a:tr>
              <a:tr h="368300">
                <a:tc>
                  <a:txBody>
                    <a:bodyPr/>
                    <a:lstStyle/>
                    <a:p>
                      <a:pPr>
                        <a:lnSpc>
                          <a:spcPct val="150000"/>
                        </a:lnSpc>
                      </a:pPr>
                      <a:r>
                        <a:rPr lang="pl-PL" sz="1800" b="0">
                          <a:solidFill>
                            <a:srgbClr val="1A1A2E"/>
                          </a:solidFill>
                          <a:latin typeface="Segoe UI"/>
                        </a:rPr>
                        <a:t>BitLocker (Windows 10/11 Pro):</a:t>
                      </a:r>
                    </a:p>
                    <a:p>
                      <a:pPr>
                        <a:lnSpc>
                          <a:spcPct val="150000"/>
                        </a:lnSpc>
                      </a:pPr>
                      <a:r>
                        <a:rPr lang="pl-PL" sz="1800" b="0">
                          <a:solidFill>
                            <a:srgbClr val="1A1A2E"/>
                          </a:solidFill>
                          <a:latin typeface="Segoe UI"/>
                        </a:rPr>
                        <a:t>• szyfruje cały dysk</a:t>
                      </a:r>
                    </a:p>
                    <a:p>
                      <a:pPr>
                        <a:lnSpc>
                          <a:spcPct val="150000"/>
                        </a:lnSpc>
                      </a:pPr>
                      <a:r>
                        <a:rPr lang="pl-PL" sz="1800" b="0">
                          <a:solidFill>
                            <a:srgbClr val="1A1A2E"/>
                          </a:solidFill>
                          <a:latin typeface="Segoe UI"/>
                        </a:rPr>
                        <a:t>• klucz w module TPM komputera</a:t>
                      </a:r>
                    </a:p>
                    <a:p>
                      <a:pPr>
                        <a:lnSpc>
                          <a:spcPct val="150000"/>
                        </a:lnSpc>
                      </a:pPr>
                      <a:r>
                        <a:rPr lang="pl-PL" sz="1800" b="0">
                          <a:solidFill>
                            <a:srgbClr val="1A1A2E"/>
                          </a:solidFill>
                          <a:latin typeface="Segoe UI"/>
                        </a:rPr>
                        <a:t>• hasło właściciela, aby odblokować</a:t>
                      </a:r>
                    </a:p>
                    <a:p>
                      <a:pPr>
                        <a:lnSpc>
                          <a:spcPct val="150000"/>
                        </a:lnSpc>
                      </a:pPr>
                      <a:r>
                        <a:rPr lang="pl-PL" sz="1800" b="0">
                          <a:solidFill>
                            <a:srgbClr val="1A1A2E"/>
                          </a:solidFill>
                          <a:latin typeface="Segoe UI"/>
                        </a:rPr>
                        <a:t>Standard w sektorze publicznym UE.</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Scenariusze:</a:t>
                      </a:r>
                    </a:p>
                    <a:p>
                      <a:pPr>
                        <a:lnSpc>
                          <a:spcPct val="150000"/>
                        </a:lnSpc>
                      </a:pPr>
                      <a:r>
                        <a:rPr lang="pl-PL" sz="1800" b="0">
                          <a:solidFill>
                            <a:srgbClr val="1A1A2E"/>
                          </a:solidFill>
                          <a:latin typeface="Segoe UI"/>
                        </a:rPr>
                        <a:t>• laptop zostawiony w samochodzie</a:t>
                      </a:r>
                    </a:p>
                    <a:p>
                      <a:pPr>
                        <a:lnSpc>
                          <a:spcPct val="150000"/>
                        </a:lnSpc>
                      </a:pPr>
                      <a:r>
                        <a:rPr lang="pl-PL" sz="1800" b="0">
                          <a:solidFill>
                            <a:srgbClr val="1A1A2E"/>
                          </a:solidFill>
                          <a:latin typeface="Segoe UI"/>
                        </a:rPr>
                        <a:t>• kradzież z biura</a:t>
                      </a:r>
                    </a:p>
                    <a:p>
                      <a:pPr>
                        <a:lnSpc>
                          <a:spcPct val="150000"/>
                        </a:lnSpc>
                      </a:pPr>
                      <a:r>
                        <a:rPr lang="pl-PL" sz="1800" b="0">
                          <a:solidFill>
                            <a:srgbClr val="1A1A2E"/>
                          </a:solidFill>
                          <a:latin typeface="Segoe UI"/>
                        </a:rPr>
                        <a:t>• zgubiony pendrive</a:t>
                      </a:r>
                    </a:p>
                    <a:p>
                      <a:pPr>
                        <a:lnSpc>
                          <a:spcPct val="150000"/>
                        </a:lnSpc>
                      </a:pPr>
                      <a:r>
                        <a:rPr lang="pl-PL" sz="1800" b="0">
                          <a:solidFill>
                            <a:srgbClr val="1A1A2E"/>
                          </a:solidFill>
                          <a:latin typeface="Segoe UI"/>
                        </a:rPr>
                        <a:t>• wymiana sprzętu w serwisie</a:t>
                      </a:r>
                    </a:p>
                    <a:p>
                      <a:pPr>
                        <a:lnSpc>
                          <a:spcPct val="150000"/>
                        </a:lnSpc>
                      </a:pPr>
                      <a:r>
                        <a:rPr lang="pl-PL" sz="1800" b="0">
                          <a:solidFill>
                            <a:srgbClr val="1A1A2E"/>
                          </a:solidFill>
                          <a:latin typeface="Segoe UI"/>
                        </a:rPr>
                        <a:t>Bez BitLockera = czytelne dane. Z BitLockerem = nic.</a:t>
                      </a:r>
                    </a:p>
                  </a:txBody>
                  <a:tcPr marL="88900" marR="88900" marT="50800" marB="50800" anchor="ctr">
                    <a:solidFill>
                      <a:srgbClr val="FFFFFF"/>
                    </a:solidFill>
                  </a:tcPr>
                </a:tc>
                <a:extLst>
                  <a:ext uri="{0D108BD9-81ED-4DB2-BD59-A6C34878D82A}">
                    <a16:rowId xmlns:a16="http://schemas.microsoft.com/office/drawing/2014/main" val="10001"/>
                  </a:ext>
                </a:extLst>
              </a:tr>
            </a:tbl>
          </a:graphicData>
        </a:graphic>
      </p:graphicFrame>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2  |  mgr inż. Cezary Graul</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BYOD — dlaczego nie z prywatnego komputera</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Kluczowa zasada 2026</a:t>
            </a:r>
          </a:p>
        </p:txBody>
      </p:sp>
      <p:graphicFrame>
        <p:nvGraphicFramePr>
          <p:cNvPr id="11" name="Table 10" descr="Tabela pięciu zagrożeń wynikających z pracy na prywatnym komputerze (BYOD)."/>
          <p:cNvGraphicFramePr>
            <a:graphicFrameLocks noGrp="1"/>
          </p:cNvGraphicFramePr>
          <p:nvPr/>
        </p:nvGraphicFramePr>
        <p:xfrm>
          <a:off x="698500" y="2006600"/>
          <a:ext cx="10795000" cy="3183258"/>
        </p:xfrm>
        <a:graphic>
          <a:graphicData uri="http://schemas.openxmlformats.org/drawingml/2006/table">
            <a:tbl>
              <a:tblPr firstRow="1">
                <a:tableStyleId>{5C22544A-7EE6-4342-B048-85BDC9FD1C3A}</a:tableStyleId>
              </a:tblPr>
              <a:tblGrid>
                <a:gridCol w="4445000">
                  <a:extLst>
                    <a:ext uri="{9D8B030D-6E8A-4147-A177-3AD203B41FA5}">
                      <a16:colId xmlns:a16="http://schemas.microsoft.com/office/drawing/2014/main" val="20000"/>
                    </a:ext>
                  </a:extLst>
                </a:gridCol>
                <a:gridCol w="6350000">
                  <a:extLst>
                    <a:ext uri="{9D8B030D-6E8A-4147-A177-3AD203B41FA5}">
                      <a16:colId xmlns:a16="http://schemas.microsoft.com/office/drawing/2014/main" val="20001"/>
                    </a:ext>
                  </a:extLst>
                </a:gridCol>
              </a:tblGrid>
              <a:tr h="457200">
                <a:tc>
                  <a:txBody>
                    <a:bodyPr/>
                    <a:lstStyle/>
                    <a:p>
                      <a:pPr>
                        <a:lnSpc>
                          <a:spcPct val="150000"/>
                        </a:lnSpc>
                      </a:pPr>
                      <a:r>
                        <a:rPr lang="pl-PL" sz="1800" b="1">
                          <a:solidFill>
                            <a:srgbClr val="FFFFFF"/>
                          </a:solidFill>
                          <a:latin typeface="Segoe UI"/>
                        </a:rPr>
                        <a:t>Ryzyko</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Dlaczego to groźne</a:t>
                      </a:r>
                    </a:p>
                  </a:txBody>
                  <a:tcPr marL="88900" marR="88900" marT="50800" marB="50800" anchor="ctr">
                    <a:solidFill>
                      <a:srgbClr val="0B2E59"/>
                    </a:solidFill>
                  </a:tcPr>
                </a:tc>
                <a:extLst>
                  <a:ext uri="{0D108BD9-81ED-4DB2-BD59-A6C34878D82A}">
                    <a16:rowId xmlns:a16="http://schemas.microsoft.com/office/drawing/2014/main" val="10000"/>
                  </a:ext>
                </a:extLst>
              </a:tr>
              <a:tr h="381000">
                <a:tc>
                  <a:txBody>
                    <a:bodyPr/>
                    <a:lstStyle/>
                    <a:p>
                      <a:pPr>
                        <a:lnSpc>
                          <a:spcPct val="150000"/>
                        </a:lnSpc>
                      </a:pPr>
                      <a:r>
                        <a:rPr lang="pl-PL" sz="1800" b="0">
                          <a:solidFill>
                            <a:srgbClr val="1A1A2E"/>
                          </a:solidFill>
                          <a:latin typeface="Segoe UI"/>
                        </a:rPr>
                        <a:t>Prywatny komputer NIE MA EDR</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IT nie monitoruje, nie chroni przed nowoczesnym malware</a:t>
                      </a:r>
                    </a:p>
                  </a:txBody>
                  <a:tcPr marL="88900" marR="88900" marT="50800" marB="50800" anchor="ctr">
                    <a:solidFill>
                      <a:srgbClr val="FFFFFF"/>
                    </a:solidFill>
                  </a:tcPr>
                </a:tc>
                <a:extLst>
                  <a:ext uri="{0D108BD9-81ED-4DB2-BD59-A6C34878D82A}">
                    <a16:rowId xmlns:a16="http://schemas.microsoft.com/office/drawing/2014/main" val="10001"/>
                  </a:ext>
                </a:extLst>
              </a:tr>
              <a:tr h="381000">
                <a:tc>
                  <a:txBody>
                    <a:bodyPr/>
                    <a:lstStyle/>
                    <a:p>
                      <a:pPr>
                        <a:lnSpc>
                          <a:spcPct val="150000"/>
                        </a:lnSpc>
                      </a:pPr>
                      <a:r>
                        <a:rPr lang="pl-PL" sz="1800" b="0">
                          <a:solidFill>
                            <a:srgbClr val="1A1A2E"/>
                          </a:solidFill>
                          <a:latin typeface="Segoe UI"/>
                        </a:rPr>
                        <a:t>Dzieci / rodzeństwo grające</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Ich kliknięcia mogą dotknąć Twoich plików</a:t>
                      </a:r>
                    </a:p>
                  </a:txBody>
                  <a:tcPr marL="88900" marR="88900" marT="50800" marB="50800" anchor="ctr">
                    <a:solidFill>
                      <a:srgbClr val="EEF3F8"/>
                    </a:solidFill>
                  </a:tcPr>
                </a:tc>
                <a:extLst>
                  <a:ext uri="{0D108BD9-81ED-4DB2-BD59-A6C34878D82A}">
                    <a16:rowId xmlns:a16="http://schemas.microsoft.com/office/drawing/2014/main" val="10002"/>
                  </a:ext>
                </a:extLst>
              </a:tr>
              <a:tr h="381000">
                <a:tc>
                  <a:txBody>
                    <a:bodyPr/>
                    <a:lstStyle/>
                    <a:p>
                      <a:pPr>
                        <a:lnSpc>
                          <a:spcPct val="150000"/>
                        </a:lnSpc>
                      </a:pPr>
                      <a:r>
                        <a:rPr lang="pl-PL" sz="1800" b="0">
                          <a:solidFill>
                            <a:srgbClr val="1A1A2E"/>
                          </a:solidFill>
                          <a:latin typeface="Segoe UI"/>
                        </a:rPr>
                        <a:t>Pirackie filmy / gry</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Częste źródło malware — razem z „piratami”</a:t>
                      </a:r>
                    </a:p>
                  </a:txBody>
                  <a:tcPr marL="88900" marR="88900" marT="50800" marB="50800" anchor="ctr">
                    <a:solidFill>
                      <a:srgbClr val="FFFFFF"/>
                    </a:solidFill>
                  </a:tcPr>
                </a:tc>
                <a:extLst>
                  <a:ext uri="{0D108BD9-81ED-4DB2-BD59-A6C34878D82A}">
                    <a16:rowId xmlns:a16="http://schemas.microsoft.com/office/drawing/2014/main" val="10003"/>
                  </a:ext>
                </a:extLst>
              </a:tr>
              <a:tr h="381000">
                <a:tc>
                  <a:txBody>
                    <a:bodyPr/>
                    <a:lstStyle/>
                    <a:p>
                      <a:pPr>
                        <a:lnSpc>
                          <a:spcPct val="150000"/>
                        </a:lnSpc>
                      </a:pPr>
                      <a:r>
                        <a:rPr lang="pl-PL" sz="1800" b="0">
                          <a:solidFill>
                            <a:srgbClr val="1A1A2E"/>
                          </a:solidFill>
                          <a:latin typeface="Segoe UI"/>
                        </a:rPr>
                        <a:t>Brak BitLockera</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Wycieki z prywatnych laptopów oddanych do naprawy</a:t>
                      </a:r>
                    </a:p>
                  </a:txBody>
                  <a:tcPr marL="88900" marR="88900" marT="50800" marB="50800" anchor="ctr">
                    <a:solidFill>
                      <a:srgbClr val="EEF3F8"/>
                    </a:solidFill>
                  </a:tcPr>
                </a:tc>
                <a:extLst>
                  <a:ext uri="{0D108BD9-81ED-4DB2-BD59-A6C34878D82A}">
                    <a16:rowId xmlns:a16="http://schemas.microsoft.com/office/drawing/2014/main" val="10004"/>
                  </a:ext>
                </a:extLst>
              </a:tr>
              <a:tr h="381000">
                <a:tc>
                  <a:txBody>
                    <a:bodyPr/>
                    <a:lstStyle/>
                    <a:p>
                      <a:pPr>
                        <a:lnSpc>
                          <a:spcPct val="150000"/>
                        </a:lnSpc>
                      </a:pPr>
                      <a:r>
                        <a:rPr lang="pl-PL" sz="1800" b="0">
                          <a:solidFill>
                            <a:srgbClr val="1A1A2E"/>
                          </a:solidFill>
                          <a:latin typeface="Segoe UI"/>
                        </a:rPr>
                        <a:t>Mieszanie danych prywatnych ze służbowymi</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Naruszenie RODO + ryzyko utraty</a:t>
                      </a:r>
                    </a:p>
                  </a:txBody>
                  <a:tcPr marL="88900" marR="88900" marT="50800" marB="50800" anchor="ctr">
                    <a:solidFill>
                      <a:srgbClr val="FFFFFF"/>
                    </a:solidFill>
                  </a:tcPr>
                </a:tc>
                <a:extLst>
                  <a:ext uri="{0D108BD9-81ED-4DB2-BD59-A6C34878D82A}">
                    <a16:rowId xmlns:a16="http://schemas.microsoft.com/office/drawing/2014/main" val="10005"/>
                  </a:ext>
                </a:extLst>
              </a:tr>
            </a:tbl>
          </a:graphicData>
        </a:graphic>
      </p:graphicFrame>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2  |  mgr inż. Cezary Graul</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Reguła backup 3-2-1</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Klasyka, która ratuje wszystkich</a:t>
            </a:r>
          </a:p>
        </p:txBody>
      </p:sp>
      <p:graphicFrame>
        <p:nvGraphicFramePr>
          <p:cNvPr id="11" name="Table 10" descr="Tabela reguły backup 3-2-1: trzy kopie, dwa nośniki, jedna kopia poza biurem."/>
          <p:cNvGraphicFramePr>
            <a:graphicFrameLocks noGrp="1"/>
          </p:cNvGraphicFramePr>
          <p:nvPr/>
        </p:nvGraphicFramePr>
        <p:xfrm>
          <a:off x="685800" y="2006600"/>
          <a:ext cx="8255000" cy="1941387"/>
        </p:xfrm>
        <a:graphic>
          <a:graphicData uri="http://schemas.openxmlformats.org/drawingml/2006/table">
            <a:tbl>
              <a:tblPr firstRow="1">
                <a:tableStyleId>{5C22544A-7EE6-4342-B048-85BDC9FD1C3A}</a:tableStyleId>
              </a:tblPr>
              <a:tblGrid>
                <a:gridCol w="1651000">
                  <a:extLst>
                    <a:ext uri="{9D8B030D-6E8A-4147-A177-3AD203B41FA5}">
                      <a16:colId xmlns:a16="http://schemas.microsoft.com/office/drawing/2014/main" val="20000"/>
                    </a:ext>
                  </a:extLst>
                </a:gridCol>
                <a:gridCol w="6604000">
                  <a:extLst>
                    <a:ext uri="{9D8B030D-6E8A-4147-A177-3AD203B41FA5}">
                      <a16:colId xmlns:a16="http://schemas.microsoft.com/office/drawing/2014/main" val="20001"/>
                    </a:ext>
                  </a:extLst>
                </a:gridCol>
              </a:tblGrid>
              <a:tr h="495300">
                <a:tc>
                  <a:txBody>
                    <a:bodyPr/>
                    <a:lstStyle/>
                    <a:p>
                      <a:pPr>
                        <a:lnSpc>
                          <a:spcPct val="150000"/>
                        </a:lnSpc>
                      </a:pPr>
                      <a:r>
                        <a:rPr lang="pl-PL" sz="1900" b="1">
                          <a:solidFill>
                            <a:srgbClr val="FFFFFF"/>
                          </a:solidFill>
                          <a:latin typeface="Segoe UI"/>
                        </a:rPr>
                        <a:t>Liczba</a:t>
                      </a:r>
                    </a:p>
                  </a:txBody>
                  <a:tcPr marL="88900" marR="88900" marT="50800" marB="50800" anchor="ctr">
                    <a:solidFill>
                      <a:srgbClr val="0B2E59"/>
                    </a:solidFill>
                  </a:tcPr>
                </a:tc>
                <a:tc>
                  <a:txBody>
                    <a:bodyPr/>
                    <a:lstStyle/>
                    <a:p>
                      <a:pPr>
                        <a:lnSpc>
                          <a:spcPct val="150000"/>
                        </a:lnSpc>
                      </a:pPr>
                      <a:r>
                        <a:rPr lang="pl-PL" sz="1900" b="1">
                          <a:solidFill>
                            <a:srgbClr val="FFFFFF"/>
                          </a:solidFill>
                          <a:latin typeface="Segoe UI"/>
                        </a:rPr>
                        <a:t>Znaczenie</a:t>
                      </a:r>
                    </a:p>
                  </a:txBody>
                  <a:tcPr marL="88900" marR="88900" marT="50800" marB="50800" anchor="ctr">
                    <a:solidFill>
                      <a:srgbClr val="0B2E59"/>
                    </a:solidFill>
                  </a:tcPr>
                </a:tc>
                <a:extLst>
                  <a:ext uri="{0D108BD9-81ED-4DB2-BD59-A6C34878D82A}">
                    <a16:rowId xmlns:a16="http://schemas.microsoft.com/office/drawing/2014/main" val="10000"/>
                  </a:ext>
                </a:extLst>
              </a:tr>
              <a:tr h="419100">
                <a:tc>
                  <a:txBody>
                    <a:bodyPr/>
                    <a:lstStyle/>
                    <a:p>
                      <a:pPr>
                        <a:lnSpc>
                          <a:spcPct val="150000"/>
                        </a:lnSpc>
                      </a:pPr>
                      <a:r>
                        <a:rPr lang="pl-PL" sz="1900" b="1">
                          <a:solidFill>
                            <a:srgbClr val="0B5394"/>
                          </a:solidFill>
                          <a:latin typeface="Segoe UI"/>
                        </a:rPr>
                        <a:t>3</a:t>
                      </a:r>
                    </a:p>
                  </a:txBody>
                  <a:tcPr marL="88900" marR="88900" marT="50800" marB="50800" anchor="ctr">
                    <a:solidFill>
                      <a:srgbClr val="FFFFFF"/>
                    </a:solidFill>
                  </a:tcPr>
                </a:tc>
                <a:tc>
                  <a:txBody>
                    <a:bodyPr/>
                    <a:lstStyle/>
                    <a:p>
                      <a:pPr>
                        <a:lnSpc>
                          <a:spcPct val="150000"/>
                        </a:lnSpc>
                      </a:pPr>
                      <a:r>
                        <a:rPr lang="pl-PL" sz="1900" b="0">
                          <a:solidFill>
                            <a:srgbClr val="1A1A2E"/>
                          </a:solidFill>
                          <a:latin typeface="Segoe UI"/>
                        </a:rPr>
                        <a:t>kopie danych</a:t>
                      </a:r>
                    </a:p>
                  </a:txBody>
                  <a:tcPr marL="88900" marR="88900" marT="50800" marB="50800" anchor="ctr">
                    <a:solidFill>
                      <a:srgbClr val="FFFFFF"/>
                    </a:solidFill>
                  </a:tcPr>
                </a:tc>
                <a:extLst>
                  <a:ext uri="{0D108BD9-81ED-4DB2-BD59-A6C34878D82A}">
                    <a16:rowId xmlns:a16="http://schemas.microsoft.com/office/drawing/2014/main" val="10001"/>
                  </a:ext>
                </a:extLst>
              </a:tr>
              <a:tr h="419100">
                <a:tc>
                  <a:txBody>
                    <a:bodyPr/>
                    <a:lstStyle/>
                    <a:p>
                      <a:pPr>
                        <a:lnSpc>
                          <a:spcPct val="150000"/>
                        </a:lnSpc>
                      </a:pPr>
                      <a:r>
                        <a:rPr lang="pl-PL" sz="1900" b="1">
                          <a:solidFill>
                            <a:srgbClr val="0B5394"/>
                          </a:solidFill>
                          <a:latin typeface="Segoe UI"/>
                        </a:rPr>
                        <a:t>2</a:t>
                      </a:r>
                    </a:p>
                  </a:txBody>
                  <a:tcPr marL="88900" marR="88900" marT="50800" marB="50800" anchor="ctr">
                    <a:solidFill>
                      <a:srgbClr val="EEF3F8"/>
                    </a:solidFill>
                  </a:tcPr>
                </a:tc>
                <a:tc>
                  <a:txBody>
                    <a:bodyPr/>
                    <a:lstStyle/>
                    <a:p>
                      <a:pPr>
                        <a:lnSpc>
                          <a:spcPct val="150000"/>
                        </a:lnSpc>
                      </a:pPr>
                      <a:r>
                        <a:rPr lang="pl-PL" sz="1900" b="0">
                          <a:solidFill>
                            <a:srgbClr val="1A1A2E"/>
                          </a:solidFill>
                          <a:latin typeface="Segoe UI"/>
                        </a:rPr>
                        <a:t>różne nośniki</a:t>
                      </a:r>
                    </a:p>
                  </a:txBody>
                  <a:tcPr marL="88900" marR="88900" marT="50800" marB="50800" anchor="ctr">
                    <a:solidFill>
                      <a:srgbClr val="EEF3F8"/>
                    </a:solidFill>
                  </a:tcPr>
                </a:tc>
                <a:extLst>
                  <a:ext uri="{0D108BD9-81ED-4DB2-BD59-A6C34878D82A}">
                    <a16:rowId xmlns:a16="http://schemas.microsoft.com/office/drawing/2014/main" val="10002"/>
                  </a:ext>
                </a:extLst>
              </a:tr>
              <a:tr h="419100">
                <a:tc>
                  <a:txBody>
                    <a:bodyPr/>
                    <a:lstStyle/>
                    <a:p>
                      <a:pPr>
                        <a:lnSpc>
                          <a:spcPct val="150000"/>
                        </a:lnSpc>
                      </a:pPr>
                      <a:r>
                        <a:rPr lang="pl-PL" sz="1900" b="1">
                          <a:solidFill>
                            <a:srgbClr val="0B5394"/>
                          </a:solidFill>
                          <a:latin typeface="Segoe UI"/>
                        </a:rPr>
                        <a:t>1</a:t>
                      </a:r>
                    </a:p>
                  </a:txBody>
                  <a:tcPr marL="88900" marR="88900" marT="50800" marB="50800" anchor="ctr">
                    <a:solidFill>
                      <a:srgbClr val="FFFFFF"/>
                    </a:solidFill>
                  </a:tcPr>
                </a:tc>
                <a:tc>
                  <a:txBody>
                    <a:bodyPr/>
                    <a:lstStyle/>
                    <a:p>
                      <a:pPr>
                        <a:lnSpc>
                          <a:spcPct val="150000"/>
                        </a:lnSpc>
                      </a:pPr>
                      <a:r>
                        <a:rPr lang="pl-PL" sz="1900" b="0">
                          <a:solidFill>
                            <a:srgbClr val="1A1A2E"/>
                          </a:solidFill>
                          <a:latin typeface="Segoe UI"/>
                        </a:rPr>
                        <a:t>kopia offsite (poza biurem)</a:t>
                      </a:r>
                    </a:p>
                  </a:txBody>
                  <a:tcPr marL="88900" marR="88900" marT="50800" marB="50800" anchor="ctr">
                    <a:solidFill>
                      <a:srgbClr val="FFFFFF"/>
                    </a:solidFill>
                  </a:tcPr>
                </a:tc>
                <a:extLst>
                  <a:ext uri="{0D108BD9-81ED-4DB2-BD59-A6C34878D82A}">
                    <a16:rowId xmlns:a16="http://schemas.microsoft.com/office/drawing/2014/main" val="10003"/>
                  </a:ext>
                </a:extLst>
              </a:tr>
            </a:tbl>
          </a:graphicData>
        </a:graphic>
      </p:graphicFrame>
      <p:sp>
        <p:nvSpPr>
          <p:cNvPr id="4" name="Text Placeholder 3"/>
          <p:cNvSpPr>
            <a:spLocks noGrp="1"/>
          </p:cNvSpPr>
          <p:nvPr>
            <p:ph type="body" idx="2"/>
          </p:nvPr>
        </p:nvSpPr>
        <p:spPr>
          <a:xfrm>
            <a:off x="685800" y="4047987"/>
            <a:ext cx="10820400" cy="381000"/>
          </a:xfrm>
        </p:spPr>
        <p:txBody>
          <a:bodyPr wrap="square" lIns="0" tIns="0" bIns="0">
            <a:noAutofit/>
          </a:bodyPr>
          <a:lstStyle/>
          <a:p>
            <a:pPr marL="0" indent="0" algn="l">
              <a:buNone/>
            </a:pPr>
            <a:r>
              <a:rPr lang="pl-PL" sz="1800" b="0" i="0">
                <a:solidFill>
                  <a:srgbClr val="1A1A2E"/>
                </a:solidFill>
                <a:latin typeface="Segoe UI"/>
              </a:rPr>
              <a:t>Dla pracownika administracji: OneDrive / SharePoint robi to za Ciebie.</a:t>
            </a:r>
          </a:p>
        </p:txBody>
      </p:sp>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2  |  mgr inż. Cezary Graul</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Czego NIE robić</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B00020"/>
                </a:solidFill>
                <a:latin typeface="Segoe UI"/>
              </a:rPr>
              <a:t>Czerwone flagi</a:t>
            </a:r>
          </a:p>
        </p:txBody>
      </p:sp>
      <p:sp>
        <p:nvSpPr>
          <p:cNvPr id="4" name="Text Placeholder 3"/>
          <p:cNvSpPr>
            <a:spLocks noGrp="1"/>
          </p:cNvSpPr>
          <p:nvPr>
            <p:ph type="body" idx="2"/>
          </p:nvPr>
        </p:nvSpPr>
        <p:spPr>
          <a:xfrm>
            <a:off x="685800" y="1981200"/>
            <a:ext cx="10820400" cy="4368800"/>
          </a:xfrm>
        </p:spPr>
        <p:txBody>
          <a:bodyPr wrap="square" lIns="0" tIns="0" bIns="0">
            <a:noAutofit/>
          </a:bodyPr>
          <a:lstStyle/>
          <a:p>
            <a:pPr marL="285750" indent="-285750">
              <a:lnSpc>
                <a:spcPct val="150000"/>
              </a:lnSpc>
              <a:spcAft>
                <a:spcPts val="600"/>
              </a:spcAft>
              <a:buFont typeface="Arial" pitchFamily="34" charset="0"/>
              <a:buChar char="•"/>
            </a:pPr>
            <a:r>
              <a:rPr lang="pl-PL" sz="1800">
                <a:solidFill>
                  <a:srgbClr val="1A1A2E"/>
                </a:solidFill>
                <a:latin typeface="Segoe UI"/>
              </a:rPr>
              <a:t>Wysyłanie dokumentów uczelnianych na prywatny Gmail</a:t>
            </a:r>
          </a:p>
          <a:p>
            <a:pPr marL="285750" indent="-285750">
              <a:lnSpc>
                <a:spcPct val="150000"/>
              </a:lnSpc>
              <a:spcAft>
                <a:spcPts val="600"/>
              </a:spcAft>
              <a:buFont typeface="Arial" pitchFamily="34" charset="0"/>
              <a:buChar char="•"/>
            </a:pPr>
            <a:r>
              <a:rPr lang="pl-PL" sz="1800">
                <a:solidFill>
                  <a:srgbClr val="1A1A2E"/>
                </a:solidFill>
                <a:latin typeface="Segoe UI"/>
              </a:rPr>
              <a:t>Trzymanie wrażliwych danych na prywatnym Dropbox / Google Drive</a:t>
            </a:r>
          </a:p>
          <a:p>
            <a:pPr marL="285750" indent="-285750">
              <a:lnSpc>
                <a:spcPct val="150000"/>
              </a:lnSpc>
              <a:spcAft>
                <a:spcPts val="600"/>
              </a:spcAft>
              <a:buFont typeface="Arial" pitchFamily="34" charset="0"/>
              <a:buChar char="•"/>
            </a:pPr>
            <a:r>
              <a:rPr lang="pl-PL" sz="1800">
                <a:solidFill>
                  <a:srgbClr val="1A1A2E"/>
                </a:solidFill>
                <a:latin typeface="Segoe UI"/>
              </a:rPr>
              <a:t>„Tymczasowy” pendrive z arkuszem ocen</a:t>
            </a:r>
          </a:p>
          <a:p>
            <a:pPr marL="285750" indent="-285750">
              <a:lnSpc>
                <a:spcPct val="150000"/>
              </a:lnSpc>
              <a:spcAft>
                <a:spcPts val="600"/>
              </a:spcAft>
              <a:buFont typeface="Arial" pitchFamily="34" charset="0"/>
              <a:buChar char="•"/>
            </a:pPr>
            <a:r>
              <a:rPr lang="pl-PL" sz="1800">
                <a:solidFill>
                  <a:srgbClr val="1A1A2E"/>
                </a:solidFill>
                <a:latin typeface="Segoe UI"/>
              </a:rPr>
              <a:t>Wysyłanie dokumentów do siebie przez WhatsApp</a:t>
            </a:r>
          </a:p>
          <a:p>
            <a:pPr marL="285750" indent="-285750">
              <a:lnSpc>
                <a:spcPct val="150000"/>
              </a:lnSpc>
              <a:spcAft>
                <a:spcPts val="600"/>
              </a:spcAft>
              <a:buFont typeface="Arial" pitchFamily="34" charset="0"/>
              <a:buChar char="•"/>
            </a:pPr>
            <a:r>
              <a:rPr lang="pl-PL" sz="1800">
                <a:solidFill>
                  <a:srgbClr val="1A1A2E"/>
                </a:solidFill>
                <a:latin typeface="Segoe UI"/>
              </a:rPr>
              <a:t>Pisanie hasła na karteczce pod klawiaturą</a:t>
            </a:r>
          </a:p>
          <a:p>
            <a:pPr marL="285750" indent="-285750">
              <a:lnSpc>
                <a:spcPct val="150000"/>
              </a:lnSpc>
              <a:spcAft>
                <a:spcPts val="600"/>
              </a:spcAft>
              <a:buFont typeface="Arial" pitchFamily="34" charset="0"/>
              <a:buChar char="•"/>
            </a:pPr>
            <a:r>
              <a:rPr lang="pl-PL" sz="1800">
                <a:solidFill>
                  <a:srgbClr val="1A1A2E"/>
                </a:solidFill>
                <a:latin typeface="Segoe UI"/>
              </a:rPr>
              <a:t>Pożyczanie hasła koledze „na 5 minut”</a:t>
            </a:r>
          </a:p>
          <a:p>
            <a:pPr marL="285750" indent="-285750">
              <a:lnSpc>
                <a:spcPct val="150000"/>
              </a:lnSpc>
              <a:spcAft>
                <a:spcPts val="600"/>
              </a:spcAft>
              <a:buFont typeface="Arial" pitchFamily="34" charset="0"/>
              <a:buChar char="•"/>
            </a:pPr>
            <a:r>
              <a:rPr lang="pl-PL" sz="1800">
                <a:solidFill>
                  <a:srgbClr val="1A1A2E"/>
                </a:solidFill>
                <a:latin typeface="Segoe UI"/>
              </a:rPr>
              <a:t>Klikanie „Zapamiętaj mnie” na cudzym komputerze</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2  |  mgr inż. Cezary Graul</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Praktyczne wnioski z Modułu 2</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Pięć nawyków, które realnie podnoszą bezpieczeństwo</a:t>
            </a:r>
          </a:p>
        </p:txBody>
      </p:sp>
      <p:sp>
        <p:nvSpPr>
          <p:cNvPr id="4" name="Text Placeholder 3"/>
          <p:cNvSpPr>
            <a:spLocks noGrp="1"/>
          </p:cNvSpPr>
          <p:nvPr>
            <p:ph type="body" idx="2"/>
          </p:nvPr>
        </p:nvSpPr>
        <p:spPr>
          <a:xfrm>
            <a:off x="685800" y="1981200"/>
            <a:ext cx="10820400" cy="4368800"/>
          </a:xfrm>
        </p:spPr>
        <p:txBody>
          <a:bodyPr wrap="square" lIns="0" tIns="0" bIns="0">
            <a:noAutofit/>
          </a:bodyPr>
          <a:lstStyle/>
          <a:p>
            <a:pPr marL="285750" indent="-285750">
              <a:lnSpc>
                <a:spcPct val="150000"/>
              </a:lnSpc>
              <a:spcAft>
                <a:spcPts val="900"/>
              </a:spcAft>
              <a:buFont typeface="Arial" pitchFamily="34" charset="0"/>
              <a:buAutoNum type="arabicPeriod"/>
            </a:pPr>
            <a:r>
              <a:rPr lang="pl-PL" sz="1900">
                <a:solidFill>
                  <a:srgbClr val="1A1A2E"/>
                </a:solidFill>
                <a:latin typeface="Segoe UI"/>
              </a:rPr>
              <a:t>Menedżer haseł (np. Bitwarden) zamiast haseł w głowie</a:t>
            </a:r>
          </a:p>
          <a:p>
            <a:pPr marL="285750" indent="-285750">
              <a:lnSpc>
                <a:spcPct val="150000"/>
              </a:lnSpc>
              <a:spcAft>
                <a:spcPts val="900"/>
              </a:spcAft>
              <a:buFont typeface="Arial" pitchFamily="34" charset="0"/>
              <a:buAutoNum type="arabicPeriod"/>
            </a:pPr>
            <a:r>
              <a:rPr lang="pl-PL" sz="1900">
                <a:solidFill>
                  <a:srgbClr val="1A1A2E"/>
                </a:solidFill>
                <a:latin typeface="Segoe UI"/>
              </a:rPr>
              <a:t>MFA / passkey na koncie Microsoft 365</a:t>
            </a:r>
          </a:p>
          <a:p>
            <a:pPr marL="285750" indent="-285750">
              <a:lnSpc>
                <a:spcPct val="150000"/>
              </a:lnSpc>
              <a:spcAft>
                <a:spcPts val="900"/>
              </a:spcAft>
              <a:buFont typeface="Arial" pitchFamily="34" charset="0"/>
              <a:buAutoNum type="arabicPeriod"/>
            </a:pPr>
            <a:r>
              <a:rPr lang="pl-PL" sz="1900">
                <a:solidFill>
                  <a:srgbClr val="1A1A2E"/>
                </a:solidFill>
                <a:latin typeface="Segoe UI"/>
              </a:rPr>
              <a:t>BitLocker włączony na laptopie służbowym</a:t>
            </a:r>
          </a:p>
          <a:p>
            <a:pPr marL="285750" indent="-285750">
              <a:lnSpc>
                <a:spcPct val="150000"/>
              </a:lnSpc>
              <a:spcAft>
                <a:spcPts val="900"/>
              </a:spcAft>
              <a:buFont typeface="Arial" pitchFamily="34" charset="0"/>
              <a:buAutoNum type="arabicPeriod"/>
            </a:pPr>
            <a:r>
              <a:rPr lang="pl-PL" sz="1900">
                <a:solidFill>
                  <a:srgbClr val="1A1A2E"/>
                </a:solidFill>
                <a:latin typeface="Segoe UI"/>
              </a:rPr>
              <a:t>Kontrola wycieków na haveibeenpwned.com</a:t>
            </a:r>
          </a:p>
          <a:p>
            <a:pPr marL="285750" indent="-285750">
              <a:lnSpc>
                <a:spcPct val="150000"/>
              </a:lnSpc>
              <a:spcAft>
                <a:spcPts val="900"/>
              </a:spcAft>
              <a:buFont typeface="Arial" pitchFamily="34" charset="0"/>
              <a:buAutoNum type="arabicPeriod"/>
            </a:pPr>
            <a:r>
              <a:rPr lang="pl-PL" sz="1900">
                <a:solidFill>
                  <a:srgbClr val="1A1A2E"/>
                </a:solidFill>
                <a:latin typeface="Segoe UI"/>
              </a:rPr>
              <a:t>Dokumenty w OneDrive / SharePoint, nie na pulpicie</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2  |  mgr inż. Cezary Graul</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Przykład: dobre hasło-fraza</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Jak z kilku słów zrobić mocne, łatwe do zapamiętania hasło</a:t>
            </a:r>
          </a:p>
        </p:txBody>
      </p:sp>
      <p:graphicFrame>
        <p:nvGraphicFramePr>
          <p:cNvPr id="11" name="Table 10" descr="Tabela porównująca słabe hasło Lato2026 z mocnym hasłem-frazą."/>
          <p:cNvGraphicFramePr>
            <a:graphicFrameLocks noGrp="1"/>
          </p:cNvGraphicFramePr>
          <p:nvPr/>
        </p:nvGraphicFramePr>
        <p:xfrm>
          <a:off x="698500" y="2006600"/>
          <a:ext cx="10795000" cy="2208849"/>
        </p:xfrm>
        <a:graphic>
          <a:graphicData uri="http://schemas.openxmlformats.org/drawingml/2006/table">
            <a:tbl>
              <a:tblPr firstRow="1">
                <a:tableStyleId>{5C22544A-7EE6-4342-B048-85BDC9FD1C3A}</a:tableStyleId>
              </a:tblPr>
              <a:tblGrid>
                <a:gridCol w="5397500">
                  <a:extLst>
                    <a:ext uri="{9D8B030D-6E8A-4147-A177-3AD203B41FA5}">
                      <a16:colId xmlns:a16="http://schemas.microsoft.com/office/drawing/2014/main" val="20000"/>
                    </a:ext>
                  </a:extLst>
                </a:gridCol>
                <a:gridCol w="5397500">
                  <a:extLst>
                    <a:ext uri="{9D8B030D-6E8A-4147-A177-3AD203B41FA5}">
                      <a16:colId xmlns:a16="http://schemas.microsoft.com/office/drawing/2014/main" val="20001"/>
                    </a:ext>
                  </a:extLst>
                </a:gridCol>
              </a:tblGrid>
              <a:tr h="444500">
                <a:tc>
                  <a:txBody>
                    <a:bodyPr/>
                    <a:lstStyle/>
                    <a:p>
                      <a:pPr>
                        <a:lnSpc>
                          <a:spcPct val="150000"/>
                        </a:lnSpc>
                      </a:pPr>
                      <a:r>
                        <a:rPr lang="pl-PL" sz="1800" b="1">
                          <a:solidFill>
                            <a:srgbClr val="FFFFFF"/>
                          </a:solidFill>
                          <a:latin typeface="Segoe UI"/>
                        </a:rPr>
                        <a:t>Słabe hasło</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Mocne hasło-fraza</a:t>
                      </a:r>
                    </a:p>
                  </a:txBody>
                  <a:tcPr marL="88900" marR="88900" marT="50800" marB="50800" anchor="ctr">
                    <a:solidFill>
                      <a:srgbClr val="0B2E59"/>
                    </a:solidFill>
                  </a:tcPr>
                </a:tc>
                <a:extLst>
                  <a:ext uri="{0D108BD9-81ED-4DB2-BD59-A6C34878D82A}">
                    <a16:rowId xmlns:a16="http://schemas.microsoft.com/office/drawing/2014/main" val="10000"/>
                  </a:ext>
                </a:extLst>
              </a:tr>
              <a:tr h="368300">
                <a:tc>
                  <a:txBody>
                    <a:bodyPr/>
                    <a:lstStyle/>
                    <a:p>
                      <a:pPr>
                        <a:lnSpc>
                          <a:spcPct val="150000"/>
                        </a:lnSpc>
                      </a:pPr>
                      <a:r>
                        <a:rPr lang="pl-PL" sz="1800" b="1">
                          <a:solidFill>
                            <a:srgbClr val="B00020"/>
                          </a:solidFill>
                          <a:latin typeface="Segoe UI"/>
                        </a:rPr>
                        <a:t>Lato2026!</a:t>
                      </a:r>
                    </a:p>
                  </a:txBody>
                  <a:tcPr marL="88900" marR="88900" marT="50800" marB="50800" anchor="ctr">
                    <a:solidFill>
                      <a:srgbClr val="FFFFFF"/>
                    </a:solidFill>
                  </a:tcPr>
                </a:tc>
                <a:tc>
                  <a:txBody>
                    <a:bodyPr/>
                    <a:lstStyle/>
                    <a:p>
                      <a:pPr>
                        <a:lnSpc>
                          <a:spcPct val="150000"/>
                        </a:lnSpc>
                      </a:pPr>
                      <a:r>
                        <a:rPr lang="pl-PL" sz="1800" b="1">
                          <a:solidFill>
                            <a:srgbClr val="1B6E3C"/>
                          </a:solidFill>
                          <a:latin typeface="Segoe UI"/>
                        </a:rPr>
                        <a:t>kawa-Rower-Bydgoszcz-7!</a:t>
                      </a:r>
                    </a:p>
                  </a:txBody>
                  <a:tcPr marL="88900" marR="88900" marT="50800" marB="50800" anchor="ctr">
                    <a:solidFill>
                      <a:srgbClr val="FFFFFF"/>
                    </a:solidFill>
                  </a:tcPr>
                </a:tc>
                <a:extLst>
                  <a:ext uri="{0D108BD9-81ED-4DB2-BD59-A6C34878D82A}">
                    <a16:rowId xmlns:a16="http://schemas.microsoft.com/office/drawing/2014/main" val="10001"/>
                  </a:ext>
                </a:extLst>
              </a:tr>
              <a:tr h="368300">
                <a:tc>
                  <a:txBody>
                    <a:bodyPr/>
                    <a:lstStyle/>
                    <a:p>
                      <a:pPr>
                        <a:lnSpc>
                          <a:spcPct val="150000"/>
                        </a:lnSpc>
                      </a:pPr>
                      <a:r>
                        <a:rPr lang="pl-PL" sz="1800" b="0">
                          <a:solidFill>
                            <a:srgbClr val="1A1A2E"/>
                          </a:solidFill>
                          <a:latin typeface="Segoe UI"/>
                        </a:rPr>
                        <a:t>9 znaków, schemat słownikowy</a:t>
                      </a:r>
                    </a:p>
                    <a:p>
                      <a:pPr>
                        <a:lnSpc>
                          <a:spcPct val="150000"/>
                        </a:lnSpc>
                      </a:pPr>
                      <a:r>
                        <a:rPr lang="pl-PL" sz="1800" b="0">
                          <a:solidFill>
                            <a:srgbClr val="1A1A2E"/>
                          </a:solidFill>
                          <a:latin typeface="Segoe UI"/>
                        </a:rPr>
                        <a:t>ten sam wzór co u tysięcy osób</a:t>
                      </a:r>
                    </a:p>
                    <a:p>
                      <a:pPr>
                        <a:lnSpc>
                          <a:spcPct val="150000"/>
                        </a:lnSpc>
                      </a:pPr>
                      <a:r>
                        <a:rPr lang="pl-PL" sz="1800" b="0">
                          <a:solidFill>
                            <a:srgbClr val="1A1A2E"/>
                          </a:solidFill>
                          <a:latin typeface="Segoe UI"/>
                        </a:rPr>
                        <a:t>łamane w minuty</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22 znaki, kilka losowych słów + liczba i znak</a:t>
                      </a:r>
                    </a:p>
                    <a:p>
                      <a:pPr>
                        <a:lnSpc>
                          <a:spcPct val="150000"/>
                        </a:lnSpc>
                      </a:pPr>
                      <a:r>
                        <a:rPr lang="pl-PL" sz="1800" b="0">
                          <a:solidFill>
                            <a:srgbClr val="1A1A2E"/>
                          </a:solidFill>
                          <a:latin typeface="Segoe UI"/>
                        </a:rPr>
                        <a:t>łatwe do zapamiętania, trudne do złamania</a:t>
                      </a:r>
                    </a:p>
                    <a:p>
                      <a:pPr>
                        <a:lnSpc>
                          <a:spcPct val="150000"/>
                        </a:lnSpc>
                      </a:pPr>
                      <a:r>
                        <a:rPr lang="pl-PL" sz="1800" b="0">
                          <a:solidFill>
                            <a:srgbClr val="1A1A2E"/>
                          </a:solidFill>
                          <a:latin typeface="Segoe UI"/>
                        </a:rPr>
                        <a:t>inne dla każdego serwisu</a:t>
                      </a:r>
                    </a:p>
                  </a:txBody>
                  <a:tcPr marL="88900" marR="88900" marT="50800" marB="50800" anchor="ctr">
                    <a:solidFill>
                      <a:srgbClr val="EEF3F8"/>
                    </a:solidFill>
                  </a:tcPr>
                </a:tc>
                <a:extLst>
                  <a:ext uri="{0D108BD9-81ED-4DB2-BD59-A6C34878D82A}">
                    <a16:rowId xmlns:a16="http://schemas.microsoft.com/office/drawing/2014/main" val="10002"/>
                  </a:ext>
                </a:extLst>
              </a:tr>
            </a:tbl>
          </a:graphicData>
        </a:graphic>
      </p:graphicFrame>
      <p:sp>
        <p:nvSpPr>
          <p:cNvPr id="4" name="Text Placeholder 3"/>
          <p:cNvSpPr>
            <a:spLocks noGrp="1"/>
          </p:cNvSpPr>
          <p:nvPr>
            <p:ph type="body" idx="2"/>
          </p:nvPr>
        </p:nvSpPr>
        <p:spPr>
          <a:xfrm>
            <a:off x="685800" y="4254500"/>
            <a:ext cx="10820400" cy="2095500"/>
          </a:xfrm>
        </p:spPr>
        <p:txBody>
          <a:bodyPr wrap="square" lIns="0" tIns="0" bIns="0">
            <a:noAutofit/>
          </a:bodyPr>
          <a:lstStyle/>
          <a:p>
            <a:pPr marL="285750" indent="-285750">
              <a:lnSpc>
                <a:spcPct val="150000"/>
              </a:lnSpc>
              <a:spcAft>
                <a:spcPts val="300"/>
              </a:spcAft>
              <a:buFont typeface="Arial" pitchFamily="34" charset="0"/>
              <a:buChar char="•"/>
            </a:pPr>
            <a:r>
              <a:rPr lang="pl-PL" sz="1800">
                <a:solidFill>
                  <a:srgbClr val="1A1A2E"/>
                </a:solidFill>
                <a:latin typeface="Segoe UI"/>
              </a:rPr>
              <a:t>Wybierz 3–4 NIEZWIĄZANE ze sobą słowa (nie cytat, nie imię psa)</a:t>
            </a:r>
          </a:p>
          <a:p>
            <a:pPr marL="285750" indent="-285750">
              <a:lnSpc>
                <a:spcPct val="150000"/>
              </a:lnSpc>
              <a:spcAft>
                <a:spcPts val="300"/>
              </a:spcAft>
              <a:buFont typeface="Arial" pitchFamily="34" charset="0"/>
              <a:buChar char="•"/>
            </a:pPr>
            <a:r>
              <a:rPr lang="pl-PL" sz="1800">
                <a:solidFill>
                  <a:srgbClr val="1A1A2E"/>
                </a:solidFill>
                <a:latin typeface="Segoe UI"/>
              </a:rPr>
              <a:t>Połącz je znakiem (myślnik, kropka) i dodaj liczbę oraz znak</a:t>
            </a:r>
          </a:p>
          <a:p>
            <a:pPr marL="285750" indent="-285750">
              <a:lnSpc>
                <a:spcPct val="150000"/>
              </a:lnSpc>
              <a:spcAft>
                <a:spcPts val="300"/>
              </a:spcAft>
              <a:buFont typeface="Arial" pitchFamily="34" charset="0"/>
              <a:buChar char="•"/>
            </a:pPr>
            <a:r>
              <a:rPr lang="pl-PL" sz="1800">
                <a:solidFill>
                  <a:srgbClr val="1A1A2E"/>
                </a:solidFill>
                <a:latin typeface="Segoe UI"/>
              </a:rPr>
              <a:t>Celuj w 16+ znaków — długość liczy się bardziej niż znaki specjalne</a:t>
            </a:r>
          </a:p>
          <a:p>
            <a:pPr marL="285750" indent="-285750">
              <a:lnSpc>
                <a:spcPct val="150000"/>
              </a:lnSpc>
              <a:spcAft>
                <a:spcPts val="300"/>
              </a:spcAft>
              <a:buFont typeface="Arial" pitchFamily="34" charset="0"/>
              <a:buChar char="•"/>
            </a:pPr>
            <a:r>
              <a:rPr lang="pl-PL" sz="1800">
                <a:solidFill>
                  <a:srgbClr val="1A1A2E"/>
                </a:solidFill>
                <a:latin typeface="Segoe UI"/>
              </a:rPr>
              <a:t>Każdy serwis = inne hasło (najlepiej wygeneruje je menedżer haseł)</a:t>
            </a:r>
          </a:p>
        </p:txBody>
      </p:sp>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2  |  mgr inż. Cezary Graul</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Za chwilę: Moduł 3</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Pułapki w sieci — rozpoznawanie zagrożeń ery AI</a:t>
            </a:r>
          </a:p>
        </p:txBody>
      </p:sp>
      <p:sp>
        <p:nvSpPr>
          <p:cNvPr id="4" name="Text Placeholder 3"/>
          <p:cNvSpPr>
            <a:spLocks noGrp="1"/>
          </p:cNvSpPr>
          <p:nvPr>
            <p:ph type="body" idx="2"/>
          </p:nvPr>
        </p:nvSpPr>
        <p:spPr>
          <a:xfrm>
            <a:off x="685800" y="1981200"/>
            <a:ext cx="10820400" cy="4368800"/>
          </a:xfrm>
        </p:spPr>
        <p:txBody>
          <a:bodyPr wrap="square" lIns="0" tIns="0" bIns="0">
            <a:noAutofit/>
          </a:bodyPr>
          <a:lstStyle/>
          <a:p>
            <a:pPr marL="285750" indent="-285750">
              <a:lnSpc>
                <a:spcPct val="150000"/>
              </a:lnSpc>
              <a:spcAft>
                <a:spcPts val="800"/>
              </a:spcAft>
              <a:buFont typeface="Arial" pitchFamily="34" charset="0"/>
              <a:buChar char="•"/>
            </a:pPr>
            <a:r>
              <a:rPr lang="pl-PL" sz="1900">
                <a:solidFill>
                  <a:srgbClr val="1A1A2E"/>
                </a:solidFill>
                <a:latin typeface="Segoe UI"/>
              </a:rPr>
              <a:t>Anatomia maila phishingowego 2026 — 8 sygnałów ostrzegawczych</a:t>
            </a:r>
          </a:p>
          <a:p>
            <a:pPr marL="285750" indent="-285750">
              <a:lnSpc>
                <a:spcPct val="150000"/>
              </a:lnSpc>
              <a:spcAft>
                <a:spcPts val="800"/>
              </a:spcAft>
              <a:buFont typeface="Arial" pitchFamily="34" charset="0"/>
              <a:buChar char="•"/>
            </a:pPr>
            <a:r>
              <a:rPr lang="pl-PL" sz="1900">
                <a:solidFill>
                  <a:srgbClr val="1A1A2E"/>
                </a:solidFill>
                <a:latin typeface="Segoe UI"/>
              </a:rPr>
              <a:t>Phishing generowany przez AI — perfekcyjna gramatyka nie jest sygnałem</a:t>
            </a:r>
          </a:p>
          <a:p>
            <a:pPr marL="285750" indent="-285750">
              <a:lnSpc>
                <a:spcPct val="150000"/>
              </a:lnSpc>
              <a:spcAft>
                <a:spcPts val="800"/>
              </a:spcAft>
              <a:buFont typeface="Arial" pitchFamily="34" charset="0"/>
              <a:buChar char="•"/>
            </a:pPr>
            <a:r>
              <a:rPr lang="pl-PL" sz="1900">
                <a:solidFill>
                  <a:srgbClr val="1A1A2E"/>
                </a:solidFill>
                <a:latin typeface="Segoe UI"/>
              </a:rPr>
              <a:t>Quishing (phishing przez kody QR) — gwałtowny wzrost</a:t>
            </a:r>
          </a:p>
          <a:p>
            <a:pPr marL="285750" indent="-285750">
              <a:lnSpc>
                <a:spcPct val="150000"/>
              </a:lnSpc>
              <a:spcAft>
                <a:spcPts val="800"/>
              </a:spcAft>
              <a:buFont typeface="Arial" pitchFamily="34" charset="0"/>
              <a:buChar char="•"/>
            </a:pPr>
            <a:r>
              <a:rPr lang="pl-PL" sz="1900">
                <a:solidFill>
                  <a:srgbClr val="1A1A2E"/>
                </a:solidFill>
                <a:latin typeface="Segoe UI"/>
              </a:rPr>
              <a:t>Deepfake voice — klonowanie głosu z 3 sekund</a:t>
            </a:r>
          </a:p>
          <a:p>
            <a:pPr marL="285750" indent="-285750">
              <a:lnSpc>
                <a:spcPct val="150000"/>
              </a:lnSpc>
              <a:spcAft>
                <a:spcPts val="800"/>
              </a:spcAft>
              <a:buFont typeface="Arial" pitchFamily="34" charset="0"/>
              <a:buChar char="•"/>
            </a:pPr>
            <a:r>
              <a:rPr lang="pl-PL" sz="1900">
                <a:solidFill>
                  <a:srgbClr val="1A1A2E"/>
                </a:solidFill>
                <a:latin typeface="Segoe UI"/>
              </a:rPr>
              <a:t>Procedura STOP – POMYŚL – POŁĄCZ</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2  |  mgr inż. Cezary Graul</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0B2E5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2540000"/>
            <a:ext cx="10820400" cy="1651000"/>
          </a:xfrm>
        </p:spPr>
        <p:txBody>
          <a:bodyPr wrap="square" lIns="0" tIns="0" bIns="0"/>
          <a:lstStyle/>
          <a:p>
            <a:pPr algn="l"/>
            <a:r>
              <a:rPr lang="pl-PL" sz="3200" b="1">
                <a:solidFill>
                  <a:srgbClr val="FFFFFF"/>
                </a:solidFill>
                <a:latin typeface="Segoe UI Semibold"/>
              </a:rPr>
              <a:t>Moduł 3 — Pułapki w sieci: rozpoznawanie zagrożeń ery AI</a:t>
            </a:r>
          </a:p>
        </p:txBody>
      </p:sp>
      <p:sp>
        <p:nvSpPr>
          <p:cNvPr id="3" name="Content Placeholder 2"/>
          <p:cNvSpPr>
            <a:spLocks noGrp="1"/>
          </p:cNvSpPr>
          <p:nvPr>
            <p:ph idx="1"/>
          </p:nvPr>
        </p:nvSpPr>
        <p:spPr>
          <a:xfrm>
            <a:off x="685800" y="4318000"/>
            <a:ext cx="10820400" cy="381000"/>
          </a:xfrm>
        </p:spPr>
        <p:txBody>
          <a:bodyPr wrap="square" lIns="0" tIns="0" bIns="0">
            <a:noAutofit/>
          </a:bodyPr>
          <a:lstStyle/>
          <a:p>
            <a:pPr marL="0" indent="0" algn="l">
              <a:buNone/>
            </a:pPr>
            <a:r>
              <a:rPr lang="pl-PL" sz="2000" b="0" i="0">
                <a:solidFill>
                  <a:srgbClr val="FFFFFF"/>
                </a:solidFill>
                <a:latin typeface="Segoe UI"/>
              </a:rPr>
              <a:t>Moduł 3 z 4 · 45 minut · 6 sekcji + demo</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Phishing 2018 vs 2026</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Dlaczego nowy phishing jest trudniejszy</a:t>
            </a:r>
          </a:p>
        </p:txBody>
      </p:sp>
      <p:graphicFrame>
        <p:nvGraphicFramePr>
          <p:cNvPr id="11" name="Table 10" descr="Tabela porównująca sygnały phishingu z 2018 i 2026 roku."/>
          <p:cNvGraphicFramePr>
            <a:graphicFrameLocks noGrp="1"/>
          </p:cNvGraphicFramePr>
          <p:nvPr/>
        </p:nvGraphicFramePr>
        <p:xfrm>
          <a:off x="698500" y="2006600"/>
          <a:ext cx="10795000" cy="3392806"/>
        </p:xfrm>
        <a:graphic>
          <a:graphicData uri="http://schemas.openxmlformats.org/drawingml/2006/table">
            <a:tbl>
              <a:tblPr firstRow="1">
                <a:tableStyleId>{5C22544A-7EE6-4342-B048-85BDC9FD1C3A}</a:tableStyleId>
              </a:tblPr>
              <a:tblGrid>
                <a:gridCol w="5397500">
                  <a:extLst>
                    <a:ext uri="{9D8B030D-6E8A-4147-A177-3AD203B41FA5}">
                      <a16:colId xmlns:a16="http://schemas.microsoft.com/office/drawing/2014/main" val="20000"/>
                    </a:ext>
                  </a:extLst>
                </a:gridCol>
                <a:gridCol w="5397500">
                  <a:extLst>
                    <a:ext uri="{9D8B030D-6E8A-4147-A177-3AD203B41FA5}">
                      <a16:colId xmlns:a16="http://schemas.microsoft.com/office/drawing/2014/main" val="20001"/>
                    </a:ext>
                  </a:extLst>
                </a:gridCol>
              </a:tblGrid>
              <a:tr h="444500">
                <a:tc>
                  <a:txBody>
                    <a:bodyPr/>
                    <a:lstStyle/>
                    <a:p>
                      <a:pPr>
                        <a:lnSpc>
                          <a:spcPct val="150000"/>
                        </a:lnSpc>
                      </a:pPr>
                      <a:r>
                        <a:rPr lang="pl-PL" sz="1800" b="1">
                          <a:solidFill>
                            <a:srgbClr val="FFFFFF"/>
                          </a:solidFill>
                          <a:latin typeface="Segoe UI"/>
                        </a:rPr>
                        <a:t>Phishing 2018</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Phishing 2026</a:t>
                      </a:r>
                    </a:p>
                  </a:txBody>
                  <a:tcPr marL="88900" marR="88900" marT="50800" marB="50800" anchor="ctr">
                    <a:solidFill>
                      <a:srgbClr val="0B2E59"/>
                    </a:solidFill>
                  </a:tcPr>
                </a:tc>
                <a:extLst>
                  <a:ext uri="{0D108BD9-81ED-4DB2-BD59-A6C34878D82A}">
                    <a16:rowId xmlns:a16="http://schemas.microsoft.com/office/drawing/2014/main" val="10000"/>
                  </a:ext>
                </a:extLst>
              </a:tr>
              <a:tr h="368300">
                <a:tc>
                  <a:txBody>
                    <a:bodyPr/>
                    <a:lstStyle/>
                    <a:p>
                      <a:pPr>
                        <a:lnSpc>
                          <a:spcPct val="150000"/>
                        </a:lnSpc>
                      </a:pPr>
                      <a:r>
                        <a:rPr lang="pl-PL" sz="1800" b="0">
                          <a:solidFill>
                            <a:srgbClr val="1A1A2E"/>
                          </a:solidFill>
                          <a:latin typeface="Segoe UI"/>
                        </a:rPr>
                        <a:t>Sygnały ostrzegawcze:</a:t>
                      </a:r>
                    </a:p>
                    <a:p>
                      <a:pPr>
                        <a:lnSpc>
                          <a:spcPct val="150000"/>
                        </a:lnSpc>
                      </a:pPr>
                      <a:r>
                        <a:rPr lang="pl-PL" sz="1800" b="0">
                          <a:solidFill>
                            <a:srgbClr val="1A1A2E"/>
                          </a:solidFill>
                          <a:latin typeface="Segoe UI"/>
                        </a:rPr>
                        <a:t>• błędy gramatyczne</a:t>
                      </a:r>
                    </a:p>
                    <a:p>
                      <a:pPr>
                        <a:lnSpc>
                          <a:spcPct val="150000"/>
                        </a:lnSpc>
                      </a:pPr>
                      <a:r>
                        <a:rPr lang="pl-PL" sz="1800" b="0">
                          <a:solidFill>
                            <a:srgbClr val="1A1A2E"/>
                          </a:solidFill>
                          <a:latin typeface="Segoe UI"/>
                        </a:rPr>
                        <a:t>• „Drogi Pracowiku”</a:t>
                      </a:r>
                    </a:p>
                    <a:p>
                      <a:pPr>
                        <a:lnSpc>
                          <a:spcPct val="150000"/>
                        </a:lnSpc>
                      </a:pPr>
                      <a:r>
                        <a:rPr lang="pl-PL" sz="1800" b="0">
                          <a:solidFill>
                            <a:srgbClr val="1A1A2E"/>
                          </a:solidFill>
                          <a:latin typeface="Segoe UI"/>
                        </a:rPr>
                        <a:t>• „Klinij tu”</a:t>
                      </a:r>
                    </a:p>
                    <a:p>
                      <a:pPr>
                        <a:lnSpc>
                          <a:spcPct val="150000"/>
                        </a:lnSpc>
                      </a:pPr>
                      <a:r>
                        <a:rPr lang="pl-PL" sz="1800" b="0">
                          <a:solidFill>
                            <a:srgbClr val="1A1A2E"/>
                          </a:solidFill>
                          <a:latin typeface="Segoe UI"/>
                        </a:rPr>
                        <a:t>• przelew na Belize</a:t>
                      </a:r>
                    </a:p>
                    <a:p>
                      <a:pPr>
                        <a:lnSpc>
                          <a:spcPct val="150000"/>
                        </a:lnSpc>
                      </a:pPr>
                      <a:r>
                        <a:rPr lang="pl-PL" sz="1800" b="0">
                          <a:solidFill>
                            <a:srgbClr val="1A1A2E"/>
                          </a:solidFill>
                          <a:latin typeface="Segoe UI"/>
                        </a:rPr>
                        <a:t>• dziwna końcówka adresu</a:t>
                      </a:r>
                    </a:p>
                    <a:p>
                      <a:pPr>
                        <a:lnSpc>
                          <a:spcPct val="150000"/>
                        </a:lnSpc>
                      </a:pPr>
                      <a:r>
                        <a:rPr lang="pl-PL" sz="1800" b="0">
                          <a:solidFill>
                            <a:srgbClr val="1A1A2E"/>
                          </a:solidFill>
                          <a:latin typeface="Segoe UI"/>
                        </a:rPr>
                        <a:t>Łatwo było zauważyć.</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Nowa rzeczywistość:</a:t>
                      </a:r>
                    </a:p>
                    <a:p>
                      <a:pPr>
                        <a:lnSpc>
                          <a:spcPct val="150000"/>
                        </a:lnSpc>
                      </a:pPr>
                      <a:r>
                        <a:rPr lang="pl-PL" sz="1800" b="0">
                          <a:solidFill>
                            <a:srgbClr val="1A1A2E"/>
                          </a:solidFill>
                          <a:latin typeface="Segoe UI"/>
                        </a:rPr>
                        <a:t>• perfekcyjna polszczyzna (ChatGPT)</a:t>
                      </a:r>
                    </a:p>
                    <a:p>
                      <a:pPr>
                        <a:lnSpc>
                          <a:spcPct val="150000"/>
                        </a:lnSpc>
                      </a:pPr>
                      <a:r>
                        <a:rPr lang="pl-PL" sz="1800" b="0">
                          <a:solidFill>
                            <a:srgbClr val="1A1A2E"/>
                          </a:solidFill>
                          <a:latin typeface="Segoe UI"/>
                        </a:rPr>
                        <a:t>• kontekstowe odniesienia do Twojej pracy</a:t>
                      </a:r>
                    </a:p>
                    <a:p>
                      <a:pPr>
                        <a:lnSpc>
                          <a:spcPct val="150000"/>
                        </a:lnSpc>
                      </a:pPr>
                      <a:r>
                        <a:rPr lang="pl-PL" sz="1800" b="0">
                          <a:solidFill>
                            <a:srgbClr val="1A1A2E"/>
                          </a:solidFill>
                          <a:latin typeface="Segoe UI"/>
                        </a:rPr>
                        <a:t>• naturalny ton</a:t>
                      </a:r>
                    </a:p>
                    <a:p>
                      <a:pPr>
                        <a:lnSpc>
                          <a:spcPct val="150000"/>
                        </a:lnSpc>
                      </a:pPr>
                      <a:r>
                        <a:rPr lang="pl-PL" sz="1800" b="0">
                          <a:solidFill>
                            <a:srgbClr val="1A1A2E"/>
                          </a:solidFill>
                          <a:latin typeface="Segoe UI"/>
                        </a:rPr>
                        <a:t>• realne firmy w KRS</a:t>
                      </a:r>
                    </a:p>
                    <a:p>
                      <a:pPr>
                        <a:lnSpc>
                          <a:spcPct val="150000"/>
                        </a:lnSpc>
                      </a:pPr>
                      <a:r>
                        <a:rPr lang="pl-PL" sz="1800" b="0">
                          <a:solidFill>
                            <a:srgbClr val="1A1A2E"/>
                          </a:solidFill>
                          <a:latin typeface="Segoe UI"/>
                        </a:rPr>
                        <a:t>• adres różny o 1 znak</a:t>
                      </a:r>
                    </a:p>
                    <a:p>
                      <a:pPr>
                        <a:lnSpc>
                          <a:spcPct val="150000"/>
                        </a:lnSpc>
                      </a:pPr>
                      <a:r>
                        <a:rPr lang="pl-PL" sz="1800" b="0">
                          <a:solidFill>
                            <a:srgbClr val="1A1A2E"/>
                          </a:solidFill>
                          <a:latin typeface="Segoe UI"/>
                        </a:rPr>
                        <a:t>Wygląda lepiej niż Twoje własne maile.</a:t>
                      </a:r>
                    </a:p>
                  </a:txBody>
                  <a:tcPr marL="88900" marR="88900" marT="50800" marB="50800" anchor="ctr">
                    <a:solidFill>
                      <a:srgbClr val="FFFFFF"/>
                    </a:solidFill>
                  </a:tcPr>
                </a:tc>
                <a:extLst>
                  <a:ext uri="{0D108BD9-81ED-4DB2-BD59-A6C34878D82A}">
                    <a16:rowId xmlns:a16="http://schemas.microsoft.com/office/drawing/2014/main" val="10001"/>
                  </a:ext>
                </a:extLst>
              </a:tr>
            </a:tbl>
          </a:graphicData>
        </a:graphic>
      </p:graphicFrame>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3  |  mgr inż. Cezary Graul</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Anatomia maila phishingowego</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8 sygnałów ostrzegawczych — omówimy po kolei</a:t>
            </a:r>
          </a:p>
        </p:txBody>
      </p:sp>
      <p:sp>
        <p:nvSpPr>
          <p:cNvPr id="4" name="Text Placeholder 3"/>
          <p:cNvSpPr>
            <a:spLocks noGrp="1"/>
          </p:cNvSpPr>
          <p:nvPr>
            <p:ph type="body" idx="2"/>
          </p:nvPr>
        </p:nvSpPr>
        <p:spPr>
          <a:xfrm>
            <a:off x="685800" y="1981200"/>
            <a:ext cx="10820400" cy="4368800"/>
          </a:xfrm>
        </p:spPr>
        <p:txBody>
          <a:bodyPr wrap="square" lIns="0" tIns="0" bIns="0">
            <a:noAutofit/>
          </a:bodyPr>
          <a:lstStyle/>
          <a:p>
            <a:pPr marL="285750" indent="-285750">
              <a:lnSpc>
                <a:spcPct val="150000"/>
              </a:lnSpc>
              <a:spcAft>
                <a:spcPts val="400"/>
              </a:spcAft>
              <a:buFont typeface="Arial" pitchFamily="34" charset="0"/>
              <a:buAutoNum type="arabicPeriod"/>
            </a:pPr>
            <a:r>
              <a:rPr lang="pl-PL" sz="1800">
                <a:solidFill>
                  <a:srgbClr val="1A1A2E"/>
                </a:solidFill>
                <a:latin typeface="Segoe UI"/>
              </a:rPr>
              <a:t>Adres mailowy z myślnikiem / literówką</a:t>
            </a:r>
          </a:p>
          <a:p>
            <a:pPr marL="285750" indent="-285750">
              <a:lnSpc>
                <a:spcPct val="150000"/>
              </a:lnSpc>
              <a:spcAft>
                <a:spcPts val="400"/>
              </a:spcAft>
              <a:buFont typeface="Arial" pitchFamily="34" charset="0"/>
              <a:buAutoNum type="arabicPeriod"/>
            </a:pPr>
            <a:r>
              <a:rPr lang="pl-PL" sz="1800">
                <a:solidFill>
                  <a:srgbClr val="1A1A2E"/>
                </a:solidFill>
                <a:latin typeface="Segoe UI"/>
              </a:rPr>
              <a:t>Pilność i presja czasu</a:t>
            </a:r>
          </a:p>
          <a:p>
            <a:pPr marL="285750" indent="-285750">
              <a:lnSpc>
                <a:spcPct val="150000"/>
              </a:lnSpc>
              <a:spcAft>
                <a:spcPts val="400"/>
              </a:spcAft>
              <a:buFont typeface="Arial" pitchFamily="34" charset="0"/>
              <a:buAutoNum type="arabicPeriod"/>
            </a:pPr>
            <a:r>
              <a:rPr lang="pl-PL" sz="1800">
                <a:solidFill>
                  <a:srgbClr val="1A1A2E"/>
                </a:solidFill>
                <a:latin typeface="Segoe UI"/>
              </a:rPr>
              <a:t>Niedostępność osoby („jest na konferencji”)</a:t>
            </a:r>
          </a:p>
          <a:p>
            <a:pPr marL="285750" indent="-285750">
              <a:lnSpc>
                <a:spcPct val="150000"/>
              </a:lnSpc>
              <a:spcAft>
                <a:spcPts val="400"/>
              </a:spcAft>
              <a:buFont typeface="Arial" pitchFamily="34" charset="0"/>
              <a:buAutoNum type="arabicPeriod"/>
            </a:pPr>
            <a:r>
              <a:rPr lang="pl-PL" sz="1800">
                <a:solidFill>
                  <a:srgbClr val="1A1A2E"/>
                </a:solidFill>
                <a:latin typeface="Segoe UI"/>
              </a:rPr>
              <a:t>Pretekst z grantu / projektu</a:t>
            </a:r>
          </a:p>
          <a:p>
            <a:pPr marL="285750" indent="-285750">
              <a:lnSpc>
                <a:spcPct val="150000"/>
              </a:lnSpc>
              <a:spcAft>
                <a:spcPts val="400"/>
              </a:spcAft>
              <a:buFont typeface="Arial" pitchFamily="34" charset="0"/>
              <a:buAutoNum type="arabicPeriod"/>
            </a:pPr>
            <a:r>
              <a:rPr lang="pl-PL" sz="1800">
                <a:solidFill>
                  <a:srgbClr val="1A1A2E"/>
                </a:solidFill>
                <a:latin typeface="Segoe UI"/>
              </a:rPr>
              <a:t>Konkretny numer konta i NIP</a:t>
            </a:r>
          </a:p>
          <a:p>
            <a:pPr marL="285750" indent="-285750">
              <a:lnSpc>
                <a:spcPct val="150000"/>
              </a:lnSpc>
              <a:spcAft>
                <a:spcPts val="400"/>
              </a:spcAft>
              <a:buFont typeface="Arial" pitchFamily="34" charset="0"/>
              <a:buAutoNum type="arabicPeriod"/>
            </a:pPr>
            <a:r>
              <a:rPr lang="pl-PL" sz="1800">
                <a:solidFill>
                  <a:srgbClr val="1A1A2E"/>
                </a:solidFill>
                <a:latin typeface="Segoe UI"/>
              </a:rPr>
              <a:t>Tytuł przelewu wygląda profesjonalnie</a:t>
            </a:r>
          </a:p>
          <a:p>
            <a:pPr marL="285750" indent="-285750">
              <a:lnSpc>
                <a:spcPct val="150000"/>
              </a:lnSpc>
              <a:spcAft>
                <a:spcPts val="400"/>
              </a:spcAft>
              <a:buFont typeface="Arial" pitchFamily="34" charset="0"/>
              <a:buAutoNum type="arabicPeriod"/>
            </a:pPr>
            <a:r>
              <a:rPr lang="pl-PL" sz="1800">
                <a:solidFill>
                  <a:srgbClr val="1A1A2E"/>
                </a:solidFill>
                <a:latin typeface="Segoe UI"/>
              </a:rPr>
              <a:t>Załącznik faktura.pdf (lub .exe ubrany w PDF)</a:t>
            </a:r>
          </a:p>
          <a:p>
            <a:pPr marL="285750" indent="-285750">
              <a:lnSpc>
                <a:spcPct val="150000"/>
              </a:lnSpc>
              <a:spcAft>
                <a:spcPts val="400"/>
              </a:spcAft>
              <a:buFont typeface="Arial" pitchFamily="34" charset="0"/>
              <a:buAutoNum type="arabicPeriod"/>
            </a:pPr>
            <a:r>
              <a:rPr lang="pl-PL" sz="1800">
                <a:solidFill>
                  <a:srgbClr val="1A1A2E"/>
                </a:solidFill>
                <a:latin typeface="Segoe UI"/>
              </a:rPr>
              <a:t>Cały mail napisany przez ChatGPT</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3  |  mgr inż. Cezary Graul</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Przykład realnego maila phishingowego</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Z polskiej uczelni 2025 (anonimizowany)</a:t>
            </a:r>
          </a:p>
        </p:txBody>
      </p:sp>
      <p:sp>
        <p:nvSpPr>
          <p:cNvPr id="11" name="Rounded Rectangle 10" descr="Przykładowy zanonimizowany mail phishingowy: nadawca podszywa się pod profesora (adres z myślnikiem), stosuje presję czasu i prosi o pilny przelew 35 000 zł."/>
          <p:cNvSpPr/>
          <p:nvPr/>
        </p:nvSpPr>
        <p:spPr>
          <a:xfrm>
            <a:off x="685800" y="1981200"/>
            <a:ext cx="10820400" cy="4089400"/>
          </a:xfrm>
          <a:prstGeom prst="roundRect">
            <a:avLst/>
          </a:prstGeom>
          <a:solidFill>
            <a:srgbClr val="EEF3F8"/>
          </a:solidFill>
          <a:ln w="12700">
            <a:solidFill>
              <a:srgbClr val="C7D4E3"/>
            </a:solidFill>
          </a:ln>
          <a:effectLst/>
        </p:spPr>
        <p:style>
          <a:lnRef idx="1">
            <a:schemeClr val="accent1"/>
          </a:lnRef>
          <a:fillRef idx="3">
            <a:schemeClr val="accent1"/>
          </a:fillRef>
          <a:effectRef idx="2">
            <a:schemeClr val="accent1"/>
          </a:effectRef>
          <a:fontRef idx="minor">
            <a:schemeClr val="lt1"/>
          </a:fontRef>
        </p:style>
        <p:txBody>
          <a:bodyPr wrap="square" lIns="152400" tIns="101600" rIns="152400" bIns="101600" rtlCol="0" anchor="t"/>
          <a:lstStyle/>
          <a:p>
            <a:pPr marL="0" indent="0">
              <a:lnSpc>
                <a:spcPct val="120000"/>
              </a:lnSpc>
              <a:buNone/>
            </a:pPr>
            <a:r>
              <a:rPr lang="pl-PL" sz="1800" b="1" dirty="0">
                <a:solidFill>
                  <a:srgbClr val="B00020"/>
                </a:solidFill>
                <a:latin typeface="Consolas"/>
              </a:rPr>
              <a:t>Od:   Prof. dr hab. Jan Kowalski &lt;j.kowalski@uniwersytet-w-x.pl&gt;  ← MYŚLNIK!</a:t>
            </a:r>
          </a:p>
          <a:p>
            <a:pPr marL="0" indent="0">
              <a:lnSpc>
                <a:spcPct val="120000"/>
              </a:lnSpc>
              <a:buNone/>
            </a:pPr>
            <a:r>
              <a:rPr lang="pl-PL" sz="1800" b="0" dirty="0">
                <a:solidFill>
                  <a:srgbClr val="1A1A2E"/>
                </a:solidFill>
                <a:latin typeface="Consolas"/>
              </a:rPr>
              <a:t>Do:   maria.nowak@uniwersytetwx.pl</a:t>
            </a:r>
          </a:p>
          <a:p>
            <a:pPr marL="0" indent="0">
              <a:lnSpc>
                <a:spcPct val="120000"/>
              </a:lnSpc>
              <a:buNone/>
            </a:pPr>
            <a:r>
              <a:rPr lang="pl-PL" sz="1800" b="1" dirty="0">
                <a:solidFill>
                  <a:srgbClr val="1A1A2E"/>
                </a:solidFill>
                <a:latin typeface="Consolas"/>
              </a:rPr>
              <a:t>Temat: </a:t>
            </a:r>
            <a:r>
              <a:rPr lang="pl-PL" sz="1800" b="1" dirty="0" err="1">
                <a:solidFill>
                  <a:srgbClr val="1A1A2E"/>
                </a:solidFill>
                <a:latin typeface="Consolas"/>
              </a:rPr>
              <a:t>Pilne</a:t>
            </a:r>
            <a:r>
              <a:rPr lang="pl-PL" sz="1800" b="1" dirty="0">
                <a:solidFill>
                  <a:srgbClr val="1A1A2E"/>
                </a:solidFill>
                <a:latin typeface="Consolas"/>
              </a:rPr>
              <a:t> — </a:t>
            </a:r>
            <a:r>
              <a:rPr lang="pl-PL" sz="1800" b="1" dirty="0" err="1">
                <a:solidFill>
                  <a:srgbClr val="1A1A2E"/>
                </a:solidFill>
                <a:latin typeface="Consolas"/>
              </a:rPr>
              <a:t>sprawa</a:t>
            </a:r>
            <a:r>
              <a:rPr lang="pl-PL" sz="1800" b="1" dirty="0">
                <a:solidFill>
                  <a:srgbClr val="1A1A2E"/>
                </a:solidFill>
                <a:latin typeface="Consolas"/>
              </a:rPr>
              <a:t> do </a:t>
            </a:r>
            <a:r>
              <a:rPr lang="pl-PL" sz="1800" b="1" dirty="0" err="1">
                <a:solidFill>
                  <a:srgbClr val="1A1A2E"/>
                </a:solidFill>
                <a:latin typeface="Consolas"/>
              </a:rPr>
              <a:t>końca</a:t>
            </a:r>
            <a:r>
              <a:rPr lang="pl-PL" sz="1800" b="1" dirty="0">
                <a:solidFill>
                  <a:srgbClr val="1A1A2E"/>
                </a:solidFill>
                <a:latin typeface="Consolas"/>
              </a:rPr>
              <a:t> </a:t>
            </a:r>
            <a:r>
              <a:rPr lang="pl-PL" sz="1800" b="1" dirty="0" err="1">
                <a:solidFill>
                  <a:srgbClr val="1A1A2E"/>
                </a:solidFill>
                <a:latin typeface="Consolas"/>
              </a:rPr>
              <a:t>dnia</a:t>
            </a:r>
            <a:endParaRPr lang="pl-PL" sz="1400" b="1" dirty="0">
              <a:solidFill>
                <a:srgbClr val="1A1A2E"/>
              </a:solidFill>
              <a:latin typeface="Consolas"/>
            </a:endParaRPr>
          </a:p>
          <a:p>
            <a:pPr marL="0" indent="0">
              <a:lnSpc>
                <a:spcPct val="120000"/>
              </a:lnSpc>
              <a:buNone/>
            </a:pPr>
            <a:endParaRPr lang="pl-PL" sz="1400" b="1" dirty="0">
              <a:solidFill>
                <a:srgbClr val="1A1A2E"/>
              </a:solidFill>
              <a:latin typeface="Consolas"/>
            </a:endParaRPr>
          </a:p>
          <a:p>
            <a:pPr marL="0" indent="0">
              <a:lnSpc>
                <a:spcPct val="120000"/>
              </a:lnSpc>
              <a:buNone/>
            </a:pPr>
            <a:r>
              <a:rPr lang="pl-PL" sz="1800" b="0" dirty="0">
                <a:solidFill>
                  <a:srgbClr val="1A1A2E"/>
                </a:solidFill>
                <a:latin typeface="Consolas"/>
              </a:rPr>
              <a:t>Pani Mario,</a:t>
            </a:r>
          </a:p>
          <a:p>
            <a:pPr marL="0" indent="0">
              <a:lnSpc>
                <a:spcPct val="120000"/>
              </a:lnSpc>
              <a:buNone/>
            </a:pPr>
            <a:r>
              <a:rPr lang="pl-PL" sz="1800" b="0" dirty="0" err="1">
                <a:solidFill>
                  <a:srgbClr val="1A1A2E"/>
                </a:solidFill>
                <a:latin typeface="Consolas"/>
              </a:rPr>
              <a:t>piszę</a:t>
            </a:r>
            <a:r>
              <a:rPr lang="pl-PL" sz="1800" b="0" dirty="0">
                <a:solidFill>
                  <a:srgbClr val="1A1A2E"/>
                </a:solidFill>
                <a:latin typeface="Consolas"/>
              </a:rPr>
              <a:t> w </a:t>
            </a:r>
            <a:r>
              <a:rPr lang="pl-PL" sz="1800" b="0" dirty="0" err="1">
                <a:solidFill>
                  <a:srgbClr val="1A1A2E"/>
                </a:solidFill>
                <a:latin typeface="Consolas"/>
              </a:rPr>
              <a:t>sprawie</a:t>
            </a:r>
            <a:r>
              <a:rPr lang="pl-PL" sz="1800" b="0" dirty="0">
                <a:solidFill>
                  <a:srgbClr val="1A1A2E"/>
                </a:solidFill>
                <a:latin typeface="Consolas"/>
              </a:rPr>
              <a:t> </a:t>
            </a:r>
            <a:r>
              <a:rPr lang="pl-PL" sz="1800" b="0" dirty="0" err="1">
                <a:solidFill>
                  <a:srgbClr val="1A1A2E"/>
                </a:solidFill>
                <a:latin typeface="Consolas"/>
              </a:rPr>
              <a:t>pilnej</a:t>
            </a:r>
            <a:r>
              <a:rPr lang="pl-PL" sz="1800" b="0" dirty="0">
                <a:solidFill>
                  <a:srgbClr val="1A1A2E"/>
                </a:solidFill>
                <a:latin typeface="Consolas"/>
              </a:rPr>
              <a:t> — </a:t>
            </a:r>
            <a:r>
              <a:rPr lang="pl-PL" sz="1800" b="0" dirty="0" err="1">
                <a:solidFill>
                  <a:srgbClr val="1A1A2E"/>
                </a:solidFill>
                <a:latin typeface="Consolas"/>
              </a:rPr>
              <a:t>muszę</a:t>
            </a:r>
            <a:r>
              <a:rPr lang="pl-PL" sz="1800" b="0" dirty="0">
                <a:solidFill>
                  <a:srgbClr val="1A1A2E"/>
                </a:solidFill>
                <a:latin typeface="Consolas"/>
              </a:rPr>
              <a:t> </a:t>
            </a:r>
            <a:r>
              <a:rPr lang="pl-PL" sz="1800" b="0" dirty="0" err="1">
                <a:solidFill>
                  <a:srgbClr val="1A1A2E"/>
                </a:solidFill>
                <a:latin typeface="Consolas"/>
              </a:rPr>
              <a:t>dziś</a:t>
            </a:r>
            <a:r>
              <a:rPr lang="pl-PL" sz="1800" b="0" dirty="0">
                <a:solidFill>
                  <a:srgbClr val="1A1A2E"/>
                </a:solidFill>
                <a:latin typeface="Consolas"/>
              </a:rPr>
              <a:t> </a:t>
            </a:r>
            <a:r>
              <a:rPr lang="pl-PL" sz="1800" b="0" dirty="0" err="1">
                <a:solidFill>
                  <a:srgbClr val="1A1A2E"/>
                </a:solidFill>
                <a:latin typeface="Consolas"/>
              </a:rPr>
              <a:t>wieczorem</a:t>
            </a:r>
            <a:r>
              <a:rPr lang="pl-PL" sz="1800" b="0" dirty="0">
                <a:solidFill>
                  <a:srgbClr val="1A1A2E"/>
                </a:solidFill>
                <a:latin typeface="Consolas"/>
              </a:rPr>
              <a:t> </a:t>
            </a:r>
            <a:r>
              <a:rPr lang="pl-PL" sz="1800" b="0" dirty="0" err="1">
                <a:solidFill>
                  <a:srgbClr val="1A1A2E"/>
                </a:solidFill>
                <a:latin typeface="Consolas"/>
              </a:rPr>
              <a:t>podpisać</a:t>
            </a:r>
            <a:r>
              <a:rPr lang="pl-PL" sz="1800" b="0" dirty="0">
                <a:solidFill>
                  <a:srgbClr val="1A1A2E"/>
                </a:solidFill>
                <a:latin typeface="Consolas"/>
              </a:rPr>
              <a:t> </a:t>
            </a:r>
            <a:r>
              <a:rPr lang="pl-PL" sz="1800" b="0" dirty="0" err="1">
                <a:solidFill>
                  <a:srgbClr val="1A1A2E"/>
                </a:solidFill>
                <a:latin typeface="Consolas"/>
              </a:rPr>
              <a:t>umowę</a:t>
            </a:r>
            <a:r>
              <a:rPr lang="pl-PL" sz="1800" b="0" dirty="0">
                <a:solidFill>
                  <a:srgbClr val="1A1A2E"/>
                </a:solidFill>
                <a:latin typeface="Consolas"/>
              </a:rPr>
              <a:t> </a:t>
            </a:r>
            <a:r>
              <a:rPr lang="pl-PL" sz="1800" b="0" dirty="0" err="1">
                <a:solidFill>
                  <a:srgbClr val="1A1A2E"/>
                </a:solidFill>
                <a:latin typeface="Consolas"/>
              </a:rPr>
              <a:t>na</a:t>
            </a:r>
            <a:r>
              <a:rPr lang="pl-PL" sz="1800" b="0" dirty="0">
                <a:solidFill>
                  <a:srgbClr val="1A1A2E"/>
                </a:solidFill>
                <a:latin typeface="Consolas"/>
              </a:rPr>
              <a:t> </a:t>
            </a:r>
            <a:r>
              <a:rPr lang="pl-PL" sz="1800" b="0" dirty="0" err="1">
                <a:solidFill>
                  <a:srgbClr val="1A1A2E"/>
                </a:solidFill>
                <a:latin typeface="Consolas"/>
              </a:rPr>
              <a:t>zakup</a:t>
            </a:r>
            <a:endParaRPr lang="pl-PL" sz="1400" b="0" dirty="0">
              <a:solidFill>
                <a:srgbClr val="1A1A2E"/>
              </a:solidFill>
              <a:latin typeface="Consolas"/>
            </a:endParaRPr>
          </a:p>
          <a:p>
            <a:pPr marL="0" indent="0">
              <a:lnSpc>
                <a:spcPct val="120000"/>
              </a:lnSpc>
              <a:buNone/>
            </a:pPr>
            <a:r>
              <a:rPr lang="pl-PL" sz="1800" b="0" dirty="0" err="1">
                <a:solidFill>
                  <a:srgbClr val="1A1A2E"/>
                </a:solidFill>
                <a:latin typeface="Consolas"/>
              </a:rPr>
              <a:t>oprogramowania</a:t>
            </a:r>
            <a:r>
              <a:rPr lang="pl-PL" sz="1800" b="0" dirty="0">
                <a:solidFill>
                  <a:srgbClr val="1A1A2E"/>
                </a:solidFill>
                <a:latin typeface="Consolas"/>
              </a:rPr>
              <a:t> </a:t>
            </a:r>
            <a:r>
              <a:rPr lang="pl-PL" sz="1800" b="0" dirty="0" err="1">
                <a:solidFill>
                  <a:srgbClr val="1A1A2E"/>
                </a:solidFill>
                <a:latin typeface="Consolas"/>
              </a:rPr>
              <a:t>edukacyjnego</a:t>
            </a:r>
            <a:r>
              <a:rPr lang="pl-PL" sz="1800" b="0" dirty="0">
                <a:solidFill>
                  <a:srgbClr val="1A1A2E"/>
                </a:solidFill>
                <a:latin typeface="Consolas"/>
              </a:rPr>
              <a:t> </a:t>
            </a:r>
            <a:r>
              <a:rPr lang="pl-PL" sz="1800" b="0" dirty="0" err="1">
                <a:solidFill>
                  <a:srgbClr val="1A1A2E"/>
                </a:solidFill>
                <a:latin typeface="Consolas"/>
              </a:rPr>
              <a:t>dla</a:t>
            </a:r>
            <a:r>
              <a:rPr lang="pl-PL" sz="1800" b="0" dirty="0">
                <a:solidFill>
                  <a:srgbClr val="1A1A2E"/>
                </a:solidFill>
                <a:latin typeface="Consolas"/>
              </a:rPr>
              <a:t> </a:t>
            </a:r>
            <a:r>
              <a:rPr lang="pl-PL" sz="1800" b="0" dirty="0" err="1">
                <a:solidFill>
                  <a:srgbClr val="1A1A2E"/>
                </a:solidFill>
                <a:latin typeface="Consolas"/>
              </a:rPr>
              <a:t>zespołu</a:t>
            </a:r>
            <a:r>
              <a:rPr lang="pl-PL" sz="1800" b="0" dirty="0">
                <a:solidFill>
                  <a:srgbClr val="1A1A2E"/>
                </a:solidFill>
                <a:latin typeface="Consolas"/>
              </a:rPr>
              <a:t> </a:t>
            </a:r>
            <a:r>
              <a:rPr lang="pl-PL" sz="1800" b="0" dirty="0" err="1">
                <a:solidFill>
                  <a:srgbClr val="1A1A2E"/>
                </a:solidFill>
                <a:latin typeface="Consolas"/>
              </a:rPr>
              <a:t>badawczego</a:t>
            </a:r>
            <a:r>
              <a:rPr lang="pl-PL" sz="1800" b="0" dirty="0">
                <a:solidFill>
                  <a:srgbClr val="1A1A2E"/>
                </a:solidFill>
                <a:latin typeface="Consolas"/>
              </a:rPr>
              <a:t> (grant </a:t>
            </a:r>
            <a:r>
              <a:rPr lang="pl-PL" sz="1800" b="0" dirty="0" err="1">
                <a:solidFill>
                  <a:srgbClr val="1A1A2E"/>
                </a:solidFill>
                <a:latin typeface="Consolas"/>
              </a:rPr>
              <a:t>NCBiR</a:t>
            </a:r>
            <a:r>
              <a:rPr lang="pl-PL" sz="1800" b="0" dirty="0">
                <a:solidFill>
                  <a:srgbClr val="1A1A2E"/>
                </a:solidFill>
                <a:latin typeface="Consolas"/>
              </a:rPr>
              <a:t> PO_2024/142).</a:t>
            </a:r>
          </a:p>
          <a:p>
            <a:pPr marL="0" indent="0">
              <a:lnSpc>
                <a:spcPct val="120000"/>
              </a:lnSpc>
              <a:buNone/>
            </a:pPr>
            <a:r>
              <a:rPr lang="pl-PL" sz="1800" b="0" dirty="0">
                <a:solidFill>
                  <a:srgbClr val="1A1A2E"/>
                </a:solidFill>
                <a:latin typeface="Consolas"/>
              </a:rPr>
              <a:t>Termin </a:t>
            </a:r>
            <a:r>
              <a:rPr lang="pl-PL" sz="1800" b="0" dirty="0" err="1">
                <a:solidFill>
                  <a:srgbClr val="1A1A2E"/>
                </a:solidFill>
                <a:latin typeface="Consolas"/>
              </a:rPr>
              <a:t>upływa</a:t>
            </a:r>
            <a:r>
              <a:rPr lang="pl-PL" sz="1800" b="0" dirty="0">
                <a:solidFill>
                  <a:srgbClr val="1A1A2E"/>
                </a:solidFill>
                <a:latin typeface="Consolas"/>
              </a:rPr>
              <a:t> o </a:t>
            </a:r>
            <a:r>
              <a:rPr lang="pl-PL" sz="1800" b="0" dirty="0" err="1">
                <a:solidFill>
                  <a:srgbClr val="1A1A2E"/>
                </a:solidFill>
                <a:latin typeface="Consolas"/>
              </a:rPr>
              <a:t>północy</a:t>
            </a:r>
            <a:r>
              <a:rPr lang="pl-PL" sz="1800" b="0" dirty="0">
                <a:solidFill>
                  <a:srgbClr val="1A1A2E"/>
                </a:solidFill>
                <a:latin typeface="Consolas"/>
              </a:rPr>
              <a:t>, a </a:t>
            </a:r>
            <a:r>
              <a:rPr lang="pl-PL" sz="1800" b="0" dirty="0" err="1">
                <a:solidFill>
                  <a:srgbClr val="1A1A2E"/>
                </a:solidFill>
                <a:latin typeface="Consolas"/>
              </a:rPr>
              <a:t>jestem</a:t>
            </a:r>
            <a:r>
              <a:rPr lang="pl-PL" sz="1800" b="0" dirty="0">
                <a:solidFill>
                  <a:srgbClr val="1A1A2E"/>
                </a:solidFill>
                <a:latin typeface="Consolas"/>
              </a:rPr>
              <a:t> </a:t>
            </a:r>
            <a:r>
              <a:rPr lang="pl-PL" sz="1800" b="0" dirty="0" err="1">
                <a:solidFill>
                  <a:srgbClr val="1A1A2E"/>
                </a:solidFill>
                <a:latin typeface="Consolas"/>
              </a:rPr>
              <a:t>na</a:t>
            </a:r>
            <a:r>
              <a:rPr lang="pl-PL" sz="1800" b="0" dirty="0">
                <a:solidFill>
                  <a:srgbClr val="1A1A2E"/>
                </a:solidFill>
                <a:latin typeface="Consolas"/>
              </a:rPr>
              <a:t> </a:t>
            </a:r>
            <a:r>
              <a:rPr lang="pl-PL" sz="1800" b="0" dirty="0" err="1">
                <a:solidFill>
                  <a:srgbClr val="1A1A2E"/>
                </a:solidFill>
                <a:latin typeface="Consolas"/>
              </a:rPr>
              <a:t>konferencji</a:t>
            </a:r>
            <a:r>
              <a:rPr lang="pl-PL" sz="1800" b="0" dirty="0">
                <a:solidFill>
                  <a:srgbClr val="1A1A2E"/>
                </a:solidFill>
                <a:latin typeface="Consolas"/>
              </a:rPr>
              <a:t> w </a:t>
            </a:r>
            <a:r>
              <a:rPr lang="pl-PL" sz="1800" b="0" dirty="0" err="1">
                <a:solidFill>
                  <a:srgbClr val="1A1A2E"/>
                </a:solidFill>
                <a:latin typeface="Consolas"/>
              </a:rPr>
              <a:t>Berlinie</a:t>
            </a:r>
            <a:r>
              <a:rPr lang="pl-PL" sz="1800" b="0" dirty="0">
                <a:solidFill>
                  <a:srgbClr val="1A1A2E"/>
                </a:solidFill>
                <a:latin typeface="Consolas"/>
              </a:rPr>
              <a:t> </a:t>
            </a:r>
            <a:r>
              <a:rPr lang="pl-PL" sz="1800" b="0" dirty="0" err="1">
                <a:solidFill>
                  <a:srgbClr val="1A1A2E"/>
                </a:solidFill>
                <a:latin typeface="Consolas"/>
              </a:rPr>
              <a:t>i</a:t>
            </a:r>
            <a:r>
              <a:rPr lang="pl-PL" sz="1800" b="0" dirty="0">
                <a:solidFill>
                  <a:srgbClr val="1A1A2E"/>
                </a:solidFill>
                <a:latin typeface="Consolas"/>
              </a:rPr>
              <a:t> </a:t>
            </a:r>
            <a:r>
              <a:rPr lang="pl-PL" sz="1800" b="0" dirty="0" err="1">
                <a:solidFill>
                  <a:srgbClr val="1A1A2E"/>
                </a:solidFill>
                <a:latin typeface="Consolas"/>
              </a:rPr>
              <a:t>nie</a:t>
            </a:r>
            <a:r>
              <a:rPr lang="pl-PL" sz="1800" b="0" dirty="0">
                <a:solidFill>
                  <a:srgbClr val="1A1A2E"/>
                </a:solidFill>
                <a:latin typeface="Consolas"/>
              </a:rPr>
              <a:t> mam </a:t>
            </a:r>
            <a:r>
              <a:rPr lang="pl-PL" sz="1800" b="0" dirty="0" err="1">
                <a:solidFill>
                  <a:srgbClr val="1A1A2E"/>
                </a:solidFill>
                <a:latin typeface="Consolas"/>
              </a:rPr>
              <a:t>dostępu</a:t>
            </a:r>
            <a:endParaRPr lang="pl-PL" sz="1400" b="0" dirty="0">
              <a:solidFill>
                <a:srgbClr val="1A1A2E"/>
              </a:solidFill>
              <a:latin typeface="Consolas"/>
            </a:endParaRPr>
          </a:p>
          <a:p>
            <a:pPr marL="0" indent="0">
              <a:lnSpc>
                <a:spcPct val="120000"/>
              </a:lnSpc>
              <a:buNone/>
            </a:pPr>
            <a:r>
              <a:rPr lang="pl-PL" sz="1800" b="0" dirty="0">
                <a:solidFill>
                  <a:srgbClr val="1A1A2E"/>
                </a:solidFill>
                <a:latin typeface="Consolas"/>
              </a:rPr>
              <a:t>do </a:t>
            </a:r>
            <a:r>
              <a:rPr lang="pl-PL" sz="1800" b="0" dirty="0" err="1">
                <a:solidFill>
                  <a:srgbClr val="1A1A2E"/>
                </a:solidFill>
                <a:latin typeface="Consolas"/>
              </a:rPr>
              <a:t>bankowości</a:t>
            </a:r>
            <a:r>
              <a:rPr lang="pl-PL" sz="1800" b="0" dirty="0">
                <a:solidFill>
                  <a:srgbClr val="1A1A2E"/>
                </a:solidFill>
                <a:latin typeface="Consolas"/>
              </a:rPr>
              <a:t> </a:t>
            </a:r>
            <a:r>
              <a:rPr lang="pl-PL" sz="1800" b="0" dirty="0" err="1">
                <a:solidFill>
                  <a:srgbClr val="1A1A2E"/>
                </a:solidFill>
                <a:latin typeface="Consolas"/>
              </a:rPr>
              <a:t>elektronicznej</a:t>
            </a:r>
            <a:r>
              <a:rPr lang="pl-PL" sz="1800" b="0" dirty="0">
                <a:solidFill>
                  <a:srgbClr val="1A1A2E"/>
                </a:solidFill>
                <a:latin typeface="Consolas"/>
              </a:rPr>
              <a:t>.</a:t>
            </a:r>
          </a:p>
          <a:p>
            <a:pPr marL="0" indent="0">
              <a:lnSpc>
                <a:spcPct val="120000"/>
              </a:lnSpc>
              <a:buNone/>
            </a:pPr>
            <a:r>
              <a:rPr lang="pl-PL" sz="1800" b="0" dirty="0" err="1">
                <a:solidFill>
                  <a:srgbClr val="1A1A2E"/>
                </a:solidFill>
                <a:latin typeface="Consolas"/>
              </a:rPr>
              <a:t>Czy</a:t>
            </a:r>
            <a:r>
              <a:rPr lang="pl-PL" sz="1800" b="0" dirty="0">
                <a:solidFill>
                  <a:srgbClr val="1A1A2E"/>
                </a:solidFill>
                <a:latin typeface="Consolas"/>
              </a:rPr>
              <a:t> </a:t>
            </a:r>
            <a:r>
              <a:rPr lang="pl-PL" sz="1800" b="0" dirty="0" err="1">
                <a:solidFill>
                  <a:srgbClr val="1A1A2E"/>
                </a:solidFill>
                <a:latin typeface="Consolas"/>
              </a:rPr>
              <a:t>mogłaby</a:t>
            </a:r>
            <a:r>
              <a:rPr lang="pl-PL" sz="1800" b="0" dirty="0">
                <a:solidFill>
                  <a:srgbClr val="1A1A2E"/>
                </a:solidFill>
                <a:latin typeface="Consolas"/>
              </a:rPr>
              <a:t> Pani </a:t>
            </a:r>
            <a:r>
              <a:rPr lang="pl-PL" sz="1800" b="0" dirty="0" err="1">
                <a:solidFill>
                  <a:srgbClr val="1A1A2E"/>
                </a:solidFill>
                <a:latin typeface="Consolas"/>
              </a:rPr>
              <a:t>uregulować</a:t>
            </a:r>
            <a:r>
              <a:rPr lang="pl-PL" sz="1800" b="0" dirty="0">
                <a:solidFill>
                  <a:srgbClr val="1A1A2E"/>
                </a:solidFill>
                <a:latin typeface="Consolas"/>
              </a:rPr>
              <a:t> </a:t>
            </a:r>
            <a:r>
              <a:rPr lang="pl-PL" sz="1800" b="0" dirty="0" err="1">
                <a:solidFill>
                  <a:srgbClr val="1A1A2E"/>
                </a:solidFill>
                <a:latin typeface="Consolas"/>
              </a:rPr>
              <a:t>przelew</a:t>
            </a:r>
            <a:r>
              <a:rPr lang="pl-PL" sz="1800" b="0" dirty="0">
                <a:solidFill>
                  <a:srgbClr val="1A1A2E"/>
                </a:solidFill>
                <a:latin typeface="Consolas"/>
              </a:rPr>
              <a:t> z </a:t>
            </a:r>
            <a:r>
              <a:rPr lang="pl-PL" sz="1800" b="0" dirty="0" err="1">
                <a:solidFill>
                  <a:srgbClr val="1A1A2E"/>
                </a:solidFill>
                <a:latin typeface="Consolas"/>
              </a:rPr>
              <a:t>konta</a:t>
            </a:r>
            <a:r>
              <a:rPr lang="pl-PL" sz="1800" b="0" dirty="0">
                <a:solidFill>
                  <a:srgbClr val="1A1A2E"/>
                </a:solidFill>
                <a:latin typeface="Consolas"/>
              </a:rPr>
              <a:t> </a:t>
            </a:r>
            <a:r>
              <a:rPr lang="pl-PL" sz="1800" b="0" dirty="0" err="1">
                <a:solidFill>
                  <a:srgbClr val="1A1A2E"/>
                </a:solidFill>
                <a:latin typeface="Consolas"/>
              </a:rPr>
              <a:t>katedry</a:t>
            </a:r>
            <a:r>
              <a:rPr lang="pl-PL" sz="1800" b="0" dirty="0">
                <a:solidFill>
                  <a:srgbClr val="1A1A2E"/>
                </a:solidFill>
                <a:latin typeface="Consolas"/>
              </a:rPr>
              <a:t> (35 000 </a:t>
            </a:r>
            <a:r>
              <a:rPr lang="pl-PL" sz="1800" b="0" dirty="0" err="1">
                <a:solidFill>
                  <a:srgbClr val="1A1A2E"/>
                </a:solidFill>
                <a:latin typeface="Consolas"/>
              </a:rPr>
              <a:t>zł</a:t>
            </a:r>
            <a:r>
              <a:rPr lang="pl-PL" sz="1800" b="0" dirty="0">
                <a:solidFill>
                  <a:srgbClr val="1A1A2E"/>
                </a:solidFill>
                <a:latin typeface="Consolas"/>
              </a:rPr>
              <a:t> </a:t>
            </a:r>
            <a:r>
              <a:rPr lang="pl-PL" sz="1800" b="0" dirty="0" err="1">
                <a:solidFill>
                  <a:srgbClr val="1A1A2E"/>
                </a:solidFill>
                <a:latin typeface="Consolas"/>
              </a:rPr>
              <a:t>netto</a:t>
            </a:r>
            <a:r>
              <a:rPr lang="pl-PL" sz="1800" b="0" dirty="0">
                <a:solidFill>
                  <a:srgbClr val="1A1A2E"/>
                </a:solidFill>
                <a:latin typeface="Consolas"/>
              </a:rPr>
              <a:t>)</a:t>
            </a:r>
          </a:p>
          <a:p>
            <a:pPr marL="0" indent="0">
              <a:lnSpc>
                <a:spcPct val="120000"/>
              </a:lnSpc>
              <a:buNone/>
            </a:pPr>
            <a:r>
              <a:rPr lang="pl-PL" sz="1800" b="0" dirty="0" err="1">
                <a:solidFill>
                  <a:srgbClr val="1A1A2E"/>
                </a:solidFill>
                <a:latin typeface="Consolas"/>
              </a:rPr>
              <a:t>na</a:t>
            </a:r>
            <a:r>
              <a:rPr lang="pl-PL" sz="1800" b="0" dirty="0">
                <a:solidFill>
                  <a:srgbClr val="1A1A2E"/>
                </a:solidFill>
                <a:latin typeface="Consolas"/>
              </a:rPr>
              <a:t> </a:t>
            </a:r>
            <a:r>
              <a:rPr lang="pl-PL" sz="1800" b="0" dirty="0" err="1">
                <a:solidFill>
                  <a:srgbClr val="1A1A2E"/>
                </a:solidFill>
                <a:latin typeface="Consolas"/>
              </a:rPr>
              <a:t>konto</a:t>
            </a:r>
            <a:r>
              <a:rPr lang="pl-PL" sz="1800" b="0" dirty="0">
                <a:solidFill>
                  <a:srgbClr val="1A1A2E"/>
                </a:solidFill>
                <a:latin typeface="Consolas"/>
              </a:rPr>
              <a:t>: 12 1234 5678 9012 3456 7890 1234? Faktura w </a:t>
            </a:r>
            <a:r>
              <a:rPr lang="pl-PL" sz="1800" b="0" dirty="0" err="1">
                <a:solidFill>
                  <a:srgbClr val="1A1A2E"/>
                </a:solidFill>
                <a:latin typeface="Consolas"/>
              </a:rPr>
              <a:t>załączniku</a:t>
            </a:r>
            <a:r>
              <a:rPr lang="pl-PL" sz="1800" b="0" dirty="0">
                <a:solidFill>
                  <a:srgbClr val="1A1A2E"/>
                </a:solidFill>
                <a:latin typeface="Consolas"/>
              </a:rPr>
              <a:t>.</a:t>
            </a:r>
          </a:p>
        </p:txBody>
      </p:sp>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3  |  mgr inż. Cezary Graul</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5 typów phishingu, które musisz znać</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Mapa zagrożeń 2026</a:t>
            </a:r>
          </a:p>
        </p:txBody>
      </p:sp>
      <p:graphicFrame>
        <p:nvGraphicFramePr>
          <p:cNvPr id="11" name="Table 10" descr="Tabela pięciu typów phishingu z kanałem, przykładem i poziomem ryzyka."/>
          <p:cNvGraphicFramePr>
            <a:graphicFrameLocks noGrp="1"/>
          </p:cNvGraphicFramePr>
          <p:nvPr/>
        </p:nvGraphicFramePr>
        <p:xfrm>
          <a:off x="698500" y="2006600"/>
          <a:ext cx="10795000" cy="2771778"/>
        </p:xfrm>
        <a:graphic>
          <a:graphicData uri="http://schemas.openxmlformats.org/drawingml/2006/table">
            <a:tbl>
              <a:tblPr firstRow="1">
                <a:tableStyleId>{5C22544A-7EE6-4342-B048-85BDC9FD1C3A}</a:tableStyleId>
              </a:tblPr>
              <a:tblGrid>
                <a:gridCol w="2159000">
                  <a:extLst>
                    <a:ext uri="{9D8B030D-6E8A-4147-A177-3AD203B41FA5}">
                      <a16:colId xmlns:a16="http://schemas.microsoft.com/office/drawing/2014/main" val="20000"/>
                    </a:ext>
                  </a:extLst>
                </a:gridCol>
                <a:gridCol w="3302000">
                  <a:extLst>
                    <a:ext uri="{9D8B030D-6E8A-4147-A177-3AD203B41FA5}">
                      <a16:colId xmlns:a16="http://schemas.microsoft.com/office/drawing/2014/main" val="20001"/>
                    </a:ext>
                  </a:extLst>
                </a:gridCol>
                <a:gridCol w="3175000">
                  <a:extLst>
                    <a:ext uri="{9D8B030D-6E8A-4147-A177-3AD203B41FA5}">
                      <a16:colId xmlns:a16="http://schemas.microsoft.com/office/drawing/2014/main" val="20002"/>
                    </a:ext>
                  </a:extLst>
                </a:gridCol>
                <a:gridCol w="2159000">
                  <a:extLst>
                    <a:ext uri="{9D8B030D-6E8A-4147-A177-3AD203B41FA5}">
                      <a16:colId xmlns:a16="http://schemas.microsoft.com/office/drawing/2014/main" val="20003"/>
                    </a:ext>
                  </a:extLst>
                </a:gridCol>
              </a:tblGrid>
              <a:tr h="444500">
                <a:tc>
                  <a:txBody>
                    <a:bodyPr/>
                    <a:lstStyle/>
                    <a:p>
                      <a:pPr>
                        <a:lnSpc>
                          <a:spcPct val="150000"/>
                        </a:lnSpc>
                      </a:pPr>
                      <a:r>
                        <a:rPr lang="pl-PL" sz="1800" b="1">
                          <a:solidFill>
                            <a:srgbClr val="FFFFFF"/>
                          </a:solidFill>
                          <a:latin typeface="Segoe UI"/>
                        </a:rPr>
                        <a:t>Typ</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Kanał</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Przykład</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Ryzyko</a:t>
                      </a:r>
                    </a:p>
                  </a:txBody>
                  <a:tcPr marL="88900" marR="88900" marT="50800" marB="50800" anchor="ctr">
                    <a:solidFill>
                      <a:srgbClr val="0B2E59"/>
                    </a:solidFill>
                  </a:tcPr>
                </a:tc>
                <a:extLst>
                  <a:ext uri="{0D108BD9-81ED-4DB2-BD59-A6C34878D82A}">
                    <a16:rowId xmlns:a16="http://schemas.microsoft.com/office/drawing/2014/main" val="10000"/>
                  </a:ext>
                </a:extLst>
              </a:tr>
              <a:tr h="368300">
                <a:tc>
                  <a:txBody>
                    <a:bodyPr/>
                    <a:lstStyle/>
                    <a:p>
                      <a:pPr>
                        <a:lnSpc>
                          <a:spcPct val="150000"/>
                        </a:lnSpc>
                      </a:pPr>
                      <a:r>
                        <a:rPr lang="pl-PL" sz="1800" b="0">
                          <a:solidFill>
                            <a:srgbClr val="1A1A2E"/>
                          </a:solidFill>
                          <a:latin typeface="Segoe UI"/>
                        </a:rPr>
                        <a:t>Email phishing</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Fałszywy mail</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Klasyk</a:t>
                      </a:r>
                    </a:p>
                  </a:txBody>
                  <a:tcPr marL="88900" marR="88900" marT="50800" marB="50800" anchor="ctr">
                    <a:solidFill>
                      <a:srgbClr val="FFFFFF"/>
                    </a:solidFill>
                  </a:tcPr>
                </a:tc>
                <a:tc>
                  <a:txBody>
                    <a:bodyPr/>
                    <a:lstStyle/>
                    <a:p>
                      <a:pPr>
                        <a:lnSpc>
                          <a:spcPct val="150000"/>
                        </a:lnSpc>
                      </a:pPr>
                      <a:r>
                        <a:rPr lang="pl-PL" sz="1800" b="1">
                          <a:solidFill>
                            <a:srgbClr val="1A1A2E"/>
                          </a:solidFill>
                          <a:latin typeface="Segoe UI"/>
                        </a:rPr>
                        <a:t>Średni</a:t>
                      </a:r>
                    </a:p>
                  </a:txBody>
                  <a:tcPr marL="88900" marR="88900" marT="50800" marB="50800" anchor="ctr">
                    <a:solidFill>
                      <a:srgbClr val="FFFFFF"/>
                    </a:solidFill>
                  </a:tcPr>
                </a:tc>
                <a:extLst>
                  <a:ext uri="{0D108BD9-81ED-4DB2-BD59-A6C34878D82A}">
                    <a16:rowId xmlns:a16="http://schemas.microsoft.com/office/drawing/2014/main" val="10001"/>
                  </a:ext>
                </a:extLst>
              </a:tr>
              <a:tr h="368300">
                <a:tc>
                  <a:txBody>
                    <a:bodyPr/>
                    <a:lstStyle/>
                    <a:p>
                      <a:pPr>
                        <a:lnSpc>
                          <a:spcPct val="150000"/>
                        </a:lnSpc>
                      </a:pPr>
                      <a:r>
                        <a:rPr lang="pl-PL" sz="1800" b="0">
                          <a:solidFill>
                            <a:srgbClr val="1A1A2E"/>
                          </a:solidFill>
                          <a:latin typeface="Segoe UI"/>
                        </a:rPr>
                        <a:t>Spear phishing</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Mail do konkretnej osoby</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Celowany</a:t>
                      </a:r>
                    </a:p>
                  </a:txBody>
                  <a:tcPr marL="88900" marR="88900" marT="50800" marB="50800" anchor="ctr">
                    <a:solidFill>
                      <a:srgbClr val="EEF3F8"/>
                    </a:solidFill>
                  </a:tcPr>
                </a:tc>
                <a:tc>
                  <a:txBody>
                    <a:bodyPr/>
                    <a:lstStyle/>
                    <a:p>
                      <a:pPr>
                        <a:lnSpc>
                          <a:spcPct val="150000"/>
                        </a:lnSpc>
                      </a:pPr>
                      <a:r>
                        <a:rPr lang="pl-PL" sz="1800" b="1">
                          <a:solidFill>
                            <a:srgbClr val="B00020"/>
                          </a:solidFill>
                          <a:latin typeface="Segoe UI"/>
                        </a:rPr>
                        <a:t>KRYTYCZNY</a:t>
                      </a:r>
                    </a:p>
                  </a:txBody>
                  <a:tcPr marL="88900" marR="88900" marT="50800" marB="50800" anchor="ctr">
                    <a:solidFill>
                      <a:srgbClr val="EEF3F8"/>
                    </a:solidFill>
                  </a:tcPr>
                </a:tc>
                <a:extLst>
                  <a:ext uri="{0D108BD9-81ED-4DB2-BD59-A6C34878D82A}">
                    <a16:rowId xmlns:a16="http://schemas.microsoft.com/office/drawing/2014/main" val="10002"/>
                  </a:ext>
                </a:extLst>
              </a:tr>
              <a:tr h="368300">
                <a:tc>
                  <a:txBody>
                    <a:bodyPr/>
                    <a:lstStyle/>
                    <a:p>
                      <a:pPr>
                        <a:lnSpc>
                          <a:spcPct val="150000"/>
                        </a:lnSpc>
                      </a:pPr>
                      <a:r>
                        <a:rPr lang="pl-PL" sz="1800" b="0">
                          <a:solidFill>
                            <a:srgbClr val="1A1A2E"/>
                          </a:solidFill>
                          <a:latin typeface="Segoe UI"/>
                        </a:rPr>
                        <a:t>Smishing</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SMS</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„Twoja paczka”</a:t>
                      </a:r>
                    </a:p>
                  </a:txBody>
                  <a:tcPr marL="88900" marR="88900" marT="50800" marB="50800" anchor="ctr">
                    <a:solidFill>
                      <a:srgbClr val="FFFFFF"/>
                    </a:solidFill>
                  </a:tcPr>
                </a:tc>
                <a:tc>
                  <a:txBody>
                    <a:bodyPr/>
                    <a:lstStyle/>
                    <a:p>
                      <a:pPr>
                        <a:lnSpc>
                          <a:spcPct val="150000"/>
                        </a:lnSpc>
                      </a:pPr>
                      <a:r>
                        <a:rPr lang="pl-PL" sz="1800" b="1">
                          <a:solidFill>
                            <a:srgbClr val="1A1A2E"/>
                          </a:solidFill>
                          <a:latin typeface="Segoe UI"/>
                        </a:rPr>
                        <a:t>Średni</a:t>
                      </a:r>
                    </a:p>
                  </a:txBody>
                  <a:tcPr marL="88900" marR="88900" marT="50800" marB="50800" anchor="ctr">
                    <a:solidFill>
                      <a:srgbClr val="FFFFFF"/>
                    </a:solidFill>
                  </a:tcPr>
                </a:tc>
                <a:extLst>
                  <a:ext uri="{0D108BD9-81ED-4DB2-BD59-A6C34878D82A}">
                    <a16:rowId xmlns:a16="http://schemas.microsoft.com/office/drawing/2014/main" val="10003"/>
                  </a:ext>
                </a:extLst>
              </a:tr>
              <a:tr h="368300">
                <a:tc>
                  <a:txBody>
                    <a:bodyPr/>
                    <a:lstStyle/>
                    <a:p>
                      <a:pPr>
                        <a:lnSpc>
                          <a:spcPct val="150000"/>
                        </a:lnSpc>
                      </a:pPr>
                      <a:r>
                        <a:rPr lang="pl-PL" sz="1800" b="0">
                          <a:solidFill>
                            <a:srgbClr val="1A1A2E"/>
                          </a:solidFill>
                          <a:latin typeface="Segoe UI"/>
                        </a:rPr>
                        <a:t>Quishing</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Kod QR</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Plakat „Free Wi-Fi”</a:t>
                      </a:r>
                    </a:p>
                  </a:txBody>
                  <a:tcPr marL="88900" marR="88900" marT="50800" marB="50800" anchor="ctr">
                    <a:solidFill>
                      <a:srgbClr val="EEF3F8"/>
                    </a:solidFill>
                  </a:tcPr>
                </a:tc>
                <a:tc>
                  <a:txBody>
                    <a:bodyPr/>
                    <a:lstStyle/>
                    <a:p>
                      <a:pPr>
                        <a:lnSpc>
                          <a:spcPct val="150000"/>
                        </a:lnSpc>
                      </a:pPr>
                      <a:r>
                        <a:rPr lang="pl-PL" sz="1800" b="1">
                          <a:solidFill>
                            <a:srgbClr val="B00020"/>
                          </a:solidFill>
                          <a:latin typeface="Segoe UI"/>
                        </a:rPr>
                        <a:t>Wysoki — NOWE</a:t>
                      </a:r>
                    </a:p>
                  </a:txBody>
                  <a:tcPr marL="88900" marR="88900" marT="50800" marB="50800" anchor="ctr">
                    <a:solidFill>
                      <a:srgbClr val="EEF3F8"/>
                    </a:solidFill>
                  </a:tcPr>
                </a:tc>
                <a:extLst>
                  <a:ext uri="{0D108BD9-81ED-4DB2-BD59-A6C34878D82A}">
                    <a16:rowId xmlns:a16="http://schemas.microsoft.com/office/drawing/2014/main" val="10004"/>
                  </a:ext>
                </a:extLst>
              </a:tr>
              <a:tr h="368300">
                <a:tc>
                  <a:txBody>
                    <a:bodyPr/>
                    <a:lstStyle/>
                    <a:p>
                      <a:pPr>
                        <a:lnSpc>
                          <a:spcPct val="150000"/>
                        </a:lnSpc>
                      </a:pPr>
                      <a:r>
                        <a:rPr lang="pl-PL" sz="1800" b="0">
                          <a:solidFill>
                            <a:srgbClr val="1A1A2E"/>
                          </a:solidFill>
                          <a:latin typeface="Segoe UI"/>
                        </a:rPr>
                        <a:t>Vishing</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Głos AI</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Klon głosu Rektora</a:t>
                      </a:r>
                    </a:p>
                  </a:txBody>
                  <a:tcPr marL="88900" marR="88900" marT="50800" marB="50800" anchor="ctr">
                    <a:solidFill>
                      <a:srgbClr val="FFFFFF"/>
                    </a:solidFill>
                  </a:tcPr>
                </a:tc>
                <a:tc>
                  <a:txBody>
                    <a:bodyPr/>
                    <a:lstStyle/>
                    <a:p>
                      <a:pPr>
                        <a:lnSpc>
                          <a:spcPct val="150000"/>
                        </a:lnSpc>
                      </a:pPr>
                      <a:r>
                        <a:rPr lang="pl-PL" sz="1800" b="1">
                          <a:solidFill>
                            <a:srgbClr val="B00020"/>
                          </a:solidFill>
                          <a:latin typeface="Segoe UI"/>
                        </a:rPr>
                        <a:t>Rosnące</a:t>
                      </a:r>
                    </a:p>
                  </a:txBody>
                  <a:tcPr marL="88900" marR="88900" marT="50800" marB="50800" anchor="ctr">
                    <a:solidFill>
                      <a:srgbClr val="FFFFFF"/>
                    </a:solidFill>
                  </a:tcPr>
                </a:tc>
                <a:extLst>
                  <a:ext uri="{0D108BD9-81ED-4DB2-BD59-A6C34878D82A}">
                    <a16:rowId xmlns:a16="http://schemas.microsoft.com/office/drawing/2014/main" val="10005"/>
                  </a:ext>
                </a:extLst>
              </a:tr>
            </a:tbl>
          </a:graphicData>
        </a:graphic>
      </p:graphicFrame>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3  |  mgr inż. Cezary Graul</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Quishing — phishing przez kody QR</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Gwałtownie rosnący wektor</a:t>
            </a:r>
          </a:p>
        </p:txBody>
      </p:sp>
      <p:sp>
        <p:nvSpPr>
          <p:cNvPr id="4" name="Text Placeholder 3"/>
          <p:cNvSpPr>
            <a:spLocks noGrp="1"/>
          </p:cNvSpPr>
          <p:nvPr>
            <p:ph type="body" idx="2"/>
          </p:nvPr>
        </p:nvSpPr>
        <p:spPr>
          <a:xfrm>
            <a:off x="685800" y="1930400"/>
            <a:ext cx="10820400" cy="381000"/>
          </a:xfrm>
        </p:spPr>
        <p:txBody>
          <a:bodyPr wrap="square" lIns="0" tIns="0" bIns="0">
            <a:noAutofit/>
          </a:bodyPr>
          <a:lstStyle/>
          <a:p>
            <a:pPr marL="0" indent="0" algn="l">
              <a:buNone/>
            </a:pPr>
            <a:r>
              <a:rPr lang="pl-PL" sz="2400" b="0" i="0">
                <a:solidFill>
                  <a:srgbClr val="0B5394"/>
                </a:solidFill>
                <a:latin typeface="Segoe UI"/>
              </a:rPr>
              <a:t>+587% wzrostu ataków przez kody QR w 2023 (Barracuda)</a:t>
            </a:r>
          </a:p>
        </p:txBody>
      </p:sp>
      <p:sp>
        <p:nvSpPr>
          <p:cNvPr id="5" name="Text Placeholder 4"/>
          <p:cNvSpPr>
            <a:spLocks noGrp="1"/>
          </p:cNvSpPr>
          <p:nvPr>
            <p:ph type="body" idx="3"/>
          </p:nvPr>
        </p:nvSpPr>
        <p:spPr>
          <a:xfrm>
            <a:off x="685800" y="2463800"/>
            <a:ext cx="10820400" cy="3886200"/>
          </a:xfrm>
        </p:spPr>
        <p:txBody>
          <a:bodyPr wrap="square" lIns="0" tIns="0" bIns="0">
            <a:noAutofit/>
          </a:bodyPr>
          <a:lstStyle/>
          <a:p>
            <a:pPr marL="285750" indent="-285750">
              <a:lnSpc>
                <a:spcPct val="150000"/>
              </a:lnSpc>
              <a:spcAft>
                <a:spcPts val="400"/>
              </a:spcAft>
              <a:buFont typeface="Arial" pitchFamily="34" charset="0"/>
              <a:buAutoNum type="arabicPeriod"/>
            </a:pPr>
            <a:r>
              <a:rPr lang="pl-PL" sz="1800" dirty="0">
                <a:solidFill>
                  <a:srgbClr val="1A1A2E"/>
                </a:solidFill>
                <a:latin typeface="Segoe UI"/>
              </a:rPr>
              <a:t>Plakat „</a:t>
            </a:r>
            <a:r>
              <a:rPr lang="pl-PL" sz="1800" dirty="0" err="1">
                <a:solidFill>
                  <a:srgbClr val="1A1A2E"/>
                </a:solidFill>
                <a:latin typeface="Segoe UI"/>
              </a:rPr>
              <a:t>Free</a:t>
            </a:r>
            <a:r>
              <a:rPr lang="pl-PL" sz="1800" dirty="0">
                <a:solidFill>
                  <a:srgbClr val="1A1A2E"/>
                </a:solidFill>
                <a:latin typeface="Segoe UI"/>
              </a:rPr>
              <a:t> Wi-Fi” lub „Ankieta studencka” w windzie / na korytarzu</a:t>
            </a:r>
          </a:p>
          <a:p>
            <a:pPr marL="285750" indent="-285750">
              <a:lnSpc>
                <a:spcPct val="150000"/>
              </a:lnSpc>
              <a:spcAft>
                <a:spcPts val="400"/>
              </a:spcAft>
              <a:buFont typeface="Arial" pitchFamily="34" charset="0"/>
              <a:buAutoNum type="arabicPeriod"/>
            </a:pPr>
            <a:r>
              <a:rPr lang="pl-PL" sz="1800" dirty="0">
                <a:solidFill>
                  <a:srgbClr val="1A1A2E"/>
                </a:solidFill>
                <a:latin typeface="Segoe UI"/>
              </a:rPr>
              <a:t>Skanujesz telefonem (nie ma EDR)</a:t>
            </a:r>
          </a:p>
          <a:p>
            <a:pPr marL="285750" indent="-285750">
              <a:lnSpc>
                <a:spcPct val="150000"/>
              </a:lnSpc>
              <a:spcAft>
                <a:spcPts val="400"/>
              </a:spcAft>
              <a:buFont typeface="Arial" pitchFamily="34" charset="0"/>
              <a:buAutoNum type="arabicPeriod"/>
            </a:pPr>
            <a:r>
              <a:rPr lang="pl-PL" sz="1800" dirty="0">
                <a:solidFill>
                  <a:srgbClr val="1A1A2E"/>
                </a:solidFill>
                <a:latin typeface="Segoe UI"/>
              </a:rPr>
              <a:t>Fałszywa strona logowania Microsoft 365</a:t>
            </a:r>
          </a:p>
          <a:p>
            <a:pPr marL="285750" indent="-285750">
              <a:lnSpc>
                <a:spcPct val="150000"/>
              </a:lnSpc>
              <a:spcAft>
                <a:spcPts val="400"/>
              </a:spcAft>
              <a:buFont typeface="Arial" pitchFamily="34" charset="0"/>
              <a:buAutoNum type="arabicPeriod"/>
            </a:pPr>
            <a:r>
              <a:rPr lang="pl-PL" sz="1800" dirty="0">
                <a:solidFill>
                  <a:srgbClr val="1A1A2E"/>
                </a:solidFill>
                <a:latin typeface="Segoe UI"/>
              </a:rPr>
              <a:t>Wpisujesz hasło</a:t>
            </a:r>
          </a:p>
          <a:p>
            <a:pPr marL="285750" indent="-285750">
              <a:lnSpc>
                <a:spcPct val="150000"/>
              </a:lnSpc>
              <a:spcAft>
                <a:spcPts val="400"/>
              </a:spcAft>
              <a:buFont typeface="Arial" pitchFamily="34" charset="0"/>
              <a:buAutoNum type="arabicPeriod"/>
            </a:pPr>
            <a:r>
              <a:rPr lang="pl-PL" sz="1800" dirty="0">
                <a:solidFill>
                  <a:srgbClr val="1A1A2E"/>
                </a:solidFill>
                <a:latin typeface="Segoe UI"/>
              </a:rPr>
              <a:t>Atakujący ma dostęp do Twojego konta</a:t>
            </a:r>
          </a:p>
          <a:p>
            <a:pPr marL="0" indent="0">
              <a:lnSpc>
                <a:spcPct val="150000"/>
              </a:lnSpc>
              <a:spcAft>
                <a:spcPts val="400"/>
              </a:spcAft>
              <a:buNone/>
            </a:pPr>
            <a:r>
              <a:rPr lang="pl-PL" sz="1800" b="0" i="0" dirty="0">
                <a:solidFill>
                  <a:srgbClr val="1A1A2E"/>
                </a:solidFill>
                <a:latin typeface="Segoe UI"/>
              </a:rPr>
              <a:t>Plakaty z kodami QR są często przyklejane na ścianach uczelni — sprawdzaj źródło.</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3  |  mgr inż. Cezary Graul</a:t>
            </a:r>
          </a:p>
        </p:txBody>
      </p:sp>
    </p:spTree>
    <p:extLst>
      <p:ext uri="{BB962C8B-B14F-4D97-AF65-F5344CB8AC3E}">
        <p14:creationId xmlns:p14="http://schemas.microsoft.com/office/powerpoint/2010/main" val="245007975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Vishing AI — klonowanie głosu</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Najbardziej niepokojący trend 2026</a:t>
            </a:r>
          </a:p>
        </p:txBody>
      </p:sp>
      <p:sp>
        <p:nvSpPr>
          <p:cNvPr id="4" name="Text Placeholder 3"/>
          <p:cNvSpPr>
            <a:spLocks noGrp="1"/>
          </p:cNvSpPr>
          <p:nvPr>
            <p:ph type="body" idx="2"/>
          </p:nvPr>
        </p:nvSpPr>
        <p:spPr>
          <a:xfrm>
            <a:off x="685800" y="1930400"/>
            <a:ext cx="10820400" cy="381000"/>
          </a:xfrm>
        </p:spPr>
        <p:txBody>
          <a:bodyPr wrap="square" lIns="0" tIns="0" bIns="0">
            <a:noAutofit/>
          </a:bodyPr>
          <a:lstStyle/>
          <a:p>
            <a:pPr marL="0" indent="0" algn="l">
              <a:buNone/>
            </a:pPr>
            <a:r>
              <a:rPr lang="pl-PL" sz="2200" b="0" i="0">
                <a:solidFill>
                  <a:srgbClr val="0B5394"/>
                </a:solidFill>
                <a:latin typeface="Segoe UI"/>
              </a:rPr>
              <a:t>3 sekundy próbki głosu wystarczą narzędziom AI do sklonowania</a:t>
            </a:r>
          </a:p>
        </p:txBody>
      </p:sp>
      <p:sp>
        <p:nvSpPr>
          <p:cNvPr id="5" name="Text Placeholder 4"/>
          <p:cNvSpPr>
            <a:spLocks noGrp="1"/>
          </p:cNvSpPr>
          <p:nvPr>
            <p:ph type="body" idx="3"/>
          </p:nvPr>
        </p:nvSpPr>
        <p:spPr>
          <a:xfrm>
            <a:off x="685800" y="2463800"/>
            <a:ext cx="10820400" cy="3886200"/>
          </a:xfrm>
        </p:spPr>
        <p:txBody>
          <a:bodyPr wrap="square" lIns="0" tIns="0" bIns="0">
            <a:noAutofit/>
          </a:bodyPr>
          <a:lstStyle/>
          <a:p>
            <a:pPr marL="285750" indent="-285750">
              <a:lnSpc>
                <a:spcPct val="150000"/>
              </a:lnSpc>
              <a:spcAft>
                <a:spcPts val="400"/>
              </a:spcAft>
              <a:buFont typeface="Arial" pitchFamily="34" charset="0"/>
              <a:buAutoNum type="arabicPeriod"/>
            </a:pPr>
            <a:r>
              <a:rPr lang="pl-PL" sz="1800" dirty="0">
                <a:solidFill>
                  <a:srgbClr val="1A1A2E"/>
                </a:solidFill>
                <a:latin typeface="Segoe UI"/>
              </a:rPr>
              <a:t>Atakujący nagrywa 3 s głosu Rektora (np. z przemówienia na YouTube)</a:t>
            </a:r>
          </a:p>
          <a:p>
            <a:pPr marL="285750" indent="-285750">
              <a:lnSpc>
                <a:spcPct val="150000"/>
              </a:lnSpc>
              <a:spcAft>
                <a:spcPts val="400"/>
              </a:spcAft>
              <a:buFont typeface="Arial" pitchFamily="34" charset="0"/>
              <a:buAutoNum type="arabicPeriod"/>
            </a:pPr>
            <a:r>
              <a:rPr lang="pl-PL" sz="1800" dirty="0">
                <a:solidFill>
                  <a:srgbClr val="1A1A2E"/>
                </a:solidFill>
                <a:latin typeface="Segoe UI"/>
              </a:rPr>
              <a:t>Wkleja do narzędzia AI — klonuje głos</a:t>
            </a:r>
          </a:p>
          <a:p>
            <a:pPr marL="285750" indent="-285750">
              <a:lnSpc>
                <a:spcPct val="150000"/>
              </a:lnSpc>
              <a:spcAft>
                <a:spcPts val="400"/>
              </a:spcAft>
              <a:buFont typeface="Arial" pitchFamily="34" charset="0"/>
              <a:buAutoNum type="arabicPeriod"/>
            </a:pPr>
            <a:r>
              <a:rPr lang="pl-PL" sz="1800" dirty="0">
                <a:solidFill>
                  <a:srgbClr val="1A1A2E"/>
                </a:solidFill>
                <a:latin typeface="Segoe UI"/>
              </a:rPr>
              <a:t>Dzwoni do księgowej GŁOSEM REKTORA</a:t>
            </a:r>
          </a:p>
          <a:p>
            <a:pPr marL="285750" indent="-285750">
              <a:lnSpc>
                <a:spcPct val="150000"/>
              </a:lnSpc>
              <a:spcAft>
                <a:spcPts val="400"/>
              </a:spcAft>
              <a:buFont typeface="Arial" pitchFamily="34" charset="0"/>
              <a:buAutoNum type="arabicPeriod"/>
            </a:pPr>
            <a:r>
              <a:rPr lang="pl-PL" sz="1800" dirty="0">
                <a:solidFill>
                  <a:srgbClr val="1A1A2E"/>
                </a:solidFill>
                <a:latin typeface="Segoe UI"/>
              </a:rPr>
              <a:t>Prosi o pilny przelew</a:t>
            </a:r>
          </a:p>
          <a:p>
            <a:pPr marL="285750" indent="-285750">
              <a:lnSpc>
                <a:spcPct val="150000"/>
              </a:lnSpc>
              <a:spcAft>
                <a:spcPts val="400"/>
              </a:spcAft>
              <a:buFont typeface="Arial" pitchFamily="34" charset="0"/>
              <a:buAutoNum type="arabicPeriod"/>
            </a:pPr>
            <a:r>
              <a:rPr lang="pl-PL" sz="1800" dirty="0">
                <a:solidFill>
                  <a:srgbClr val="1A1A2E"/>
                </a:solidFill>
                <a:latin typeface="Segoe UI"/>
              </a:rPr>
              <a:t>Jedyna obrona: „Panie Rektorze, oddzwonię na Pana numer”</a:t>
            </a:r>
          </a:p>
          <a:p>
            <a:pPr marL="0" indent="0">
              <a:lnSpc>
                <a:spcPct val="150000"/>
              </a:lnSpc>
              <a:spcAft>
                <a:spcPts val="400"/>
              </a:spcAft>
              <a:buNone/>
            </a:pPr>
            <a:r>
              <a:rPr lang="pl-PL" sz="1800" b="0" i="0" dirty="0">
                <a:solidFill>
                  <a:srgbClr val="1A1A2E"/>
                </a:solidFill>
                <a:latin typeface="Segoe UI"/>
              </a:rPr>
              <a:t>Słuchowo nie rozpoznasz. Tylko niezależny kanał weryfikacji ratuje.</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3  |  mgr inż. Cezary Graul</a:t>
            </a:r>
          </a:p>
        </p:txBody>
      </p:sp>
    </p:spTree>
    <p:extLst>
      <p:ext uri="{BB962C8B-B14F-4D97-AF65-F5344CB8AC3E}">
        <p14:creationId xmlns:p14="http://schemas.microsoft.com/office/powerpoint/2010/main" val="38669351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0B2E5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2540000"/>
            <a:ext cx="10820400" cy="1270000"/>
          </a:xfrm>
        </p:spPr>
        <p:txBody>
          <a:bodyPr wrap="square" lIns="0" tIns="0" bIns="0"/>
          <a:lstStyle/>
          <a:p>
            <a:pPr algn="l"/>
            <a:r>
              <a:rPr lang="pl-PL" sz="4400" b="1">
                <a:solidFill>
                  <a:srgbClr val="FFFFFF"/>
                </a:solidFill>
                <a:latin typeface="Segoe UI Semibold"/>
              </a:rPr>
              <a:t>STOP · POMYŚL · POŁĄCZ</a:t>
            </a:r>
          </a:p>
        </p:txBody>
      </p:sp>
      <p:sp>
        <p:nvSpPr>
          <p:cNvPr id="3" name="Content Placeholder 2"/>
          <p:cNvSpPr>
            <a:spLocks noGrp="1"/>
          </p:cNvSpPr>
          <p:nvPr>
            <p:ph idx="1"/>
          </p:nvPr>
        </p:nvSpPr>
        <p:spPr>
          <a:xfrm>
            <a:off x="685800" y="4064000"/>
            <a:ext cx="10820400" cy="381000"/>
          </a:xfrm>
        </p:spPr>
        <p:txBody>
          <a:bodyPr wrap="square" lIns="0" tIns="0" bIns="0">
            <a:noAutofit/>
          </a:bodyPr>
          <a:lstStyle/>
          <a:p>
            <a:pPr marL="0" indent="0" algn="l">
              <a:buNone/>
            </a:pPr>
            <a:r>
              <a:rPr lang="pl-PL" sz="2000" b="0" i="0">
                <a:solidFill>
                  <a:srgbClr val="FFFFFF"/>
                </a:solidFill>
                <a:latin typeface="Segoe UI"/>
              </a:rPr>
              <a:t>Najważniejsza procedura tego szkolenia</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3977307" cy="184666"/>
          </a:xfrm>
          <a:prstGeom prst="rect">
            <a:avLst/>
          </a:prstGeom>
          <a:noFill/>
        </p:spPr>
        <p:txBody>
          <a:bodyPr wrap="none" lIns="0" tIns="0" bIns="0">
            <a:spAutoFit/>
          </a:bodyPr>
          <a:lstStyle/>
          <a:p>
            <a:r>
              <a:rPr lang="pl-PL" sz="1200" b="0" dirty="0" err="1">
                <a:solidFill>
                  <a:schemeClr val="bg1"/>
                </a:solidFill>
                <a:latin typeface="Segoe UI"/>
              </a:rPr>
              <a:t>Cyberbezpieczeństwo</a:t>
            </a:r>
            <a:r>
              <a:rPr lang="pl-PL" sz="1200" b="0" dirty="0">
                <a:solidFill>
                  <a:schemeClr val="bg1"/>
                </a:solidFill>
                <a:latin typeface="Segoe UI"/>
              </a:rPr>
              <a:t>  |  </a:t>
            </a:r>
            <a:r>
              <a:rPr lang="pl-PL" sz="1200" b="0" dirty="0" err="1">
                <a:solidFill>
                  <a:schemeClr val="bg1"/>
                </a:solidFill>
                <a:latin typeface="Segoe UI"/>
              </a:rPr>
              <a:t>Moduł</a:t>
            </a:r>
            <a:r>
              <a:rPr lang="pl-PL" sz="1200" b="0" dirty="0">
                <a:solidFill>
                  <a:schemeClr val="bg1"/>
                </a:solidFill>
                <a:latin typeface="Segoe UI"/>
              </a:rPr>
              <a:t> 3  |  </a:t>
            </a:r>
            <a:r>
              <a:rPr lang="pl-PL" sz="1200" b="0" dirty="0" err="1">
                <a:solidFill>
                  <a:schemeClr val="bg1"/>
                </a:solidFill>
                <a:latin typeface="Segoe UI"/>
              </a:rPr>
              <a:t>mgr</a:t>
            </a:r>
            <a:r>
              <a:rPr lang="pl-PL" sz="1200" b="0" dirty="0">
                <a:solidFill>
                  <a:schemeClr val="bg1"/>
                </a:solidFill>
                <a:latin typeface="Segoe UI"/>
              </a:rPr>
              <a:t> </a:t>
            </a:r>
            <a:r>
              <a:rPr lang="pl-PL" sz="1200" b="0" dirty="0" err="1">
                <a:solidFill>
                  <a:schemeClr val="bg1"/>
                </a:solidFill>
                <a:latin typeface="Segoe UI"/>
              </a:rPr>
              <a:t>inż</a:t>
            </a:r>
            <a:r>
              <a:rPr lang="pl-PL" sz="1200" b="0" dirty="0">
                <a:solidFill>
                  <a:schemeClr val="bg1"/>
                </a:solidFill>
                <a:latin typeface="Segoe UI"/>
              </a:rPr>
              <a:t>. Cezary Graul</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STOP. POMYŚL. POŁĄCZ.</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Co konkretnie robisz</a:t>
            </a:r>
          </a:p>
        </p:txBody>
      </p:sp>
      <p:graphicFrame>
        <p:nvGraphicFramePr>
          <p:cNvPr id="11" name="Table 10" descr="Tabela procedury STOP, POMYŚL, POŁĄCZ z konkretnymi działaniami dla każdego kroku."/>
          <p:cNvGraphicFramePr>
            <a:graphicFrameLocks noGrp="1"/>
          </p:cNvGraphicFramePr>
          <p:nvPr/>
        </p:nvGraphicFramePr>
        <p:xfrm>
          <a:off x="698500" y="2006600"/>
          <a:ext cx="10795000" cy="2678749"/>
        </p:xfrm>
        <a:graphic>
          <a:graphicData uri="http://schemas.openxmlformats.org/drawingml/2006/table">
            <a:tbl>
              <a:tblPr firstRow="1">
                <a:tableStyleId>{5C22544A-7EE6-4342-B048-85BDC9FD1C3A}</a:tableStyleId>
              </a:tblPr>
              <a:tblGrid>
                <a:gridCol w="2286000">
                  <a:extLst>
                    <a:ext uri="{9D8B030D-6E8A-4147-A177-3AD203B41FA5}">
                      <a16:colId xmlns:a16="http://schemas.microsoft.com/office/drawing/2014/main" val="20000"/>
                    </a:ext>
                  </a:extLst>
                </a:gridCol>
                <a:gridCol w="8509000">
                  <a:extLst>
                    <a:ext uri="{9D8B030D-6E8A-4147-A177-3AD203B41FA5}">
                      <a16:colId xmlns:a16="http://schemas.microsoft.com/office/drawing/2014/main" val="20001"/>
                    </a:ext>
                  </a:extLst>
                </a:gridCol>
              </a:tblGrid>
              <a:tr h="469900">
                <a:tc>
                  <a:txBody>
                    <a:bodyPr/>
                    <a:lstStyle/>
                    <a:p>
                      <a:pPr>
                        <a:lnSpc>
                          <a:spcPct val="150000"/>
                        </a:lnSpc>
                      </a:pPr>
                      <a:r>
                        <a:rPr lang="pl-PL" sz="1800" b="1">
                          <a:solidFill>
                            <a:srgbClr val="FFFFFF"/>
                          </a:solidFill>
                          <a:latin typeface="Segoe UI"/>
                        </a:rPr>
                        <a:t>Krok</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Co konkretnie robisz</a:t>
                      </a:r>
                    </a:p>
                  </a:txBody>
                  <a:tcPr marL="88900" marR="88900" marT="50800" marB="50800" anchor="ctr">
                    <a:solidFill>
                      <a:srgbClr val="0B2E59"/>
                    </a:solidFill>
                  </a:tcPr>
                </a:tc>
                <a:extLst>
                  <a:ext uri="{0D108BD9-81ED-4DB2-BD59-A6C34878D82A}">
                    <a16:rowId xmlns:a16="http://schemas.microsoft.com/office/drawing/2014/main" val="10000"/>
                  </a:ext>
                </a:extLst>
              </a:tr>
              <a:tr h="393700">
                <a:tc>
                  <a:txBody>
                    <a:bodyPr/>
                    <a:lstStyle/>
                    <a:p>
                      <a:pPr>
                        <a:lnSpc>
                          <a:spcPct val="150000"/>
                        </a:lnSpc>
                      </a:pPr>
                      <a:r>
                        <a:rPr lang="pl-PL" sz="1800" b="1">
                          <a:solidFill>
                            <a:srgbClr val="B00020"/>
                          </a:solidFill>
                          <a:latin typeface="Segoe UI"/>
                        </a:rPr>
                        <a:t>STOP</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Nie klikaj. Nie odpowiadaj. Nie wykonuj przelewu.</a:t>
                      </a:r>
                    </a:p>
                  </a:txBody>
                  <a:tcPr marL="88900" marR="88900" marT="50800" marB="50800" anchor="ctr">
                    <a:solidFill>
                      <a:srgbClr val="FFFFFF"/>
                    </a:solidFill>
                  </a:tcPr>
                </a:tc>
                <a:extLst>
                  <a:ext uri="{0D108BD9-81ED-4DB2-BD59-A6C34878D82A}">
                    <a16:rowId xmlns:a16="http://schemas.microsoft.com/office/drawing/2014/main" val="10001"/>
                  </a:ext>
                </a:extLst>
              </a:tr>
              <a:tr h="393700">
                <a:tc>
                  <a:txBody>
                    <a:bodyPr/>
                    <a:lstStyle/>
                    <a:p>
                      <a:pPr>
                        <a:lnSpc>
                          <a:spcPct val="150000"/>
                        </a:lnSpc>
                      </a:pPr>
                      <a:r>
                        <a:rPr lang="pl-PL" sz="1800" b="1">
                          <a:solidFill>
                            <a:srgbClr val="0B5394"/>
                          </a:solidFill>
                          <a:latin typeface="Segoe UI"/>
                        </a:rPr>
                        <a:t>POMYŚL</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Sprawdź adres ZNAK PO ZNAKU. Najedź na link (nie klikaj). Czy mail prosi o coś nietypowego? Czy jest presja czasu?</a:t>
                      </a:r>
                    </a:p>
                  </a:txBody>
                  <a:tcPr marL="88900" marR="88900" marT="50800" marB="50800" anchor="ctr">
                    <a:solidFill>
                      <a:srgbClr val="EEF3F8"/>
                    </a:solidFill>
                  </a:tcPr>
                </a:tc>
                <a:extLst>
                  <a:ext uri="{0D108BD9-81ED-4DB2-BD59-A6C34878D82A}">
                    <a16:rowId xmlns:a16="http://schemas.microsoft.com/office/drawing/2014/main" val="10002"/>
                  </a:ext>
                </a:extLst>
              </a:tr>
              <a:tr h="393700">
                <a:tc>
                  <a:txBody>
                    <a:bodyPr/>
                    <a:lstStyle/>
                    <a:p>
                      <a:pPr>
                        <a:lnSpc>
                          <a:spcPct val="150000"/>
                        </a:lnSpc>
                      </a:pPr>
                      <a:r>
                        <a:rPr lang="pl-PL" sz="1800" b="1">
                          <a:solidFill>
                            <a:srgbClr val="1B6E3C"/>
                          </a:solidFill>
                          <a:latin typeface="Segoe UI"/>
                        </a:rPr>
                        <a:t>POŁĄCZ</a:t>
                      </a:r>
                    </a:p>
                  </a:txBody>
                  <a:tcPr marL="88900" marR="88900" marT="50800" marB="50800" anchor="ctr">
                    <a:solidFill>
                      <a:srgbClr val="FFFFFF"/>
                    </a:solidFill>
                  </a:tcPr>
                </a:tc>
                <a:tc>
                  <a:txBody>
                    <a:bodyPr/>
                    <a:lstStyle/>
                    <a:p>
                      <a:pPr>
                        <a:lnSpc>
                          <a:spcPct val="150000"/>
                        </a:lnSpc>
                      </a:pPr>
                      <a:r>
                        <a:rPr lang="pl-PL" sz="1800" b="0" dirty="0">
                          <a:solidFill>
                            <a:srgbClr val="1A1A2E"/>
                          </a:solidFill>
                          <a:latin typeface="Segoe UI"/>
                        </a:rPr>
                        <a:t>Zadzwoń na ZNANY Ci numer (nie z maila). Nie odpowiadaj na maila prośbą o weryfikację.</a:t>
                      </a:r>
                    </a:p>
                  </a:txBody>
                  <a:tcPr marL="88900" marR="88900" marT="50800" marB="50800" anchor="ctr">
                    <a:solidFill>
                      <a:srgbClr val="FFFFFF"/>
                    </a:solidFill>
                  </a:tcPr>
                </a:tc>
                <a:extLst>
                  <a:ext uri="{0D108BD9-81ED-4DB2-BD59-A6C34878D82A}">
                    <a16:rowId xmlns:a16="http://schemas.microsoft.com/office/drawing/2014/main" val="10003"/>
                  </a:ext>
                </a:extLst>
              </a:tr>
            </a:tbl>
          </a:graphicData>
        </a:graphic>
      </p:graphicFrame>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3  |  mgr inż. Cezary Graul</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Live demo: jak sprawdzić link bez klikania</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Live demo · ok. 2 minuty · najechanie kursorem + VirusTotal</a:t>
            </a:r>
          </a:p>
        </p:txBody>
      </p:sp>
      <p:sp>
        <p:nvSpPr>
          <p:cNvPr id="4" name="Text Placeholder 3"/>
          <p:cNvSpPr>
            <a:spLocks noGrp="1"/>
          </p:cNvSpPr>
          <p:nvPr>
            <p:ph type="body" idx="2"/>
          </p:nvPr>
        </p:nvSpPr>
        <p:spPr>
          <a:xfrm>
            <a:off x="685800" y="1981200"/>
            <a:ext cx="10820400" cy="4368800"/>
          </a:xfrm>
        </p:spPr>
        <p:txBody>
          <a:bodyPr wrap="square" lIns="0" tIns="0" bIns="0">
            <a:noAutofit/>
          </a:bodyPr>
          <a:lstStyle/>
          <a:p>
            <a:pPr marL="285750" indent="-285750">
              <a:lnSpc>
                <a:spcPct val="150000"/>
              </a:lnSpc>
              <a:spcAft>
                <a:spcPts val="600"/>
              </a:spcAft>
              <a:buFont typeface="Arial" pitchFamily="34" charset="0"/>
              <a:buAutoNum type="arabicPeriod"/>
            </a:pPr>
            <a:r>
              <a:rPr lang="pl-PL" sz="1800">
                <a:solidFill>
                  <a:srgbClr val="1A1A2E"/>
                </a:solidFill>
                <a:latin typeface="Segoe UI"/>
              </a:rPr>
              <a:t>Najedź MYSZKĄ (komputer) — prawdziwy URL pojawia się na dole ekranu</a:t>
            </a:r>
          </a:p>
          <a:p>
            <a:pPr marL="285750" indent="-285750">
              <a:lnSpc>
                <a:spcPct val="150000"/>
              </a:lnSpc>
              <a:spcAft>
                <a:spcPts val="600"/>
              </a:spcAft>
              <a:buFont typeface="Arial" pitchFamily="34" charset="0"/>
              <a:buAutoNum type="arabicPeriod"/>
            </a:pPr>
            <a:r>
              <a:rPr lang="pl-PL" sz="1800">
                <a:solidFill>
                  <a:srgbClr val="1A1A2E"/>
                </a:solidFill>
                <a:latin typeface="Segoe UI"/>
              </a:rPr>
              <a:t>Długie przytrzymanie (telefon) — URL przed otwarciem</a:t>
            </a:r>
          </a:p>
          <a:p>
            <a:pPr marL="285750" indent="-285750">
              <a:lnSpc>
                <a:spcPct val="150000"/>
              </a:lnSpc>
              <a:spcAft>
                <a:spcPts val="600"/>
              </a:spcAft>
              <a:buFont typeface="Arial" pitchFamily="34" charset="0"/>
              <a:buAutoNum type="arabicPeriod"/>
            </a:pPr>
            <a:r>
              <a:rPr lang="pl-PL" sz="1800">
                <a:solidFill>
                  <a:srgbClr val="1A1A2E"/>
                </a:solidFill>
                <a:latin typeface="Segoe UI"/>
              </a:rPr>
              <a:t>VirusTotal.com — wklej URL, sprawdź reputację</a:t>
            </a:r>
          </a:p>
          <a:p>
            <a:pPr marL="285750" indent="-285750">
              <a:lnSpc>
                <a:spcPct val="150000"/>
              </a:lnSpc>
              <a:spcAft>
                <a:spcPts val="600"/>
              </a:spcAft>
              <a:buFont typeface="Arial" pitchFamily="34" charset="0"/>
              <a:buAutoNum type="arabicPeriod"/>
            </a:pPr>
            <a:r>
              <a:rPr lang="pl-PL" sz="1800">
                <a:solidFill>
                  <a:srgbClr val="1A1A2E"/>
                </a:solidFill>
                <a:latin typeface="Segoe UI"/>
              </a:rPr>
              <a:t>Zakładka — loguj się zawsze z zakładki, nie z maila</a:t>
            </a:r>
          </a:p>
        </p:txBody>
      </p:sp>
      <p:sp>
        <p:nvSpPr>
          <p:cNvPr id="5" name="Text Placeholder 4"/>
          <p:cNvSpPr>
            <a:spLocks noGrp="1"/>
          </p:cNvSpPr>
          <p:nvPr>
            <p:ph type="body" idx="3"/>
          </p:nvPr>
        </p:nvSpPr>
        <p:spPr>
          <a:xfrm>
            <a:off x="685800" y="4138608"/>
            <a:ext cx="10820400" cy="381000"/>
          </a:xfrm>
        </p:spPr>
        <p:txBody>
          <a:bodyPr wrap="square" lIns="0" tIns="0" bIns="0">
            <a:noAutofit/>
          </a:bodyPr>
          <a:lstStyle/>
          <a:p>
            <a:pPr marL="0" indent="0" algn="l">
              <a:buNone/>
            </a:pPr>
            <a:r>
              <a:rPr lang="pl-PL" sz="1800" b="0" i="0" dirty="0">
                <a:solidFill>
                  <a:srgbClr val="B00020"/>
                </a:solidFill>
                <a:latin typeface="Segoe UI"/>
              </a:rPr>
              <a:t>Pułapka: „microsoft-login.azurewebsites.net” — atakujący używają </a:t>
            </a:r>
            <a:r>
              <a:rPr lang="pl-PL" sz="1800" b="0" i="0" dirty="0" err="1">
                <a:solidFill>
                  <a:srgbClr val="B00020"/>
                </a:solidFill>
                <a:latin typeface="Segoe UI"/>
              </a:rPr>
              <a:t>Azure</a:t>
            </a:r>
            <a:r>
              <a:rPr lang="pl-PL" sz="1800" b="0" i="0" dirty="0">
                <a:solidFill>
                  <a:srgbClr val="B00020"/>
                </a:solidFill>
                <a:latin typeface="Segoe UI"/>
              </a:rPr>
              <a:t>! Sprawdzaj DOMENĘ, nie tylko słowo „</a:t>
            </a:r>
            <a:r>
              <a:rPr lang="pl-PL" sz="1800" b="0" i="0" dirty="0" err="1">
                <a:solidFill>
                  <a:srgbClr val="B00020"/>
                </a:solidFill>
                <a:latin typeface="Segoe UI"/>
              </a:rPr>
              <a:t>microsoft</a:t>
            </a:r>
            <a:r>
              <a:rPr lang="pl-PL" sz="1800" b="0" i="0" dirty="0">
                <a:solidFill>
                  <a:srgbClr val="B00020"/>
                </a:solidFill>
                <a:latin typeface="Segoe UI"/>
              </a:rPr>
              <a:t>” w adresie.</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3  |  mgr inż. Cezary Graul</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Live demo: jak sprawdzić link bez klikania</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Live demo · ok. 2 minuty · najechanie kursorem + VirusTotal</a:t>
            </a:r>
          </a:p>
        </p:txBody>
      </p:sp>
      <p:sp>
        <p:nvSpPr>
          <p:cNvPr id="4" name="Text Placeholder 3"/>
          <p:cNvSpPr>
            <a:spLocks noGrp="1"/>
          </p:cNvSpPr>
          <p:nvPr>
            <p:ph type="body" idx="2"/>
          </p:nvPr>
        </p:nvSpPr>
        <p:spPr>
          <a:xfrm>
            <a:off x="685800" y="1981200"/>
            <a:ext cx="10820400" cy="4368800"/>
          </a:xfrm>
        </p:spPr>
        <p:txBody>
          <a:bodyPr wrap="square" lIns="0" tIns="0" bIns="0">
            <a:noAutofit/>
          </a:bodyPr>
          <a:lstStyle/>
          <a:p>
            <a:pPr marL="285750" indent="-285750">
              <a:lnSpc>
                <a:spcPct val="150000"/>
              </a:lnSpc>
              <a:spcAft>
                <a:spcPts val="600"/>
              </a:spcAft>
              <a:buFont typeface="Arial" pitchFamily="34" charset="0"/>
              <a:buAutoNum type="arabicPeriod"/>
            </a:pPr>
            <a:r>
              <a:rPr lang="pl-PL" sz="1800" dirty="0">
                <a:solidFill>
                  <a:srgbClr val="1A1A2E"/>
                </a:solidFill>
                <a:latin typeface="Segoe UI"/>
              </a:rPr>
              <a:t>Najedź MYSZKĄ (komputer) — prawdziwy URL pojawia się na dole ekranu</a:t>
            </a:r>
          </a:p>
          <a:p>
            <a:pPr marL="285750" indent="-285750">
              <a:lnSpc>
                <a:spcPct val="150000"/>
              </a:lnSpc>
              <a:spcAft>
                <a:spcPts val="600"/>
              </a:spcAft>
              <a:buFont typeface="Arial" pitchFamily="34" charset="0"/>
              <a:buAutoNum type="arabicPeriod"/>
            </a:pPr>
            <a:r>
              <a:rPr lang="pl-PL" sz="1800" dirty="0">
                <a:solidFill>
                  <a:srgbClr val="1A1A2E"/>
                </a:solidFill>
                <a:latin typeface="Segoe UI"/>
              </a:rPr>
              <a:t>Długie przytrzymanie (telefon) — URL przed otwarciem</a:t>
            </a:r>
          </a:p>
          <a:p>
            <a:pPr marL="285750" indent="-285750">
              <a:lnSpc>
                <a:spcPct val="150000"/>
              </a:lnSpc>
              <a:spcAft>
                <a:spcPts val="600"/>
              </a:spcAft>
              <a:buFont typeface="Arial" pitchFamily="34" charset="0"/>
              <a:buAutoNum type="arabicPeriod"/>
            </a:pPr>
            <a:r>
              <a:rPr lang="pl-PL" sz="1800" dirty="0">
                <a:solidFill>
                  <a:srgbClr val="1A1A2E"/>
                </a:solidFill>
                <a:latin typeface="Segoe UI"/>
              </a:rPr>
              <a:t>VirusTotal.com — wklej URL, sprawdź reputację</a:t>
            </a:r>
          </a:p>
          <a:p>
            <a:pPr marL="285750" indent="-285750">
              <a:lnSpc>
                <a:spcPct val="150000"/>
              </a:lnSpc>
              <a:spcAft>
                <a:spcPts val="600"/>
              </a:spcAft>
              <a:buFont typeface="Arial" pitchFamily="34" charset="0"/>
              <a:buAutoNum type="arabicPeriod"/>
            </a:pPr>
            <a:r>
              <a:rPr lang="pl-PL" sz="1800" dirty="0">
                <a:solidFill>
                  <a:srgbClr val="1A1A2E"/>
                </a:solidFill>
                <a:latin typeface="Segoe UI"/>
              </a:rPr>
              <a:t>Zakładka — loguj się zawsze z zakładki, nie z maila</a:t>
            </a:r>
          </a:p>
          <a:p>
            <a:pPr marL="0" indent="0">
              <a:lnSpc>
                <a:spcPct val="150000"/>
              </a:lnSpc>
              <a:spcAft>
                <a:spcPts val="600"/>
              </a:spcAft>
              <a:buNone/>
            </a:pPr>
            <a:r>
              <a:rPr lang="pl-PL" sz="1800" b="0" i="0" dirty="0">
                <a:solidFill>
                  <a:srgbClr val="B00020"/>
                </a:solidFill>
                <a:latin typeface="Segoe UI"/>
              </a:rPr>
              <a:t>Pułapka: „microsoft-login.azurewebsites.net” — atakujący używają </a:t>
            </a:r>
            <a:r>
              <a:rPr lang="pl-PL" sz="1800" b="0" i="0" dirty="0" err="1">
                <a:solidFill>
                  <a:srgbClr val="B00020"/>
                </a:solidFill>
                <a:latin typeface="Segoe UI"/>
              </a:rPr>
              <a:t>Azure</a:t>
            </a:r>
            <a:r>
              <a:rPr lang="pl-PL" sz="1800" b="0" i="0" dirty="0">
                <a:solidFill>
                  <a:srgbClr val="B00020"/>
                </a:solidFill>
                <a:latin typeface="Segoe UI"/>
              </a:rPr>
              <a:t>! Sprawdzaj DOMENĘ, nie tylko słowo „</a:t>
            </a:r>
            <a:r>
              <a:rPr lang="pl-PL" sz="1800" b="0" i="0" dirty="0" err="1">
                <a:solidFill>
                  <a:srgbClr val="B00020"/>
                </a:solidFill>
                <a:latin typeface="Segoe UI"/>
              </a:rPr>
              <a:t>microsoft</a:t>
            </a:r>
            <a:r>
              <a:rPr lang="pl-PL" sz="1800" b="0" i="0" dirty="0">
                <a:solidFill>
                  <a:srgbClr val="B00020"/>
                </a:solidFill>
                <a:latin typeface="Segoe UI"/>
              </a:rPr>
              <a:t>” w adresie.</a:t>
            </a:r>
          </a:p>
          <a:p>
            <a:pPr marL="285750" indent="-285750">
              <a:lnSpc>
                <a:spcPct val="150000"/>
              </a:lnSpc>
              <a:spcAft>
                <a:spcPts val="600"/>
              </a:spcAft>
              <a:buFont typeface="Arial" pitchFamily="34" charset="0"/>
              <a:buAutoNum type="arabicPeriod"/>
            </a:pPr>
            <a:endParaRPr lang="pl-PL" sz="1800" dirty="0">
              <a:solidFill>
                <a:srgbClr val="1A1A2E"/>
              </a:solidFill>
              <a:latin typeface="Segoe UI"/>
            </a:endParaRPr>
          </a:p>
        </p:txBody>
      </p:sp>
      <p:sp>
        <p:nvSpPr>
          <p:cNvPr id="11" name="TextBox 10">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3  |  mgr inż. Cezary Graul</a:t>
            </a:r>
          </a:p>
        </p:txBody>
      </p:sp>
    </p:spTree>
    <p:extLst>
      <p:ext uri="{BB962C8B-B14F-4D97-AF65-F5344CB8AC3E}">
        <p14:creationId xmlns:p14="http://schemas.microsoft.com/office/powerpoint/2010/main" val="372239666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Przykład: rozbiór podejrzanego linku</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Prawdziwa domena to ostatni człon przed pierwszym pojedynczym „/”</a:t>
            </a:r>
          </a:p>
        </p:txBody>
      </p:sp>
      <p:graphicFrame>
        <p:nvGraphicFramePr>
          <p:cNvPr id="11" name="Table 10" descr="Tabela rozbioru czterech adresów URL: adres, prawdziwa domena i ocena, czy jest prawdziwy."/>
          <p:cNvGraphicFramePr>
            <a:graphicFrameLocks noGrp="1"/>
          </p:cNvGraphicFramePr>
          <p:nvPr/>
        </p:nvGraphicFramePr>
        <p:xfrm>
          <a:off x="698500" y="2006600"/>
          <a:ext cx="10795000" cy="2309815"/>
        </p:xfrm>
        <a:graphic>
          <a:graphicData uri="http://schemas.openxmlformats.org/drawingml/2006/table">
            <a:tbl>
              <a:tblPr firstRow="1">
                <a:tableStyleId>{5C22544A-7EE6-4342-B048-85BDC9FD1C3A}</a:tableStyleId>
              </a:tblPr>
              <a:tblGrid>
                <a:gridCol w="5334000">
                  <a:extLst>
                    <a:ext uri="{9D8B030D-6E8A-4147-A177-3AD203B41FA5}">
                      <a16:colId xmlns:a16="http://schemas.microsoft.com/office/drawing/2014/main" val="20000"/>
                    </a:ext>
                  </a:extLst>
                </a:gridCol>
                <a:gridCol w="3556000">
                  <a:extLst>
                    <a:ext uri="{9D8B030D-6E8A-4147-A177-3AD203B41FA5}">
                      <a16:colId xmlns:a16="http://schemas.microsoft.com/office/drawing/2014/main" val="20001"/>
                    </a:ext>
                  </a:extLst>
                </a:gridCol>
                <a:gridCol w="1905000">
                  <a:extLst>
                    <a:ext uri="{9D8B030D-6E8A-4147-A177-3AD203B41FA5}">
                      <a16:colId xmlns:a16="http://schemas.microsoft.com/office/drawing/2014/main" val="20002"/>
                    </a:ext>
                  </a:extLst>
                </a:gridCol>
              </a:tblGrid>
              <a:tr h="444500">
                <a:tc>
                  <a:txBody>
                    <a:bodyPr/>
                    <a:lstStyle/>
                    <a:p>
                      <a:pPr>
                        <a:lnSpc>
                          <a:spcPct val="150000"/>
                        </a:lnSpc>
                      </a:pPr>
                      <a:r>
                        <a:rPr lang="pl-PL" sz="1800" b="1">
                          <a:solidFill>
                            <a:srgbClr val="FFFFFF"/>
                          </a:solidFill>
                          <a:latin typeface="Segoe UI"/>
                        </a:rPr>
                        <a:t>Adres w mailu</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Prawdziwa domena</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Ocena</a:t>
                      </a:r>
                    </a:p>
                  </a:txBody>
                  <a:tcPr marL="88900" marR="88900" marT="50800" marB="50800" anchor="ctr">
                    <a:solidFill>
                      <a:srgbClr val="0B2E59"/>
                    </a:solidFill>
                  </a:tcPr>
                </a:tc>
                <a:extLst>
                  <a:ext uri="{0D108BD9-81ED-4DB2-BD59-A6C34878D82A}">
                    <a16:rowId xmlns:a16="http://schemas.microsoft.com/office/drawing/2014/main" val="10000"/>
                  </a:ext>
                </a:extLst>
              </a:tr>
              <a:tr h="368300">
                <a:tc>
                  <a:txBody>
                    <a:bodyPr/>
                    <a:lstStyle/>
                    <a:p>
                      <a:pPr>
                        <a:lnSpc>
                          <a:spcPct val="150000"/>
                        </a:lnSpc>
                      </a:pPr>
                      <a:r>
                        <a:rPr lang="pl-PL" sz="1800" b="0">
                          <a:solidFill>
                            <a:srgbClr val="1A1A2E"/>
                          </a:solidFill>
                          <a:latin typeface="Segoe UI"/>
                        </a:rPr>
                        <a:t>https://login.microsoftonline.com/…</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microsoftonline.com</a:t>
                      </a:r>
                    </a:p>
                  </a:txBody>
                  <a:tcPr marL="88900" marR="88900" marT="50800" marB="50800" anchor="ctr">
                    <a:solidFill>
                      <a:srgbClr val="FFFFFF"/>
                    </a:solidFill>
                  </a:tcPr>
                </a:tc>
                <a:tc>
                  <a:txBody>
                    <a:bodyPr/>
                    <a:lstStyle/>
                    <a:p>
                      <a:pPr>
                        <a:lnSpc>
                          <a:spcPct val="150000"/>
                        </a:lnSpc>
                      </a:pPr>
                      <a:r>
                        <a:rPr lang="pl-PL" sz="1800" b="1">
                          <a:solidFill>
                            <a:srgbClr val="1B6E3C"/>
                          </a:solidFill>
                          <a:latin typeface="Segoe UI"/>
                        </a:rPr>
                        <a:t>OK</a:t>
                      </a:r>
                    </a:p>
                  </a:txBody>
                  <a:tcPr marL="88900" marR="88900" marT="50800" marB="50800" anchor="ctr">
                    <a:solidFill>
                      <a:srgbClr val="FFFFFF"/>
                    </a:solidFill>
                  </a:tcPr>
                </a:tc>
                <a:extLst>
                  <a:ext uri="{0D108BD9-81ED-4DB2-BD59-A6C34878D82A}">
                    <a16:rowId xmlns:a16="http://schemas.microsoft.com/office/drawing/2014/main" val="10001"/>
                  </a:ext>
                </a:extLst>
              </a:tr>
              <a:tr h="368300">
                <a:tc>
                  <a:txBody>
                    <a:bodyPr/>
                    <a:lstStyle/>
                    <a:p>
                      <a:pPr>
                        <a:lnSpc>
                          <a:spcPct val="150000"/>
                        </a:lnSpc>
                      </a:pPr>
                      <a:r>
                        <a:rPr lang="pl-PL" sz="1800" b="0">
                          <a:solidFill>
                            <a:srgbClr val="1A1A2E"/>
                          </a:solidFill>
                          <a:latin typeface="Segoe UI"/>
                        </a:rPr>
                        <a:t>https://microsoft.com.verify-login.ru/…</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verify-login.ru</a:t>
                      </a:r>
                    </a:p>
                  </a:txBody>
                  <a:tcPr marL="88900" marR="88900" marT="50800" marB="50800" anchor="ctr">
                    <a:solidFill>
                      <a:srgbClr val="EEF3F8"/>
                    </a:solidFill>
                  </a:tcPr>
                </a:tc>
                <a:tc>
                  <a:txBody>
                    <a:bodyPr/>
                    <a:lstStyle/>
                    <a:p>
                      <a:pPr>
                        <a:lnSpc>
                          <a:spcPct val="150000"/>
                        </a:lnSpc>
                      </a:pPr>
                      <a:r>
                        <a:rPr lang="pl-PL" sz="1800" b="1">
                          <a:solidFill>
                            <a:srgbClr val="B00020"/>
                          </a:solidFill>
                          <a:latin typeface="Segoe UI"/>
                        </a:rPr>
                        <a:t>FAŁSZ</a:t>
                      </a:r>
                    </a:p>
                  </a:txBody>
                  <a:tcPr marL="88900" marR="88900" marT="50800" marB="50800" anchor="ctr">
                    <a:solidFill>
                      <a:srgbClr val="EEF3F8"/>
                    </a:solidFill>
                  </a:tcPr>
                </a:tc>
                <a:extLst>
                  <a:ext uri="{0D108BD9-81ED-4DB2-BD59-A6C34878D82A}">
                    <a16:rowId xmlns:a16="http://schemas.microsoft.com/office/drawing/2014/main" val="10002"/>
                  </a:ext>
                </a:extLst>
              </a:tr>
              <a:tr h="368300">
                <a:tc>
                  <a:txBody>
                    <a:bodyPr/>
                    <a:lstStyle/>
                    <a:p>
                      <a:pPr>
                        <a:lnSpc>
                          <a:spcPct val="150000"/>
                        </a:lnSpc>
                      </a:pPr>
                      <a:r>
                        <a:rPr lang="pl-PL" sz="1800" b="0">
                          <a:solidFill>
                            <a:srgbClr val="1A1A2E"/>
                          </a:solidFill>
                          <a:latin typeface="Segoe UI"/>
                        </a:rPr>
                        <a:t>https://usos.uczelnia.pl.id-9921.top/…</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id-9921.top</a:t>
                      </a:r>
                    </a:p>
                  </a:txBody>
                  <a:tcPr marL="88900" marR="88900" marT="50800" marB="50800" anchor="ctr">
                    <a:solidFill>
                      <a:srgbClr val="FFFFFF"/>
                    </a:solidFill>
                  </a:tcPr>
                </a:tc>
                <a:tc>
                  <a:txBody>
                    <a:bodyPr/>
                    <a:lstStyle/>
                    <a:p>
                      <a:pPr>
                        <a:lnSpc>
                          <a:spcPct val="150000"/>
                        </a:lnSpc>
                      </a:pPr>
                      <a:r>
                        <a:rPr lang="pl-PL" sz="1800" b="1">
                          <a:solidFill>
                            <a:srgbClr val="B00020"/>
                          </a:solidFill>
                          <a:latin typeface="Segoe UI"/>
                        </a:rPr>
                        <a:t>FAŁSZ</a:t>
                      </a:r>
                    </a:p>
                  </a:txBody>
                  <a:tcPr marL="88900" marR="88900" marT="50800" marB="50800" anchor="ctr">
                    <a:solidFill>
                      <a:srgbClr val="FFFFFF"/>
                    </a:solidFill>
                  </a:tcPr>
                </a:tc>
                <a:extLst>
                  <a:ext uri="{0D108BD9-81ED-4DB2-BD59-A6C34878D82A}">
                    <a16:rowId xmlns:a16="http://schemas.microsoft.com/office/drawing/2014/main" val="10003"/>
                  </a:ext>
                </a:extLst>
              </a:tr>
              <a:tr h="368300">
                <a:tc>
                  <a:txBody>
                    <a:bodyPr/>
                    <a:lstStyle/>
                    <a:p>
                      <a:pPr>
                        <a:lnSpc>
                          <a:spcPct val="150000"/>
                        </a:lnSpc>
                      </a:pPr>
                      <a:r>
                        <a:rPr lang="pl-PL" sz="1800" b="0">
                          <a:solidFill>
                            <a:srgbClr val="1A1A2E"/>
                          </a:solidFill>
                          <a:latin typeface="Segoe UI"/>
                        </a:rPr>
                        <a:t>https://uczelnia-pl.signin-portal.com/…</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signin-portal.com</a:t>
                      </a:r>
                    </a:p>
                  </a:txBody>
                  <a:tcPr marL="88900" marR="88900" marT="50800" marB="50800" anchor="ctr">
                    <a:solidFill>
                      <a:srgbClr val="EEF3F8"/>
                    </a:solidFill>
                  </a:tcPr>
                </a:tc>
                <a:tc>
                  <a:txBody>
                    <a:bodyPr/>
                    <a:lstStyle/>
                    <a:p>
                      <a:pPr>
                        <a:lnSpc>
                          <a:spcPct val="150000"/>
                        </a:lnSpc>
                      </a:pPr>
                      <a:r>
                        <a:rPr lang="pl-PL" sz="1800" b="1">
                          <a:solidFill>
                            <a:srgbClr val="B00020"/>
                          </a:solidFill>
                          <a:latin typeface="Segoe UI"/>
                        </a:rPr>
                        <a:t>FAŁSZ</a:t>
                      </a:r>
                    </a:p>
                  </a:txBody>
                  <a:tcPr marL="88900" marR="88900" marT="50800" marB="50800" anchor="ctr">
                    <a:solidFill>
                      <a:srgbClr val="EEF3F8"/>
                    </a:solidFill>
                  </a:tcPr>
                </a:tc>
                <a:extLst>
                  <a:ext uri="{0D108BD9-81ED-4DB2-BD59-A6C34878D82A}">
                    <a16:rowId xmlns:a16="http://schemas.microsoft.com/office/drawing/2014/main" val="10004"/>
                  </a:ext>
                </a:extLst>
              </a:tr>
            </a:tbl>
          </a:graphicData>
        </a:graphic>
      </p:graphicFrame>
      <p:sp>
        <p:nvSpPr>
          <p:cNvPr id="4" name="Text Placeholder 3"/>
          <p:cNvSpPr>
            <a:spLocks noGrp="1"/>
          </p:cNvSpPr>
          <p:nvPr>
            <p:ph type="body" idx="2"/>
          </p:nvPr>
        </p:nvSpPr>
        <p:spPr>
          <a:xfrm>
            <a:off x="685800" y="4381500"/>
            <a:ext cx="10820400" cy="1003300"/>
          </a:xfrm>
        </p:spPr>
        <p:txBody>
          <a:bodyPr wrap="square" lIns="0" tIns="0" bIns="0">
            <a:noAutofit/>
          </a:bodyPr>
          <a:lstStyle/>
          <a:p>
            <a:pPr marL="0" indent="0" algn="l">
              <a:lnSpc>
                <a:spcPct val="114000"/>
              </a:lnSpc>
              <a:buNone/>
            </a:pPr>
            <a:r>
              <a:rPr lang="pl-PL" sz="1800" b="0" i="0" dirty="0">
                <a:solidFill>
                  <a:srgbClr val="1A1A2E"/>
                </a:solidFill>
                <a:latin typeface="Segoe UI"/>
              </a:rPr>
              <a:t>Czytaj nazwę domeny od prawej — tuż przed pierwszym pojedynczym „/”. Reszta (</a:t>
            </a:r>
            <a:r>
              <a:rPr lang="pl-PL" sz="1800" b="0" i="0" dirty="0" err="1">
                <a:solidFill>
                  <a:srgbClr val="1A1A2E"/>
                </a:solidFill>
                <a:latin typeface="Segoe UI"/>
              </a:rPr>
              <a:t>microsoft</a:t>
            </a:r>
            <a:r>
              <a:rPr lang="pl-PL" sz="1800" b="0" i="0" dirty="0">
                <a:solidFill>
                  <a:srgbClr val="1A1A2E"/>
                </a:solidFill>
                <a:latin typeface="Segoe UI"/>
              </a:rPr>
              <a:t>, </a:t>
            </a:r>
            <a:r>
              <a:rPr lang="pl-PL" sz="1800" b="0" i="0" dirty="0" err="1">
                <a:solidFill>
                  <a:srgbClr val="1A1A2E"/>
                </a:solidFill>
                <a:latin typeface="Segoe UI"/>
              </a:rPr>
              <a:t>usos</a:t>
            </a:r>
            <a:r>
              <a:rPr lang="pl-PL" sz="1800" b="0" i="0" dirty="0">
                <a:solidFill>
                  <a:srgbClr val="1A1A2E"/>
                </a:solidFill>
                <a:latin typeface="Segoe UI"/>
              </a:rPr>
              <a:t>, login) to dekoracja, która ma Cię uspokoić.</a:t>
            </a:r>
          </a:p>
        </p:txBody>
      </p:sp>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3  |  mgr inż. Cezary Graul</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0B2E5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2413000"/>
            <a:ext cx="10820400" cy="2032000"/>
          </a:xfrm>
        </p:spPr>
        <p:txBody>
          <a:bodyPr wrap="square" lIns="0" tIns="0" bIns="0"/>
          <a:lstStyle/>
          <a:p>
            <a:pPr algn="l"/>
            <a:r>
              <a:rPr lang="pl-PL" sz="3600" b="1">
                <a:solidFill>
                  <a:srgbClr val="FFFFFF"/>
                </a:solidFill>
                <a:latin typeface="Segoe UI Semibold"/>
              </a:rPr>
              <a:t>Kliknąłem. Co teraz? Wstyd nie pomaga — SZYBKOŚĆ pomaga.</a:t>
            </a:r>
          </a:p>
        </p:txBody>
      </p:sp>
      <p:sp>
        <p:nvSpPr>
          <p:cNvPr id="3" name="Content Placeholder 2"/>
          <p:cNvSpPr>
            <a:spLocks noGrp="1"/>
          </p:cNvSpPr>
          <p:nvPr>
            <p:ph idx="1"/>
          </p:nvPr>
        </p:nvSpPr>
        <p:spPr>
          <a:xfrm>
            <a:off x="685800" y="4826000"/>
            <a:ext cx="10820400" cy="381000"/>
          </a:xfrm>
        </p:spPr>
        <p:txBody>
          <a:bodyPr wrap="square" lIns="0" tIns="0" bIns="0">
            <a:noAutofit/>
          </a:bodyPr>
          <a:lstStyle/>
          <a:p>
            <a:pPr marL="0" indent="0" algn="l">
              <a:buNone/>
            </a:pPr>
            <a:r>
              <a:rPr lang="pl-PL" sz="1800" b="0" i="0">
                <a:solidFill>
                  <a:srgbClr val="FFFFFF"/>
                </a:solidFill>
                <a:latin typeface="Segoe UI"/>
              </a:rPr>
              <a:t>Klikanie w złe linki się zdarza. Nie bój się przyznać.</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3977307" cy="184666"/>
          </a:xfrm>
          <a:prstGeom prst="rect">
            <a:avLst/>
          </a:prstGeom>
          <a:noFill/>
        </p:spPr>
        <p:txBody>
          <a:bodyPr wrap="none" lIns="0" tIns="0" bIns="0">
            <a:spAutoFit/>
          </a:bodyPr>
          <a:lstStyle/>
          <a:p>
            <a:r>
              <a:rPr lang="pl-PL" sz="1200" b="0" dirty="0" err="1">
                <a:solidFill>
                  <a:schemeClr val="bg1"/>
                </a:solidFill>
                <a:latin typeface="Segoe UI"/>
              </a:rPr>
              <a:t>Cyberbezpieczeństwo</a:t>
            </a:r>
            <a:r>
              <a:rPr lang="pl-PL" sz="1200" b="0" dirty="0">
                <a:solidFill>
                  <a:schemeClr val="bg1"/>
                </a:solidFill>
                <a:latin typeface="Segoe UI"/>
              </a:rPr>
              <a:t>  |  </a:t>
            </a:r>
            <a:r>
              <a:rPr lang="pl-PL" sz="1200" b="0" dirty="0" err="1">
                <a:solidFill>
                  <a:schemeClr val="bg1"/>
                </a:solidFill>
                <a:latin typeface="Segoe UI"/>
              </a:rPr>
              <a:t>Moduł</a:t>
            </a:r>
            <a:r>
              <a:rPr lang="pl-PL" sz="1200" b="0" dirty="0">
                <a:solidFill>
                  <a:schemeClr val="bg1"/>
                </a:solidFill>
                <a:latin typeface="Segoe UI"/>
              </a:rPr>
              <a:t> 3  |  </a:t>
            </a:r>
            <a:r>
              <a:rPr lang="pl-PL" sz="1200" b="0" dirty="0" err="1">
                <a:solidFill>
                  <a:schemeClr val="bg1"/>
                </a:solidFill>
                <a:latin typeface="Segoe UI"/>
              </a:rPr>
              <a:t>mgr</a:t>
            </a:r>
            <a:r>
              <a:rPr lang="pl-PL" sz="1200" b="0" dirty="0">
                <a:solidFill>
                  <a:schemeClr val="bg1"/>
                </a:solidFill>
                <a:latin typeface="Segoe UI"/>
              </a:rPr>
              <a:t> </a:t>
            </a:r>
            <a:r>
              <a:rPr lang="pl-PL" sz="1200" b="0" dirty="0" err="1">
                <a:solidFill>
                  <a:schemeClr val="bg1"/>
                </a:solidFill>
                <a:latin typeface="Segoe UI"/>
              </a:rPr>
              <a:t>inż</a:t>
            </a:r>
            <a:r>
              <a:rPr lang="pl-PL" sz="1200" b="0" dirty="0">
                <a:solidFill>
                  <a:schemeClr val="bg1"/>
                </a:solidFill>
                <a:latin typeface="Segoe UI"/>
              </a:rPr>
              <a:t>. Cezary Graul</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5 kroków w 5 minut</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Po kliknięciu w phishing</a:t>
            </a:r>
          </a:p>
        </p:txBody>
      </p:sp>
      <p:graphicFrame>
        <p:nvGraphicFramePr>
          <p:cNvPr id="11" name="Table 10" descr="Tabela pięciu kroków do wykonania po kliknięciu w phishing, ze szczegółem każdego."/>
          <p:cNvGraphicFramePr>
            <a:graphicFrameLocks noGrp="1"/>
          </p:cNvGraphicFramePr>
          <p:nvPr/>
        </p:nvGraphicFramePr>
        <p:xfrm>
          <a:off x="698500" y="2006600"/>
          <a:ext cx="10795000" cy="2771778"/>
        </p:xfrm>
        <a:graphic>
          <a:graphicData uri="http://schemas.openxmlformats.org/drawingml/2006/table">
            <a:tbl>
              <a:tblPr firstRow="1">
                <a:tableStyleId>{5C22544A-7EE6-4342-B048-85BDC9FD1C3A}</a:tableStyleId>
              </a:tblPr>
              <a:tblGrid>
                <a:gridCol w="635000">
                  <a:extLst>
                    <a:ext uri="{9D8B030D-6E8A-4147-A177-3AD203B41FA5}">
                      <a16:colId xmlns:a16="http://schemas.microsoft.com/office/drawing/2014/main" val="20000"/>
                    </a:ext>
                  </a:extLst>
                </a:gridCol>
                <a:gridCol w="4191000">
                  <a:extLst>
                    <a:ext uri="{9D8B030D-6E8A-4147-A177-3AD203B41FA5}">
                      <a16:colId xmlns:a16="http://schemas.microsoft.com/office/drawing/2014/main" val="20001"/>
                    </a:ext>
                  </a:extLst>
                </a:gridCol>
                <a:gridCol w="5969000">
                  <a:extLst>
                    <a:ext uri="{9D8B030D-6E8A-4147-A177-3AD203B41FA5}">
                      <a16:colId xmlns:a16="http://schemas.microsoft.com/office/drawing/2014/main" val="20002"/>
                    </a:ext>
                  </a:extLst>
                </a:gridCol>
              </a:tblGrid>
              <a:tr h="457200">
                <a:tc>
                  <a:txBody>
                    <a:bodyPr/>
                    <a:lstStyle/>
                    <a:p>
                      <a:pPr>
                        <a:lnSpc>
                          <a:spcPct val="150000"/>
                        </a:lnSpc>
                      </a:pPr>
                      <a:r>
                        <a:rPr lang="pl-PL" sz="1800" b="1">
                          <a:solidFill>
                            <a:srgbClr val="FFFFFF"/>
                          </a:solidFill>
                          <a:latin typeface="Segoe UI"/>
                        </a:rPr>
                        <a:t>#</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Krok</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Szczegół</a:t>
                      </a:r>
                    </a:p>
                  </a:txBody>
                  <a:tcPr marL="88900" marR="88900" marT="50800" marB="50800" anchor="ctr">
                    <a:solidFill>
                      <a:srgbClr val="0B2E59"/>
                    </a:solidFill>
                  </a:tcPr>
                </a:tc>
                <a:extLst>
                  <a:ext uri="{0D108BD9-81ED-4DB2-BD59-A6C34878D82A}">
                    <a16:rowId xmlns:a16="http://schemas.microsoft.com/office/drawing/2014/main" val="10000"/>
                  </a:ext>
                </a:extLst>
              </a:tr>
              <a:tr h="381000">
                <a:tc>
                  <a:txBody>
                    <a:bodyPr/>
                    <a:lstStyle/>
                    <a:p>
                      <a:pPr>
                        <a:lnSpc>
                          <a:spcPct val="150000"/>
                        </a:lnSpc>
                      </a:pPr>
                      <a:r>
                        <a:rPr lang="pl-PL" sz="1800" b="0">
                          <a:solidFill>
                            <a:srgbClr val="1A1A2E"/>
                          </a:solidFill>
                          <a:latin typeface="Segoe UI"/>
                        </a:rPr>
                        <a:t>1</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Odłącz komputer od sieci</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Wyciągnij kabel ethernet, wyłącz Wi-Fi</a:t>
                      </a:r>
                    </a:p>
                  </a:txBody>
                  <a:tcPr marL="88900" marR="88900" marT="50800" marB="50800" anchor="ctr">
                    <a:solidFill>
                      <a:srgbClr val="FFFFFF"/>
                    </a:solidFill>
                  </a:tcPr>
                </a:tc>
                <a:extLst>
                  <a:ext uri="{0D108BD9-81ED-4DB2-BD59-A6C34878D82A}">
                    <a16:rowId xmlns:a16="http://schemas.microsoft.com/office/drawing/2014/main" val="10001"/>
                  </a:ext>
                </a:extLst>
              </a:tr>
              <a:tr h="381000">
                <a:tc>
                  <a:txBody>
                    <a:bodyPr/>
                    <a:lstStyle/>
                    <a:p>
                      <a:pPr>
                        <a:lnSpc>
                          <a:spcPct val="150000"/>
                        </a:lnSpc>
                      </a:pPr>
                      <a:r>
                        <a:rPr lang="pl-PL" sz="1800" b="0">
                          <a:solidFill>
                            <a:srgbClr val="1A1A2E"/>
                          </a:solidFill>
                          <a:latin typeface="Segoe UI"/>
                        </a:rPr>
                        <a:t>2</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NIE wyłączaj komputera</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IT potrzebuje danych do dochodzenia</a:t>
                      </a:r>
                    </a:p>
                  </a:txBody>
                  <a:tcPr marL="88900" marR="88900" marT="50800" marB="50800" anchor="ctr">
                    <a:solidFill>
                      <a:srgbClr val="EEF3F8"/>
                    </a:solidFill>
                  </a:tcPr>
                </a:tc>
                <a:extLst>
                  <a:ext uri="{0D108BD9-81ED-4DB2-BD59-A6C34878D82A}">
                    <a16:rowId xmlns:a16="http://schemas.microsoft.com/office/drawing/2014/main" val="10002"/>
                  </a:ext>
                </a:extLst>
              </a:tr>
              <a:tr h="381000">
                <a:tc>
                  <a:txBody>
                    <a:bodyPr/>
                    <a:lstStyle/>
                    <a:p>
                      <a:pPr>
                        <a:lnSpc>
                          <a:spcPct val="150000"/>
                        </a:lnSpc>
                      </a:pPr>
                      <a:r>
                        <a:rPr lang="pl-PL" sz="1800" b="0">
                          <a:solidFill>
                            <a:srgbClr val="1A1A2E"/>
                          </a:solidFill>
                          <a:latin typeface="Segoe UI"/>
                        </a:rPr>
                        <a:t>3</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Zadzwoń do IT helpdesk</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Telefon, nie mail</a:t>
                      </a:r>
                    </a:p>
                  </a:txBody>
                  <a:tcPr marL="88900" marR="88900" marT="50800" marB="50800" anchor="ctr">
                    <a:solidFill>
                      <a:srgbClr val="FFFFFF"/>
                    </a:solidFill>
                  </a:tcPr>
                </a:tc>
                <a:extLst>
                  <a:ext uri="{0D108BD9-81ED-4DB2-BD59-A6C34878D82A}">
                    <a16:rowId xmlns:a16="http://schemas.microsoft.com/office/drawing/2014/main" val="10003"/>
                  </a:ext>
                </a:extLst>
              </a:tr>
              <a:tr h="381000">
                <a:tc>
                  <a:txBody>
                    <a:bodyPr/>
                    <a:lstStyle/>
                    <a:p>
                      <a:pPr>
                        <a:lnSpc>
                          <a:spcPct val="150000"/>
                        </a:lnSpc>
                      </a:pPr>
                      <a:r>
                        <a:rPr lang="pl-PL" sz="1800" b="0">
                          <a:solidFill>
                            <a:srgbClr val="1A1A2E"/>
                          </a:solidFill>
                          <a:latin typeface="Segoe UI"/>
                        </a:rPr>
                        <a:t>4</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Powiadom IOD</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Jeśli dane osobowe — zegar RODO 72h startuje</a:t>
                      </a:r>
                    </a:p>
                  </a:txBody>
                  <a:tcPr marL="88900" marR="88900" marT="50800" marB="50800" anchor="ctr">
                    <a:solidFill>
                      <a:srgbClr val="EEF3F8"/>
                    </a:solidFill>
                  </a:tcPr>
                </a:tc>
                <a:extLst>
                  <a:ext uri="{0D108BD9-81ED-4DB2-BD59-A6C34878D82A}">
                    <a16:rowId xmlns:a16="http://schemas.microsoft.com/office/drawing/2014/main" val="10004"/>
                  </a:ext>
                </a:extLst>
              </a:tr>
              <a:tr h="381000">
                <a:tc>
                  <a:txBody>
                    <a:bodyPr/>
                    <a:lstStyle/>
                    <a:p>
                      <a:pPr>
                        <a:lnSpc>
                          <a:spcPct val="150000"/>
                        </a:lnSpc>
                      </a:pPr>
                      <a:r>
                        <a:rPr lang="pl-PL" sz="1800" b="0">
                          <a:solidFill>
                            <a:srgbClr val="1A1A2E"/>
                          </a:solidFill>
                          <a:latin typeface="Segoe UI"/>
                        </a:rPr>
                        <a:t>5</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Zmień hasła</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Z INNEGO urządzenia, najpierw M365 i bank</a:t>
                      </a:r>
                    </a:p>
                  </a:txBody>
                  <a:tcPr marL="88900" marR="88900" marT="50800" marB="50800" anchor="ctr">
                    <a:solidFill>
                      <a:srgbClr val="FFFFFF"/>
                    </a:solidFill>
                  </a:tcPr>
                </a:tc>
                <a:extLst>
                  <a:ext uri="{0D108BD9-81ED-4DB2-BD59-A6C34878D82A}">
                    <a16:rowId xmlns:a16="http://schemas.microsoft.com/office/drawing/2014/main" val="10005"/>
                  </a:ext>
                </a:extLst>
              </a:tr>
            </a:tbl>
          </a:graphicData>
        </a:graphic>
      </p:graphicFrame>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3  |  mgr inż. Cezary Graul</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5 rzeczy z Modułu 3</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Podsumowanie Modułu 3</a:t>
            </a:r>
          </a:p>
        </p:txBody>
      </p:sp>
      <p:sp>
        <p:nvSpPr>
          <p:cNvPr id="4" name="Text Placeholder 3"/>
          <p:cNvSpPr>
            <a:spLocks noGrp="1"/>
          </p:cNvSpPr>
          <p:nvPr>
            <p:ph type="body" idx="2"/>
          </p:nvPr>
        </p:nvSpPr>
        <p:spPr>
          <a:xfrm>
            <a:off x="685800" y="1981200"/>
            <a:ext cx="10820400" cy="4368800"/>
          </a:xfrm>
        </p:spPr>
        <p:txBody>
          <a:bodyPr wrap="square" lIns="0" tIns="0" bIns="0">
            <a:noAutofit/>
          </a:bodyPr>
          <a:lstStyle/>
          <a:p>
            <a:pPr marL="285750" indent="-285750">
              <a:lnSpc>
                <a:spcPct val="150000"/>
              </a:lnSpc>
              <a:spcAft>
                <a:spcPts val="900"/>
              </a:spcAft>
              <a:buFont typeface="Arial" pitchFamily="34" charset="0"/>
              <a:buAutoNum type="arabicPeriod"/>
            </a:pPr>
            <a:r>
              <a:rPr lang="pl-PL" sz="1900">
                <a:solidFill>
                  <a:srgbClr val="1A1A2E"/>
                </a:solidFill>
                <a:latin typeface="Segoe UI"/>
              </a:rPr>
              <a:t>Phishing 2026 wygląda perfekcyjnie — gramatyka NIE jest sygnałem</a:t>
            </a:r>
          </a:p>
          <a:p>
            <a:pPr marL="285750" indent="-285750">
              <a:lnSpc>
                <a:spcPct val="150000"/>
              </a:lnSpc>
              <a:spcAft>
                <a:spcPts val="900"/>
              </a:spcAft>
              <a:buFont typeface="Arial" pitchFamily="34" charset="0"/>
              <a:buAutoNum type="arabicPeriod"/>
            </a:pPr>
            <a:r>
              <a:rPr lang="pl-PL" sz="1900">
                <a:solidFill>
                  <a:srgbClr val="1A1A2E"/>
                </a:solidFill>
                <a:latin typeface="Segoe UI"/>
              </a:rPr>
              <a:t>QR-kody to nowa pułapka — nie skanuj na ślepo</a:t>
            </a:r>
          </a:p>
          <a:p>
            <a:pPr marL="285750" indent="-285750">
              <a:lnSpc>
                <a:spcPct val="150000"/>
              </a:lnSpc>
              <a:spcAft>
                <a:spcPts val="900"/>
              </a:spcAft>
              <a:buFont typeface="Arial" pitchFamily="34" charset="0"/>
              <a:buAutoNum type="arabicPeriod"/>
            </a:pPr>
            <a:r>
              <a:rPr lang="pl-PL" sz="1900">
                <a:solidFill>
                  <a:srgbClr val="1A1A2E"/>
                </a:solidFill>
                <a:latin typeface="Segoe UI"/>
              </a:rPr>
              <a:t>Deepfake voice istnieje — weryfikuj niezależnym kanałem</a:t>
            </a:r>
          </a:p>
          <a:p>
            <a:pPr marL="285750" indent="-285750">
              <a:lnSpc>
                <a:spcPct val="150000"/>
              </a:lnSpc>
              <a:spcAft>
                <a:spcPts val="900"/>
              </a:spcAft>
              <a:buFont typeface="Arial" pitchFamily="34" charset="0"/>
              <a:buAutoNum type="arabicPeriod"/>
            </a:pPr>
            <a:r>
              <a:rPr lang="pl-PL" sz="1900">
                <a:solidFill>
                  <a:srgbClr val="1A1A2E"/>
                </a:solidFill>
                <a:latin typeface="Segoe UI"/>
              </a:rPr>
              <a:t>STOP, POMYŚL, POŁĄCZ — przy każdym podejrzeniu</a:t>
            </a:r>
          </a:p>
          <a:p>
            <a:pPr marL="285750" indent="-285750">
              <a:lnSpc>
                <a:spcPct val="150000"/>
              </a:lnSpc>
              <a:spcAft>
                <a:spcPts val="900"/>
              </a:spcAft>
              <a:buFont typeface="Arial" pitchFamily="34" charset="0"/>
              <a:buAutoNum type="arabicPeriod"/>
            </a:pPr>
            <a:r>
              <a:rPr lang="pl-PL" sz="1900">
                <a:solidFill>
                  <a:srgbClr val="1A1A2E"/>
                </a:solidFill>
                <a:latin typeface="Segoe UI"/>
              </a:rPr>
              <a:t>Klikniesz — zgłaszasz NATYCHMIAST, bez ukrywania</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3  |  mgr inż. Cezary Graul</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Za chwilę: Moduł 4</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Codzienne nawyki + reagowanie na incydenty</a:t>
            </a:r>
          </a:p>
        </p:txBody>
      </p:sp>
      <p:sp>
        <p:nvSpPr>
          <p:cNvPr id="4" name="Text Placeholder 3"/>
          <p:cNvSpPr>
            <a:spLocks noGrp="1"/>
          </p:cNvSpPr>
          <p:nvPr>
            <p:ph type="body" idx="2"/>
          </p:nvPr>
        </p:nvSpPr>
        <p:spPr>
          <a:xfrm>
            <a:off x="685800" y="1981200"/>
            <a:ext cx="10820400" cy="4368800"/>
          </a:xfrm>
        </p:spPr>
        <p:txBody>
          <a:bodyPr wrap="square" lIns="0" tIns="0" bIns="0">
            <a:noAutofit/>
          </a:bodyPr>
          <a:lstStyle/>
          <a:p>
            <a:pPr marL="285750" indent="-285750">
              <a:lnSpc>
                <a:spcPct val="150000"/>
              </a:lnSpc>
              <a:spcAft>
                <a:spcPts val="800"/>
              </a:spcAft>
              <a:buFont typeface="Arial" pitchFamily="34" charset="0"/>
              <a:buChar char="•"/>
            </a:pPr>
            <a:r>
              <a:rPr lang="pl-PL" sz="1900" dirty="0">
                <a:solidFill>
                  <a:srgbClr val="1A1A2E"/>
                </a:solidFill>
                <a:latin typeface="Segoe UI"/>
              </a:rPr>
              <a:t>AI w pracy — TAK i NIE (</a:t>
            </a:r>
            <a:r>
              <a:rPr lang="pl-PL" sz="1900" dirty="0" err="1">
                <a:solidFill>
                  <a:srgbClr val="1A1A2E"/>
                </a:solidFill>
                <a:latin typeface="Segoe UI"/>
              </a:rPr>
              <a:t>Copilot</a:t>
            </a:r>
            <a:r>
              <a:rPr lang="pl-PL" sz="1900" dirty="0">
                <a:solidFill>
                  <a:srgbClr val="1A1A2E"/>
                </a:solidFill>
                <a:latin typeface="Segoe UI"/>
              </a:rPr>
              <a:t> vs publiczny </a:t>
            </a:r>
            <a:r>
              <a:rPr lang="pl-PL" sz="1900" dirty="0" err="1">
                <a:solidFill>
                  <a:srgbClr val="1A1A2E"/>
                </a:solidFill>
                <a:latin typeface="Segoe UI"/>
              </a:rPr>
              <a:t>ChatGPT</a:t>
            </a:r>
            <a:r>
              <a:rPr lang="pl-PL" sz="1900" dirty="0">
                <a:solidFill>
                  <a:srgbClr val="1A1A2E"/>
                </a:solidFill>
                <a:latin typeface="Segoe UI"/>
              </a:rPr>
              <a:t>)</a:t>
            </a:r>
          </a:p>
          <a:p>
            <a:pPr marL="285750" indent="-285750">
              <a:lnSpc>
                <a:spcPct val="150000"/>
              </a:lnSpc>
              <a:spcAft>
                <a:spcPts val="800"/>
              </a:spcAft>
              <a:buFont typeface="Arial" pitchFamily="34" charset="0"/>
              <a:buChar char="•"/>
            </a:pPr>
            <a:r>
              <a:rPr lang="pl-PL" sz="1900" dirty="0">
                <a:solidFill>
                  <a:srgbClr val="1A1A2E"/>
                </a:solidFill>
                <a:latin typeface="Segoe UI"/>
              </a:rPr>
              <a:t>SharePoint, OneDrive, </a:t>
            </a:r>
            <a:r>
              <a:rPr lang="pl-PL" sz="1900" dirty="0" err="1">
                <a:solidFill>
                  <a:srgbClr val="1A1A2E"/>
                </a:solidFill>
                <a:latin typeface="Segoe UI"/>
              </a:rPr>
              <a:t>Teams</a:t>
            </a:r>
            <a:r>
              <a:rPr lang="pl-PL" sz="1900" dirty="0">
                <a:solidFill>
                  <a:srgbClr val="1A1A2E"/>
                </a:solidFill>
                <a:latin typeface="Segoe UI"/>
              </a:rPr>
              <a:t> — najczęstsze błędy</a:t>
            </a:r>
          </a:p>
          <a:p>
            <a:pPr marL="285750" indent="-285750">
              <a:lnSpc>
                <a:spcPct val="150000"/>
              </a:lnSpc>
              <a:spcAft>
                <a:spcPts val="800"/>
              </a:spcAft>
              <a:buFont typeface="Arial" pitchFamily="34" charset="0"/>
              <a:buChar char="•"/>
            </a:pPr>
            <a:r>
              <a:rPr lang="pl-PL" sz="1900" dirty="0">
                <a:solidFill>
                  <a:srgbClr val="1A1A2E"/>
                </a:solidFill>
                <a:latin typeface="Segoe UI"/>
              </a:rPr>
              <a:t>Wideokonferencje i praca hybrydowa</a:t>
            </a:r>
          </a:p>
          <a:p>
            <a:pPr marL="285750" indent="-285750">
              <a:lnSpc>
                <a:spcPct val="150000"/>
              </a:lnSpc>
              <a:spcAft>
                <a:spcPts val="800"/>
              </a:spcAft>
              <a:buFont typeface="Arial" pitchFamily="34" charset="0"/>
              <a:buChar char="•"/>
            </a:pPr>
            <a:r>
              <a:rPr lang="pl-PL" sz="1900" dirty="0">
                <a:solidFill>
                  <a:srgbClr val="1A1A2E"/>
                </a:solidFill>
                <a:latin typeface="Segoe UI"/>
              </a:rPr>
              <a:t>6 scenariuszy incydentów z procedurą</a:t>
            </a:r>
          </a:p>
          <a:p>
            <a:pPr marL="285750" indent="-285750">
              <a:lnSpc>
                <a:spcPct val="150000"/>
              </a:lnSpc>
              <a:spcAft>
                <a:spcPts val="800"/>
              </a:spcAft>
              <a:buFont typeface="Arial" pitchFamily="34" charset="0"/>
              <a:buChar char="•"/>
            </a:pPr>
            <a:r>
              <a:rPr lang="pl-PL" sz="1900" dirty="0">
                <a:solidFill>
                  <a:srgbClr val="1A1A2E"/>
                </a:solidFill>
                <a:latin typeface="Segoe UI"/>
              </a:rPr>
              <a:t>TRZY NUMERY TELEFONÓW — do wpisania w telefon dzisiaj</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3  |  mgr inż. Cezary Graul</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0B2E5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2540000"/>
            <a:ext cx="10820400" cy="1651000"/>
          </a:xfrm>
        </p:spPr>
        <p:txBody>
          <a:bodyPr wrap="square" lIns="0" tIns="0" bIns="0"/>
          <a:lstStyle/>
          <a:p>
            <a:pPr algn="l"/>
            <a:r>
              <a:rPr lang="pl-PL" sz="3200" b="1">
                <a:solidFill>
                  <a:srgbClr val="FFFFFF"/>
                </a:solidFill>
                <a:latin typeface="Segoe UI Semibold"/>
              </a:rPr>
              <a:t>Moduł 4 — Codzienne nawyki + reagowanie na incydenty</a:t>
            </a:r>
          </a:p>
        </p:txBody>
      </p:sp>
      <p:sp>
        <p:nvSpPr>
          <p:cNvPr id="3" name="Content Placeholder 2"/>
          <p:cNvSpPr>
            <a:spLocks noGrp="1"/>
          </p:cNvSpPr>
          <p:nvPr>
            <p:ph idx="1"/>
          </p:nvPr>
        </p:nvSpPr>
        <p:spPr>
          <a:xfrm>
            <a:off x="685800" y="4318000"/>
            <a:ext cx="10820400" cy="381000"/>
          </a:xfrm>
        </p:spPr>
        <p:txBody>
          <a:bodyPr wrap="square" lIns="0" tIns="0" bIns="0">
            <a:noAutofit/>
          </a:bodyPr>
          <a:lstStyle/>
          <a:p>
            <a:pPr marL="0" indent="0" algn="l">
              <a:buNone/>
            </a:pPr>
            <a:r>
              <a:rPr lang="pl-PL" sz="2000" b="0" i="0">
                <a:solidFill>
                  <a:srgbClr val="FFFFFF"/>
                </a:solidFill>
                <a:latin typeface="Segoe UI"/>
              </a:rPr>
              <a:t>Moduł 4 z 4 · 45 minut · 7 sekcji + 6 scenariuszy</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Co właśnie zobaczyłeś</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To jest wyciek danych do OpenAI</a:t>
            </a:r>
          </a:p>
        </p:txBody>
      </p:sp>
      <p:sp>
        <p:nvSpPr>
          <p:cNvPr id="11" name="Rounded Rectangle 10" descr="Przykładowy prompt wklejony do ChatGPT zawierający imię, nazwisko, PESEL i numer indeksu studenta."/>
          <p:cNvSpPr/>
          <p:nvPr/>
        </p:nvSpPr>
        <p:spPr>
          <a:xfrm>
            <a:off x="685800" y="1981199"/>
            <a:ext cx="10820400" cy="1919035"/>
          </a:xfrm>
          <a:prstGeom prst="roundRect">
            <a:avLst/>
          </a:prstGeom>
          <a:solidFill>
            <a:srgbClr val="EEF3F8"/>
          </a:solidFill>
          <a:ln w="12700">
            <a:solidFill>
              <a:srgbClr val="C7D4E3"/>
            </a:solidFill>
          </a:ln>
          <a:effectLst/>
        </p:spPr>
        <p:style>
          <a:lnRef idx="1">
            <a:schemeClr val="accent1"/>
          </a:lnRef>
          <a:fillRef idx="3">
            <a:schemeClr val="accent1"/>
          </a:fillRef>
          <a:effectRef idx="2">
            <a:schemeClr val="accent1"/>
          </a:effectRef>
          <a:fontRef idx="minor">
            <a:schemeClr val="lt1"/>
          </a:fontRef>
        </p:style>
        <p:txBody>
          <a:bodyPr wrap="square" lIns="152400" tIns="101600" rIns="152400" bIns="101600" rtlCol="0" anchor="t"/>
          <a:lstStyle/>
          <a:p>
            <a:pPr marL="0" indent="0">
              <a:lnSpc>
                <a:spcPct val="120000"/>
              </a:lnSpc>
              <a:buNone/>
            </a:pPr>
            <a:r>
              <a:rPr lang="pl-PL" sz="1800" b="1" dirty="0">
                <a:solidFill>
                  <a:srgbClr val="1A1A2E"/>
                </a:solidFill>
                <a:latin typeface="Consolas"/>
              </a:rPr>
              <a:t>PROMPT do ChatGPT:</a:t>
            </a:r>
          </a:p>
          <a:p>
            <a:pPr marL="0" indent="0">
              <a:lnSpc>
                <a:spcPct val="120000"/>
              </a:lnSpc>
              <a:buNone/>
            </a:pPr>
            <a:r>
              <a:rPr lang="pl-PL" sz="1800" b="0" dirty="0">
                <a:solidFill>
                  <a:srgbClr val="1A1A2E"/>
                </a:solidFill>
                <a:latin typeface="Consolas"/>
              </a:rPr>
              <a:t>„</a:t>
            </a:r>
            <a:r>
              <a:rPr lang="pl-PL" sz="1800" b="0" dirty="0" err="1">
                <a:solidFill>
                  <a:srgbClr val="1A1A2E"/>
                </a:solidFill>
                <a:latin typeface="Consolas"/>
              </a:rPr>
              <a:t>Napisz</a:t>
            </a:r>
            <a:r>
              <a:rPr lang="pl-PL" sz="1800" b="0" dirty="0">
                <a:solidFill>
                  <a:srgbClr val="1A1A2E"/>
                </a:solidFill>
                <a:latin typeface="Consolas"/>
              </a:rPr>
              <a:t> </a:t>
            </a:r>
            <a:r>
              <a:rPr lang="pl-PL" sz="1800" b="0" dirty="0" err="1">
                <a:solidFill>
                  <a:srgbClr val="1A1A2E"/>
                </a:solidFill>
                <a:latin typeface="Consolas"/>
              </a:rPr>
              <a:t>formalne</a:t>
            </a:r>
            <a:r>
              <a:rPr lang="pl-PL" sz="1800" b="0" dirty="0">
                <a:solidFill>
                  <a:srgbClr val="1A1A2E"/>
                </a:solidFill>
                <a:latin typeface="Consolas"/>
              </a:rPr>
              <a:t> pismo do </a:t>
            </a:r>
            <a:r>
              <a:rPr lang="pl-PL" sz="1800" b="0" dirty="0" err="1">
                <a:solidFill>
                  <a:srgbClr val="1A1A2E"/>
                </a:solidFill>
                <a:latin typeface="Consolas"/>
              </a:rPr>
              <a:t>studenta</a:t>
            </a:r>
            <a:r>
              <a:rPr lang="pl-PL" sz="1800" b="0" dirty="0">
                <a:solidFill>
                  <a:srgbClr val="1A1A2E"/>
                </a:solidFill>
                <a:latin typeface="Consolas"/>
              </a:rPr>
              <a:t> Jana </a:t>
            </a:r>
            <a:r>
              <a:rPr lang="pl-PL" sz="1800" b="0" dirty="0" err="1">
                <a:solidFill>
                  <a:srgbClr val="1A1A2E"/>
                </a:solidFill>
                <a:latin typeface="Consolas"/>
              </a:rPr>
              <a:t>Kowalskiego</a:t>
            </a:r>
            <a:r>
              <a:rPr lang="pl-PL" sz="1800" b="0" dirty="0">
                <a:solidFill>
                  <a:srgbClr val="1A1A2E"/>
                </a:solidFill>
                <a:latin typeface="Consolas"/>
              </a:rPr>
              <a:t>, PESEL 95010112345,</a:t>
            </a:r>
          </a:p>
          <a:p>
            <a:pPr marL="0" indent="0">
              <a:lnSpc>
                <a:spcPct val="120000"/>
              </a:lnSpc>
              <a:buNone/>
            </a:pPr>
            <a:r>
              <a:rPr lang="pl-PL" sz="1800" b="0" dirty="0">
                <a:solidFill>
                  <a:srgbClr val="1A1A2E"/>
                </a:solidFill>
                <a:latin typeface="Consolas"/>
              </a:rPr>
              <a:t>nr </a:t>
            </a:r>
            <a:r>
              <a:rPr lang="pl-PL" sz="1800" b="0" dirty="0" err="1">
                <a:solidFill>
                  <a:srgbClr val="1A1A2E"/>
                </a:solidFill>
                <a:latin typeface="Consolas"/>
              </a:rPr>
              <a:t>indeksu</a:t>
            </a:r>
            <a:r>
              <a:rPr lang="pl-PL" sz="1800" b="0" dirty="0">
                <a:solidFill>
                  <a:srgbClr val="1A1A2E"/>
                </a:solidFill>
                <a:latin typeface="Consolas"/>
              </a:rPr>
              <a:t> 234567, </a:t>
            </a:r>
            <a:r>
              <a:rPr lang="pl-PL" sz="1800" b="0" dirty="0" err="1">
                <a:solidFill>
                  <a:srgbClr val="1A1A2E"/>
                </a:solidFill>
                <a:latin typeface="Consolas"/>
              </a:rPr>
              <a:t>który</a:t>
            </a:r>
            <a:r>
              <a:rPr lang="pl-PL" sz="1800" b="0" dirty="0">
                <a:solidFill>
                  <a:srgbClr val="1A1A2E"/>
                </a:solidFill>
                <a:latin typeface="Consolas"/>
              </a:rPr>
              <a:t> </a:t>
            </a:r>
            <a:r>
              <a:rPr lang="pl-PL" sz="1800" b="0" dirty="0" err="1">
                <a:solidFill>
                  <a:srgbClr val="1A1A2E"/>
                </a:solidFill>
                <a:latin typeface="Consolas"/>
              </a:rPr>
              <a:t>nie</a:t>
            </a:r>
            <a:r>
              <a:rPr lang="pl-PL" sz="1800" b="0" dirty="0">
                <a:solidFill>
                  <a:srgbClr val="1A1A2E"/>
                </a:solidFill>
                <a:latin typeface="Consolas"/>
              </a:rPr>
              <a:t> </a:t>
            </a:r>
            <a:r>
              <a:rPr lang="pl-PL" sz="1800" b="0" dirty="0" err="1">
                <a:solidFill>
                  <a:srgbClr val="1A1A2E"/>
                </a:solidFill>
                <a:latin typeface="Consolas"/>
              </a:rPr>
              <a:t>zaliczył</a:t>
            </a:r>
            <a:r>
              <a:rPr lang="pl-PL" sz="1800" b="0" dirty="0">
                <a:solidFill>
                  <a:srgbClr val="1A1A2E"/>
                </a:solidFill>
                <a:latin typeface="Consolas"/>
              </a:rPr>
              <a:t> </a:t>
            </a:r>
            <a:r>
              <a:rPr lang="pl-PL" sz="1800" b="0" dirty="0" err="1">
                <a:solidFill>
                  <a:srgbClr val="1A1A2E"/>
                </a:solidFill>
                <a:latin typeface="Consolas"/>
              </a:rPr>
              <a:t>egzaminu</a:t>
            </a:r>
            <a:r>
              <a:rPr lang="pl-PL" sz="1800" b="0" dirty="0">
                <a:solidFill>
                  <a:srgbClr val="1A1A2E"/>
                </a:solidFill>
                <a:latin typeface="Consolas"/>
              </a:rPr>
              <a:t> z </a:t>
            </a:r>
            <a:r>
              <a:rPr lang="pl-PL" sz="1800" b="0" dirty="0" err="1">
                <a:solidFill>
                  <a:srgbClr val="1A1A2E"/>
                </a:solidFill>
                <a:latin typeface="Consolas"/>
              </a:rPr>
              <a:t>mikroekonomii</a:t>
            </a:r>
            <a:endParaRPr lang="pl-PL" sz="1500" b="0" dirty="0">
              <a:solidFill>
                <a:srgbClr val="1A1A2E"/>
              </a:solidFill>
              <a:latin typeface="Consolas"/>
            </a:endParaRPr>
          </a:p>
          <a:p>
            <a:pPr marL="0" indent="0">
              <a:lnSpc>
                <a:spcPct val="120000"/>
              </a:lnSpc>
              <a:buNone/>
            </a:pPr>
            <a:r>
              <a:rPr lang="pl-PL" sz="1800" b="0" dirty="0" err="1">
                <a:solidFill>
                  <a:srgbClr val="1A1A2E"/>
                </a:solidFill>
                <a:latin typeface="Consolas"/>
              </a:rPr>
              <a:t>prowadzonego</a:t>
            </a:r>
            <a:r>
              <a:rPr lang="pl-PL" sz="1800" b="0" dirty="0">
                <a:solidFill>
                  <a:srgbClr val="1A1A2E"/>
                </a:solidFill>
                <a:latin typeface="Consolas"/>
              </a:rPr>
              <a:t> </a:t>
            </a:r>
            <a:r>
              <a:rPr lang="pl-PL" sz="1800" b="0" dirty="0" err="1">
                <a:solidFill>
                  <a:srgbClr val="1A1A2E"/>
                </a:solidFill>
                <a:latin typeface="Consolas"/>
              </a:rPr>
              <a:t>przez</a:t>
            </a:r>
            <a:r>
              <a:rPr lang="pl-PL" sz="1800" b="0" dirty="0">
                <a:solidFill>
                  <a:srgbClr val="1A1A2E"/>
                </a:solidFill>
                <a:latin typeface="Consolas"/>
              </a:rPr>
              <a:t> prof. </a:t>
            </a:r>
            <a:r>
              <a:rPr lang="pl-PL" sz="1800" b="0" dirty="0" err="1">
                <a:solidFill>
                  <a:srgbClr val="1A1A2E"/>
                </a:solidFill>
                <a:latin typeface="Consolas"/>
              </a:rPr>
              <a:t>Annę</a:t>
            </a:r>
            <a:r>
              <a:rPr lang="pl-PL" sz="1800" b="0" dirty="0">
                <a:solidFill>
                  <a:srgbClr val="1A1A2E"/>
                </a:solidFill>
                <a:latin typeface="Consolas"/>
              </a:rPr>
              <a:t> Nowak </a:t>
            </a:r>
            <a:r>
              <a:rPr lang="pl-PL" sz="1800" b="0" dirty="0" err="1">
                <a:solidFill>
                  <a:srgbClr val="1A1A2E"/>
                </a:solidFill>
                <a:latin typeface="Consolas"/>
              </a:rPr>
              <a:t>na</a:t>
            </a:r>
            <a:r>
              <a:rPr lang="pl-PL" sz="1800" b="0" dirty="0">
                <a:solidFill>
                  <a:srgbClr val="1A1A2E"/>
                </a:solidFill>
                <a:latin typeface="Consolas"/>
              </a:rPr>
              <a:t> </a:t>
            </a:r>
            <a:r>
              <a:rPr lang="pl-PL" sz="1800" b="0" dirty="0" err="1">
                <a:solidFill>
                  <a:srgbClr val="1A1A2E"/>
                </a:solidFill>
                <a:latin typeface="Consolas"/>
              </a:rPr>
              <a:t>Wydziale</a:t>
            </a:r>
            <a:r>
              <a:rPr lang="pl-PL" sz="1800" b="0" dirty="0">
                <a:solidFill>
                  <a:srgbClr val="1A1A2E"/>
                </a:solidFill>
                <a:latin typeface="Consolas"/>
              </a:rPr>
              <a:t> </a:t>
            </a:r>
            <a:r>
              <a:rPr lang="pl-PL" sz="1800" b="0" dirty="0" err="1">
                <a:solidFill>
                  <a:srgbClr val="1A1A2E"/>
                </a:solidFill>
                <a:latin typeface="Consolas"/>
              </a:rPr>
              <a:t>Ekonomii</a:t>
            </a:r>
            <a:endParaRPr lang="pl-PL" sz="1500" b="0" dirty="0">
              <a:solidFill>
                <a:srgbClr val="1A1A2E"/>
              </a:solidFill>
              <a:latin typeface="Consolas"/>
            </a:endParaRPr>
          </a:p>
          <a:p>
            <a:pPr marL="0" indent="0">
              <a:lnSpc>
                <a:spcPct val="120000"/>
              </a:lnSpc>
              <a:buNone/>
            </a:pPr>
            <a:r>
              <a:rPr lang="pl-PL" sz="1800" b="0" dirty="0">
                <a:solidFill>
                  <a:srgbClr val="1A1A2E"/>
                </a:solidFill>
                <a:latin typeface="Consolas"/>
              </a:rPr>
              <a:t>w </a:t>
            </a:r>
            <a:r>
              <a:rPr lang="pl-PL" sz="1800" b="0" dirty="0" err="1">
                <a:solidFill>
                  <a:srgbClr val="1A1A2E"/>
                </a:solidFill>
                <a:latin typeface="Consolas"/>
              </a:rPr>
              <a:t>semestrze</a:t>
            </a:r>
            <a:r>
              <a:rPr lang="pl-PL" sz="1800" b="0" dirty="0">
                <a:solidFill>
                  <a:srgbClr val="1A1A2E"/>
                </a:solidFill>
                <a:latin typeface="Consolas"/>
              </a:rPr>
              <a:t> 2025.”</a:t>
            </a:r>
          </a:p>
        </p:txBody>
      </p:sp>
      <p:sp>
        <p:nvSpPr>
          <p:cNvPr id="4" name="Text Placeholder 3"/>
          <p:cNvSpPr>
            <a:spLocks noGrp="1"/>
          </p:cNvSpPr>
          <p:nvPr>
            <p:ph type="body" idx="2"/>
          </p:nvPr>
        </p:nvSpPr>
        <p:spPr>
          <a:xfrm>
            <a:off x="685800" y="4100765"/>
            <a:ext cx="10820400" cy="381000"/>
          </a:xfrm>
        </p:spPr>
        <p:txBody>
          <a:bodyPr wrap="square" lIns="0" tIns="0" bIns="0">
            <a:noAutofit/>
          </a:bodyPr>
          <a:lstStyle/>
          <a:p>
            <a:pPr marL="0" indent="0" algn="l">
              <a:buNone/>
            </a:pPr>
            <a:r>
              <a:rPr lang="pl-PL" sz="1800" b="0" i="0" dirty="0">
                <a:solidFill>
                  <a:srgbClr val="B00020"/>
                </a:solidFill>
                <a:latin typeface="Segoe UI"/>
              </a:rPr>
              <a:t>Wyciekły: imię, nazwisko, PESEL, nr indeksu, wydział, semestr, ocena — bez zgody studenta. Naruszenie RODO.</a:t>
            </a:r>
          </a:p>
        </p:txBody>
      </p:sp>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4  |  mgr inż. Cezary Graul</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AI w pracy — TAK i NIE</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Co wolno, czego nie wolno</a:t>
            </a:r>
          </a:p>
        </p:txBody>
      </p:sp>
      <p:graphicFrame>
        <p:nvGraphicFramePr>
          <p:cNvPr id="11" name="Table 10" descr="Tabela: co wolno robić z publiczną AI (bez danych osobowych) i czego nie wolno."/>
          <p:cNvGraphicFramePr>
            <a:graphicFrameLocks noGrp="1"/>
          </p:cNvGraphicFramePr>
          <p:nvPr/>
        </p:nvGraphicFramePr>
        <p:xfrm>
          <a:off x="698500" y="2006600"/>
          <a:ext cx="10795000" cy="2771778"/>
        </p:xfrm>
        <a:graphic>
          <a:graphicData uri="http://schemas.openxmlformats.org/drawingml/2006/table">
            <a:tbl>
              <a:tblPr firstRow="1">
                <a:tableStyleId>{5C22544A-7EE6-4342-B048-85BDC9FD1C3A}</a:tableStyleId>
              </a:tblPr>
              <a:tblGrid>
                <a:gridCol w="5397500">
                  <a:extLst>
                    <a:ext uri="{9D8B030D-6E8A-4147-A177-3AD203B41FA5}">
                      <a16:colId xmlns:a16="http://schemas.microsoft.com/office/drawing/2014/main" val="20000"/>
                    </a:ext>
                  </a:extLst>
                </a:gridCol>
                <a:gridCol w="5397500">
                  <a:extLst>
                    <a:ext uri="{9D8B030D-6E8A-4147-A177-3AD203B41FA5}">
                      <a16:colId xmlns:a16="http://schemas.microsoft.com/office/drawing/2014/main" val="20001"/>
                    </a:ext>
                  </a:extLst>
                </a:gridCol>
              </a:tblGrid>
              <a:tr h="457200">
                <a:tc>
                  <a:txBody>
                    <a:bodyPr/>
                    <a:lstStyle/>
                    <a:p>
                      <a:pPr>
                        <a:lnSpc>
                          <a:spcPct val="150000"/>
                        </a:lnSpc>
                      </a:pPr>
                      <a:r>
                        <a:rPr lang="pl-PL" sz="1800" b="1">
                          <a:solidFill>
                            <a:srgbClr val="FFFFFF"/>
                          </a:solidFill>
                          <a:latin typeface="Segoe UI"/>
                        </a:rPr>
                        <a:t>TAK — bezpiecznie</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NIE — wyciek RODO</a:t>
                      </a:r>
                    </a:p>
                  </a:txBody>
                  <a:tcPr marL="88900" marR="88900" marT="50800" marB="50800" anchor="ctr">
                    <a:solidFill>
                      <a:srgbClr val="0B2E59"/>
                    </a:solidFill>
                  </a:tcPr>
                </a:tc>
                <a:extLst>
                  <a:ext uri="{0D108BD9-81ED-4DB2-BD59-A6C34878D82A}">
                    <a16:rowId xmlns:a16="http://schemas.microsoft.com/office/drawing/2014/main" val="10000"/>
                  </a:ext>
                </a:extLst>
              </a:tr>
              <a:tr h="381000">
                <a:tc>
                  <a:txBody>
                    <a:bodyPr/>
                    <a:lstStyle/>
                    <a:p>
                      <a:pPr>
                        <a:lnSpc>
                          <a:spcPct val="150000"/>
                        </a:lnSpc>
                      </a:pPr>
                      <a:r>
                        <a:rPr lang="pl-PL" sz="1800" b="0">
                          <a:solidFill>
                            <a:srgbClr val="1A1A2E"/>
                          </a:solidFill>
                          <a:latin typeface="Segoe UI"/>
                        </a:rPr>
                        <a:t>Pisanie szablonów (bez nazwisk)</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Nazwiska studentów / pracowników</a:t>
                      </a:r>
                    </a:p>
                  </a:txBody>
                  <a:tcPr marL="88900" marR="88900" marT="50800" marB="50800" anchor="ctr">
                    <a:solidFill>
                      <a:srgbClr val="FFFFFF"/>
                    </a:solidFill>
                  </a:tcPr>
                </a:tc>
                <a:extLst>
                  <a:ext uri="{0D108BD9-81ED-4DB2-BD59-A6C34878D82A}">
                    <a16:rowId xmlns:a16="http://schemas.microsoft.com/office/drawing/2014/main" val="10001"/>
                  </a:ext>
                </a:extLst>
              </a:tr>
              <a:tr h="381000">
                <a:tc>
                  <a:txBody>
                    <a:bodyPr/>
                    <a:lstStyle/>
                    <a:p>
                      <a:pPr>
                        <a:lnSpc>
                          <a:spcPct val="150000"/>
                        </a:lnSpc>
                      </a:pPr>
                      <a:r>
                        <a:rPr lang="pl-PL" sz="1800" b="0">
                          <a:solidFill>
                            <a:srgbClr val="1A1A2E"/>
                          </a:solidFill>
                          <a:latin typeface="Segoe UI"/>
                        </a:rPr>
                        <a:t>Korekta gramatyczna własnego tekstu</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PESEL, numery indeksu</a:t>
                      </a:r>
                    </a:p>
                  </a:txBody>
                  <a:tcPr marL="88900" marR="88900" marT="50800" marB="50800" anchor="ctr">
                    <a:solidFill>
                      <a:srgbClr val="EEF3F8"/>
                    </a:solidFill>
                  </a:tcPr>
                </a:tc>
                <a:extLst>
                  <a:ext uri="{0D108BD9-81ED-4DB2-BD59-A6C34878D82A}">
                    <a16:rowId xmlns:a16="http://schemas.microsoft.com/office/drawing/2014/main" val="10002"/>
                  </a:ext>
                </a:extLst>
              </a:tr>
              <a:tr h="381000">
                <a:tc>
                  <a:txBody>
                    <a:bodyPr/>
                    <a:lstStyle/>
                    <a:p>
                      <a:pPr>
                        <a:lnSpc>
                          <a:spcPct val="150000"/>
                        </a:lnSpc>
                      </a:pPr>
                      <a:r>
                        <a:rPr lang="pl-PL" sz="1800" b="0">
                          <a:solidFill>
                            <a:srgbClr val="1A1A2E"/>
                          </a:solidFill>
                          <a:latin typeface="Segoe UI"/>
                        </a:rPr>
                        <a:t>Burza mózgów do wydarzenia</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Umowy, faktury, dane finansowe</a:t>
                      </a:r>
                    </a:p>
                  </a:txBody>
                  <a:tcPr marL="88900" marR="88900" marT="50800" marB="50800" anchor="ctr">
                    <a:solidFill>
                      <a:srgbClr val="FFFFFF"/>
                    </a:solidFill>
                  </a:tcPr>
                </a:tc>
                <a:extLst>
                  <a:ext uri="{0D108BD9-81ED-4DB2-BD59-A6C34878D82A}">
                    <a16:rowId xmlns:a16="http://schemas.microsoft.com/office/drawing/2014/main" val="10003"/>
                  </a:ext>
                </a:extLst>
              </a:tr>
              <a:tr h="381000">
                <a:tc>
                  <a:txBody>
                    <a:bodyPr/>
                    <a:lstStyle/>
                    <a:p>
                      <a:pPr>
                        <a:lnSpc>
                          <a:spcPct val="150000"/>
                        </a:lnSpc>
                      </a:pPr>
                      <a:r>
                        <a:rPr lang="pl-PL" sz="1800" b="0">
                          <a:solidFill>
                            <a:srgbClr val="1A1A2E"/>
                          </a:solidFill>
                          <a:latin typeface="Segoe UI"/>
                        </a:rPr>
                        <a:t>Tłumaczenie tekstu publicznego</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Korespondencja wewnętrzna</a:t>
                      </a:r>
                    </a:p>
                  </a:txBody>
                  <a:tcPr marL="88900" marR="88900" marT="50800" marB="50800" anchor="ctr">
                    <a:solidFill>
                      <a:srgbClr val="EEF3F8"/>
                    </a:solidFill>
                  </a:tcPr>
                </a:tc>
                <a:extLst>
                  <a:ext uri="{0D108BD9-81ED-4DB2-BD59-A6C34878D82A}">
                    <a16:rowId xmlns:a16="http://schemas.microsoft.com/office/drawing/2014/main" val="10004"/>
                  </a:ext>
                </a:extLst>
              </a:tr>
              <a:tr h="381000">
                <a:tc>
                  <a:txBody>
                    <a:bodyPr/>
                    <a:lstStyle/>
                    <a:p>
                      <a:pPr>
                        <a:lnSpc>
                          <a:spcPct val="150000"/>
                        </a:lnSpc>
                      </a:pPr>
                      <a:r>
                        <a:rPr lang="pl-PL" sz="1800" b="0">
                          <a:solidFill>
                            <a:srgbClr val="1A1A2E"/>
                          </a:solidFill>
                          <a:latin typeface="Segoe UI"/>
                        </a:rPr>
                        <a:t>Generowanie pomysłów marketingowych</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Hasła, klucze API, tokeny</a:t>
                      </a:r>
                    </a:p>
                  </a:txBody>
                  <a:tcPr marL="88900" marR="88900" marT="50800" marB="50800" anchor="ctr">
                    <a:solidFill>
                      <a:srgbClr val="FFFFFF"/>
                    </a:solidFill>
                  </a:tcPr>
                </a:tc>
                <a:extLst>
                  <a:ext uri="{0D108BD9-81ED-4DB2-BD59-A6C34878D82A}">
                    <a16:rowId xmlns:a16="http://schemas.microsoft.com/office/drawing/2014/main" val="10005"/>
                  </a:ext>
                </a:extLst>
              </a:tr>
            </a:tbl>
          </a:graphicData>
        </a:graphic>
      </p:graphicFrame>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4  |  mgr inż. Cezary Graul</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Microsoft Copilot vs publiczny ChatGPT</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Decyzja pod kątem RODO</a:t>
            </a:r>
          </a:p>
        </p:txBody>
      </p:sp>
      <p:graphicFrame>
        <p:nvGraphicFramePr>
          <p:cNvPr id="11" name="Table 10" descr="Tabela porównująca Microsoft Copilot i publiczny ChatGPT pod kątem zgodności z RODO."/>
          <p:cNvGraphicFramePr>
            <a:graphicFrameLocks noGrp="1"/>
          </p:cNvGraphicFramePr>
          <p:nvPr/>
        </p:nvGraphicFramePr>
        <p:xfrm>
          <a:off x="698500" y="2006600"/>
          <a:ext cx="10795000" cy="3804286"/>
        </p:xfrm>
        <a:graphic>
          <a:graphicData uri="http://schemas.openxmlformats.org/drawingml/2006/table">
            <a:tbl>
              <a:tblPr firstRow="1">
                <a:tableStyleId>{5C22544A-7EE6-4342-B048-85BDC9FD1C3A}</a:tableStyleId>
              </a:tblPr>
              <a:tblGrid>
                <a:gridCol w="5397500">
                  <a:extLst>
                    <a:ext uri="{9D8B030D-6E8A-4147-A177-3AD203B41FA5}">
                      <a16:colId xmlns:a16="http://schemas.microsoft.com/office/drawing/2014/main" val="20000"/>
                    </a:ext>
                  </a:extLst>
                </a:gridCol>
                <a:gridCol w="5397500">
                  <a:extLst>
                    <a:ext uri="{9D8B030D-6E8A-4147-A177-3AD203B41FA5}">
                      <a16:colId xmlns:a16="http://schemas.microsoft.com/office/drawing/2014/main" val="20001"/>
                    </a:ext>
                  </a:extLst>
                </a:gridCol>
              </a:tblGrid>
              <a:tr h="431800">
                <a:tc>
                  <a:txBody>
                    <a:bodyPr/>
                    <a:lstStyle/>
                    <a:p>
                      <a:pPr>
                        <a:lnSpc>
                          <a:spcPct val="150000"/>
                        </a:lnSpc>
                      </a:pPr>
                      <a:r>
                        <a:rPr lang="pl-PL" sz="1800" b="1">
                          <a:solidFill>
                            <a:srgbClr val="FFFFFF"/>
                          </a:solidFill>
                          <a:latin typeface="Segoe UI"/>
                        </a:rPr>
                        <a:t>Microsoft Copilot (M365) — OK</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Publiczny ChatGPT — UWAGA</a:t>
                      </a:r>
                    </a:p>
                  </a:txBody>
                  <a:tcPr marL="88900" marR="88900" marT="50800" marB="50800" anchor="ctr">
                    <a:solidFill>
                      <a:srgbClr val="0B2E59"/>
                    </a:solidFill>
                  </a:tcPr>
                </a:tc>
                <a:extLst>
                  <a:ext uri="{0D108BD9-81ED-4DB2-BD59-A6C34878D82A}">
                    <a16:rowId xmlns:a16="http://schemas.microsoft.com/office/drawing/2014/main" val="10000"/>
                  </a:ext>
                </a:extLst>
              </a:tr>
              <a:tr h="355600">
                <a:tc>
                  <a:txBody>
                    <a:bodyPr/>
                    <a:lstStyle/>
                    <a:p>
                      <a:pPr>
                        <a:lnSpc>
                          <a:spcPct val="150000"/>
                        </a:lnSpc>
                      </a:pPr>
                      <a:r>
                        <a:rPr lang="pl-PL" sz="1800" b="0">
                          <a:solidFill>
                            <a:srgbClr val="1A1A2E"/>
                          </a:solidFill>
                          <a:latin typeface="Segoe UI"/>
                        </a:rPr>
                        <a:t>Dane zostają w tenancie uczelni</a:t>
                      </a:r>
                    </a:p>
                    <a:p>
                      <a:pPr>
                        <a:lnSpc>
                          <a:spcPct val="150000"/>
                        </a:lnSpc>
                      </a:pPr>
                      <a:r>
                        <a:rPr lang="pl-PL" sz="1800" b="0">
                          <a:solidFill>
                            <a:srgbClr val="1A1A2E"/>
                          </a:solidFill>
                          <a:latin typeface="Segoe UI"/>
                        </a:rPr>
                        <a:t>Microsoft podpisał umowę powierzenia (DPA)</a:t>
                      </a:r>
                    </a:p>
                    <a:p>
                      <a:pPr>
                        <a:lnSpc>
                          <a:spcPct val="150000"/>
                        </a:lnSpc>
                      </a:pPr>
                      <a:r>
                        <a:rPr lang="pl-PL" sz="1800" b="0">
                          <a:solidFill>
                            <a:srgbClr val="1A1A2E"/>
                          </a:solidFill>
                          <a:latin typeface="Segoe UI"/>
                        </a:rPr>
                        <a:t>Zgodny z RODO</a:t>
                      </a:r>
                    </a:p>
                    <a:p>
                      <a:pPr>
                        <a:lnSpc>
                          <a:spcPct val="150000"/>
                        </a:lnSpc>
                      </a:pPr>
                      <a:r>
                        <a:rPr lang="pl-PL" sz="1800" b="0">
                          <a:solidFill>
                            <a:srgbClr val="1A1A2E"/>
                          </a:solidFill>
                          <a:latin typeface="Segoe UI"/>
                        </a:rPr>
                        <a:t>Zintegrowany z Word, Excel, Outlook</a:t>
                      </a:r>
                    </a:p>
                    <a:p>
                      <a:pPr>
                        <a:lnSpc>
                          <a:spcPct val="150000"/>
                        </a:lnSpc>
                      </a:pPr>
                      <a:r>
                        <a:rPr lang="pl-PL" sz="1800" b="0">
                          <a:solidFill>
                            <a:srgbClr val="1A1A2E"/>
                          </a:solidFill>
                          <a:latin typeface="Segoe UI"/>
                        </a:rPr>
                        <a:t>IT zarządza polityką</a:t>
                      </a:r>
                    </a:p>
                    <a:p>
                      <a:pPr>
                        <a:lnSpc>
                          <a:spcPct val="150000"/>
                        </a:lnSpc>
                      </a:pPr>
                      <a:r>
                        <a:rPr lang="pl-PL" sz="1800" b="0">
                          <a:solidFill>
                            <a:srgbClr val="1A1A2E"/>
                          </a:solidFill>
                          <a:latin typeface="Segoe UI"/>
                        </a:rPr>
                        <a:t>Jeśli uczelnia ma Copilot — używaj.</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Dane idą do OpenAI w USA</a:t>
                      </a:r>
                    </a:p>
                    <a:p>
                      <a:pPr>
                        <a:lnSpc>
                          <a:spcPct val="150000"/>
                        </a:lnSpc>
                      </a:pPr>
                      <a:r>
                        <a:rPr lang="pl-PL" sz="1800" b="0">
                          <a:solidFill>
                            <a:srgbClr val="1A1A2E"/>
                          </a:solidFill>
                          <a:latin typeface="Segoe UI"/>
                        </a:rPr>
                        <a:t>Brak podstawy prawnej do transferu danych osobowych</a:t>
                      </a:r>
                    </a:p>
                    <a:p>
                      <a:pPr>
                        <a:lnSpc>
                          <a:spcPct val="150000"/>
                        </a:lnSpc>
                      </a:pPr>
                      <a:r>
                        <a:rPr lang="pl-PL" sz="1800" b="0">
                          <a:solidFill>
                            <a:srgbClr val="1A1A2E"/>
                          </a:solidFill>
                          <a:latin typeface="Segoe UI"/>
                        </a:rPr>
                        <a:t>Możliwość wycieków w innych konwersacjach</a:t>
                      </a:r>
                    </a:p>
                    <a:p>
                      <a:pPr>
                        <a:lnSpc>
                          <a:spcPct val="150000"/>
                        </a:lnSpc>
                      </a:pPr>
                      <a:r>
                        <a:rPr lang="pl-PL" sz="1800" b="0">
                          <a:solidFill>
                            <a:srgbClr val="1A1A2E"/>
                          </a:solidFill>
                          <a:latin typeface="Segoe UI"/>
                        </a:rPr>
                        <a:t>Ataki prompt injection</a:t>
                      </a:r>
                    </a:p>
                    <a:p>
                      <a:pPr>
                        <a:lnSpc>
                          <a:spcPct val="150000"/>
                        </a:lnSpc>
                      </a:pPr>
                      <a:r>
                        <a:rPr lang="pl-PL" sz="1800" b="0">
                          <a:solidFill>
                            <a:srgbClr val="1A1A2E"/>
                          </a:solidFill>
                          <a:latin typeface="Segoe UI"/>
                        </a:rPr>
                        <a:t>Tylko do tekstów BEZ danych osobowych.</a:t>
                      </a:r>
                    </a:p>
                    <a:p>
                      <a:pPr>
                        <a:lnSpc>
                          <a:spcPct val="150000"/>
                        </a:lnSpc>
                      </a:pPr>
                      <a:r>
                        <a:rPr lang="pl-PL" sz="1800" b="0">
                          <a:solidFill>
                            <a:srgbClr val="1A1A2E"/>
                          </a:solidFill>
                          <a:latin typeface="Segoe UI"/>
                        </a:rPr>
                        <a:t>Włochy czasowo zablokowały ChatGPT w 2023 (Garante).</a:t>
                      </a:r>
                    </a:p>
                  </a:txBody>
                  <a:tcPr marL="88900" marR="88900" marT="50800" marB="50800" anchor="ctr">
                    <a:solidFill>
                      <a:srgbClr val="FFFFFF"/>
                    </a:solidFill>
                  </a:tcPr>
                </a:tc>
                <a:extLst>
                  <a:ext uri="{0D108BD9-81ED-4DB2-BD59-A6C34878D82A}">
                    <a16:rowId xmlns:a16="http://schemas.microsoft.com/office/drawing/2014/main" val="10001"/>
                  </a:ext>
                </a:extLst>
              </a:tr>
            </a:tbl>
          </a:graphicData>
        </a:graphic>
      </p:graphicFrame>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4  |  mgr inż. Cezary Graul</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5 najczęstszych błędów w SharePoint</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Zatrzymaj się przed każdym z nich</a:t>
            </a:r>
          </a:p>
        </p:txBody>
      </p:sp>
      <p:graphicFrame>
        <p:nvGraphicFramePr>
          <p:cNvPr id="11" name="Table 10" descr="Tabela pięciu najczęstszych błędów w SharePoint i Teams z wyjaśnieniem, dlaczego są groźne."/>
          <p:cNvGraphicFramePr>
            <a:graphicFrameLocks noGrp="1"/>
          </p:cNvGraphicFramePr>
          <p:nvPr/>
        </p:nvGraphicFramePr>
        <p:xfrm>
          <a:off x="698500" y="2006600"/>
          <a:ext cx="10795000" cy="4006218"/>
        </p:xfrm>
        <a:graphic>
          <a:graphicData uri="http://schemas.openxmlformats.org/drawingml/2006/table">
            <a:tbl>
              <a:tblPr firstRow="1">
                <a:tableStyleId>{5C22544A-7EE6-4342-B048-85BDC9FD1C3A}</a:tableStyleId>
              </a:tblPr>
              <a:tblGrid>
                <a:gridCol w="635000">
                  <a:extLst>
                    <a:ext uri="{9D8B030D-6E8A-4147-A177-3AD203B41FA5}">
                      <a16:colId xmlns:a16="http://schemas.microsoft.com/office/drawing/2014/main" val="20000"/>
                    </a:ext>
                  </a:extLst>
                </a:gridCol>
                <a:gridCol w="4445000">
                  <a:extLst>
                    <a:ext uri="{9D8B030D-6E8A-4147-A177-3AD203B41FA5}">
                      <a16:colId xmlns:a16="http://schemas.microsoft.com/office/drawing/2014/main" val="20001"/>
                    </a:ext>
                  </a:extLst>
                </a:gridCol>
                <a:gridCol w="5715000">
                  <a:extLst>
                    <a:ext uri="{9D8B030D-6E8A-4147-A177-3AD203B41FA5}">
                      <a16:colId xmlns:a16="http://schemas.microsoft.com/office/drawing/2014/main" val="20002"/>
                    </a:ext>
                  </a:extLst>
                </a:gridCol>
              </a:tblGrid>
              <a:tr h="444500">
                <a:tc>
                  <a:txBody>
                    <a:bodyPr/>
                    <a:lstStyle/>
                    <a:p>
                      <a:pPr>
                        <a:lnSpc>
                          <a:spcPct val="150000"/>
                        </a:lnSpc>
                      </a:pPr>
                      <a:r>
                        <a:rPr lang="pl-PL" sz="1800" b="1">
                          <a:solidFill>
                            <a:srgbClr val="FFFFFF"/>
                          </a:solidFill>
                          <a:latin typeface="Segoe UI"/>
                        </a:rPr>
                        <a:t>#</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Błąd</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Dlaczego groźny</a:t>
                      </a:r>
                    </a:p>
                  </a:txBody>
                  <a:tcPr marL="88900" marR="88900" marT="50800" marB="50800" anchor="ctr">
                    <a:solidFill>
                      <a:srgbClr val="0B2E59"/>
                    </a:solidFill>
                  </a:tcPr>
                </a:tc>
                <a:extLst>
                  <a:ext uri="{0D108BD9-81ED-4DB2-BD59-A6C34878D82A}">
                    <a16:rowId xmlns:a16="http://schemas.microsoft.com/office/drawing/2014/main" val="10000"/>
                  </a:ext>
                </a:extLst>
              </a:tr>
              <a:tr h="368300">
                <a:tc>
                  <a:txBody>
                    <a:bodyPr/>
                    <a:lstStyle/>
                    <a:p>
                      <a:pPr>
                        <a:lnSpc>
                          <a:spcPct val="150000"/>
                        </a:lnSpc>
                      </a:pPr>
                      <a:r>
                        <a:rPr lang="pl-PL" sz="1800" b="0">
                          <a:solidFill>
                            <a:srgbClr val="1A1A2E"/>
                          </a:solidFill>
                          <a:latin typeface="Segoe UI"/>
                        </a:rPr>
                        <a:t>1</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„Każdy z linkiem może edytować”</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Link publiczny w internecie. Kolega wkleja na WhatsApp = wyciek.</a:t>
                      </a:r>
                    </a:p>
                  </a:txBody>
                  <a:tcPr marL="88900" marR="88900" marT="50800" marB="50800" anchor="ctr">
                    <a:solidFill>
                      <a:srgbClr val="FFFFFF"/>
                    </a:solidFill>
                  </a:tcPr>
                </a:tc>
                <a:extLst>
                  <a:ext uri="{0D108BD9-81ED-4DB2-BD59-A6C34878D82A}">
                    <a16:rowId xmlns:a16="http://schemas.microsoft.com/office/drawing/2014/main" val="10001"/>
                  </a:ext>
                </a:extLst>
              </a:tr>
              <a:tr h="368300">
                <a:tc>
                  <a:txBody>
                    <a:bodyPr/>
                    <a:lstStyle/>
                    <a:p>
                      <a:pPr>
                        <a:lnSpc>
                          <a:spcPct val="150000"/>
                        </a:lnSpc>
                      </a:pPr>
                      <a:r>
                        <a:rPr lang="pl-PL" sz="1800" b="0">
                          <a:solidFill>
                            <a:srgbClr val="1A1A2E"/>
                          </a:solidFill>
                          <a:latin typeface="Segoe UI"/>
                        </a:rPr>
                        <a:t>2</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Folder „Tymczasowe” z 4 GB</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Naruszenie zasady minimalizacji danych (RODO).</a:t>
                      </a:r>
                    </a:p>
                  </a:txBody>
                  <a:tcPr marL="88900" marR="88900" marT="50800" marB="50800" anchor="ctr">
                    <a:solidFill>
                      <a:srgbClr val="EEF3F8"/>
                    </a:solidFill>
                  </a:tcPr>
                </a:tc>
                <a:extLst>
                  <a:ext uri="{0D108BD9-81ED-4DB2-BD59-A6C34878D82A}">
                    <a16:rowId xmlns:a16="http://schemas.microsoft.com/office/drawing/2014/main" val="10002"/>
                  </a:ext>
                </a:extLst>
              </a:tr>
              <a:tr h="368300">
                <a:tc>
                  <a:txBody>
                    <a:bodyPr/>
                    <a:lstStyle/>
                    <a:p>
                      <a:pPr>
                        <a:lnSpc>
                          <a:spcPct val="150000"/>
                        </a:lnSpc>
                      </a:pPr>
                      <a:r>
                        <a:rPr lang="pl-PL" sz="1800" b="0">
                          <a:solidFill>
                            <a:srgbClr val="1A1A2E"/>
                          </a:solidFill>
                          <a:latin typeface="Segoe UI"/>
                        </a:rPr>
                        <a:t>3</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Teams — kanały publiczne dla wrażliwych spraw</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„Sprawy dyscyplinarne” w kanale publicznym? NIE.</a:t>
                      </a:r>
                    </a:p>
                  </a:txBody>
                  <a:tcPr marL="88900" marR="88900" marT="50800" marB="50800" anchor="ctr">
                    <a:solidFill>
                      <a:srgbClr val="FFFFFF"/>
                    </a:solidFill>
                  </a:tcPr>
                </a:tc>
                <a:extLst>
                  <a:ext uri="{0D108BD9-81ED-4DB2-BD59-A6C34878D82A}">
                    <a16:rowId xmlns:a16="http://schemas.microsoft.com/office/drawing/2014/main" val="10003"/>
                  </a:ext>
                </a:extLst>
              </a:tr>
              <a:tr h="368300">
                <a:tc>
                  <a:txBody>
                    <a:bodyPr/>
                    <a:lstStyle/>
                    <a:p>
                      <a:pPr>
                        <a:lnSpc>
                          <a:spcPct val="150000"/>
                        </a:lnSpc>
                      </a:pPr>
                      <a:r>
                        <a:rPr lang="pl-PL" sz="1800" b="0">
                          <a:solidFill>
                            <a:srgbClr val="1A1A2E"/>
                          </a:solidFill>
                          <a:latin typeface="Segoe UI"/>
                        </a:rPr>
                        <a:t>4</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Czat Teams jako repozytorium</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Wszystkie załączniki dostępne dla osób z kanału.</a:t>
                      </a:r>
                    </a:p>
                  </a:txBody>
                  <a:tcPr marL="88900" marR="88900" marT="50800" marB="50800" anchor="ctr">
                    <a:solidFill>
                      <a:srgbClr val="EEF3F8"/>
                    </a:solidFill>
                  </a:tcPr>
                </a:tc>
                <a:extLst>
                  <a:ext uri="{0D108BD9-81ED-4DB2-BD59-A6C34878D82A}">
                    <a16:rowId xmlns:a16="http://schemas.microsoft.com/office/drawing/2014/main" val="10004"/>
                  </a:ext>
                </a:extLst>
              </a:tr>
              <a:tr h="368300">
                <a:tc>
                  <a:txBody>
                    <a:bodyPr/>
                    <a:lstStyle/>
                    <a:p>
                      <a:pPr>
                        <a:lnSpc>
                          <a:spcPct val="150000"/>
                        </a:lnSpc>
                      </a:pPr>
                      <a:r>
                        <a:rPr lang="pl-PL" sz="1800" b="0">
                          <a:solidFill>
                            <a:srgbClr val="1A1A2E"/>
                          </a:solidFill>
                          <a:latin typeface="Segoe UI"/>
                        </a:rPr>
                        <a:t>5</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Forward na prywatny Gmail</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Wynoszenie danych poza kontrolę uczelni = naruszenie RODO.</a:t>
                      </a:r>
                    </a:p>
                  </a:txBody>
                  <a:tcPr marL="88900" marR="88900" marT="50800" marB="50800" anchor="ctr">
                    <a:solidFill>
                      <a:srgbClr val="FFFFFF"/>
                    </a:solidFill>
                  </a:tcPr>
                </a:tc>
                <a:extLst>
                  <a:ext uri="{0D108BD9-81ED-4DB2-BD59-A6C34878D82A}">
                    <a16:rowId xmlns:a16="http://schemas.microsoft.com/office/drawing/2014/main" val="10005"/>
                  </a:ext>
                </a:extLst>
              </a:tr>
            </a:tbl>
          </a:graphicData>
        </a:graphic>
      </p:graphicFrame>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4  |  mgr inż. Cezary Graul</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Przykład: bezpieczne udostępnienie pliku</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Umowa studenta przez OneDrive zamiast załącznika w mailu</a:t>
            </a:r>
          </a:p>
        </p:txBody>
      </p:sp>
      <p:graphicFrame>
        <p:nvGraphicFramePr>
          <p:cNvPr id="11" name="Table 10" descr="Tabela porównująca złe (załącznik w mailu) i dobre (OneDrive) udostępnienie pliku z danymi osobowymi."/>
          <p:cNvGraphicFramePr>
            <a:graphicFrameLocks noGrp="1"/>
          </p:cNvGraphicFramePr>
          <p:nvPr/>
        </p:nvGraphicFramePr>
        <p:xfrm>
          <a:off x="698500" y="2006600"/>
          <a:ext cx="10795000" cy="2569846"/>
        </p:xfrm>
        <a:graphic>
          <a:graphicData uri="http://schemas.openxmlformats.org/drawingml/2006/table">
            <a:tbl>
              <a:tblPr firstRow="1">
                <a:tableStyleId>{5C22544A-7EE6-4342-B048-85BDC9FD1C3A}</a:tableStyleId>
              </a:tblPr>
              <a:tblGrid>
                <a:gridCol w="5397500">
                  <a:extLst>
                    <a:ext uri="{9D8B030D-6E8A-4147-A177-3AD203B41FA5}">
                      <a16:colId xmlns:a16="http://schemas.microsoft.com/office/drawing/2014/main" val="20000"/>
                    </a:ext>
                  </a:extLst>
                </a:gridCol>
                <a:gridCol w="5397500">
                  <a:extLst>
                    <a:ext uri="{9D8B030D-6E8A-4147-A177-3AD203B41FA5}">
                      <a16:colId xmlns:a16="http://schemas.microsoft.com/office/drawing/2014/main" val="20001"/>
                    </a:ext>
                  </a:extLst>
                </a:gridCol>
              </a:tblGrid>
              <a:tr h="431800">
                <a:tc>
                  <a:txBody>
                    <a:bodyPr/>
                    <a:lstStyle/>
                    <a:p>
                      <a:pPr>
                        <a:lnSpc>
                          <a:spcPct val="150000"/>
                        </a:lnSpc>
                      </a:pPr>
                      <a:r>
                        <a:rPr lang="pl-PL" sz="1800" b="1">
                          <a:solidFill>
                            <a:srgbClr val="FFFFFF"/>
                          </a:solidFill>
                          <a:latin typeface="Segoe UI"/>
                        </a:rPr>
                        <a:t>Źle — załącznik w mailu</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Dobrze — krok po kroku</a:t>
                      </a:r>
                    </a:p>
                  </a:txBody>
                  <a:tcPr marL="88900" marR="88900" marT="50800" marB="50800" anchor="ctr">
                    <a:solidFill>
                      <a:srgbClr val="0B2E59"/>
                    </a:solidFill>
                  </a:tcPr>
                </a:tc>
                <a:extLst>
                  <a:ext uri="{0D108BD9-81ED-4DB2-BD59-A6C34878D82A}">
                    <a16:rowId xmlns:a16="http://schemas.microsoft.com/office/drawing/2014/main" val="10000"/>
                  </a:ext>
                </a:extLst>
              </a:tr>
              <a:tr h="355600">
                <a:tc>
                  <a:txBody>
                    <a:bodyPr/>
                    <a:lstStyle/>
                    <a:p>
                      <a:pPr>
                        <a:lnSpc>
                          <a:spcPct val="150000"/>
                        </a:lnSpc>
                      </a:pPr>
                      <a:r>
                        <a:rPr lang="pl-PL" sz="1800" b="0">
                          <a:solidFill>
                            <a:srgbClr val="1A1A2E"/>
                          </a:solidFill>
                          <a:latin typeface="Segoe UI"/>
                        </a:rPr>
                        <a:t>umowa_Kowalski.pdf w zwykłym mailu:</a:t>
                      </a:r>
                    </a:p>
                    <a:p>
                      <a:pPr>
                        <a:lnSpc>
                          <a:spcPct val="150000"/>
                        </a:lnSpc>
                      </a:pPr>
                      <a:r>
                        <a:rPr lang="pl-PL" sz="1800" b="0">
                          <a:solidFill>
                            <a:srgbClr val="1A1A2E"/>
                          </a:solidFill>
                          <a:latin typeface="Segoe UI"/>
                        </a:rPr>
                        <a:t>• kopia w skrzynkach nadawcy i odbiorcy</a:t>
                      </a:r>
                    </a:p>
                    <a:p>
                      <a:pPr>
                        <a:lnSpc>
                          <a:spcPct val="150000"/>
                        </a:lnSpc>
                      </a:pPr>
                      <a:r>
                        <a:rPr lang="pl-PL" sz="1800" b="0">
                          <a:solidFill>
                            <a:srgbClr val="1A1A2E"/>
                          </a:solidFill>
                          <a:latin typeface="Segoe UI"/>
                        </a:rPr>
                        <a:t>• łatwo przesłać dalej lub pomylić adresata</a:t>
                      </a:r>
                    </a:p>
                    <a:p>
                      <a:pPr>
                        <a:lnSpc>
                          <a:spcPct val="150000"/>
                        </a:lnSpc>
                      </a:pPr>
                      <a:r>
                        <a:rPr lang="pl-PL" sz="1800" b="0">
                          <a:solidFill>
                            <a:srgbClr val="1A1A2E"/>
                          </a:solidFill>
                          <a:latin typeface="Segoe UI"/>
                        </a:rPr>
                        <a:t>• brak kontroli, kto i kiedy otworzył</a:t>
                      </a:r>
                    </a:p>
                    <a:p>
                      <a:pPr>
                        <a:lnSpc>
                          <a:spcPct val="150000"/>
                        </a:lnSpc>
                      </a:pPr>
                      <a:r>
                        <a:rPr lang="pl-PL" sz="1800" b="0">
                          <a:solidFill>
                            <a:srgbClr val="1A1A2E"/>
                          </a:solidFill>
                          <a:latin typeface="Segoe UI"/>
                        </a:rPr>
                        <a:t>• dane osobowe w jawnej treści</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OneDrive/SharePoint → plik → Udostępnij</a:t>
                      </a:r>
                    </a:p>
                    <a:p>
                      <a:pPr>
                        <a:lnSpc>
                          <a:spcPct val="150000"/>
                        </a:lnSpc>
                      </a:pPr>
                      <a:r>
                        <a:rPr lang="pl-PL" sz="1800" b="0">
                          <a:solidFill>
                            <a:srgbClr val="1A1A2E"/>
                          </a:solidFill>
                          <a:latin typeface="Segoe UI"/>
                        </a:rPr>
                        <a:t>Wybierz „Określone osoby” (nie „każdy z linkiem”)</a:t>
                      </a:r>
                    </a:p>
                    <a:p>
                      <a:pPr>
                        <a:lnSpc>
                          <a:spcPct val="150000"/>
                        </a:lnSpc>
                      </a:pPr>
                      <a:r>
                        <a:rPr lang="pl-PL" sz="1800" b="0">
                          <a:solidFill>
                            <a:srgbClr val="1A1A2E"/>
                          </a:solidFill>
                          <a:latin typeface="Segoe UI"/>
                        </a:rPr>
                        <a:t>Ustaw datę wygaśnięcia linku (np. 7 dni)</a:t>
                      </a:r>
                    </a:p>
                    <a:p>
                      <a:pPr>
                        <a:lnSpc>
                          <a:spcPct val="150000"/>
                        </a:lnSpc>
                      </a:pPr>
                      <a:r>
                        <a:rPr lang="pl-PL" sz="1800" b="0">
                          <a:solidFill>
                            <a:srgbClr val="1A1A2E"/>
                          </a:solidFill>
                          <a:latin typeface="Segoe UI"/>
                        </a:rPr>
                        <a:t>Dodaj hasło do linku</a:t>
                      </a:r>
                    </a:p>
                    <a:p>
                      <a:pPr>
                        <a:lnSpc>
                          <a:spcPct val="150000"/>
                        </a:lnSpc>
                      </a:pPr>
                      <a:r>
                        <a:rPr lang="pl-PL" sz="1800" b="0">
                          <a:solidFill>
                            <a:srgbClr val="1A1A2E"/>
                          </a:solidFill>
                          <a:latin typeface="Segoe UI"/>
                        </a:rPr>
                        <a:t>Hasło przekaż INNYM kanałem (SMS / telefon)</a:t>
                      </a:r>
                    </a:p>
                  </a:txBody>
                  <a:tcPr marL="88900" marR="88900" marT="50800" marB="50800" anchor="ctr">
                    <a:solidFill>
                      <a:srgbClr val="FFFFFF"/>
                    </a:solidFill>
                  </a:tcPr>
                </a:tc>
                <a:extLst>
                  <a:ext uri="{0D108BD9-81ED-4DB2-BD59-A6C34878D82A}">
                    <a16:rowId xmlns:a16="http://schemas.microsoft.com/office/drawing/2014/main" val="10001"/>
                  </a:ext>
                </a:extLst>
              </a:tr>
            </a:tbl>
          </a:graphicData>
        </a:graphic>
      </p:graphicFrame>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4  |  mgr inż. Cezary Graul</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Praca hybrydowa — bezpieczeństwo</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VPN + Wi-Fi + dyscyplina</a:t>
            </a:r>
          </a:p>
        </p:txBody>
      </p:sp>
      <p:graphicFrame>
        <p:nvGraphicFramePr>
          <p:cNvPr id="11" name="Table 10" descr="Tabela zasad bezpiecznej pracy hybrydowej: VPN, Wi-Fi, router, komputer."/>
          <p:cNvGraphicFramePr>
            <a:graphicFrameLocks noGrp="1"/>
          </p:cNvGraphicFramePr>
          <p:nvPr/>
        </p:nvGraphicFramePr>
        <p:xfrm>
          <a:off x="698500" y="2006600"/>
          <a:ext cx="10795000" cy="2309815"/>
        </p:xfrm>
        <a:graphic>
          <a:graphicData uri="http://schemas.openxmlformats.org/drawingml/2006/table">
            <a:tbl>
              <a:tblPr firstRow="1">
                <a:tableStyleId>{5C22544A-7EE6-4342-B048-85BDC9FD1C3A}</a:tableStyleId>
              </a:tblPr>
              <a:tblGrid>
                <a:gridCol w="2286000">
                  <a:extLst>
                    <a:ext uri="{9D8B030D-6E8A-4147-A177-3AD203B41FA5}">
                      <a16:colId xmlns:a16="http://schemas.microsoft.com/office/drawing/2014/main" val="20000"/>
                    </a:ext>
                  </a:extLst>
                </a:gridCol>
                <a:gridCol w="4318000">
                  <a:extLst>
                    <a:ext uri="{9D8B030D-6E8A-4147-A177-3AD203B41FA5}">
                      <a16:colId xmlns:a16="http://schemas.microsoft.com/office/drawing/2014/main" val="20001"/>
                    </a:ext>
                  </a:extLst>
                </a:gridCol>
                <a:gridCol w="4191000">
                  <a:extLst>
                    <a:ext uri="{9D8B030D-6E8A-4147-A177-3AD203B41FA5}">
                      <a16:colId xmlns:a16="http://schemas.microsoft.com/office/drawing/2014/main" val="20002"/>
                    </a:ext>
                  </a:extLst>
                </a:gridCol>
              </a:tblGrid>
              <a:tr h="457200">
                <a:tc>
                  <a:txBody>
                    <a:bodyPr/>
                    <a:lstStyle/>
                    <a:p>
                      <a:pPr>
                        <a:lnSpc>
                          <a:spcPct val="150000"/>
                        </a:lnSpc>
                      </a:pPr>
                      <a:r>
                        <a:rPr lang="pl-PL" sz="1800" b="1">
                          <a:solidFill>
                            <a:srgbClr val="FFFFFF"/>
                          </a:solidFill>
                          <a:latin typeface="Segoe UI"/>
                        </a:rPr>
                        <a:t>Element</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Zasada</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Uwaga</a:t>
                      </a:r>
                    </a:p>
                  </a:txBody>
                  <a:tcPr marL="88900" marR="88900" marT="50800" marB="50800" anchor="ctr">
                    <a:solidFill>
                      <a:srgbClr val="0B2E59"/>
                    </a:solidFill>
                  </a:tcPr>
                </a:tc>
                <a:extLst>
                  <a:ext uri="{0D108BD9-81ED-4DB2-BD59-A6C34878D82A}">
                    <a16:rowId xmlns:a16="http://schemas.microsoft.com/office/drawing/2014/main" val="10000"/>
                  </a:ext>
                </a:extLst>
              </a:tr>
              <a:tr h="381000">
                <a:tc>
                  <a:txBody>
                    <a:bodyPr/>
                    <a:lstStyle/>
                    <a:p>
                      <a:pPr>
                        <a:lnSpc>
                          <a:spcPct val="150000"/>
                        </a:lnSpc>
                      </a:pPr>
                      <a:r>
                        <a:rPr lang="pl-PL" sz="1800" b="0">
                          <a:solidFill>
                            <a:srgbClr val="1A1A2E"/>
                          </a:solidFill>
                          <a:latin typeface="Segoe UI"/>
                        </a:rPr>
                        <a:t>VPN uczelni</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Zawsze poza biurem</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Nie tylko gdy potrzebujesz USOS</a:t>
                      </a:r>
                    </a:p>
                  </a:txBody>
                  <a:tcPr marL="88900" marR="88900" marT="50800" marB="50800" anchor="ctr">
                    <a:solidFill>
                      <a:srgbClr val="FFFFFF"/>
                    </a:solidFill>
                  </a:tcPr>
                </a:tc>
                <a:extLst>
                  <a:ext uri="{0D108BD9-81ED-4DB2-BD59-A6C34878D82A}">
                    <a16:rowId xmlns:a16="http://schemas.microsoft.com/office/drawing/2014/main" val="10001"/>
                  </a:ext>
                </a:extLst>
              </a:tr>
              <a:tr h="381000">
                <a:tc>
                  <a:txBody>
                    <a:bodyPr/>
                    <a:lstStyle/>
                    <a:p>
                      <a:pPr>
                        <a:lnSpc>
                          <a:spcPct val="150000"/>
                        </a:lnSpc>
                      </a:pPr>
                      <a:r>
                        <a:rPr lang="pl-PL" sz="1800" b="0">
                          <a:solidFill>
                            <a:srgbClr val="1A1A2E"/>
                          </a:solidFill>
                          <a:latin typeface="Segoe UI"/>
                        </a:rPr>
                        <a:t>Domowe Wi-Fi</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WPA2 lub WPA3</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Nie WEP, nie otwarte</a:t>
                      </a:r>
                    </a:p>
                  </a:txBody>
                  <a:tcPr marL="88900" marR="88900" marT="50800" marB="50800" anchor="ctr">
                    <a:solidFill>
                      <a:srgbClr val="EEF3F8"/>
                    </a:solidFill>
                  </a:tcPr>
                </a:tc>
                <a:extLst>
                  <a:ext uri="{0D108BD9-81ED-4DB2-BD59-A6C34878D82A}">
                    <a16:rowId xmlns:a16="http://schemas.microsoft.com/office/drawing/2014/main" val="10002"/>
                  </a:ext>
                </a:extLst>
              </a:tr>
              <a:tr h="381000">
                <a:tc>
                  <a:txBody>
                    <a:bodyPr/>
                    <a:lstStyle/>
                    <a:p>
                      <a:pPr>
                        <a:lnSpc>
                          <a:spcPct val="150000"/>
                        </a:lnSpc>
                      </a:pPr>
                      <a:r>
                        <a:rPr lang="pl-PL" sz="1800" b="0">
                          <a:solidFill>
                            <a:srgbClr val="1A1A2E"/>
                          </a:solidFill>
                          <a:latin typeface="Segoe UI"/>
                        </a:rPr>
                        <a:t>Router</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Aktualizowany firmware</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Sprawdź raz na pół roku</a:t>
                      </a:r>
                    </a:p>
                  </a:txBody>
                  <a:tcPr marL="88900" marR="88900" marT="50800" marB="50800" anchor="ctr">
                    <a:solidFill>
                      <a:srgbClr val="FFFFFF"/>
                    </a:solidFill>
                  </a:tcPr>
                </a:tc>
                <a:extLst>
                  <a:ext uri="{0D108BD9-81ED-4DB2-BD59-A6C34878D82A}">
                    <a16:rowId xmlns:a16="http://schemas.microsoft.com/office/drawing/2014/main" val="10003"/>
                  </a:ext>
                </a:extLst>
              </a:tr>
              <a:tr h="381000">
                <a:tc>
                  <a:txBody>
                    <a:bodyPr/>
                    <a:lstStyle/>
                    <a:p>
                      <a:pPr>
                        <a:lnSpc>
                          <a:spcPct val="150000"/>
                        </a:lnSpc>
                      </a:pPr>
                      <a:r>
                        <a:rPr lang="pl-PL" sz="1800" b="0">
                          <a:solidFill>
                            <a:srgbClr val="1A1A2E"/>
                          </a:solidFill>
                          <a:latin typeface="Segoe UI"/>
                        </a:rPr>
                        <a:t>Komputer</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Tylko TY używasz</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Nie dzieci, nie współmałżonek</a:t>
                      </a:r>
                    </a:p>
                  </a:txBody>
                  <a:tcPr marL="88900" marR="88900" marT="50800" marB="50800" anchor="ctr">
                    <a:solidFill>
                      <a:srgbClr val="EEF3F8"/>
                    </a:solidFill>
                  </a:tcPr>
                </a:tc>
                <a:extLst>
                  <a:ext uri="{0D108BD9-81ED-4DB2-BD59-A6C34878D82A}">
                    <a16:rowId xmlns:a16="http://schemas.microsoft.com/office/drawing/2014/main" val="10004"/>
                  </a:ext>
                </a:extLst>
              </a:tr>
            </a:tbl>
          </a:graphicData>
        </a:graphic>
      </p:graphicFrame>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4  |  mgr inż. Cezary Graul</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Wi-Fi publiczne</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Kawiarnia, hotel, lotnisko</a:t>
            </a:r>
          </a:p>
        </p:txBody>
      </p:sp>
      <p:graphicFrame>
        <p:nvGraphicFramePr>
          <p:cNvPr id="11" name="Table 10" descr="Tabela: czego nie robić i co robić w publicznej sieci Wi-Fi."/>
          <p:cNvGraphicFramePr>
            <a:graphicFrameLocks noGrp="1"/>
          </p:cNvGraphicFramePr>
          <p:nvPr/>
        </p:nvGraphicFramePr>
        <p:xfrm>
          <a:off x="698500" y="2006600"/>
          <a:ext cx="10795000" cy="2771778"/>
        </p:xfrm>
        <a:graphic>
          <a:graphicData uri="http://schemas.openxmlformats.org/drawingml/2006/table">
            <a:tbl>
              <a:tblPr firstRow="1">
                <a:tableStyleId>{5C22544A-7EE6-4342-B048-85BDC9FD1C3A}</a:tableStyleId>
              </a:tblPr>
              <a:tblGrid>
                <a:gridCol w="5397500">
                  <a:extLst>
                    <a:ext uri="{9D8B030D-6E8A-4147-A177-3AD203B41FA5}">
                      <a16:colId xmlns:a16="http://schemas.microsoft.com/office/drawing/2014/main" val="20000"/>
                    </a:ext>
                  </a:extLst>
                </a:gridCol>
                <a:gridCol w="5397500">
                  <a:extLst>
                    <a:ext uri="{9D8B030D-6E8A-4147-A177-3AD203B41FA5}">
                      <a16:colId xmlns:a16="http://schemas.microsoft.com/office/drawing/2014/main" val="20001"/>
                    </a:ext>
                  </a:extLst>
                </a:gridCol>
              </a:tblGrid>
              <a:tr h="457200">
                <a:tc>
                  <a:txBody>
                    <a:bodyPr/>
                    <a:lstStyle/>
                    <a:p>
                      <a:pPr>
                        <a:lnSpc>
                          <a:spcPct val="150000"/>
                        </a:lnSpc>
                      </a:pPr>
                      <a:r>
                        <a:rPr lang="pl-PL" sz="1800" b="1">
                          <a:solidFill>
                            <a:srgbClr val="FFFFFF"/>
                          </a:solidFill>
                          <a:latin typeface="Segoe UI"/>
                        </a:rPr>
                        <a:t>NIE rób tego</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Rób tak</a:t>
                      </a:r>
                    </a:p>
                  </a:txBody>
                  <a:tcPr marL="88900" marR="88900" marT="50800" marB="50800" anchor="ctr">
                    <a:solidFill>
                      <a:srgbClr val="0B2E59"/>
                    </a:solidFill>
                  </a:tcPr>
                </a:tc>
                <a:extLst>
                  <a:ext uri="{0D108BD9-81ED-4DB2-BD59-A6C34878D82A}">
                    <a16:rowId xmlns:a16="http://schemas.microsoft.com/office/drawing/2014/main" val="10000"/>
                  </a:ext>
                </a:extLst>
              </a:tr>
              <a:tr h="381000">
                <a:tc>
                  <a:txBody>
                    <a:bodyPr/>
                    <a:lstStyle/>
                    <a:p>
                      <a:pPr>
                        <a:lnSpc>
                          <a:spcPct val="150000"/>
                        </a:lnSpc>
                      </a:pPr>
                      <a:r>
                        <a:rPr lang="pl-PL" sz="1800" b="0">
                          <a:solidFill>
                            <a:srgbClr val="1A1A2E"/>
                          </a:solidFill>
                          <a:latin typeface="Segoe UI"/>
                        </a:rPr>
                        <a:t>Logowanie do USOS bez VPN</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Hotspot z TWOJEGO telefonu</a:t>
                      </a:r>
                    </a:p>
                  </a:txBody>
                  <a:tcPr marL="88900" marR="88900" marT="50800" marB="50800" anchor="ctr">
                    <a:solidFill>
                      <a:srgbClr val="FFFFFF"/>
                    </a:solidFill>
                  </a:tcPr>
                </a:tc>
                <a:extLst>
                  <a:ext uri="{0D108BD9-81ED-4DB2-BD59-A6C34878D82A}">
                    <a16:rowId xmlns:a16="http://schemas.microsoft.com/office/drawing/2014/main" val="10001"/>
                  </a:ext>
                </a:extLst>
              </a:tr>
              <a:tr h="381000">
                <a:tc>
                  <a:txBody>
                    <a:bodyPr/>
                    <a:lstStyle/>
                    <a:p>
                      <a:pPr>
                        <a:lnSpc>
                          <a:spcPct val="150000"/>
                        </a:lnSpc>
                      </a:pPr>
                      <a:r>
                        <a:rPr lang="pl-PL" sz="1800" b="0">
                          <a:solidFill>
                            <a:srgbClr val="1A1A2E"/>
                          </a:solidFill>
                          <a:latin typeface="Segoe UI"/>
                        </a:rPr>
                        <a:t>Logowanie do banku</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VPN uczelni — zawsze przed pracą</a:t>
                      </a:r>
                    </a:p>
                  </a:txBody>
                  <a:tcPr marL="88900" marR="88900" marT="50800" marB="50800" anchor="ctr">
                    <a:solidFill>
                      <a:srgbClr val="EEF3F8"/>
                    </a:solidFill>
                  </a:tcPr>
                </a:tc>
                <a:extLst>
                  <a:ext uri="{0D108BD9-81ED-4DB2-BD59-A6C34878D82A}">
                    <a16:rowId xmlns:a16="http://schemas.microsoft.com/office/drawing/2014/main" val="10002"/>
                  </a:ext>
                </a:extLst>
              </a:tr>
              <a:tr h="381000">
                <a:tc>
                  <a:txBody>
                    <a:bodyPr/>
                    <a:lstStyle/>
                    <a:p>
                      <a:pPr>
                        <a:lnSpc>
                          <a:spcPct val="150000"/>
                        </a:lnSpc>
                      </a:pPr>
                      <a:r>
                        <a:rPr lang="pl-PL" sz="1800" b="0">
                          <a:solidFill>
                            <a:srgbClr val="1A1A2E"/>
                          </a:solidFill>
                          <a:latin typeface="Segoe UI"/>
                        </a:rPr>
                        <a:t>Praca z dokumentami uczelnianymi</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Tylko czytanie publicznych stron</a:t>
                      </a:r>
                    </a:p>
                  </a:txBody>
                  <a:tcPr marL="88900" marR="88900" marT="50800" marB="50800" anchor="ctr">
                    <a:solidFill>
                      <a:srgbClr val="FFFFFF"/>
                    </a:solidFill>
                  </a:tcPr>
                </a:tc>
                <a:extLst>
                  <a:ext uri="{0D108BD9-81ED-4DB2-BD59-A6C34878D82A}">
                    <a16:rowId xmlns:a16="http://schemas.microsoft.com/office/drawing/2014/main" val="10003"/>
                  </a:ext>
                </a:extLst>
              </a:tr>
              <a:tr h="381000">
                <a:tc>
                  <a:txBody>
                    <a:bodyPr/>
                    <a:lstStyle/>
                    <a:p>
                      <a:pPr>
                        <a:lnSpc>
                          <a:spcPct val="150000"/>
                        </a:lnSpc>
                      </a:pPr>
                      <a:r>
                        <a:rPr lang="pl-PL" sz="1800" b="0">
                          <a:solidFill>
                            <a:srgbClr val="1A1A2E"/>
                          </a:solidFill>
                          <a:latin typeface="Segoe UI"/>
                        </a:rPr>
                        <a:t>Klikanie „Akceptuj” na captive portalach</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Email tylko do czytania (bez „Odpowiedz”)</a:t>
                      </a:r>
                    </a:p>
                  </a:txBody>
                  <a:tcPr marL="88900" marR="88900" marT="50800" marB="50800" anchor="ctr">
                    <a:solidFill>
                      <a:srgbClr val="EEF3F8"/>
                    </a:solidFill>
                  </a:tcPr>
                </a:tc>
                <a:extLst>
                  <a:ext uri="{0D108BD9-81ED-4DB2-BD59-A6C34878D82A}">
                    <a16:rowId xmlns:a16="http://schemas.microsoft.com/office/drawing/2014/main" val="10004"/>
                  </a:ext>
                </a:extLst>
              </a:tr>
              <a:tr h="381000">
                <a:tc>
                  <a:txBody>
                    <a:bodyPr/>
                    <a:lstStyle/>
                    <a:p>
                      <a:pPr>
                        <a:lnSpc>
                          <a:spcPct val="150000"/>
                        </a:lnSpc>
                      </a:pPr>
                      <a:r>
                        <a:rPr lang="pl-PL" sz="1800" b="0">
                          <a:solidFill>
                            <a:srgbClr val="1A1A2E"/>
                          </a:solidFill>
                          <a:latin typeface="Segoe UI"/>
                        </a:rPr>
                        <a:t>Otwarte „Free Wi-Fi” bez hasła</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Sprawdzanie pogody / map</a:t>
                      </a:r>
                    </a:p>
                  </a:txBody>
                  <a:tcPr marL="88900" marR="88900" marT="50800" marB="50800" anchor="ctr">
                    <a:solidFill>
                      <a:srgbClr val="FFFFFF"/>
                    </a:solidFill>
                  </a:tcPr>
                </a:tc>
                <a:extLst>
                  <a:ext uri="{0D108BD9-81ED-4DB2-BD59-A6C34878D82A}">
                    <a16:rowId xmlns:a16="http://schemas.microsoft.com/office/drawing/2014/main" val="10005"/>
                  </a:ext>
                </a:extLst>
              </a:tr>
            </a:tbl>
          </a:graphicData>
        </a:graphic>
      </p:graphicFrame>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4  |  mgr inż. Cezary Graul</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0B2E5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2667000"/>
            <a:ext cx="10820400" cy="1524000"/>
          </a:xfrm>
        </p:spPr>
        <p:txBody>
          <a:bodyPr wrap="square" lIns="0" tIns="0" bIns="0"/>
          <a:lstStyle/>
          <a:p>
            <a:pPr algn="l"/>
            <a:r>
              <a:rPr lang="pl-PL" sz="3800" b="1">
                <a:solidFill>
                  <a:srgbClr val="FFFFFF"/>
                </a:solidFill>
                <a:latin typeface="Segoe UI Semibold"/>
              </a:rPr>
              <a:t>6 scenariuszy incydentów</a:t>
            </a:r>
          </a:p>
        </p:txBody>
      </p:sp>
      <p:sp>
        <p:nvSpPr>
          <p:cNvPr id="3" name="Content Placeholder 2"/>
          <p:cNvSpPr>
            <a:spLocks noGrp="1"/>
          </p:cNvSpPr>
          <p:nvPr>
            <p:ph idx="1"/>
          </p:nvPr>
        </p:nvSpPr>
        <p:spPr>
          <a:xfrm>
            <a:off x="685800" y="4191000"/>
            <a:ext cx="10820400" cy="381000"/>
          </a:xfrm>
        </p:spPr>
        <p:txBody>
          <a:bodyPr wrap="square" lIns="0" tIns="0" bIns="0">
            <a:noAutofit/>
          </a:bodyPr>
          <a:lstStyle/>
          <a:p>
            <a:pPr marL="0" indent="0" algn="l">
              <a:buNone/>
            </a:pPr>
            <a:r>
              <a:rPr lang="pl-PL" sz="1800" b="0" i="0">
                <a:solidFill>
                  <a:srgbClr val="FFFFFF"/>
                </a:solidFill>
                <a:latin typeface="Segoe UI"/>
              </a:rPr>
              <a:t>Moduł 4 · omówimy każdy krok po kroku</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3977307" cy="184666"/>
          </a:xfrm>
          <a:prstGeom prst="rect">
            <a:avLst/>
          </a:prstGeom>
          <a:noFill/>
        </p:spPr>
        <p:txBody>
          <a:bodyPr wrap="none" lIns="0" tIns="0" bIns="0">
            <a:spAutoFit/>
          </a:bodyPr>
          <a:lstStyle/>
          <a:p>
            <a:r>
              <a:rPr lang="pl-PL" sz="1200" b="0" dirty="0" err="1">
                <a:solidFill>
                  <a:schemeClr val="bg1"/>
                </a:solidFill>
                <a:latin typeface="Segoe UI"/>
              </a:rPr>
              <a:t>Cyberbezpieczeństwo</a:t>
            </a:r>
            <a:r>
              <a:rPr lang="pl-PL" sz="1200" b="0" dirty="0">
                <a:solidFill>
                  <a:schemeClr val="bg1"/>
                </a:solidFill>
                <a:latin typeface="Segoe UI"/>
              </a:rPr>
              <a:t>  |  </a:t>
            </a:r>
            <a:r>
              <a:rPr lang="pl-PL" sz="1200" b="0" dirty="0" err="1">
                <a:solidFill>
                  <a:schemeClr val="bg1"/>
                </a:solidFill>
                <a:latin typeface="Segoe UI"/>
              </a:rPr>
              <a:t>Moduł</a:t>
            </a:r>
            <a:r>
              <a:rPr lang="pl-PL" sz="1200" b="0" dirty="0">
                <a:solidFill>
                  <a:schemeClr val="bg1"/>
                </a:solidFill>
                <a:latin typeface="Segoe UI"/>
              </a:rPr>
              <a:t> 4  |  </a:t>
            </a:r>
            <a:r>
              <a:rPr lang="pl-PL" sz="1200" b="0" dirty="0" err="1">
                <a:solidFill>
                  <a:schemeClr val="bg1"/>
                </a:solidFill>
                <a:latin typeface="Segoe UI"/>
              </a:rPr>
              <a:t>mgr</a:t>
            </a:r>
            <a:r>
              <a:rPr lang="pl-PL" sz="1200" b="0" dirty="0">
                <a:solidFill>
                  <a:schemeClr val="bg1"/>
                </a:solidFill>
                <a:latin typeface="Segoe UI"/>
              </a:rPr>
              <a:t> </a:t>
            </a:r>
            <a:r>
              <a:rPr lang="pl-PL" sz="1200" b="0" dirty="0" err="1">
                <a:solidFill>
                  <a:schemeClr val="bg1"/>
                </a:solidFill>
                <a:latin typeface="Segoe UI"/>
              </a:rPr>
              <a:t>inż</a:t>
            </a:r>
            <a:r>
              <a:rPr lang="pl-PL" sz="1200" b="0" dirty="0">
                <a:solidFill>
                  <a:schemeClr val="bg1"/>
                </a:solidFill>
                <a:latin typeface="Segoe UI"/>
              </a:rPr>
              <a:t>. Cezary Graul</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Scenariusz 1</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Zgubiłem służbowego laptopa w pociągu</a:t>
            </a:r>
          </a:p>
        </p:txBody>
      </p:sp>
      <p:sp>
        <p:nvSpPr>
          <p:cNvPr id="4" name="Text Placeholder 3"/>
          <p:cNvSpPr>
            <a:spLocks noGrp="1"/>
          </p:cNvSpPr>
          <p:nvPr>
            <p:ph type="body" idx="2"/>
          </p:nvPr>
        </p:nvSpPr>
        <p:spPr>
          <a:xfrm>
            <a:off x="685800" y="1981200"/>
            <a:ext cx="10820400" cy="4368800"/>
          </a:xfrm>
        </p:spPr>
        <p:txBody>
          <a:bodyPr wrap="square" lIns="0" tIns="0" bIns="0">
            <a:noAutofit/>
          </a:bodyPr>
          <a:lstStyle/>
          <a:p>
            <a:pPr marL="285750" indent="-285750">
              <a:lnSpc>
                <a:spcPct val="150000"/>
              </a:lnSpc>
              <a:spcAft>
                <a:spcPts val="500"/>
              </a:spcAft>
              <a:buFont typeface="Arial" pitchFamily="34" charset="0"/>
              <a:buAutoNum type="arabicPeriod"/>
            </a:pPr>
            <a:r>
              <a:rPr lang="pl-PL" sz="1800" dirty="0">
                <a:solidFill>
                  <a:srgbClr val="1A1A2E"/>
                </a:solidFill>
                <a:latin typeface="Segoe UI"/>
              </a:rPr>
              <a:t>Zadzwoń do IT helpdesk NATYCHMIAST — zdalne wymazanie</a:t>
            </a:r>
          </a:p>
          <a:p>
            <a:pPr marL="285750" indent="-285750">
              <a:lnSpc>
                <a:spcPct val="150000"/>
              </a:lnSpc>
              <a:spcAft>
                <a:spcPts val="500"/>
              </a:spcAft>
              <a:buFont typeface="Arial" pitchFamily="34" charset="0"/>
              <a:buAutoNum type="arabicPeriod"/>
            </a:pPr>
            <a:r>
              <a:rPr lang="pl-PL" sz="1800" dirty="0">
                <a:solidFill>
                  <a:srgbClr val="1A1A2E"/>
                </a:solidFill>
                <a:latin typeface="Segoe UI"/>
              </a:rPr>
              <a:t>Powiadom IOD — zegar RODO 72h startuje</a:t>
            </a:r>
          </a:p>
          <a:p>
            <a:pPr marL="285750" indent="-285750">
              <a:lnSpc>
                <a:spcPct val="150000"/>
              </a:lnSpc>
              <a:spcAft>
                <a:spcPts val="500"/>
              </a:spcAft>
              <a:buFont typeface="Arial" pitchFamily="34" charset="0"/>
              <a:buAutoNum type="arabicPeriod"/>
            </a:pPr>
            <a:r>
              <a:rPr lang="pl-PL" sz="1800" dirty="0">
                <a:solidFill>
                  <a:srgbClr val="1A1A2E"/>
                </a:solidFill>
                <a:latin typeface="Segoe UI"/>
              </a:rPr>
              <a:t>Zmień hasło M365 (z innego urządzenia)</a:t>
            </a:r>
          </a:p>
          <a:p>
            <a:pPr marL="285750" indent="-285750">
              <a:lnSpc>
                <a:spcPct val="150000"/>
              </a:lnSpc>
              <a:spcAft>
                <a:spcPts val="500"/>
              </a:spcAft>
              <a:buFont typeface="Arial" pitchFamily="34" charset="0"/>
              <a:buAutoNum type="arabicPeriod"/>
            </a:pPr>
            <a:r>
              <a:rPr lang="pl-PL" sz="1800" dirty="0">
                <a:solidFill>
                  <a:srgbClr val="1A1A2E"/>
                </a:solidFill>
                <a:latin typeface="Segoe UI"/>
              </a:rPr>
              <a:t>Zgłoś na policję (potrzebne do ubezpieczenia)</a:t>
            </a:r>
          </a:p>
          <a:p>
            <a:pPr marL="285750" indent="-285750">
              <a:lnSpc>
                <a:spcPct val="150000"/>
              </a:lnSpc>
              <a:spcAft>
                <a:spcPts val="500"/>
              </a:spcAft>
              <a:buFont typeface="Arial" pitchFamily="34" charset="0"/>
              <a:buAutoNum type="arabicPeriod"/>
            </a:pPr>
            <a:r>
              <a:rPr lang="pl-PL" sz="1800" dirty="0">
                <a:solidFill>
                  <a:srgbClr val="1A1A2E"/>
                </a:solidFill>
                <a:latin typeface="Segoe UI"/>
              </a:rPr>
              <a:t>Dokumentuj: kiedy, gdzie, co było na dysku</a:t>
            </a:r>
          </a:p>
          <a:p>
            <a:pPr marL="0" indent="0">
              <a:lnSpc>
                <a:spcPct val="150000"/>
              </a:lnSpc>
              <a:spcAft>
                <a:spcPts val="500"/>
              </a:spcAft>
              <a:buNone/>
            </a:pPr>
            <a:r>
              <a:rPr lang="pl-PL" sz="1800" b="0" i="0" dirty="0">
                <a:solidFill>
                  <a:srgbClr val="1A1A2E"/>
                </a:solidFill>
                <a:latin typeface="Segoe UI"/>
              </a:rPr>
              <a:t>BitLocker w tym scenariuszu ratuje sytuację — złodziej widzi zaszyfrowany dysk, nie dane.</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4  |  mgr inż. Cezary Graul</a:t>
            </a:r>
          </a:p>
        </p:txBody>
      </p:sp>
    </p:spTree>
    <p:extLst>
      <p:ext uri="{BB962C8B-B14F-4D97-AF65-F5344CB8AC3E}">
        <p14:creationId xmlns:p14="http://schemas.microsoft.com/office/powerpoint/2010/main" val="215235380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Scenariusz 2</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Kliknąłem w mail phishingowy i wpisałem hasło</a:t>
            </a:r>
          </a:p>
        </p:txBody>
      </p:sp>
      <p:sp>
        <p:nvSpPr>
          <p:cNvPr id="4" name="Text Placeholder 3"/>
          <p:cNvSpPr>
            <a:spLocks noGrp="1"/>
          </p:cNvSpPr>
          <p:nvPr>
            <p:ph type="body" idx="2"/>
          </p:nvPr>
        </p:nvSpPr>
        <p:spPr>
          <a:xfrm>
            <a:off x="685800" y="1981200"/>
            <a:ext cx="10820400" cy="4368800"/>
          </a:xfrm>
        </p:spPr>
        <p:txBody>
          <a:bodyPr wrap="square" lIns="0" tIns="0" bIns="0">
            <a:noAutofit/>
          </a:bodyPr>
          <a:lstStyle/>
          <a:p>
            <a:pPr marL="285750" indent="-285750">
              <a:lnSpc>
                <a:spcPct val="150000"/>
              </a:lnSpc>
              <a:spcAft>
                <a:spcPts val="500"/>
              </a:spcAft>
              <a:buFont typeface="Arial" pitchFamily="34" charset="0"/>
              <a:buAutoNum type="arabicPeriod"/>
            </a:pPr>
            <a:r>
              <a:rPr lang="pl-PL" sz="1800" dirty="0">
                <a:solidFill>
                  <a:srgbClr val="1A1A2E"/>
                </a:solidFill>
                <a:latin typeface="Segoe UI"/>
              </a:rPr>
              <a:t>NATYCHMIAST zmień hasło M365 + sprawdź MFA</a:t>
            </a:r>
          </a:p>
          <a:p>
            <a:pPr marL="285750" indent="-285750">
              <a:lnSpc>
                <a:spcPct val="150000"/>
              </a:lnSpc>
              <a:spcAft>
                <a:spcPts val="500"/>
              </a:spcAft>
              <a:buFont typeface="Arial" pitchFamily="34" charset="0"/>
              <a:buAutoNum type="arabicPeriod"/>
            </a:pPr>
            <a:r>
              <a:rPr lang="pl-PL" sz="1800" dirty="0">
                <a:solidFill>
                  <a:srgbClr val="1A1A2E"/>
                </a:solidFill>
                <a:latin typeface="Segoe UI"/>
              </a:rPr>
              <a:t>Zadzwoń do IT — sprawdzają logi logowania (z jakiego kraju?)</a:t>
            </a:r>
          </a:p>
          <a:p>
            <a:pPr marL="285750" indent="-285750">
              <a:lnSpc>
                <a:spcPct val="150000"/>
              </a:lnSpc>
              <a:spcAft>
                <a:spcPts val="500"/>
              </a:spcAft>
              <a:buFont typeface="Arial" pitchFamily="34" charset="0"/>
              <a:buAutoNum type="arabicPeriod"/>
            </a:pPr>
            <a:r>
              <a:rPr lang="pl-PL" sz="1800" dirty="0">
                <a:solidFill>
                  <a:srgbClr val="1A1A2E"/>
                </a:solidFill>
                <a:latin typeface="Segoe UI"/>
              </a:rPr>
              <a:t>Sprawdź „Elementy wysłane” — czy atakujący już coś wysłał</a:t>
            </a:r>
          </a:p>
          <a:p>
            <a:pPr marL="285750" indent="-285750">
              <a:lnSpc>
                <a:spcPct val="150000"/>
              </a:lnSpc>
              <a:spcAft>
                <a:spcPts val="500"/>
              </a:spcAft>
              <a:buFont typeface="Arial" pitchFamily="34" charset="0"/>
              <a:buAutoNum type="arabicPeriod"/>
            </a:pPr>
            <a:r>
              <a:rPr lang="pl-PL" sz="1800" dirty="0">
                <a:solidFill>
                  <a:srgbClr val="1A1A2E"/>
                </a:solidFill>
                <a:latin typeface="Segoe UI"/>
              </a:rPr>
              <a:t>Sprawdź reguły przekazywania (Outlook → Reguły) — atakujący często ustawia auto-</a:t>
            </a:r>
            <a:r>
              <a:rPr lang="pl-PL" sz="1800" dirty="0" err="1">
                <a:solidFill>
                  <a:srgbClr val="1A1A2E"/>
                </a:solidFill>
                <a:latin typeface="Segoe UI"/>
              </a:rPr>
              <a:t>forward</a:t>
            </a:r>
            <a:r>
              <a:rPr lang="pl-PL" sz="1800" dirty="0">
                <a:solidFill>
                  <a:srgbClr val="1A1A2E"/>
                </a:solidFill>
                <a:latin typeface="Segoe UI"/>
              </a:rPr>
              <a:t> na zewnętrzny adres</a:t>
            </a:r>
          </a:p>
          <a:p>
            <a:pPr marL="0" indent="0">
              <a:lnSpc>
                <a:spcPct val="150000"/>
              </a:lnSpc>
              <a:spcAft>
                <a:spcPts val="500"/>
              </a:spcAft>
              <a:buNone/>
            </a:pPr>
            <a:r>
              <a:rPr lang="pl-PL" sz="1800" b="0" i="0" dirty="0">
                <a:solidFill>
                  <a:srgbClr val="1A1A2E"/>
                </a:solidFill>
                <a:latin typeface="Segoe UI"/>
              </a:rPr>
              <a:t>Nie wstydź się. Klikanie się zdarza. Szybkość zgłoszenia ratuje uczelnię przed większym wyciekiem.</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4  |  mgr inż. Cezary Graul</a:t>
            </a: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Scenariusz 3</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Mail „od Rektora” o przelew, ale on nie odbiera</a:t>
            </a:r>
          </a:p>
        </p:txBody>
      </p:sp>
      <p:sp>
        <p:nvSpPr>
          <p:cNvPr id="4" name="Text Placeholder 3"/>
          <p:cNvSpPr>
            <a:spLocks noGrp="1"/>
          </p:cNvSpPr>
          <p:nvPr>
            <p:ph type="body" idx="2"/>
          </p:nvPr>
        </p:nvSpPr>
        <p:spPr>
          <a:xfrm>
            <a:off x="685800" y="1981200"/>
            <a:ext cx="10820400" cy="4368800"/>
          </a:xfrm>
        </p:spPr>
        <p:txBody>
          <a:bodyPr wrap="square" lIns="0" tIns="0" bIns="0">
            <a:noAutofit/>
          </a:bodyPr>
          <a:lstStyle/>
          <a:p>
            <a:pPr marL="285750" indent="-285750">
              <a:lnSpc>
                <a:spcPct val="150000"/>
              </a:lnSpc>
              <a:spcAft>
                <a:spcPts val="500"/>
              </a:spcAft>
              <a:buFont typeface="Arial" pitchFamily="34" charset="0"/>
              <a:buAutoNum type="arabicPeriod"/>
            </a:pPr>
            <a:r>
              <a:rPr lang="pl-PL" sz="1800" dirty="0">
                <a:solidFill>
                  <a:srgbClr val="1A1A2E"/>
                </a:solidFill>
                <a:latin typeface="Segoe UI"/>
              </a:rPr>
              <a:t>NIE wykonuj przelewu, dopóki nie potwierdzisz innym kanałem</a:t>
            </a:r>
          </a:p>
          <a:p>
            <a:pPr marL="285750" indent="-285750">
              <a:lnSpc>
                <a:spcPct val="150000"/>
              </a:lnSpc>
              <a:spcAft>
                <a:spcPts val="500"/>
              </a:spcAft>
              <a:buFont typeface="Arial" pitchFamily="34" charset="0"/>
              <a:buAutoNum type="arabicPeriod"/>
            </a:pPr>
            <a:r>
              <a:rPr lang="pl-PL" sz="1800" dirty="0">
                <a:solidFill>
                  <a:srgbClr val="1A1A2E"/>
                </a:solidFill>
                <a:latin typeface="Segoe UI"/>
              </a:rPr>
              <a:t>Zadzwoń do sekretariatu Rektora (NIE z numeru z maila)</a:t>
            </a:r>
          </a:p>
          <a:p>
            <a:pPr marL="285750" indent="-285750">
              <a:lnSpc>
                <a:spcPct val="150000"/>
              </a:lnSpc>
              <a:spcAft>
                <a:spcPts val="500"/>
              </a:spcAft>
              <a:buFont typeface="Arial" pitchFamily="34" charset="0"/>
              <a:buAutoNum type="arabicPeriod"/>
            </a:pPr>
            <a:r>
              <a:rPr lang="pl-PL" sz="1800" dirty="0">
                <a:solidFill>
                  <a:srgbClr val="1A1A2E"/>
                </a:solidFill>
                <a:latin typeface="Segoe UI"/>
              </a:rPr>
              <a:t>Wyślij maila do Rektora z pytaniem o weryfikację (NOWY wątek)</a:t>
            </a:r>
          </a:p>
          <a:p>
            <a:pPr marL="285750" indent="-285750">
              <a:lnSpc>
                <a:spcPct val="150000"/>
              </a:lnSpc>
              <a:spcAft>
                <a:spcPts val="500"/>
              </a:spcAft>
              <a:buFont typeface="Arial" pitchFamily="34" charset="0"/>
              <a:buAutoNum type="arabicPeriod"/>
            </a:pPr>
            <a:r>
              <a:rPr lang="pl-PL" sz="1800" dirty="0">
                <a:solidFill>
                  <a:srgbClr val="1A1A2E"/>
                </a:solidFill>
                <a:latin typeface="Segoe UI"/>
              </a:rPr>
              <a:t>Jeśli pilne — eskaluj do Prorektora lub Kanclerza</a:t>
            </a:r>
          </a:p>
          <a:p>
            <a:pPr marL="285750" indent="-285750">
              <a:lnSpc>
                <a:spcPct val="150000"/>
              </a:lnSpc>
              <a:spcAft>
                <a:spcPts val="500"/>
              </a:spcAft>
              <a:buFont typeface="Arial" pitchFamily="34" charset="0"/>
              <a:buAutoNum type="arabicPeriod"/>
            </a:pPr>
            <a:r>
              <a:rPr lang="pl-PL" sz="1800" dirty="0">
                <a:solidFill>
                  <a:srgbClr val="1A1A2E"/>
                </a:solidFill>
                <a:latin typeface="Segoe UI"/>
              </a:rPr>
              <a:t>Spóźnienie z przelewem &gt; przelanie oszustom</a:t>
            </a:r>
          </a:p>
          <a:p>
            <a:pPr marL="0" indent="0">
              <a:lnSpc>
                <a:spcPct val="150000"/>
              </a:lnSpc>
              <a:spcAft>
                <a:spcPts val="500"/>
              </a:spcAft>
              <a:buNone/>
            </a:pPr>
            <a:r>
              <a:rPr lang="pl-PL" sz="1800" b="0" i="0" dirty="0">
                <a:solidFill>
                  <a:srgbClr val="1A1A2E"/>
                </a:solidFill>
                <a:latin typeface="Segoe UI"/>
              </a:rPr>
              <a:t>Klasyczny CEO fraud. STOP – POMYŚL – POŁĄCZ. Lepiej spóźnić się z przelewem, niż oddać oszustowi.</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4  |  mgr inż. Cezary Graul</a:t>
            </a: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Scenariusz 4</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Student prosi o przesłanie umowy mailem</a:t>
            </a:r>
          </a:p>
        </p:txBody>
      </p:sp>
      <p:sp>
        <p:nvSpPr>
          <p:cNvPr id="4" name="Text Placeholder 3"/>
          <p:cNvSpPr>
            <a:spLocks noGrp="1"/>
          </p:cNvSpPr>
          <p:nvPr>
            <p:ph type="body" idx="2"/>
          </p:nvPr>
        </p:nvSpPr>
        <p:spPr>
          <a:xfrm>
            <a:off x="685800" y="1981200"/>
            <a:ext cx="10820400" cy="4368800"/>
          </a:xfrm>
        </p:spPr>
        <p:txBody>
          <a:bodyPr wrap="square" lIns="0" tIns="0" bIns="0">
            <a:noAutofit/>
          </a:bodyPr>
          <a:lstStyle/>
          <a:p>
            <a:pPr marL="285750" indent="-285750">
              <a:lnSpc>
                <a:spcPct val="150000"/>
              </a:lnSpc>
              <a:spcAft>
                <a:spcPts val="500"/>
              </a:spcAft>
              <a:buFont typeface="Arial" pitchFamily="34" charset="0"/>
              <a:buAutoNum type="arabicPeriod"/>
            </a:pPr>
            <a:r>
              <a:rPr lang="pl-PL" sz="1800" dirty="0">
                <a:solidFill>
                  <a:srgbClr val="1A1A2E"/>
                </a:solidFill>
                <a:latin typeface="Segoe UI"/>
              </a:rPr>
              <a:t>Sprawdź — czy mail pochodzi z konta uczelnianego, nie z </a:t>
            </a:r>
            <a:r>
              <a:rPr lang="pl-PL" sz="1800" dirty="0" err="1">
                <a:solidFill>
                  <a:srgbClr val="1A1A2E"/>
                </a:solidFill>
                <a:latin typeface="Segoe UI"/>
              </a:rPr>
              <a:t>Gmaila</a:t>
            </a:r>
            <a:endParaRPr lang="pl-PL" sz="1800" dirty="0">
              <a:solidFill>
                <a:srgbClr val="1A1A2E"/>
              </a:solidFill>
              <a:latin typeface="Segoe UI"/>
            </a:endParaRPr>
          </a:p>
          <a:p>
            <a:pPr marL="285750" indent="-285750">
              <a:lnSpc>
                <a:spcPct val="150000"/>
              </a:lnSpc>
              <a:spcAft>
                <a:spcPts val="500"/>
              </a:spcAft>
              <a:buFont typeface="Arial" pitchFamily="34" charset="0"/>
              <a:buAutoNum type="arabicPeriod"/>
            </a:pPr>
            <a:r>
              <a:rPr lang="pl-PL" sz="1800" dirty="0">
                <a:solidFill>
                  <a:srgbClr val="1A1A2E"/>
                </a:solidFill>
                <a:latin typeface="Segoe UI"/>
              </a:rPr>
              <a:t>Sprawdź — czy student ma podstawę do otrzymania</a:t>
            </a:r>
          </a:p>
          <a:p>
            <a:pPr marL="285750" indent="-285750">
              <a:lnSpc>
                <a:spcPct val="150000"/>
              </a:lnSpc>
              <a:spcAft>
                <a:spcPts val="500"/>
              </a:spcAft>
              <a:buFont typeface="Arial" pitchFamily="34" charset="0"/>
              <a:buAutoNum type="arabicPeriod"/>
            </a:pPr>
            <a:r>
              <a:rPr lang="pl-PL" sz="1800" dirty="0">
                <a:solidFill>
                  <a:srgbClr val="1A1A2E"/>
                </a:solidFill>
                <a:latin typeface="Segoe UI"/>
              </a:rPr>
              <a:t>NIE wysyłaj w jawnym mailu — użyj OneDrive z linkiem czasowym</a:t>
            </a:r>
          </a:p>
          <a:p>
            <a:pPr marL="285750" indent="-285750">
              <a:lnSpc>
                <a:spcPct val="150000"/>
              </a:lnSpc>
              <a:spcAft>
                <a:spcPts val="500"/>
              </a:spcAft>
              <a:buFont typeface="Arial" pitchFamily="34" charset="0"/>
              <a:buAutoNum type="arabicPeriod"/>
            </a:pPr>
            <a:r>
              <a:rPr lang="pl-PL" sz="1800" dirty="0">
                <a:solidFill>
                  <a:srgbClr val="1A1A2E"/>
                </a:solidFill>
                <a:latin typeface="Segoe UI"/>
              </a:rPr>
              <a:t>Jeśli musisz mailem — zaszyfruj PDF hasłem</a:t>
            </a:r>
          </a:p>
          <a:p>
            <a:pPr marL="285750" indent="-285750">
              <a:lnSpc>
                <a:spcPct val="150000"/>
              </a:lnSpc>
              <a:spcAft>
                <a:spcPts val="500"/>
              </a:spcAft>
              <a:buFont typeface="Arial" pitchFamily="34" charset="0"/>
              <a:buAutoNum type="arabicPeriod"/>
            </a:pPr>
            <a:r>
              <a:rPr lang="pl-PL" sz="1800" dirty="0">
                <a:solidFill>
                  <a:srgbClr val="1A1A2E"/>
                </a:solidFill>
                <a:latin typeface="Segoe UI"/>
              </a:rPr>
              <a:t>Hasło do PDF wyślij INNYM kanałem (SMS / telefon)</a:t>
            </a:r>
          </a:p>
          <a:p>
            <a:pPr marL="0" indent="0">
              <a:lnSpc>
                <a:spcPct val="150000"/>
              </a:lnSpc>
              <a:spcAft>
                <a:spcPts val="500"/>
              </a:spcAft>
              <a:buNone/>
            </a:pPr>
            <a:r>
              <a:rPr lang="pl-PL" sz="1800" b="0" i="0" dirty="0">
                <a:solidFill>
                  <a:srgbClr val="1A1A2E"/>
                </a:solidFill>
                <a:latin typeface="Segoe UI"/>
              </a:rPr>
              <a:t>Częste: „studenci” proszący o dokumenty to atakujący. Sprawdzaj domenę maila!</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4  |  mgr inż. Cezary Graul</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Scenariusz 5</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Kolega zostawia hasło na karteczce</a:t>
            </a:r>
          </a:p>
        </p:txBody>
      </p:sp>
      <p:sp>
        <p:nvSpPr>
          <p:cNvPr id="4" name="Text Placeholder 3"/>
          <p:cNvSpPr>
            <a:spLocks noGrp="1"/>
          </p:cNvSpPr>
          <p:nvPr>
            <p:ph type="body" idx="2"/>
          </p:nvPr>
        </p:nvSpPr>
        <p:spPr>
          <a:xfrm>
            <a:off x="685800" y="1981200"/>
            <a:ext cx="10820400" cy="4368800"/>
          </a:xfrm>
        </p:spPr>
        <p:txBody>
          <a:bodyPr wrap="square" lIns="0" tIns="0" bIns="0">
            <a:noAutofit/>
          </a:bodyPr>
          <a:lstStyle/>
          <a:p>
            <a:pPr marL="285750" indent="-285750">
              <a:lnSpc>
                <a:spcPct val="150000"/>
              </a:lnSpc>
              <a:spcAft>
                <a:spcPts val="500"/>
              </a:spcAft>
              <a:buFont typeface="Arial" pitchFamily="34" charset="0"/>
              <a:buAutoNum type="arabicPeriod"/>
            </a:pPr>
            <a:r>
              <a:rPr lang="pl-PL" sz="1800" dirty="0">
                <a:solidFill>
                  <a:srgbClr val="1A1A2E"/>
                </a:solidFill>
                <a:latin typeface="Segoe UI"/>
              </a:rPr>
              <a:t>Powiedz mu KULTURALNIE — „Hej, pomogę Ci ustawić menedżera”</a:t>
            </a:r>
          </a:p>
          <a:p>
            <a:pPr marL="285750" indent="-285750">
              <a:lnSpc>
                <a:spcPct val="150000"/>
              </a:lnSpc>
              <a:spcAft>
                <a:spcPts val="500"/>
              </a:spcAft>
              <a:buFont typeface="Arial" pitchFamily="34" charset="0"/>
              <a:buAutoNum type="arabicPeriod"/>
            </a:pPr>
            <a:r>
              <a:rPr lang="pl-PL" sz="1800" dirty="0">
                <a:solidFill>
                  <a:srgbClr val="1A1A2E"/>
                </a:solidFill>
                <a:latin typeface="Segoe UI"/>
              </a:rPr>
              <a:t>Jeśli wraca do nawyku — zgłoś przełożonemu</a:t>
            </a:r>
          </a:p>
          <a:p>
            <a:pPr marL="285750" indent="-285750">
              <a:lnSpc>
                <a:spcPct val="150000"/>
              </a:lnSpc>
              <a:spcAft>
                <a:spcPts val="500"/>
              </a:spcAft>
              <a:buFont typeface="Arial" pitchFamily="34" charset="0"/>
              <a:buAutoNum type="arabicPeriod"/>
            </a:pPr>
            <a:r>
              <a:rPr lang="pl-PL" sz="1800" dirty="0">
                <a:solidFill>
                  <a:srgbClr val="1A1A2E"/>
                </a:solidFill>
                <a:latin typeface="Segoe UI"/>
              </a:rPr>
              <a:t>To NIE jest donos — to obowiązek wynikający z PBI</a:t>
            </a:r>
          </a:p>
          <a:p>
            <a:pPr marL="285750" indent="-285750">
              <a:lnSpc>
                <a:spcPct val="150000"/>
              </a:lnSpc>
              <a:spcAft>
                <a:spcPts val="500"/>
              </a:spcAft>
              <a:buFont typeface="Arial" pitchFamily="34" charset="0"/>
              <a:buAutoNum type="arabicPeriod"/>
            </a:pPr>
            <a:r>
              <a:rPr lang="pl-PL" sz="1800" dirty="0">
                <a:solidFill>
                  <a:srgbClr val="1A1A2E"/>
                </a:solidFill>
                <a:latin typeface="Segoe UI"/>
              </a:rPr>
              <a:t>To samo dotyczy: zalogowany, niezablokowany komputer</a:t>
            </a:r>
          </a:p>
          <a:p>
            <a:pPr marL="285750" indent="-285750">
              <a:lnSpc>
                <a:spcPct val="150000"/>
              </a:lnSpc>
              <a:spcAft>
                <a:spcPts val="500"/>
              </a:spcAft>
              <a:buFont typeface="Arial" pitchFamily="34" charset="0"/>
              <a:buAutoNum type="arabicPeriod"/>
            </a:pPr>
            <a:r>
              <a:rPr lang="pl-PL" sz="1800" dirty="0">
                <a:solidFill>
                  <a:srgbClr val="1A1A2E"/>
                </a:solidFill>
                <a:latin typeface="Segoe UI"/>
              </a:rPr>
              <a:t>To samo: USB z hasłami, drukowane dokumenty na biurku</a:t>
            </a:r>
          </a:p>
          <a:p>
            <a:pPr marL="0" indent="0">
              <a:lnSpc>
                <a:spcPct val="150000"/>
              </a:lnSpc>
              <a:spcAft>
                <a:spcPts val="500"/>
              </a:spcAft>
              <a:buNone/>
            </a:pPr>
            <a:r>
              <a:rPr lang="pl-PL" sz="1800" b="0" i="0" dirty="0">
                <a:solidFill>
                  <a:srgbClr val="1A1A2E"/>
                </a:solidFill>
                <a:latin typeface="Segoe UI"/>
              </a:rPr>
              <a:t>Każda „drobna” nieodpowiedzialność kolegi to potencjalny incydent dla całej uczelni.</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4  |  mgr inż. Cezary Graul</a:t>
            </a: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Scenariusz 6</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Inspektor Ochrony Danych pyta o detale starego maila</a:t>
            </a:r>
          </a:p>
        </p:txBody>
      </p:sp>
      <p:sp>
        <p:nvSpPr>
          <p:cNvPr id="4" name="Text Placeholder 3"/>
          <p:cNvSpPr>
            <a:spLocks noGrp="1"/>
          </p:cNvSpPr>
          <p:nvPr>
            <p:ph type="body" idx="2"/>
          </p:nvPr>
        </p:nvSpPr>
        <p:spPr>
          <a:xfrm>
            <a:off x="685800" y="1981200"/>
            <a:ext cx="10820400" cy="4368800"/>
          </a:xfrm>
        </p:spPr>
        <p:txBody>
          <a:bodyPr wrap="square" lIns="0" tIns="0" bIns="0">
            <a:noAutofit/>
          </a:bodyPr>
          <a:lstStyle/>
          <a:p>
            <a:pPr marL="285750" indent="-285750">
              <a:lnSpc>
                <a:spcPct val="150000"/>
              </a:lnSpc>
              <a:spcAft>
                <a:spcPts val="500"/>
              </a:spcAft>
              <a:buFont typeface="Arial" pitchFamily="34" charset="0"/>
              <a:buAutoNum type="arabicPeriod"/>
            </a:pPr>
            <a:r>
              <a:rPr lang="pl-PL" sz="1800" dirty="0">
                <a:solidFill>
                  <a:srgbClr val="1A1A2E"/>
                </a:solidFill>
                <a:latin typeface="Segoe UI"/>
              </a:rPr>
              <a:t>Odpowiedz — masz obowiązek współpracy</a:t>
            </a:r>
          </a:p>
          <a:p>
            <a:pPr marL="285750" indent="-285750">
              <a:lnSpc>
                <a:spcPct val="150000"/>
              </a:lnSpc>
              <a:spcAft>
                <a:spcPts val="500"/>
              </a:spcAft>
              <a:buFont typeface="Arial" pitchFamily="34" charset="0"/>
              <a:buAutoNum type="arabicPeriod"/>
            </a:pPr>
            <a:r>
              <a:rPr lang="pl-PL" sz="1800" dirty="0">
                <a:solidFill>
                  <a:srgbClr val="1A1A2E"/>
                </a:solidFill>
                <a:latin typeface="Segoe UI"/>
              </a:rPr>
              <a:t>Wyszukaj mail (Outlook → Wyszukaj po dacie)</a:t>
            </a:r>
          </a:p>
          <a:p>
            <a:pPr marL="285750" indent="-285750">
              <a:lnSpc>
                <a:spcPct val="150000"/>
              </a:lnSpc>
              <a:spcAft>
                <a:spcPts val="500"/>
              </a:spcAft>
              <a:buFont typeface="Arial" pitchFamily="34" charset="0"/>
              <a:buAutoNum type="arabicPeriod"/>
            </a:pPr>
            <a:r>
              <a:rPr lang="pl-PL" sz="1800" dirty="0">
                <a:solidFill>
                  <a:srgbClr val="1A1A2E"/>
                </a:solidFill>
                <a:latin typeface="Segoe UI"/>
              </a:rPr>
              <a:t>NIE usuwaj żadnych maili, dopóki IOD nie da znać</a:t>
            </a:r>
          </a:p>
          <a:p>
            <a:pPr marL="285750" indent="-285750">
              <a:lnSpc>
                <a:spcPct val="150000"/>
              </a:lnSpc>
              <a:spcAft>
                <a:spcPts val="500"/>
              </a:spcAft>
              <a:buFont typeface="Arial" pitchFamily="34" charset="0"/>
              <a:buAutoNum type="arabicPeriod"/>
            </a:pPr>
            <a:r>
              <a:rPr lang="pl-PL" sz="1800" dirty="0">
                <a:solidFill>
                  <a:srgbClr val="1A1A2E"/>
                </a:solidFill>
                <a:latin typeface="Segoe UI"/>
              </a:rPr>
              <a:t>Jeśli pytanie niejasne — poproś o formę pisemną</a:t>
            </a:r>
          </a:p>
          <a:p>
            <a:pPr marL="285750" indent="-285750">
              <a:lnSpc>
                <a:spcPct val="150000"/>
              </a:lnSpc>
              <a:spcAft>
                <a:spcPts val="500"/>
              </a:spcAft>
              <a:buFont typeface="Arial" pitchFamily="34" charset="0"/>
              <a:buAutoNum type="arabicPeriod"/>
            </a:pPr>
            <a:r>
              <a:rPr lang="pl-PL" sz="1800" dirty="0">
                <a:solidFill>
                  <a:srgbClr val="1A1A2E"/>
                </a:solidFill>
                <a:latin typeface="Segoe UI"/>
              </a:rPr>
              <a:t>IOD jest „po Twojej stronie” — to nie audyt karny, lecz ochrona uczelni</a:t>
            </a:r>
          </a:p>
          <a:p>
            <a:pPr marL="0" indent="0">
              <a:lnSpc>
                <a:spcPct val="150000"/>
              </a:lnSpc>
              <a:spcAft>
                <a:spcPts val="500"/>
              </a:spcAft>
              <a:buNone/>
            </a:pPr>
            <a:r>
              <a:rPr lang="pl-PL" sz="1800" b="0" i="0" dirty="0">
                <a:solidFill>
                  <a:srgbClr val="1A1A2E"/>
                </a:solidFill>
                <a:latin typeface="Segoe UI"/>
              </a:rPr>
              <a:t>Inspektor Ochrony Danych to Twój sojusznik, nie wróg. Pomagasz w obronie uczelni.</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4  |  mgr inż. Cezary Graul</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dirty="0" err="1">
                <a:solidFill>
                  <a:srgbClr val="0B2E59"/>
                </a:solidFill>
                <a:latin typeface="Segoe UI Semibold"/>
              </a:rPr>
              <a:t>Trzy</a:t>
            </a:r>
            <a:r>
              <a:rPr lang="pl-PL" sz="3000" b="1" dirty="0">
                <a:solidFill>
                  <a:srgbClr val="0B2E59"/>
                </a:solidFill>
                <a:latin typeface="Segoe UI Semibold"/>
              </a:rPr>
              <a:t> </a:t>
            </a:r>
            <a:r>
              <a:rPr lang="pl-PL" sz="3000" b="1" dirty="0" err="1">
                <a:solidFill>
                  <a:srgbClr val="0B2E59"/>
                </a:solidFill>
                <a:latin typeface="Segoe UI Semibold"/>
              </a:rPr>
              <a:t>numery</a:t>
            </a:r>
            <a:r>
              <a:rPr lang="pl-PL" sz="3000" b="1" dirty="0">
                <a:solidFill>
                  <a:srgbClr val="0B2E59"/>
                </a:solidFill>
                <a:latin typeface="Segoe UI Semibold"/>
              </a:rPr>
              <a:t>, </a:t>
            </a:r>
            <a:r>
              <a:rPr lang="pl-PL" sz="3000" b="1" dirty="0" err="1">
                <a:solidFill>
                  <a:srgbClr val="0B2E59"/>
                </a:solidFill>
                <a:latin typeface="Segoe UI Semibold"/>
              </a:rPr>
              <a:t>które</a:t>
            </a:r>
            <a:r>
              <a:rPr lang="pl-PL" sz="3000" b="1" dirty="0">
                <a:solidFill>
                  <a:srgbClr val="0B2E59"/>
                </a:solidFill>
                <a:latin typeface="Segoe UI Semibold"/>
              </a:rPr>
              <a:t> </a:t>
            </a:r>
            <a:r>
              <a:rPr lang="pl-PL" sz="3000" b="1" dirty="0" err="1">
                <a:solidFill>
                  <a:srgbClr val="0B2E59"/>
                </a:solidFill>
                <a:latin typeface="Segoe UI Semibold"/>
              </a:rPr>
              <a:t>warto</a:t>
            </a:r>
            <a:r>
              <a:rPr lang="pl-PL" sz="3000" b="1" dirty="0">
                <a:solidFill>
                  <a:srgbClr val="0B2E59"/>
                </a:solidFill>
                <a:latin typeface="Segoe UI Semibold"/>
              </a:rPr>
              <a:t> </a:t>
            </a:r>
            <a:r>
              <a:rPr lang="pl-PL" sz="3000" b="1" dirty="0" err="1">
                <a:solidFill>
                  <a:srgbClr val="0B2E59"/>
                </a:solidFill>
                <a:latin typeface="Segoe UI Semibold"/>
              </a:rPr>
              <a:t>mieć</a:t>
            </a:r>
            <a:r>
              <a:rPr lang="pl-PL" sz="3000" b="1" dirty="0">
                <a:solidFill>
                  <a:srgbClr val="0B2E59"/>
                </a:solidFill>
                <a:latin typeface="Segoe UI Semibold"/>
              </a:rPr>
              <a:t> pod </a:t>
            </a:r>
            <a:r>
              <a:rPr lang="pl-PL" sz="3000" b="1" dirty="0" err="1">
                <a:solidFill>
                  <a:srgbClr val="0B2E59"/>
                </a:solidFill>
                <a:latin typeface="Segoe UI Semibold"/>
              </a:rPr>
              <a:t>ręką</a:t>
            </a:r>
            <a:endParaRPr lang="pl-PL" sz="3000" b="1" dirty="0">
              <a:solidFill>
                <a:srgbClr val="0B2E59"/>
              </a:solidFill>
              <a:latin typeface="Segoe UI Semibold"/>
            </a:endParaRP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Wpisz je do telefonu jeszcze dziś</a:t>
            </a:r>
          </a:p>
        </p:txBody>
      </p:sp>
      <p:graphicFrame>
        <p:nvGraphicFramePr>
          <p:cNvPr id="11" name="Table 10" descr="Tabela trzech kontaktów alarmowych: IT helpdesk, Inspektor Ochrony Danych i CERT Polska, z telefonem, e-mailem i zakresem spraw."/>
          <p:cNvGraphicFramePr>
            <a:graphicFrameLocks noGrp="1"/>
          </p:cNvGraphicFramePr>
          <p:nvPr>
            <p:extLst>
              <p:ext uri="{D42A27DB-BD31-4B8C-83A1-F6EECF244321}">
                <p14:modId xmlns:p14="http://schemas.microsoft.com/office/powerpoint/2010/main" val="985268039"/>
              </p:ext>
            </p:extLst>
          </p:nvPr>
        </p:nvGraphicFramePr>
        <p:xfrm>
          <a:off x="698500" y="2006600"/>
          <a:ext cx="10795000" cy="3082292"/>
        </p:xfrm>
        <a:graphic>
          <a:graphicData uri="http://schemas.openxmlformats.org/drawingml/2006/table">
            <a:tbl>
              <a:tblPr firstRow="1">
                <a:tableStyleId>{5C22544A-7EE6-4342-B048-85BDC9FD1C3A}</a:tableStyleId>
              </a:tblPr>
              <a:tblGrid>
                <a:gridCol w="2540000">
                  <a:extLst>
                    <a:ext uri="{9D8B030D-6E8A-4147-A177-3AD203B41FA5}">
                      <a16:colId xmlns:a16="http://schemas.microsoft.com/office/drawing/2014/main" val="20000"/>
                    </a:ext>
                  </a:extLst>
                </a:gridCol>
                <a:gridCol w="2036885">
                  <a:extLst>
                    <a:ext uri="{9D8B030D-6E8A-4147-A177-3AD203B41FA5}">
                      <a16:colId xmlns:a16="http://schemas.microsoft.com/office/drawing/2014/main" val="20001"/>
                    </a:ext>
                  </a:extLst>
                </a:gridCol>
                <a:gridCol w="2598615">
                  <a:extLst>
                    <a:ext uri="{9D8B030D-6E8A-4147-A177-3AD203B41FA5}">
                      <a16:colId xmlns:a16="http://schemas.microsoft.com/office/drawing/2014/main" val="20002"/>
                    </a:ext>
                  </a:extLst>
                </a:gridCol>
                <a:gridCol w="3619500">
                  <a:extLst>
                    <a:ext uri="{9D8B030D-6E8A-4147-A177-3AD203B41FA5}">
                      <a16:colId xmlns:a16="http://schemas.microsoft.com/office/drawing/2014/main" val="20003"/>
                    </a:ext>
                  </a:extLst>
                </a:gridCol>
              </a:tblGrid>
              <a:tr h="431800">
                <a:tc>
                  <a:txBody>
                    <a:bodyPr/>
                    <a:lstStyle/>
                    <a:p>
                      <a:pPr>
                        <a:lnSpc>
                          <a:spcPct val="150000"/>
                        </a:lnSpc>
                      </a:pPr>
                      <a:r>
                        <a:rPr lang="pl-PL" sz="1800" b="1">
                          <a:solidFill>
                            <a:srgbClr val="FFFFFF"/>
                          </a:solidFill>
                          <a:latin typeface="Segoe UI"/>
                        </a:rPr>
                        <a:t>Kontakt</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Telefon</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E-mail</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Zakres</a:t>
                      </a:r>
                    </a:p>
                  </a:txBody>
                  <a:tcPr marL="88900" marR="88900" marT="50800" marB="50800" anchor="ctr">
                    <a:solidFill>
                      <a:srgbClr val="0B2E59"/>
                    </a:solidFill>
                  </a:tcPr>
                </a:tc>
                <a:extLst>
                  <a:ext uri="{0D108BD9-81ED-4DB2-BD59-A6C34878D82A}">
                    <a16:rowId xmlns:a16="http://schemas.microsoft.com/office/drawing/2014/main" val="10000"/>
                  </a:ext>
                </a:extLst>
              </a:tr>
              <a:tr h="355600">
                <a:tc>
                  <a:txBody>
                    <a:bodyPr/>
                    <a:lstStyle/>
                    <a:p>
                      <a:pPr>
                        <a:lnSpc>
                          <a:spcPct val="150000"/>
                        </a:lnSpc>
                      </a:pPr>
                      <a:r>
                        <a:rPr lang="pl-PL" sz="1800" b="0">
                          <a:solidFill>
                            <a:srgbClr val="1A1A2E"/>
                          </a:solidFill>
                          <a:latin typeface="Segoe UI"/>
                        </a:rPr>
                        <a:t>IT Helpdesk uczelni</a:t>
                      </a:r>
                    </a:p>
                  </a:txBody>
                  <a:tcPr marL="88900" marR="88900" marT="50800" marB="50800" anchor="ctr">
                    <a:solidFill>
                      <a:srgbClr val="FFFFFF"/>
                    </a:solidFill>
                  </a:tcPr>
                </a:tc>
                <a:tc>
                  <a:txBody>
                    <a:bodyPr/>
                    <a:lstStyle/>
                    <a:p>
                      <a:pPr>
                        <a:lnSpc>
                          <a:spcPct val="150000"/>
                        </a:lnSpc>
                      </a:pPr>
                      <a:r>
                        <a:rPr lang="pl-PL" sz="1800" b="0" dirty="0">
                          <a:solidFill>
                            <a:srgbClr val="1A1A2E"/>
                          </a:solidFill>
                          <a:latin typeface="Segoe UI"/>
                        </a:rPr>
                        <a:t>52 325 76 46</a:t>
                      </a:r>
                      <a:endParaRPr lang="pl-PL" sz="1400" b="0" dirty="0">
                        <a:solidFill>
                          <a:srgbClr val="1A1A2E"/>
                        </a:solidFill>
                        <a:latin typeface="Segoe UI"/>
                      </a:endParaRPr>
                    </a:p>
                  </a:txBody>
                  <a:tcPr marL="88900" marR="88900" marT="50800" marB="50800" anchor="ctr">
                    <a:solidFill>
                      <a:srgbClr val="FFFFFF"/>
                    </a:solidFill>
                  </a:tcPr>
                </a:tc>
                <a:tc>
                  <a:txBody>
                    <a:bodyPr/>
                    <a:lstStyle/>
                    <a:p>
                      <a:pPr>
                        <a:lnSpc>
                          <a:spcPct val="150000"/>
                        </a:lnSpc>
                      </a:pPr>
                      <a:r>
                        <a:rPr lang="pl-PL" sz="1800" b="0" dirty="0">
                          <a:solidFill>
                            <a:srgbClr val="1A1A2E"/>
                          </a:solidFill>
                          <a:latin typeface="Segoe UI"/>
                        </a:rPr>
                        <a:t>technicalsupport@ukw.edu.pl</a:t>
                      </a:r>
                      <a:endParaRPr lang="pl-PL" sz="1400" b="0" dirty="0">
                        <a:solidFill>
                          <a:srgbClr val="1A1A2E"/>
                        </a:solidFill>
                        <a:latin typeface="Segoe UI"/>
                      </a:endParaRP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Sprawy techniczne, podejrzane maile, zgubione urządzenia</a:t>
                      </a:r>
                    </a:p>
                  </a:txBody>
                  <a:tcPr marL="88900" marR="88900" marT="50800" marB="50800" anchor="ctr">
                    <a:solidFill>
                      <a:srgbClr val="FFFFFF"/>
                    </a:solidFill>
                  </a:tcPr>
                </a:tc>
                <a:extLst>
                  <a:ext uri="{0D108BD9-81ED-4DB2-BD59-A6C34878D82A}">
                    <a16:rowId xmlns:a16="http://schemas.microsoft.com/office/drawing/2014/main" val="10001"/>
                  </a:ext>
                </a:extLst>
              </a:tr>
              <a:tr h="355600">
                <a:tc>
                  <a:txBody>
                    <a:bodyPr/>
                    <a:lstStyle/>
                    <a:p>
                      <a:pPr>
                        <a:lnSpc>
                          <a:spcPct val="150000"/>
                        </a:lnSpc>
                      </a:pPr>
                      <a:r>
                        <a:rPr lang="pl-PL" sz="1800" b="0">
                          <a:solidFill>
                            <a:srgbClr val="1A1A2E"/>
                          </a:solidFill>
                          <a:latin typeface="Segoe UI"/>
                        </a:rPr>
                        <a:t>Inspektor Ochrony Danych</a:t>
                      </a:r>
                    </a:p>
                  </a:txBody>
                  <a:tcPr marL="88900" marR="88900" marT="50800" marB="50800" anchor="ctr">
                    <a:solidFill>
                      <a:srgbClr val="EEF3F8"/>
                    </a:solidFill>
                  </a:tcPr>
                </a:tc>
                <a:tc>
                  <a:txBody>
                    <a:bodyPr/>
                    <a:lstStyle/>
                    <a:p>
                      <a:pPr>
                        <a:lnSpc>
                          <a:spcPct val="150000"/>
                        </a:lnSpc>
                      </a:pPr>
                      <a:r>
                        <a:rPr lang="pl-PL" sz="1800" b="0" dirty="0">
                          <a:solidFill>
                            <a:srgbClr val="1A1A2E"/>
                          </a:solidFill>
                          <a:latin typeface="Segoe UI"/>
                        </a:rPr>
                        <a:t>52 323 67 62</a:t>
                      </a:r>
                      <a:endParaRPr lang="pl-PL" sz="1400" b="0" dirty="0">
                        <a:solidFill>
                          <a:srgbClr val="1A1A2E"/>
                        </a:solidFill>
                        <a:latin typeface="Segoe UI"/>
                      </a:endParaRPr>
                    </a:p>
                  </a:txBody>
                  <a:tcPr marL="88900" marR="88900" marT="50800" marB="50800" anchor="ctr">
                    <a:solidFill>
                      <a:srgbClr val="EEF3F8"/>
                    </a:solidFill>
                  </a:tcPr>
                </a:tc>
                <a:tc>
                  <a:txBody>
                    <a:bodyPr/>
                    <a:lstStyle/>
                    <a:p>
                      <a:pPr>
                        <a:lnSpc>
                          <a:spcPct val="150000"/>
                        </a:lnSpc>
                      </a:pPr>
                      <a:r>
                        <a:rPr lang="pl-PL" sz="1800" b="0" dirty="0">
                          <a:solidFill>
                            <a:srgbClr val="1A1A2E"/>
                          </a:solidFill>
                          <a:latin typeface="Segoe UI"/>
                        </a:rPr>
                        <a:t>iod@ukw.edu.pl</a:t>
                      </a:r>
                      <a:endParaRPr lang="pl-PL" sz="1400" b="0" dirty="0">
                        <a:solidFill>
                          <a:srgbClr val="1A1A2E"/>
                        </a:solidFill>
                        <a:latin typeface="Segoe UI"/>
                      </a:endParaRP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Dane osobowe, RODO, zgłoszenia incydentów</a:t>
                      </a:r>
                    </a:p>
                  </a:txBody>
                  <a:tcPr marL="88900" marR="88900" marT="50800" marB="50800" anchor="ctr">
                    <a:solidFill>
                      <a:srgbClr val="EEF3F8"/>
                    </a:solidFill>
                  </a:tcPr>
                </a:tc>
                <a:extLst>
                  <a:ext uri="{0D108BD9-81ED-4DB2-BD59-A6C34878D82A}">
                    <a16:rowId xmlns:a16="http://schemas.microsoft.com/office/drawing/2014/main" val="10002"/>
                  </a:ext>
                </a:extLst>
              </a:tr>
              <a:tr h="355600">
                <a:tc>
                  <a:txBody>
                    <a:bodyPr/>
                    <a:lstStyle/>
                    <a:p>
                      <a:pPr>
                        <a:lnSpc>
                          <a:spcPct val="150000"/>
                        </a:lnSpc>
                      </a:pPr>
                      <a:r>
                        <a:rPr lang="pl-PL" sz="1800" b="0">
                          <a:solidFill>
                            <a:srgbClr val="1A1A2E"/>
                          </a:solidFill>
                          <a:latin typeface="Segoe UI"/>
                        </a:rPr>
                        <a:t>CERT Polska / CSIRT NASK</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22 380 82 74</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cert@cert.pl</a:t>
                      </a:r>
                    </a:p>
                  </a:txBody>
                  <a:tcPr marL="88900" marR="88900" marT="50800" marB="50800" anchor="ctr">
                    <a:solidFill>
                      <a:srgbClr val="FFFFFF"/>
                    </a:solidFill>
                  </a:tcPr>
                </a:tc>
                <a:tc>
                  <a:txBody>
                    <a:bodyPr/>
                    <a:lstStyle/>
                    <a:p>
                      <a:pPr>
                        <a:lnSpc>
                          <a:spcPct val="150000"/>
                        </a:lnSpc>
                      </a:pPr>
                      <a:r>
                        <a:rPr lang="pl-PL" sz="1800" b="0" dirty="0" err="1">
                          <a:solidFill>
                            <a:srgbClr val="1A1A2E"/>
                          </a:solidFill>
                          <a:latin typeface="Segoe UI"/>
                        </a:rPr>
                        <a:t>Zgłoszenia</a:t>
                      </a:r>
                      <a:r>
                        <a:rPr lang="pl-PL" sz="1800" b="0" dirty="0">
                          <a:solidFill>
                            <a:srgbClr val="1A1A2E"/>
                          </a:solidFill>
                          <a:latin typeface="Segoe UI"/>
                        </a:rPr>
                        <a:t> </a:t>
                      </a:r>
                      <a:r>
                        <a:rPr lang="pl-PL" sz="1800" b="0" dirty="0" err="1">
                          <a:solidFill>
                            <a:srgbClr val="1A1A2E"/>
                          </a:solidFill>
                          <a:latin typeface="Segoe UI"/>
                        </a:rPr>
                        <a:t>zewnętrzne</a:t>
                      </a:r>
                      <a:r>
                        <a:rPr lang="pl-PL" sz="1800" b="0" dirty="0">
                          <a:solidFill>
                            <a:srgbClr val="1A1A2E"/>
                          </a:solidFill>
                          <a:latin typeface="Segoe UI"/>
                        </a:rPr>
                        <a:t> KSC · incydent.cert.pl</a:t>
                      </a:r>
                    </a:p>
                  </a:txBody>
                  <a:tcPr marL="88900" marR="88900" marT="50800" marB="50800" anchor="ctr">
                    <a:solidFill>
                      <a:srgbClr val="FFFFFF"/>
                    </a:solidFill>
                  </a:tcPr>
                </a:tc>
                <a:extLst>
                  <a:ext uri="{0D108BD9-81ED-4DB2-BD59-A6C34878D82A}">
                    <a16:rowId xmlns:a16="http://schemas.microsoft.com/office/drawing/2014/main" val="10003"/>
                  </a:ext>
                </a:extLst>
              </a:tr>
            </a:tbl>
          </a:graphicData>
        </a:graphic>
      </p:graphicFrame>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4  |  mgr inż. Cezary Graul</a:t>
            </a: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Wellbeing cyfrowy</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Bezpieczeństwo to też zdrowie — pracownik wyczerpany = łatwiejszy cel</a:t>
            </a:r>
          </a:p>
        </p:txBody>
      </p:sp>
      <p:graphicFrame>
        <p:nvGraphicFramePr>
          <p:cNvPr id="11" name="Table 10" descr="Tabela trzech nawyków wellbeing cyfrowego z uzasadnieniem."/>
          <p:cNvGraphicFramePr>
            <a:graphicFrameLocks noGrp="1"/>
          </p:cNvGraphicFramePr>
          <p:nvPr/>
        </p:nvGraphicFramePr>
        <p:xfrm>
          <a:off x="698500" y="2006600"/>
          <a:ext cx="10795000" cy="1855789"/>
        </p:xfrm>
        <a:graphic>
          <a:graphicData uri="http://schemas.openxmlformats.org/drawingml/2006/table">
            <a:tbl>
              <a:tblPr firstRow="1">
                <a:tableStyleId>{5C22544A-7EE6-4342-B048-85BDC9FD1C3A}</a:tableStyleId>
              </a:tblPr>
              <a:tblGrid>
                <a:gridCol w="4191000">
                  <a:extLst>
                    <a:ext uri="{9D8B030D-6E8A-4147-A177-3AD203B41FA5}">
                      <a16:colId xmlns:a16="http://schemas.microsoft.com/office/drawing/2014/main" val="20000"/>
                    </a:ext>
                  </a:extLst>
                </a:gridCol>
                <a:gridCol w="6604000">
                  <a:extLst>
                    <a:ext uri="{9D8B030D-6E8A-4147-A177-3AD203B41FA5}">
                      <a16:colId xmlns:a16="http://schemas.microsoft.com/office/drawing/2014/main" val="20001"/>
                    </a:ext>
                  </a:extLst>
                </a:gridCol>
              </a:tblGrid>
              <a:tr h="469900">
                <a:tc>
                  <a:txBody>
                    <a:bodyPr/>
                    <a:lstStyle/>
                    <a:p>
                      <a:pPr>
                        <a:lnSpc>
                          <a:spcPct val="150000"/>
                        </a:lnSpc>
                      </a:pPr>
                      <a:r>
                        <a:rPr lang="pl-PL" sz="1800" b="1">
                          <a:solidFill>
                            <a:srgbClr val="FFFFFF"/>
                          </a:solidFill>
                          <a:latin typeface="Segoe UI"/>
                        </a:rPr>
                        <a:t>Nawyk</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Dlaczego</a:t>
                      </a:r>
                    </a:p>
                  </a:txBody>
                  <a:tcPr marL="88900" marR="88900" marT="50800" marB="50800" anchor="ctr">
                    <a:solidFill>
                      <a:srgbClr val="0B2E59"/>
                    </a:solidFill>
                  </a:tcPr>
                </a:tc>
                <a:extLst>
                  <a:ext uri="{0D108BD9-81ED-4DB2-BD59-A6C34878D82A}">
                    <a16:rowId xmlns:a16="http://schemas.microsoft.com/office/drawing/2014/main" val="10000"/>
                  </a:ext>
                </a:extLst>
              </a:tr>
              <a:tr h="393700">
                <a:tc>
                  <a:txBody>
                    <a:bodyPr/>
                    <a:lstStyle/>
                    <a:p>
                      <a:pPr>
                        <a:lnSpc>
                          <a:spcPct val="150000"/>
                        </a:lnSpc>
                      </a:pPr>
                      <a:r>
                        <a:rPr lang="pl-PL" sz="1800" b="0">
                          <a:solidFill>
                            <a:srgbClr val="1A1A2E"/>
                          </a:solidFill>
                          <a:latin typeface="Segoe UI"/>
                        </a:rPr>
                        <a:t>Po pracy wyloguj się z poczty</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Powiadomienia na ekranie blokady = wyciek danych</a:t>
                      </a:r>
                    </a:p>
                  </a:txBody>
                  <a:tcPr marL="88900" marR="88900" marT="50800" marB="50800" anchor="ctr">
                    <a:solidFill>
                      <a:srgbClr val="FFFFFF"/>
                    </a:solidFill>
                  </a:tcPr>
                </a:tc>
                <a:extLst>
                  <a:ext uri="{0D108BD9-81ED-4DB2-BD59-A6C34878D82A}">
                    <a16:rowId xmlns:a16="http://schemas.microsoft.com/office/drawing/2014/main" val="10001"/>
                  </a:ext>
                </a:extLst>
              </a:tr>
              <a:tr h="393700">
                <a:tc>
                  <a:txBody>
                    <a:bodyPr/>
                    <a:lstStyle/>
                    <a:p>
                      <a:pPr>
                        <a:lnSpc>
                          <a:spcPct val="150000"/>
                        </a:lnSpc>
                      </a:pPr>
                      <a:r>
                        <a:rPr lang="pl-PL" sz="1800" b="0">
                          <a:solidFill>
                            <a:srgbClr val="1A1A2E"/>
                          </a:solidFill>
                          <a:latin typeface="Segoe UI"/>
                        </a:rPr>
                        <a:t>Weekend bez Teams</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Atakujący lubią piątek 17:00 i niedzielę wieczór</a:t>
                      </a:r>
                    </a:p>
                  </a:txBody>
                  <a:tcPr marL="88900" marR="88900" marT="50800" marB="50800" anchor="ctr">
                    <a:solidFill>
                      <a:srgbClr val="EEF3F8"/>
                    </a:solidFill>
                  </a:tcPr>
                </a:tc>
                <a:extLst>
                  <a:ext uri="{0D108BD9-81ED-4DB2-BD59-A6C34878D82A}">
                    <a16:rowId xmlns:a16="http://schemas.microsoft.com/office/drawing/2014/main" val="10002"/>
                  </a:ext>
                </a:extLst>
              </a:tr>
              <a:tr h="393700">
                <a:tc>
                  <a:txBody>
                    <a:bodyPr/>
                    <a:lstStyle/>
                    <a:p>
                      <a:pPr>
                        <a:lnSpc>
                          <a:spcPct val="150000"/>
                        </a:lnSpc>
                      </a:pPr>
                      <a:r>
                        <a:rPr lang="pl-PL" sz="1800" b="0">
                          <a:solidFill>
                            <a:srgbClr val="1A1A2E"/>
                          </a:solidFill>
                          <a:latin typeface="Segoe UI"/>
                        </a:rPr>
                        <a:t>„Pilne” o 23:00 = atak</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Prawdziwe pilne sprawy załatwia się telefonem, nie mailem</a:t>
                      </a:r>
                    </a:p>
                  </a:txBody>
                  <a:tcPr marL="88900" marR="88900" marT="50800" marB="50800" anchor="ctr">
                    <a:solidFill>
                      <a:srgbClr val="FFFFFF"/>
                    </a:solidFill>
                  </a:tcPr>
                </a:tc>
                <a:extLst>
                  <a:ext uri="{0D108BD9-81ED-4DB2-BD59-A6C34878D82A}">
                    <a16:rowId xmlns:a16="http://schemas.microsoft.com/office/drawing/2014/main" val="10003"/>
                  </a:ext>
                </a:extLst>
              </a:tr>
            </a:tbl>
          </a:graphicData>
        </a:graphic>
      </p:graphicFrame>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4  |  mgr inż. Cezary Graul</a:t>
            </a: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5 najważniejszych rzeczy z całego szkolenia</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Jeśli masz zapamiętać tylko pięć rzeczy</a:t>
            </a:r>
          </a:p>
        </p:txBody>
      </p:sp>
      <p:sp>
        <p:nvSpPr>
          <p:cNvPr id="4" name="Text Placeholder 3"/>
          <p:cNvSpPr>
            <a:spLocks noGrp="1"/>
          </p:cNvSpPr>
          <p:nvPr>
            <p:ph type="body" idx="2"/>
          </p:nvPr>
        </p:nvSpPr>
        <p:spPr>
          <a:xfrm>
            <a:off x="685800" y="1981200"/>
            <a:ext cx="10820400" cy="4368800"/>
          </a:xfrm>
        </p:spPr>
        <p:txBody>
          <a:bodyPr wrap="square" lIns="0" tIns="0" bIns="0">
            <a:noAutofit/>
          </a:bodyPr>
          <a:lstStyle/>
          <a:p>
            <a:pPr marL="285750" indent="-285750">
              <a:lnSpc>
                <a:spcPct val="150000"/>
              </a:lnSpc>
              <a:spcAft>
                <a:spcPts val="1000"/>
              </a:spcAft>
              <a:buFont typeface="Arial" pitchFamily="34" charset="0"/>
              <a:buAutoNum type="arabicPeriod"/>
            </a:pPr>
            <a:r>
              <a:rPr lang="pl-PL" sz="2000">
                <a:solidFill>
                  <a:srgbClr val="1A1A2E"/>
                </a:solidFill>
                <a:latin typeface="Segoe UI"/>
              </a:rPr>
              <a:t>Jesteś tarczą uczelni — nie informatyk</a:t>
            </a:r>
          </a:p>
          <a:p>
            <a:pPr marL="285750" indent="-285750">
              <a:lnSpc>
                <a:spcPct val="150000"/>
              </a:lnSpc>
              <a:spcAft>
                <a:spcPts val="1000"/>
              </a:spcAft>
              <a:buFont typeface="Arial" pitchFamily="34" charset="0"/>
              <a:buAutoNum type="arabicPeriod"/>
            </a:pPr>
            <a:r>
              <a:rPr lang="pl-PL" sz="2000">
                <a:solidFill>
                  <a:srgbClr val="1A1A2E"/>
                </a:solidFill>
                <a:latin typeface="Segoe UI"/>
              </a:rPr>
              <a:t>Menedżer haseł + MFA / passkeys — najmocniejszy duet 2026</a:t>
            </a:r>
          </a:p>
          <a:p>
            <a:pPr marL="285750" indent="-285750">
              <a:lnSpc>
                <a:spcPct val="150000"/>
              </a:lnSpc>
              <a:spcAft>
                <a:spcPts val="1000"/>
              </a:spcAft>
              <a:buFont typeface="Arial" pitchFamily="34" charset="0"/>
              <a:buAutoNum type="arabicPeriod"/>
            </a:pPr>
            <a:r>
              <a:rPr lang="pl-PL" sz="2000">
                <a:solidFill>
                  <a:srgbClr val="1A1A2E"/>
                </a:solidFill>
                <a:latin typeface="Segoe UI"/>
              </a:rPr>
              <a:t>STOP, POMYŚL, POŁĄCZ — przy każdym podejrzeniu</a:t>
            </a:r>
          </a:p>
          <a:p>
            <a:pPr marL="285750" indent="-285750">
              <a:lnSpc>
                <a:spcPct val="150000"/>
              </a:lnSpc>
              <a:spcAft>
                <a:spcPts val="1000"/>
              </a:spcAft>
              <a:buFont typeface="Arial" pitchFamily="34" charset="0"/>
              <a:buAutoNum type="arabicPeriod"/>
            </a:pPr>
            <a:r>
              <a:rPr lang="pl-PL" sz="2000">
                <a:solidFill>
                  <a:srgbClr val="1A1A2E"/>
                </a:solidFill>
                <a:latin typeface="Segoe UI"/>
              </a:rPr>
              <a:t>Trzy numery telefonów — IT, IOD, CERT</a:t>
            </a:r>
          </a:p>
          <a:p>
            <a:pPr marL="285750" indent="-285750">
              <a:lnSpc>
                <a:spcPct val="150000"/>
              </a:lnSpc>
              <a:spcAft>
                <a:spcPts val="1000"/>
              </a:spcAft>
              <a:buFont typeface="Arial" pitchFamily="34" charset="0"/>
              <a:buAutoNum type="arabicPeriod"/>
            </a:pPr>
            <a:r>
              <a:rPr lang="pl-PL" sz="2000">
                <a:solidFill>
                  <a:srgbClr val="1A1A2E"/>
                </a:solidFill>
                <a:latin typeface="Segoe UI"/>
              </a:rPr>
              <a:t>Klikniesz w phishing → zgłaszasz natychmiast</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4  |  mgr inż. Cezary Graul</a:t>
            </a: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W praktyce: menedżer haseł (Bitwarden)</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Jak go uruchomić w kilka minut</a:t>
            </a:r>
          </a:p>
        </p:txBody>
      </p:sp>
      <p:sp>
        <p:nvSpPr>
          <p:cNvPr id="4" name="Text Placeholder 3"/>
          <p:cNvSpPr>
            <a:spLocks noGrp="1"/>
          </p:cNvSpPr>
          <p:nvPr>
            <p:ph type="body" idx="2"/>
          </p:nvPr>
        </p:nvSpPr>
        <p:spPr>
          <a:xfrm>
            <a:off x="685800" y="1981200"/>
            <a:ext cx="10820400" cy="4368800"/>
          </a:xfrm>
        </p:spPr>
        <p:txBody>
          <a:bodyPr wrap="square" lIns="0" tIns="0" bIns="0">
            <a:noAutofit/>
          </a:bodyPr>
          <a:lstStyle/>
          <a:p>
            <a:pPr marL="285750" indent="-285750">
              <a:lnSpc>
                <a:spcPct val="150000"/>
              </a:lnSpc>
              <a:spcAft>
                <a:spcPts val="800"/>
              </a:spcAft>
              <a:buFont typeface="Arial" pitchFamily="34" charset="0"/>
              <a:buAutoNum type="arabicPeriod"/>
            </a:pPr>
            <a:r>
              <a:rPr lang="pl-PL" sz="1800" u="sng">
                <a:solidFill>
                  <a:srgbClr val="0563C1"/>
                </a:solidFill>
                <a:latin typeface="Segoe UI"/>
                <a:hlinkClick r:id="rId3"/>
              </a:rPr>
              <a:t>Przejdź do strony Bitwarden</a:t>
            </a:r>
          </a:p>
          <a:p>
            <a:pPr marL="285750" indent="-285750">
              <a:lnSpc>
                <a:spcPct val="150000"/>
              </a:lnSpc>
              <a:spcAft>
                <a:spcPts val="800"/>
              </a:spcAft>
              <a:buFont typeface="Arial" pitchFamily="34" charset="0"/>
              <a:buAutoNum type="arabicPeriod"/>
            </a:pPr>
            <a:r>
              <a:rPr lang="pl-PL" sz="1900">
                <a:solidFill>
                  <a:srgbClr val="1A1A2E"/>
                </a:solidFill>
                <a:latin typeface="Segoe UI"/>
              </a:rPr>
              <a:t>Konto z mocnym hasłem głównym (master password)</a:t>
            </a:r>
          </a:p>
          <a:p>
            <a:pPr marL="285750" indent="-285750">
              <a:lnSpc>
                <a:spcPct val="150000"/>
              </a:lnSpc>
              <a:spcAft>
                <a:spcPts val="800"/>
              </a:spcAft>
              <a:buFont typeface="Arial" pitchFamily="34" charset="0"/>
              <a:buAutoNum type="arabicPeriod"/>
            </a:pPr>
            <a:r>
              <a:rPr lang="pl-PL" sz="1900">
                <a:solidFill>
                  <a:srgbClr val="1A1A2E"/>
                </a:solidFill>
                <a:latin typeface="Segoe UI"/>
              </a:rPr>
              <a:t>Zainstaluj rozszerzenie do Edge / Chrome</a:t>
            </a:r>
          </a:p>
          <a:p>
            <a:pPr marL="285750" indent="-285750">
              <a:lnSpc>
                <a:spcPct val="150000"/>
              </a:lnSpc>
              <a:spcAft>
                <a:spcPts val="800"/>
              </a:spcAft>
              <a:buFont typeface="Arial" pitchFamily="34" charset="0"/>
              <a:buAutoNum type="arabicPeriod"/>
            </a:pPr>
            <a:r>
              <a:rPr lang="pl-PL" sz="1900">
                <a:solidFill>
                  <a:srgbClr val="1A1A2E"/>
                </a:solidFill>
                <a:latin typeface="Segoe UI"/>
              </a:rPr>
              <a:t>Dodaj pierwsze hasło (USOS)</a:t>
            </a:r>
          </a:p>
          <a:p>
            <a:pPr marL="285750" indent="-285750">
              <a:lnSpc>
                <a:spcPct val="150000"/>
              </a:lnSpc>
              <a:spcAft>
                <a:spcPts val="800"/>
              </a:spcAft>
              <a:buFont typeface="Arial" pitchFamily="34" charset="0"/>
              <a:buAutoNum type="arabicPeriod"/>
            </a:pPr>
            <a:r>
              <a:rPr lang="pl-PL" sz="1900">
                <a:solidFill>
                  <a:srgbClr val="1A1A2E"/>
                </a:solidFill>
                <a:latin typeface="Segoe UI"/>
              </a:rPr>
              <a:t>Pobierz aplikację na telefon</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4  |  mgr inż. Cezary Graul</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W praktyce: MFA na wszystkim</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Gdzie włączyć dodatkowe uwierzytelnianie</a:t>
            </a:r>
          </a:p>
        </p:txBody>
      </p:sp>
      <p:sp>
        <p:nvSpPr>
          <p:cNvPr id="4" name="Text Placeholder 3"/>
          <p:cNvSpPr>
            <a:spLocks noGrp="1"/>
          </p:cNvSpPr>
          <p:nvPr>
            <p:ph type="body" idx="2"/>
          </p:nvPr>
        </p:nvSpPr>
        <p:spPr>
          <a:xfrm>
            <a:off x="685800" y="1981200"/>
            <a:ext cx="10820400" cy="4368800"/>
          </a:xfrm>
        </p:spPr>
        <p:txBody>
          <a:bodyPr wrap="square" lIns="0" tIns="0" bIns="0">
            <a:noAutofit/>
          </a:bodyPr>
          <a:lstStyle/>
          <a:p>
            <a:pPr marL="285750" indent="-285750">
              <a:lnSpc>
                <a:spcPct val="150000"/>
              </a:lnSpc>
              <a:spcAft>
                <a:spcPts val="800"/>
              </a:spcAft>
              <a:buFont typeface="Arial" pitchFamily="34" charset="0"/>
              <a:buChar char="•"/>
            </a:pPr>
            <a:r>
              <a:rPr lang="pl-PL" sz="1900" dirty="0">
                <a:solidFill>
                  <a:srgbClr val="1A1A2E"/>
                </a:solidFill>
                <a:latin typeface="Segoe UI"/>
              </a:rPr>
              <a:t>Microsoft 365 / Google Workspace</a:t>
            </a:r>
          </a:p>
          <a:p>
            <a:pPr marL="285750" indent="-285750">
              <a:lnSpc>
                <a:spcPct val="150000"/>
              </a:lnSpc>
              <a:spcAft>
                <a:spcPts val="800"/>
              </a:spcAft>
              <a:buFont typeface="Arial" pitchFamily="34" charset="0"/>
              <a:buChar char="•"/>
            </a:pPr>
            <a:r>
              <a:rPr lang="pl-PL" sz="1900" dirty="0" err="1">
                <a:solidFill>
                  <a:srgbClr val="1A1A2E"/>
                </a:solidFill>
                <a:latin typeface="Segoe UI"/>
              </a:rPr>
              <a:t>Bankowość</a:t>
            </a:r>
            <a:r>
              <a:rPr lang="pl-PL" sz="1900" dirty="0">
                <a:solidFill>
                  <a:srgbClr val="1A1A2E"/>
                </a:solidFill>
                <a:latin typeface="Segoe UI"/>
              </a:rPr>
              <a:t> </a:t>
            </a:r>
            <a:r>
              <a:rPr lang="pl-PL" sz="1900" dirty="0" err="1">
                <a:solidFill>
                  <a:srgbClr val="1A1A2E"/>
                </a:solidFill>
                <a:latin typeface="Segoe UI"/>
              </a:rPr>
              <a:t>elektroniczna</a:t>
            </a:r>
            <a:endParaRPr lang="pl-PL" sz="1900" dirty="0">
              <a:solidFill>
                <a:srgbClr val="1A1A2E"/>
              </a:solidFill>
              <a:latin typeface="Segoe UI"/>
            </a:endParaRPr>
          </a:p>
          <a:p>
            <a:pPr marL="285750" indent="-285750">
              <a:lnSpc>
                <a:spcPct val="150000"/>
              </a:lnSpc>
              <a:spcAft>
                <a:spcPts val="800"/>
              </a:spcAft>
              <a:buFont typeface="Arial" pitchFamily="34" charset="0"/>
              <a:buChar char="•"/>
            </a:pPr>
            <a:r>
              <a:rPr lang="pl-PL" sz="1900" dirty="0">
                <a:solidFill>
                  <a:srgbClr val="1A1A2E"/>
                </a:solidFill>
                <a:latin typeface="Segoe UI"/>
              </a:rPr>
              <a:t>GOV.PL / </a:t>
            </a:r>
            <a:r>
              <a:rPr lang="pl-PL" sz="1900" dirty="0" err="1">
                <a:solidFill>
                  <a:srgbClr val="1A1A2E"/>
                </a:solidFill>
                <a:latin typeface="Segoe UI"/>
              </a:rPr>
              <a:t>mObywatel</a:t>
            </a:r>
            <a:endParaRPr lang="pl-PL" sz="1900" dirty="0">
              <a:solidFill>
                <a:srgbClr val="1A1A2E"/>
              </a:solidFill>
              <a:latin typeface="Segoe UI"/>
            </a:endParaRPr>
          </a:p>
          <a:p>
            <a:pPr marL="285750" indent="-285750">
              <a:lnSpc>
                <a:spcPct val="150000"/>
              </a:lnSpc>
              <a:spcAft>
                <a:spcPts val="800"/>
              </a:spcAft>
              <a:buFont typeface="Arial" pitchFamily="34" charset="0"/>
              <a:buChar char="•"/>
            </a:pPr>
            <a:r>
              <a:rPr lang="pl-PL" sz="1900" dirty="0">
                <a:solidFill>
                  <a:srgbClr val="1A1A2E"/>
                </a:solidFill>
                <a:latin typeface="Segoe UI"/>
              </a:rPr>
              <a:t>USOS </a:t>
            </a:r>
            <a:r>
              <a:rPr lang="pl-PL" sz="1900" dirty="0" err="1">
                <a:solidFill>
                  <a:srgbClr val="1A1A2E"/>
                </a:solidFill>
                <a:latin typeface="Segoe UI"/>
              </a:rPr>
              <a:t>i</a:t>
            </a:r>
            <a:r>
              <a:rPr lang="pl-PL" sz="1900" dirty="0">
                <a:solidFill>
                  <a:srgbClr val="1A1A2E"/>
                </a:solidFill>
                <a:latin typeface="Segoe UI"/>
              </a:rPr>
              <a:t> </a:t>
            </a:r>
            <a:r>
              <a:rPr lang="pl-PL" sz="1900" dirty="0" err="1">
                <a:solidFill>
                  <a:srgbClr val="1A1A2E"/>
                </a:solidFill>
                <a:latin typeface="Segoe UI"/>
              </a:rPr>
              <a:t>inne</a:t>
            </a:r>
            <a:r>
              <a:rPr lang="pl-PL" sz="1900" dirty="0">
                <a:solidFill>
                  <a:srgbClr val="1A1A2E"/>
                </a:solidFill>
                <a:latin typeface="Segoe UI"/>
              </a:rPr>
              <a:t> </a:t>
            </a:r>
            <a:r>
              <a:rPr lang="pl-PL" sz="1900" dirty="0" err="1">
                <a:solidFill>
                  <a:srgbClr val="1A1A2E"/>
                </a:solidFill>
                <a:latin typeface="Segoe UI"/>
              </a:rPr>
              <a:t>systemy</a:t>
            </a:r>
            <a:r>
              <a:rPr lang="pl-PL" sz="1900" dirty="0">
                <a:solidFill>
                  <a:srgbClr val="1A1A2E"/>
                </a:solidFill>
                <a:latin typeface="Segoe UI"/>
              </a:rPr>
              <a:t> </a:t>
            </a:r>
            <a:r>
              <a:rPr lang="pl-PL" sz="1900" dirty="0" err="1">
                <a:solidFill>
                  <a:srgbClr val="1A1A2E"/>
                </a:solidFill>
                <a:latin typeface="Segoe UI"/>
              </a:rPr>
              <a:t>uczelniane</a:t>
            </a:r>
            <a:endParaRPr lang="pl-PL" sz="1900" dirty="0">
              <a:solidFill>
                <a:srgbClr val="1A1A2E"/>
              </a:solidFill>
              <a:latin typeface="Segoe UI"/>
            </a:endParaRPr>
          </a:p>
          <a:p>
            <a:pPr marL="285750" indent="-285750">
              <a:lnSpc>
                <a:spcPct val="150000"/>
              </a:lnSpc>
              <a:spcAft>
                <a:spcPts val="800"/>
              </a:spcAft>
              <a:buFont typeface="Arial" pitchFamily="34" charset="0"/>
              <a:buChar char="•"/>
            </a:pPr>
            <a:r>
              <a:rPr lang="pl-PL" sz="1900" dirty="0">
                <a:solidFill>
                  <a:srgbClr val="1A1A2E"/>
                </a:solidFill>
                <a:latin typeface="Segoe UI"/>
              </a:rPr>
              <a:t>Allegro, Facebook, LinkedIn - </a:t>
            </a:r>
            <a:r>
              <a:rPr lang="pl-PL" sz="2000" dirty="0">
                <a:solidFill>
                  <a:srgbClr val="1A1A2E"/>
                </a:solidFill>
                <a:latin typeface="Segoe UI"/>
              </a:rPr>
              <a:t>Pół godziny pracy. Lata spokoju.</a:t>
            </a:r>
          </a:p>
        </p:txBody>
      </p:sp>
      <p:sp>
        <p:nvSpPr>
          <p:cNvPr id="11" name="TextBox 10">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4  |  mgr inż. Cezary Graul</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Nawyk na co dzień — 5 sekund</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a:solidFill>
                  <a:srgbClr val="0B5394"/>
                </a:solidFill>
                <a:latin typeface="Segoe UI"/>
              </a:rPr>
              <a:t>Przy każdym mailu</a:t>
            </a:r>
          </a:p>
        </p:txBody>
      </p:sp>
      <p:sp>
        <p:nvSpPr>
          <p:cNvPr id="4" name="Text Placeholder 3"/>
          <p:cNvSpPr>
            <a:spLocks noGrp="1"/>
          </p:cNvSpPr>
          <p:nvPr>
            <p:ph type="body" idx="2"/>
          </p:nvPr>
        </p:nvSpPr>
        <p:spPr>
          <a:xfrm>
            <a:off x="685800" y="1981200"/>
            <a:ext cx="10820400" cy="4368800"/>
          </a:xfrm>
        </p:spPr>
        <p:txBody>
          <a:bodyPr wrap="square" lIns="0" tIns="0" bIns="0">
            <a:noAutofit/>
          </a:bodyPr>
          <a:lstStyle/>
          <a:p>
            <a:pPr marL="285750" indent="-285750">
              <a:lnSpc>
                <a:spcPct val="150000"/>
              </a:lnSpc>
              <a:spcAft>
                <a:spcPts val="1200"/>
              </a:spcAft>
              <a:buFont typeface="Arial" pitchFamily="34" charset="0"/>
              <a:buAutoNum type="arabicPeriod"/>
            </a:pPr>
            <a:r>
              <a:rPr lang="pl-PL" sz="2800" dirty="0">
                <a:solidFill>
                  <a:srgbClr val="B00020"/>
                </a:solidFill>
                <a:latin typeface="Segoe UI"/>
              </a:rPr>
              <a:t>STOP</a:t>
            </a:r>
          </a:p>
          <a:p>
            <a:pPr marL="285750" indent="-285750">
              <a:lnSpc>
                <a:spcPct val="150000"/>
              </a:lnSpc>
              <a:spcAft>
                <a:spcPts val="1200"/>
              </a:spcAft>
              <a:buFont typeface="Arial" pitchFamily="34" charset="0"/>
              <a:buAutoNum type="arabicPeriod"/>
            </a:pPr>
            <a:r>
              <a:rPr lang="pl-PL" sz="2800" dirty="0">
                <a:solidFill>
                  <a:srgbClr val="0B5394"/>
                </a:solidFill>
                <a:latin typeface="Segoe UI"/>
              </a:rPr>
              <a:t>POMYŚL</a:t>
            </a:r>
          </a:p>
          <a:p>
            <a:pPr marL="285750" indent="-285750">
              <a:lnSpc>
                <a:spcPct val="150000"/>
              </a:lnSpc>
              <a:spcAft>
                <a:spcPts val="1200"/>
              </a:spcAft>
              <a:buFont typeface="Arial" pitchFamily="34" charset="0"/>
              <a:buAutoNum type="arabicPeriod"/>
            </a:pPr>
            <a:r>
              <a:rPr lang="pl-PL" sz="2800" dirty="0">
                <a:solidFill>
                  <a:srgbClr val="1B6E3C"/>
                </a:solidFill>
                <a:latin typeface="Segoe UI"/>
              </a:rPr>
              <a:t>POŁĄCZ</a:t>
            </a:r>
          </a:p>
          <a:p>
            <a:pPr marL="0" indent="0">
              <a:lnSpc>
                <a:spcPct val="150000"/>
              </a:lnSpc>
              <a:spcAft>
                <a:spcPts val="1200"/>
              </a:spcAft>
              <a:buNone/>
            </a:pPr>
            <a:r>
              <a:rPr lang="pl-PL" sz="2000" b="0" i="0" dirty="0">
                <a:solidFill>
                  <a:srgbClr val="1A1A2E"/>
                </a:solidFill>
                <a:latin typeface="Segoe UI"/>
              </a:rPr>
              <a:t>5 sekund pauzy = różnica między spokojem a 320 000 zł u oszusta.</a:t>
            </a:r>
          </a:p>
          <a:p>
            <a:pPr marL="0" indent="0">
              <a:lnSpc>
                <a:spcPct val="150000"/>
              </a:lnSpc>
              <a:spcAft>
                <a:spcPts val="1200"/>
              </a:spcAft>
              <a:buNone/>
            </a:pPr>
            <a:endParaRPr lang="pl-PL" sz="2800" dirty="0">
              <a:solidFill>
                <a:srgbClr val="1B6E3C"/>
              </a:solidFill>
              <a:latin typeface="Segoe UI"/>
            </a:endParaRPr>
          </a:p>
        </p:txBody>
      </p:sp>
      <p:sp>
        <p:nvSpPr>
          <p:cNvPr id="11" name="TextBox 10">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4  |  mgr inż. Cezary Graul</a:t>
            </a: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Materiały pomocnicze</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b="0" i="0" dirty="0" err="1">
                <a:solidFill>
                  <a:srgbClr val="0B5394"/>
                </a:solidFill>
                <a:latin typeface="Segoe UI"/>
              </a:rPr>
              <a:t>Dostępne</a:t>
            </a:r>
            <a:r>
              <a:rPr lang="pl-PL" sz="1800" b="0" i="0" dirty="0">
                <a:solidFill>
                  <a:srgbClr val="0B5394"/>
                </a:solidFill>
                <a:latin typeface="Segoe UI"/>
              </a:rPr>
              <a:t> w </a:t>
            </a:r>
            <a:r>
              <a:rPr lang="pl-PL" sz="1800" b="0" i="0" dirty="0" err="1">
                <a:solidFill>
                  <a:srgbClr val="0B5394"/>
                </a:solidFill>
                <a:latin typeface="Segoe UI"/>
              </a:rPr>
              <a:t>intranecie</a:t>
            </a:r>
            <a:r>
              <a:rPr lang="pl-PL" sz="1800" b="0" i="0" dirty="0">
                <a:solidFill>
                  <a:srgbClr val="0B5394"/>
                </a:solidFill>
                <a:latin typeface="Segoe UI"/>
              </a:rPr>
              <a:t> </a:t>
            </a:r>
            <a:r>
              <a:rPr lang="pl-PL" sz="1800" b="0" i="0" dirty="0" err="1">
                <a:solidFill>
                  <a:srgbClr val="0B5394"/>
                </a:solidFill>
                <a:latin typeface="Segoe UI"/>
              </a:rPr>
              <a:t>uczelni</a:t>
            </a:r>
            <a:r>
              <a:rPr lang="pl-PL" sz="1800" b="0" i="0" dirty="0">
                <a:solidFill>
                  <a:srgbClr val="0B5394"/>
                </a:solidFill>
                <a:latin typeface="Segoe UI"/>
              </a:rPr>
              <a:t> </a:t>
            </a:r>
            <a:r>
              <a:rPr lang="pl-PL" sz="1800" b="0" i="0" dirty="0" err="1">
                <a:solidFill>
                  <a:srgbClr val="0B5394"/>
                </a:solidFill>
                <a:latin typeface="Segoe UI"/>
              </a:rPr>
              <a:t>lub</a:t>
            </a:r>
            <a:r>
              <a:rPr lang="pl-PL" sz="1800" b="0" i="0" dirty="0">
                <a:solidFill>
                  <a:srgbClr val="0B5394"/>
                </a:solidFill>
                <a:latin typeface="Segoe UI"/>
              </a:rPr>
              <a:t> u </a:t>
            </a:r>
            <a:r>
              <a:rPr lang="pl-PL" sz="1800" b="0" i="0" dirty="0" err="1">
                <a:solidFill>
                  <a:srgbClr val="0B5394"/>
                </a:solidFill>
                <a:latin typeface="Segoe UI"/>
              </a:rPr>
              <a:t>Twojego</a:t>
            </a:r>
            <a:r>
              <a:rPr lang="pl-PL" sz="1800" b="0" i="0" dirty="0">
                <a:solidFill>
                  <a:srgbClr val="0B5394"/>
                </a:solidFill>
                <a:latin typeface="Segoe UI"/>
              </a:rPr>
              <a:t> IOD</a:t>
            </a:r>
          </a:p>
        </p:txBody>
      </p:sp>
      <p:graphicFrame>
        <p:nvGraphicFramePr>
          <p:cNvPr id="11" name="Table 10" descr="Tabela materiałów pomocniczych z typem zasobu i opisem."/>
          <p:cNvGraphicFramePr>
            <a:graphicFrameLocks noGrp="1"/>
          </p:cNvGraphicFramePr>
          <p:nvPr/>
        </p:nvGraphicFramePr>
        <p:xfrm>
          <a:off x="698500" y="2006600"/>
          <a:ext cx="10795000" cy="2796859"/>
        </p:xfrm>
        <a:graphic>
          <a:graphicData uri="http://schemas.openxmlformats.org/drawingml/2006/table">
            <a:tbl>
              <a:tblPr firstRow="1">
                <a:tableStyleId>{5C22544A-7EE6-4342-B048-85BDC9FD1C3A}</a:tableStyleId>
              </a:tblPr>
              <a:tblGrid>
                <a:gridCol w="1905000">
                  <a:extLst>
                    <a:ext uri="{9D8B030D-6E8A-4147-A177-3AD203B41FA5}">
                      <a16:colId xmlns:a16="http://schemas.microsoft.com/office/drawing/2014/main" val="20000"/>
                    </a:ext>
                  </a:extLst>
                </a:gridCol>
                <a:gridCol w="8890000">
                  <a:extLst>
                    <a:ext uri="{9D8B030D-6E8A-4147-A177-3AD203B41FA5}">
                      <a16:colId xmlns:a16="http://schemas.microsoft.com/office/drawing/2014/main" val="20001"/>
                    </a:ext>
                  </a:extLst>
                </a:gridCol>
              </a:tblGrid>
              <a:tr h="469900">
                <a:tc>
                  <a:txBody>
                    <a:bodyPr/>
                    <a:lstStyle/>
                    <a:p>
                      <a:pPr>
                        <a:lnSpc>
                          <a:spcPct val="150000"/>
                        </a:lnSpc>
                      </a:pPr>
                      <a:r>
                        <a:rPr lang="pl-PL" sz="1800" b="1">
                          <a:solidFill>
                            <a:srgbClr val="FFFFFF"/>
                          </a:solidFill>
                          <a:latin typeface="Segoe UI"/>
                        </a:rPr>
                        <a:t>Typ</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Materiał</a:t>
                      </a:r>
                    </a:p>
                  </a:txBody>
                  <a:tcPr marL="88900" marR="88900" marT="50800" marB="50800" anchor="ctr">
                    <a:solidFill>
                      <a:srgbClr val="0B2E59"/>
                    </a:solidFill>
                  </a:tcPr>
                </a:tc>
                <a:extLst>
                  <a:ext uri="{0D108BD9-81ED-4DB2-BD59-A6C34878D82A}">
                    <a16:rowId xmlns:a16="http://schemas.microsoft.com/office/drawing/2014/main" val="10000"/>
                  </a:ext>
                </a:extLst>
              </a:tr>
              <a:tr h="393700">
                <a:tc>
                  <a:txBody>
                    <a:bodyPr/>
                    <a:lstStyle/>
                    <a:p>
                      <a:pPr>
                        <a:lnSpc>
                          <a:spcPct val="150000"/>
                        </a:lnSpc>
                      </a:pPr>
                      <a:r>
                        <a:rPr lang="pl-PL" sz="1800" b="0">
                          <a:solidFill>
                            <a:srgbClr val="1A1A2E"/>
                          </a:solidFill>
                          <a:latin typeface="Segoe UI"/>
                        </a:rPr>
                        <a:t>PDF</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Ściąga „Cyberbezpieczeństwo” — wydrukuj i powieś przy biurku</a:t>
                      </a:r>
                    </a:p>
                  </a:txBody>
                  <a:tcPr marL="88900" marR="88900" marT="50800" marB="50800" anchor="ctr">
                    <a:solidFill>
                      <a:srgbClr val="FFFFFF"/>
                    </a:solidFill>
                  </a:tcPr>
                </a:tc>
                <a:extLst>
                  <a:ext uri="{0D108BD9-81ED-4DB2-BD59-A6C34878D82A}">
                    <a16:rowId xmlns:a16="http://schemas.microsoft.com/office/drawing/2014/main" val="10001"/>
                  </a:ext>
                </a:extLst>
              </a:tr>
              <a:tr h="393700">
                <a:tc>
                  <a:txBody>
                    <a:bodyPr/>
                    <a:lstStyle/>
                    <a:p>
                      <a:pPr>
                        <a:lnSpc>
                          <a:spcPct val="150000"/>
                        </a:lnSpc>
                      </a:pPr>
                      <a:r>
                        <a:rPr lang="pl-PL" sz="1800" b="0">
                          <a:solidFill>
                            <a:srgbClr val="1A1A2E"/>
                          </a:solidFill>
                          <a:latin typeface="Segoe UI"/>
                        </a:rPr>
                        <a:t>Dokument</a:t>
                      </a:r>
                    </a:p>
                  </a:txBody>
                  <a:tcPr marL="88900" marR="88900" marT="50800" marB="50800" anchor="ctr">
                    <a:solidFill>
                      <a:srgbClr val="EEF3F8"/>
                    </a:solidFill>
                  </a:tcPr>
                </a:tc>
                <a:tc>
                  <a:txBody>
                    <a:bodyPr/>
                    <a:lstStyle/>
                    <a:p>
                      <a:pPr>
                        <a:lnSpc>
                          <a:spcPct val="150000"/>
                        </a:lnSpc>
                      </a:pPr>
                      <a:r>
                        <a:rPr lang="pl-PL" sz="1800" b="0">
                          <a:solidFill>
                            <a:srgbClr val="1A1A2E"/>
                          </a:solidFill>
                          <a:latin typeface="Segoe UI"/>
                        </a:rPr>
                        <a:t>Lista kontrolna „Bezpieczne stanowisko”</a:t>
                      </a:r>
                    </a:p>
                  </a:txBody>
                  <a:tcPr marL="88900" marR="88900" marT="50800" marB="50800" anchor="ctr">
                    <a:solidFill>
                      <a:srgbClr val="EEF3F8"/>
                    </a:solidFill>
                  </a:tcPr>
                </a:tc>
                <a:extLst>
                  <a:ext uri="{0D108BD9-81ED-4DB2-BD59-A6C34878D82A}">
                    <a16:rowId xmlns:a16="http://schemas.microsoft.com/office/drawing/2014/main" val="10002"/>
                  </a:ext>
                </a:extLst>
              </a:tr>
              <a:tr h="393700">
                <a:tc>
                  <a:txBody>
                    <a:bodyPr/>
                    <a:lstStyle/>
                    <a:p>
                      <a:pPr>
                        <a:lnSpc>
                          <a:spcPct val="150000"/>
                        </a:lnSpc>
                      </a:pPr>
                      <a:r>
                        <a:rPr lang="pl-PL" sz="1800" b="0">
                          <a:solidFill>
                            <a:srgbClr val="1A1A2E"/>
                          </a:solidFill>
                          <a:latin typeface="Segoe UI"/>
                        </a:rPr>
                        <a:t>Link</a:t>
                      </a:r>
                    </a:p>
                  </a:txBody>
                  <a:tcPr marL="88900" marR="88900" marT="50800" marB="50800" anchor="ctr">
                    <a:solidFill>
                      <a:srgbClr val="FFFFFF"/>
                    </a:solidFill>
                  </a:tcPr>
                </a:tc>
                <a:tc>
                  <a:txBody>
                    <a:bodyPr/>
                    <a:lstStyle/>
                    <a:p>
                      <a:pPr>
                        <a:lnSpc>
                          <a:spcPct val="150000"/>
                        </a:lnSpc>
                      </a:pPr>
                      <a:r>
                        <a:rPr lang="pl-PL" sz="1800" u="sng" dirty="0">
                          <a:solidFill>
                            <a:srgbClr val="0563C1"/>
                          </a:solidFill>
                          <a:hlinkClick r:id="rId3"/>
                        </a:rPr>
                        <a:t>Polityka Bezpieczeństwa Informacji uczelni</a:t>
                      </a:r>
                    </a:p>
                  </a:txBody>
                  <a:tcPr marL="88900" marR="88900" marT="50800" marB="50800" anchor="ctr">
                    <a:solidFill>
                      <a:srgbClr val="FFFFFF"/>
                    </a:solidFill>
                  </a:tcPr>
                </a:tc>
                <a:extLst>
                  <a:ext uri="{0D108BD9-81ED-4DB2-BD59-A6C34878D82A}">
                    <a16:rowId xmlns:a16="http://schemas.microsoft.com/office/drawing/2014/main" val="10003"/>
                  </a:ext>
                </a:extLst>
              </a:tr>
              <a:tr h="393700">
                <a:tc>
                  <a:txBody>
                    <a:bodyPr/>
                    <a:lstStyle/>
                    <a:p>
                      <a:pPr>
                        <a:lnSpc>
                          <a:spcPct val="150000"/>
                        </a:lnSpc>
                      </a:pPr>
                      <a:r>
                        <a:rPr lang="pl-PL" sz="1800" b="0">
                          <a:solidFill>
                            <a:srgbClr val="1A1A2E"/>
                          </a:solidFill>
                          <a:latin typeface="Segoe UI"/>
                        </a:rPr>
                        <a:t>Link</a:t>
                      </a:r>
                    </a:p>
                  </a:txBody>
                  <a:tcPr marL="88900" marR="88900" marT="50800" marB="50800" anchor="ctr">
                    <a:solidFill>
                      <a:srgbClr val="EEF3F8"/>
                    </a:solidFill>
                  </a:tcPr>
                </a:tc>
                <a:tc>
                  <a:txBody>
                    <a:bodyPr/>
                    <a:lstStyle/>
                    <a:p>
                      <a:pPr>
                        <a:lnSpc>
                          <a:spcPct val="150000"/>
                        </a:lnSpc>
                      </a:pPr>
                      <a:r>
                        <a:rPr lang="pl-PL" sz="1800" u="sng" dirty="0">
                          <a:solidFill>
                            <a:srgbClr val="0563C1"/>
                          </a:solidFill>
                          <a:hlinkClick r:id="rId4"/>
                        </a:rPr>
                        <a:t>Procedura zgłoszenia incydentu do IOD</a:t>
                      </a:r>
                    </a:p>
                  </a:txBody>
                  <a:tcPr marL="88900" marR="88900" marT="50800" marB="50800" anchor="ctr">
                    <a:solidFill>
                      <a:srgbClr val="EEF3F8"/>
                    </a:solidFill>
                  </a:tcPr>
                </a:tc>
                <a:extLst>
                  <a:ext uri="{0D108BD9-81ED-4DB2-BD59-A6C34878D82A}">
                    <a16:rowId xmlns:a16="http://schemas.microsoft.com/office/drawing/2014/main" val="10004"/>
                  </a:ext>
                </a:extLst>
              </a:tr>
              <a:tr h="393700">
                <a:tc>
                  <a:txBody>
                    <a:bodyPr/>
                    <a:lstStyle/>
                    <a:p>
                      <a:pPr>
                        <a:lnSpc>
                          <a:spcPct val="150000"/>
                        </a:lnSpc>
                      </a:pPr>
                      <a:r>
                        <a:rPr lang="pl-PL" sz="1800" b="0">
                          <a:solidFill>
                            <a:srgbClr val="1A1A2E"/>
                          </a:solidFill>
                          <a:latin typeface="Segoe UI"/>
                        </a:rPr>
                        <a:t>Telefony</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Trzy numery kontaktowe: IT, IOD, CERT Polska</a:t>
                      </a:r>
                    </a:p>
                  </a:txBody>
                  <a:tcPr marL="88900" marR="88900" marT="50800" marB="50800" anchor="ctr">
                    <a:solidFill>
                      <a:srgbClr val="FFFFFF"/>
                    </a:solidFill>
                  </a:tcPr>
                </a:tc>
                <a:extLst>
                  <a:ext uri="{0D108BD9-81ED-4DB2-BD59-A6C34878D82A}">
                    <a16:rowId xmlns:a16="http://schemas.microsoft.com/office/drawing/2014/main" val="10005"/>
                  </a:ext>
                </a:extLst>
              </a:tr>
            </a:tbl>
          </a:graphicData>
        </a:graphic>
      </p:graphicFrame>
      <p:sp>
        <p:nvSpPr>
          <p:cNvPr id="12" name="TextBox 11">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b="0">
                <a:solidFill>
                  <a:srgbClr val="535353"/>
                </a:solidFill>
                <a:latin typeface="Segoe UI"/>
              </a:rPr>
              <a:t>Cyberbezpieczeństwo  |  Moduł 4  |  mgr inż. Cezary Graul</a:t>
            </a: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dirty="0" err="1">
                <a:solidFill>
                  <a:srgbClr val="0B2E59"/>
                </a:solidFill>
                <a:latin typeface="Segoe UI Semibold"/>
              </a:rPr>
              <a:t>Słowniczek</a:t>
            </a:r>
            <a:r>
              <a:rPr lang="pl-PL" sz="3000" b="1" dirty="0">
                <a:solidFill>
                  <a:srgbClr val="0B2E59"/>
                </a:solidFill>
                <a:latin typeface="Segoe UI Semibold"/>
              </a:rPr>
              <a:t> </a:t>
            </a:r>
            <a:r>
              <a:rPr lang="pl-PL" sz="3000" b="1" dirty="0" err="1">
                <a:solidFill>
                  <a:srgbClr val="0B2E59"/>
                </a:solidFill>
                <a:latin typeface="Segoe UI Semibold"/>
              </a:rPr>
              <a:t>pojęć</a:t>
            </a:r>
            <a:r>
              <a:rPr lang="pl-PL" sz="3000" b="1" dirty="0">
                <a:solidFill>
                  <a:srgbClr val="0B2E59"/>
                </a:solidFill>
                <a:latin typeface="Segoe UI Semibold"/>
              </a:rPr>
              <a:t> (1/2)</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dirty="0" err="1">
                <a:solidFill>
                  <a:srgbClr val="0B5394"/>
                </a:solidFill>
                <a:latin typeface="Segoe UI"/>
              </a:rPr>
              <a:t>Skróty</a:t>
            </a:r>
            <a:r>
              <a:rPr lang="pl-PL" sz="1800" dirty="0">
                <a:solidFill>
                  <a:srgbClr val="0B5394"/>
                </a:solidFill>
                <a:latin typeface="Segoe UI"/>
              </a:rPr>
              <a:t> </a:t>
            </a:r>
            <a:r>
              <a:rPr lang="pl-PL" sz="1800" dirty="0" err="1">
                <a:solidFill>
                  <a:srgbClr val="0B5394"/>
                </a:solidFill>
                <a:latin typeface="Segoe UI"/>
              </a:rPr>
              <a:t>i</a:t>
            </a:r>
            <a:r>
              <a:rPr lang="pl-PL" sz="1800" dirty="0">
                <a:solidFill>
                  <a:srgbClr val="0B5394"/>
                </a:solidFill>
                <a:latin typeface="Segoe UI"/>
              </a:rPr>
              <a:t> </a:t>
            </a:r>
            <a:r>
              <a:rPr lang="pl-PL" sz="1800" dirty="0" err="1">
                <a:solidFill>
                  <a:srgbClr val="0B5394"/>
                </a:solidFill>
                <a:latin typeface="Segoe UI"/>
              </a:rPr>
              <a:t>terminy</a:t>
            </a:r>
            <a:r>
              <a:rPr lang="pl-PL" sz="1800" dirty="0">
                <a:solidFill>
                  <a:srgbClr val="0B5394"/>
                </a:solidFill>
                <a:latin typeface="Segoe UI"/>
              </a:rPr>
              <a:t> </a:t>
            </a:r>
            <a:r>
              <a:rPr lang="pl-PL" sz="1800" dirty="0" err="1">
                <a:solidFill>
                  <a:srgbClr val="0B5394"/>
                </a:solidFill>
                <a:latin typeface="Segoe UI"/>
              </a:rPr>
              <a:t>specjalistyczne</a:t>
            </a:r>
            <a:r>
              <a:rPr lang="pl-PL" sz="1800" dirty="0">
                <a:solidFill>
                  <a:srgbClr val="0B5394"/>
                </a:solidFill>
                <a:latin typeface="Segoe UI"/>
              </a:rPr>
              <a:t> </a:t>
            </a:r>
            <a:r>
              <a:rPr lang="pl-PL" sz="1800" dirty="0" err="1">
                <a:solidFill>
                  <a:srgbClr val="0B5394"/>
                </a:solidFill>
                <a:latin typeface="Segoe UI"/>
              </a:rPr>
              <a:t>użyte</a:t>
            </a:r>
            <a:r>
              <a:rPr lang="pl-PL" sz="1800" dirty="0">
                <a:solidFill>
                  <a:srgbClr val="0B5394"/>
                </a:solidFill>
                <a:latin typeface="Segoe UI"/>
              </a:rPr>
              <a:t> w </a:t>
            </a:r>
            <a:r>
              <a:rPr lang="pl-PL" sz="1800" dirty="0" err="1">
                <a:solidFill>
                  <a:srgbClr val="0B5394"/>
                </a:solidFill>
                <a:latin typeface="Segoe UI"/>
              </a:rPr>
              <a:t>szkoleniu</a:t>
            </a:r>
            <a:endParaRPr lang="pl-PL" sz="1800" dirty="0">
              <a:solidFill>
                <a:srgbClr val="0B5394"/>
              </a:solidFill>
              <a:latin typeface="Segoe UI"/>
            </a:endParaRPr>
          </a:p>
        </p:txBody>
      </p:sp>
      <p:graphicFrame>
        <p:nvGraphicFramePr>
          <p:cNvPr id="11" name="Table 10" descr="Tabela słowniczka pojęć: EDR, BYOD, TOTP i Tenant z wyjaśnieniem każdego terminu."/>
          <p:cNvGraphicFramePr>
            <a:graphicFrameLocks noGrp="1"/>
          </p:cNvGraphicFramePr>
          <p:nvPr/>
        </p:nvGraphicFramePr>
        <p:xfrm>
          <a:off x="698500" y="2006600"/>
          <a:ext cx="10795000" cy="4410052"/>
        </p:xfrm>
        <a:graphic>
          <a:graphicData uri="http://schemas.openxmlformats.org/drawingml/2006/table">
            <a:tbl>
              <a:tblPr firstRow="1" bandRow="1">
                <a:tableStyleId>{5C22544A-7EE6-4342-B048-85BDC9FD1C3A}</a:tableStyleId>
              </a:tblPr>
              <a:tblGrid>
                <a:gridCol w="1727200">
                  <a:extLst>
                    <a:ext uri="{9D8B030D-6E8A-4147-A177-3AD203B41FA5}">
                      <a16:colId xmlns:a16="http://schemas.microsoft.com/office/drawing/2014/main" val="20000"/>
                    </a:ext>
                  </a:extLst>
                </a:gridCol>
                <a:gridCol w="9067800">
                  <a:extLst>
                    <a:ext uri="{9D8B030D-6E8A-4147-A177-3AD203B41FA5}">
                      <a16:colId xmlns:a16="http://schemas.microsoft.com/office/drawing/2014/main" val="20001"/>
                    </a:ext>
                  </a:extLst>
                </a:gridCol>
              </a:tblGrid>
              <a:tr h="504800">
                <a:tc>
                  <a:txBody>
                    <a:bodyPr/>
                    <a:lstStyle/>
                    <a:p>
                      <a:pPr>
                        <a:lnSpc>
                          <a:spcPct val="150000"/>
                        </a:lnSpc>
                      </a:pPr>
                      <a:r>
                        <a:rPr lang="pl-PL" sz="1800" b="1">
                          <a:solidFill>
                            <a:srgbClr val="FFFFFF"/>
                          </a:solidFill>
                          <a:latin typeface="Segoe UI"/>
                        </a:rPr>
                        <a:t>Termin</a:t>
                      </a:r>
                    </a:p>
                  </a:txBody>
                  <a:tcPr marL="88900" marR="88900" marT="50800" marB="50800" anchor="ctr">
                    <a:solidFill>
                      <a:srgbClr val="0B2E59"/>
                    </a:solidFill>
                  </a:tcPr>
                </a:tc>
                <a:tc>
                  <a:txBody>
                    <a:bodyPr/>
                    <a:lstStyle/>
                    <a:p>
                      <a:pPr>
                        <a:lnSpc>
                          <a:spcPct val="150000"/>
                        </a:lnSpc>
                      </a:pPr>
                      <a:r>
                        <a:rPr lang="pl-PL" sz="1800" b="1">
                          <a:solidFill>
                            <a:srgbClr val="FFFFFF"/>
                          </a:solidFill>
                          <a:latin typeface="Segoe UI"/>
                        </a:rPr>
                        <a:t>Wyjaśnienie</a:t>
                      </a:r>
                    </a:p>
                  </a:txBody>
                  <a:tcPr marL="88900" marR="88900" marT="50800" marB="50800" anchor="ctr">
                    <a:solidFill>
                      <a:srgbClr val="0B2E59"/>
                    </a:solidFill>
                  </a:tcPr>
                </a:tc>
                <a:extLst>
                  <a:ext uri="{0D108BD9-81ED-4DB2-BD59-A6C34878D82A}">
                    <a16:rowId xmlns:a16="http://schemas.microsoft.com/office/drawing/2014/main" val="10000"/>
                  </a:ext>
                </a:extLst>
              </a:tr>
              <a:tr h="504800">
                <a:tc>
                  <a:txBody>
                    <a:bodyPr/>
                    <a:lstStyle/>
                    <a:p>
                      <a:pPr>
                        <a:lnSpc>
                          <a:spcPct val="150000"/>
                        </a:lnSpc>
                      </a:pPr>
                      <a:r>
                        <a:rPr lang="pl-PL" sz="1800" b="0" dirty="0">
                          <a:solidFill>
                            <a:srgbClr val="1A1A2E"/>
                          </a:solidFill>
                          <a:latin typeface="Segoe UI"/>
                        </a:rPr>
                        <a:t>EDR</a:t>
                      </a:r>
                    </a:p>
                  </a:txBody>
                  <a:tcPr marL="88900" marR="88900" marT="50800" marB="50800" anchor="ctr">
                    <a:solidFill>
                      <a:srgbClr val="FFFFFF"/>
                    </a:solidFill>
                  </a:tcPr>
                </a:tc>
                <a:tc>
                  <a:txBody>
                    <a:bodyPr/>
                    <a:lstStyle/>
                    <a:p>
                      <a:pPr>
                        <a:lnSpc>
                          <a:spcPct val="150000"/>
                        </a:lnSpc>
                      </a:pPr>
                      <a:r>
                        <a:rPr lang="pl-PL" sz="1800" b="0" dirty="0">
                          <a:solidFill>
                            <a:srgbClr val="1A1A2E"/>
                          </a:solidFill>
                          <a:latin typeface="Segoe UI"/>
                        </a:rPr>
                        <a:t>Endpoint Detection and Response — </a:t>
                      </a:r>
                      <a:r>
                        <a:rPr lang="pl-PL" sz="1800" b="0" dirty="0" err="1">
                          <a:solidFill>
                            <a:srgbClr val="1A1A2E"/>
                          </a:solidFill>
                          <a:latin typeface="Segoe UI"/>
                        </a:rPr>
                        <a:t>oprogramowanie</a:t>
                      </a:r>
                      <a:r>
                        <a:rPr lang="pl-PL" sz="1800" b="0" dirty="0">
                          <a:solidFill>
                            <a:srgbClr val="1A1A2E"/>
                          </a:solidFill>
                          <a:latin typeface="Segoe UI"/>
                        </a:rPr>
                        <a:t> </a:t>
                      </a:r>
                      <a:r>
                        <a:rPr lang="pl-PL" sz="1800" b="0" dirty="0" err="1">
                          <a:solidFill>
                            <a:srgbClr val="1A1A2E"/>
                          </a:solidFill>
                          <a:latin typeface="Segoe UI"/>
                        </a:rPr>
                        <a:t>na</a:t>
                      </a:r>
                      <a:r>
                        <a:rPr lang="pl-PL" sz="1800" b="0" dirty="0">
                          <a:solidFill>
                            <a:srgbClr val="1A1A2E"/>
                          </a:solidFill>
                          <a:latin typeface="Segoe UI"/>
                        </a:rPr>
                        <a:t> </a:t>
                      </a:r>
                      <a:r>
                        <a:rPr lang="pl-PL" sz="1800" b="0" dirty="0" err="1">
                          <a:solidFill>
                            <a:srgbClr val="1A1A2E"/>
                          </a:solidFill>
                          <a:latin typeface="Segoe UI"/>
                        </a:rPr>
                        <a:t>komputerze</a:t>
                      </a:r>
                      <a:r>
                        <a:rPr lang="pl-PL" sz="1800" b="0" dirty="0">
                          <a:solidFill>
                            <a:srgbClr val="1A1A2E"/>
                          </a:solidFill>
                          <a:latin typeface="Segoe UI"/>
                        </a:rPr>
                        <a:t> </a:t>
                      </a:r>
                      <a:r>
                        <a:rPr lang="pl-PL" sz="1800" b="0" dirty="0" err="1">
                          <a:solidFill>
                            <a:srgbClr val="1A1A2E"/>
                          </a:solidFill>
                          <a:latin typeface="Segoe UI"/>
                        </a:rPr>
                        <a:t>służbowym</a:t>
                      </a:r>
                      <a:r>
                        <a:rPr lang="pl-PL" sz="1800" b="0" dirty="0">
                          <a:solidFill>
                            <a:srgbClr val="1A1A2E"/>
                          </a:solidFill>
                          <a:latin typeface="Segoe UI"/>
                        </a:rPr>
                        <a:t>, </a:t>
                      </a:r>
                      <a:r>
                        <a:rPr lang="pl-PL" sz="1800" b="0" dirty="0" err="1">
                          <a:solidFill>
                            <a:srgbClr val="1A1A2E"/>
                          </a:solidFill>
                          <a:latin typeface="Segoe UI"/>
                        </a:rPr>
                        <a:t>które</a:t>
                      </a:r>
                      <a:r>
                        <a:rPr lang="pl-PL" sz="1800" b="0" dirty="0">
                          <a:solidFill>
                            <a:srgbClr val="1A1A2E"/>
                          </a:solidFill>
                          <a:latin typeface="Segoe UI"/>
                        </a:rPr>
                        <a:t> </a:t>
                      </a:r>
                      <a:r>
                        <a:rPr lang="pl-PL" sz="1800" b="0" dirty="0" err="1">
                          <a:solidFill>
                            <a:srgbClr val="1A1A2E"/>
                          </a:solidFill>
                          <a:latin typeface="Segoe UI"/>
                        </a:rPr>
                        <a:t>wykrywa</a:t>
                      </a:r>
                      <a:r>
                        <a:rPr lang="pl-PL" sz="1800" b="0" dirty="0">
                          <a:solidFill>
                            <a:srgbClr val="1A1A2E"/>
                          </a:solidFill>
                          <a:latin typeface="Segoe UI"/>
                        </a:rPr>
                        <a:t> </a:t>
                      </a:r>
                      <a:r>
                        <a:rPr lang="pl-PL" sz="1800" b="0" dirty="0" err="1">
                          <a:solidFill>
                            <a:srgbClr val="1A1A2E"/>
                          </a:solidFill>
                          <a:latin typeface="Segoe UI"/>
                        </a:rPr>
                        <a:t>i</a:t>
                      </a:r>
                      <a:r>
                        <a:rPr lang="pl-PL" sz="1800" b="0" dirty="0">
                          <a:solidFill>
                            <a:srgbClr val="1A1A2E"/>
                          </a:solidFill>
                          <a:latin typeface="Segoe UI"/>
                        </a:rPr>
                        <a:t> </a:t>
                      </a:r>
                      <a:r>
                        <a:rPr lang="pl-PL" sz="1800" b="0" dirty="0" err="1">
                          <a:solidFill>
                            <a:srgbClr val="1A1A2E"/>
                          </a:solidFill>
                          <a:latin typeface="Segoe UI"/>
                        </a:rPr>
                        <a:t>blokuje</a:t>
                      </a:r>
                      <a:r>
                        <a:rPr lang="pl-PL" sz="1800" b="0" dirty="0">
                          <a:solidFill>
                            <a:srgbClr val="1A1A2E"/>
                          </a:solidFill>
                          <a:latin typeface="Segoe UI"/>
                        </a:rPr>
                        <a:t> </a:t>
                      </a:r>
                      <a:r>
                        <a:rPr lang="pl-PL" sz="1800" b="0" dirty="0" err="1">
                          <a:solidFill>
                            <a:srgbClr val="1A1A2E"/>
                          </a:solidFill>
                          <a:latin typeface="Segoe UI"/>
                        </a:rPr>
                        <a:t>złośliwą</a:t>
                      </a:r>
                      <a:r>
                        <a:rPr lang="pl-PL" sz="1800" b="0" dirty="0">
                          <a:solidFill>
                            <a:srgbClr val="1A1A2E"/>
                          </a:solidFill>
                          <a:latin typeface="Segoe UI"/>
                        </a:rPr>
                        <a:t> </a:t>
                      </a:r>
                      <a:r>
                        <a:rPr lang="pl-PL" sz="1800" b="0" dirty="0" err="1">
                          <a:solidFill>
                            <a:srgbClr val="1A1A2E"/>
                          </a:solidFill>
                          <a:latin typeface="Segoe UI"/>
                        </a:rPr>
                        <a:t>aktywność</a:t>
                      </a:r>
                      <a:r>
                        <a:rPr lang="pl-PL" sz="1800" b="0" dirty="0">
                          <a:solidFill>
                            <a:srgbClr val="1A1A2E"/>
                          </a:solidFill>
                          <a:latin typeface="Segoe UI"/>
                        </a:rPr>
                        <a:t> w </a:t>
                      </a:r>
                      <a:r>
                        <a:rPr lang="pl-PL" sz="1800" b="0" dirty="0" err="1">
                          <a:solidFill>
                            <a:srgbClr val="1A1A2E"/>
                          </a:solidFill>
                          <a:latin typeface="Segoe UI"/>
                        </a:rPr>
                        <a:t>czasie</a:t>
                      </a:r>
                      <a:r>
                        <a:rPr lang="pl-PL" sz="1800" b="0" dirty="0">
                          <a:solidFill>
                            <a:srgbClr val="1A1A2E"/>
                          </a:solidFill>
                          <a:latin typeface="Segoe UI"/>
                        </a:rPr>
                        <a:t> </a:t>
                      </a:r>
                      <a:r>
                        <a:rPr lang="pl-PL" sz="1800" b="0" dirty="0" err="1">
                          <a:solidFill>
                            <a:srgbClr val="1A1A2E"/>
                          </a:solidFill>
                          <a:latin typeface="Segoe UI"/>
                        </a:rPr>
                        <a:t>rzeczywistym</a:t>
                      </a:r>
                      <a:r>
                        <a:rPr lang="pl-PL" sz="1800" b="0" dirty="0">
                          <a:solidFill>
                            <a:srgbClr val="1A1A2E"/>
                          </a:solidFill>
                          <a:latin typeface="Segoe UI"/>
                        </a:rPr>
                        <a:t>; </a:t>
                      </a:r>
                      <a:r>
                        <a:rPr lang="pl-PL" sz="1800" b="0" dirty="0" err="1">
                          <a:solidFill>
                            <a:srgbClr val="1A1A2E"/>
                          </a:solidFill>
                          <a:latin typeface="Segoe UI"/>
                        </a:rPr>
                        <a:t>instaluje</a:t>
                      </a:r>
                      <a:r>
                        <a:rPr lang="pl-PL" sz="1800" b="0" dirty="0">
                          <a:solidFill>
                            <a:srgbClr val="1A1A2E"/>
                          </a:solidFill>
                          <a:latin typeface="Segoe UI"/>
                        </a:rPr>
                        <a:t> </a:t>
                      </a:r>
                      <a:r>
                        <a:rPr lang="pl-PL" sz="1800" b="0" dirty="0" err="1">
                          <a:solidFill>
                            <a:srgbClr val="1A1A2E"/>
                          </a:solidFill>
                          <a:latin typeface="Segoe UI"/>
                        </a:rPr>
                        <a:t>i</a:t>
                      </a:r>
                      <a:r>
                        <a:rPr lang="pl-PL" sz="1800" b="0" dirty="0">
                          <a:solidFill>
                            <a:srgbClr val="1A1A2E"/>
                          </a:solidFill>
                          <a:latin typeface="Segoe UI"/>
                        </a:rPr>
                        <a:t> </a:t>
                      </a:r>
                      <a:r>
                        <a:rPr lang="pl-PL" sz="1800" b="0" dirty="0" err="1">
                          <a:solidFill>
                            <a:srgbClr val="1A1A2E"/>
                          </a:solidFill>
                          <a:latin typeface="Segoe UI"/>
                        </a:rPr>
                        <a:t>zarządza</a:t>
                      </a:r>
                      <a:r>
                        <a:rPr lang="pl-PL" sz="1800" b="0" dirty="0">
                          <a:solidFill>
                            <a:srgbClr val="1A1A2E"/>
                          </a:solidFill>
                          <a:latin typeface="Segoe UI"/>
                        </a:rPr>
                        <a:t> nim </a:t>
                      </a:r>
                      <a:r>
                        <a:rPr lang="pl-PL" sz="1800" b="0" dirty="0" err="1">
                          <a:solidFill>
                            <a:srgbClr val="1A1A2E"/>
                          </a:solidFill>
                          <a:latin typeface="Segoe UI"/>
                        </a:rPr>
                        <a:t>dział</a:t>
                      </a:r>
                      <a:r>
                        <a:rPr lang="pl-PL" sz="1800" b="0" dirty="0">
                          <a:solidFill>
                            <a:srgbClr val="1A1A2E"/>
                          </a:solidFill>
                          <a:latin typeface="Segoe UI"/>
                        </a:rPr>
                        <a:t> IT.</a:t>
                      </a:r>
                    </a:p>
                  </a:txBody>
                  <a:tcPr marL="88900" marR="88900" marT="50800" marB="50800" anchor="ctr">
                    <a:solidFill>
                      <a:srgbClr val="FFFFFF"/>
                    </a:solidFill>
                  </a:tcPr>
                </a:tc>
                <a:extLst>
                  <a:ext uri="{0D108BD9-81ED-4DB2-BD59-A6C34878D82A}">
                    <a16:rowId xmlns:a16="http://schemas.microsoft.com/office/drawing/2014/main" val="10001"/>
                  </a:ext>
                </a:extLst>
              </a:tr>
              <a:tr h="504800">
                <a:tc>
                  <a:txBody>
                    <a:bodyPr/>
                    <a:lstStyle/>
                    <a:p>
                      <a:pPr>
                        <a:lnSpc>
                          <a:spcPct val="150000"/>
                        </a:lnSpc>
                      </a:pPr>
                      <a:r>
                        <a:rPr lang="pl-PL" sz="1800" b="0">
                          <a:solidFill>
                            <a:srgbClr val="1A1A2E"/>
                          </a:solidFill>
                          <a:latin typeface="Segoe UI"/>
                        </a:rPr>
                        <a:t>BYOD</a:t>
                      </a:r>
                    </a:p>
                  </a:txBody>
                  <a:tcPr marL="88900" marR="88900" marT="50800" marB="50800" anchor="ctr">
                    <a:solidFill>
                      <a:srgbClr val="F2F2F2"/>
                    </a:solidFill>
                  </a:tcPr>
                </a:tc>
                <a:tc>
                  <a:txBody>
                    <a:bodyPr/>
                    <a:lstStyle/>
                    <a:p>
                      <a:pPr>
                        <a:lnSpc>
                          <a:spcPct val="150000"/>
                        </a:lnSpc>
                      </a:pPr>
                      <a:r>
                        <a:rPr lang="pl-PL" sz="1800" b="0">
                          <a:solidFill>
                            <a:srgbClr val="1A1A2E"/>
                          </a:solidFill>
                          <a:latin typeface="Segoe UI"/>
                        </a:rPr>
                        <a:t>Bring Your Own Device — korzystanie z prywatnego sprzętu (laptop, telefon) do celów służbowych; ryzykowne, bo dział IT nie ma nad takim urządzeniem kontroli.</a:t>
                      </a:r>
                    </a:p>
                  </a:txBody>
                  <a:tcPr marL="88900" marR="88900" marT="50800" marB="50800" anchor="ctr">
                    <a:solidFill>
                      <a:srgbClr val="F2F2F2"/>
                    </a:solidFill>
                  </a:tcPr>
                </a:tc>
                <a:extLst>
                  <a:ext uri="{0D108BD9-81ED-4DB2-BD59-A6C34878D82A}">
                    <a16:rowId xmlns:a16="http://schemas.microsoft.com/office/drawing/2014/main" val="10002"/>
                  </a:ext>
                </a:extLst>
              </a:tr>
              <a:tr h="504800">
                <a:tc>
                  <a:txBody>
                    <a:bodyPr/>
                    <a:lstStyle/>
                    <a:p>
                      <a:pPr>
                        <a:lnSpc>
                          <a:spcPct val="150000"/>
                        </a:lnSpc>
                      </a:pPr>
                      <a:r>
                        <a:rPr lang="pl-PL" sz="1800" b="0">
                          <a:solidFill>
                            <a:srgbClr val="1A1A2E"/>
                          </a:solidFill>
                          <a:latin typeface="Segoe UI"/>
                        </a:rPr>
                        <a:t>TOTP</a:t>
                      </a:r>
                    </a:p>
                  </a:txBody>
                  <a:tcPr marL="88900" marR="88900" marT="50800" marB="50800" anchor="ctr">
                    <a:solidFill>
                      <a:srgbClr val="FFFFFF"/>
                    </a:solidFill>
                  </a:tcPr>
                </a:tc>
                <a:tc>
                  <a:txBody>
                    <a:bodyPr/>
                    <a:lstStyle/>
                    <a:p>
                      <a:pPr>
                        <a:lnSpc>
                          <a:spcPct val="150000"/>
                        </a:lnSpc>
                      </a:pPr>
                      <a:r>
                        <a:rPr lang="pl-PL" sz="1800" b="0">
                          <a:solidFill>
                            <a:srgbClr val="1A1A2E"/>
                          </a:solidFill>
                          <a:latin typeface="Segoe UI"/>
                        </a:rPr>
                        <a:t>Time-based One-Time Password — jednorazowy kod logowania ważny 30–60 sekund, generowany przez aplikację uwierzytelniającą (np. Microsoft/Google Authenticator).</a:t>
                      </a:r>
                    </a:p>
                  </a:txBody>
                  <a:tcPr marL="88900" marR="88900" marT="50800" marB="50800" anchor="ctr">
                    <a:solidFill>
                      <a:srgbClr val="FFFFFF"/>
                    </a:solidFill>
                  </a:tcPr>
                </a:tc>
                <a:extLst>
                  <a:ext uri="{0D108BD9-81ED-4DB2-BD59-A6C34878D82A}">
                    <a16:rowId xmlns:a16="http://schemas.microsoft.com/office/drawing/2014/main" val="10003"/>
                  </a:ext>
                </a:extLst>
              </a:tr>
              <a:tr h="504800">
                <a:tc>
                  <a:txBody>
                    <a:bodyPr/>
                    <a:lstStyle/>
                    <a:p>
                      <a:pPr>
                        <a:lnSpc>
                          <a:spcPct val="150000"/>
                        </a:lnSpc>
                      </a:pPr>
                      <a:r>
                        <a:rPr lang="pl-PL" sz="1800" b="0">
                          <a:solidFill>
                            <a:srgbClr val="1A1A2E"/>
                          </a:solidFill>
                          <a:latin typeface="Segoe UI"/>
                        </a:rPr>
                        <a:t>Tenant</a:t>
                      </a:r>
                    </a:p>
                  </a:txBody>
                  <a:tcPr marL="88900" marR="88900" marT="50800" marB="50800" anchor="ctr">
                    <a:solidFill>
                      <a:srgbClr val="F2F2F2"/>
                    </a:solidFill>
                  </a:tcPr>
                </a:tc>
                <a:tc>
                  <a:txBody>
                    <a:bodyPr/>
                    <a:lstStyle/>
                    <a:p>
                      <a:pPr>
                        <a:lnSpc>
                          <a:spcPct val="150000"/>
                        </a:lnSpc>
                      </a:pPr>
                      <a:r>
                        <a:rPr lang="pl-PL" sz="1800" b="0" dirty="0" err="1">
                          <a:solidFill>
                            <a:srgbClr val="1A1A2E"/>
                          </a:solidFill>
                          <a:latin typeface="Segoe UI"/>
                        </a:rPr>
                        <a:t>Wydzielone</a:t>
                      </a:r>
                      <a:r>
                        <a:rPr lang="pl-PL" sz="1800" b="0" dirty="0">
                          <a:solidFill>
                            <a:srgbClr val="1A1A2E"/>
                          </a:solidFill>
                          <a:latin typeface="Segoe UI"/>
                        </a:rPr>
                        <a:t>, </a:t>
                      </a:r>
                      <a:r>
                        <a:rPr lang="pl-PL" sz="1800" b="0" dirty="0" err="1">
                          <a:solidFill>
                            <a:srgbClr val="1A1A2E"/>
                          </a:solidFill>
                          <a:latin typeface="Segoe UI"/>
                        </a:rPr>
                        <a:t>odizolowane</a:t>
                      </a:r>
                      <a:r>
                        <a:rPr lang="pl-PL" sz="1800" b="0" dirty="0">
                          <a:solidFill>
                            <a:srgbClr val="1A1A2E"/>
                          </a:solidFill>
                          <a:latin typeface="Segoe UI"/>
                        </a:rPr>
                        <a:t> </a:t>
                      </a:r>
                      <a:r>
                        <a:rPr lang="pl-PL" sz="1800" b="0" dirty="0" err="1">
                          <a:solidFill>
                            <a:srgbClr val="1A1A2E"/>
                          </a:solidFill>
                          <a:latin typeface="Segoe UI"/>
                        </a:rPr>
                        <a:t>środowisko</a:t>
                      </a:r>
                      <a:r>
                        <a:rPr lang="pl-PL" sz="1800" b="0" dirty="0">
                          <a:solidFill>
                            <a:srgbClr val="1A1A2E"/>
                          </a:solidFill>
                          <a:latin typeface="Segoe UI"/>
                        </a:rPr>
                        <a:t> </a:t>
                      </a:r>
                      <a:r>
                        <a:rPr lang="pl-PL" sz="1800" b="0" dirty="0" err="1">
                          <a:solidFill>
                            <a:srgbClr val="1A1A2E"/>
                          </a:solidFill>
                          <a:latin typeface="Segoe UI"/>
                        </a:rPr>
                        <a:t>danej</a:t>
                      </a:r>
                      <a:r>
                        <a:rPr lang="pl-PL" sz="1800" b="0" dirty="0">
                          <a:solidFill>
                            <a:srgbClr val="1A1A2E"/>
                          </a:solidFill>
                          <a:latin typeface="Segoe UI"/>
                        </a:rPr>
                        <a:t> </a:t>
                      </a:r>
                      <a:r>
                        <a:rPr lang="pl-PL" sz="1800" b="0" dirty="0" err="1">
                          <a:solidFill>
                            <a:srgbClr val="1A1A2E"/>
                          </a:solidFill>
                          <a:latin typeface="Segoe UI"/>
                        </a:rPr>
                        <a:t>organizacji</a:t>
                      </a:r>
                      <a:r>
                        <a:rPr lang="pl-PL" sz="1800" b="0" dirty="0">
                          <a:solidFill>
                            <a:srgbClr val="1A1A2E"/>
                          </a:solidFill>
                          <a:latin typeface="Segoe UI"/>
                        </a:rPr>
                        <a:t> w </a:t>
                      </a:r>
                      <a:r>
                        <a:rPr lang="pl-PL" sz="1800" b="0" dirty="0" err="1">
                          <a:solidFill>
                            <a:srgbClr val="1A1A2E"/>
                          </a:solidFill>
                          <a:latin typeface="Segoe UI"/>
                        </a:rPr>
                        <a:t>usłudze</a:t>
                      </a:r>
                      <a:r>
                        <a:rPr lang="pl-PL" sz="1800" b="0" dirty="0">
                          <a:solidFill>
                            <a:srgbClr val="1A1A2E"/>
                          </a:solidFill>
                          <a:latin typeface="Segoe UI"/>
                        </a:rPr>
                        <a:t> </a:t>
                      </a:r>
                      <a:r>
                        <a:rPr lang="pl-PL" sz="1800" b="0" dirty="0" err="1">
                          <a:solidFill>
                            <a:srgbClr val="1A1A2E"/>
                          </a:solidFill>
                          <a:latin typeface="Segoe UI"/>
                        </a:rPr>
                        <a:t>chmurowej</a:t>
                      </a:r>
                      <a:r>
                        <a:rPr lang="pl-PL" sz="1800" b="0" dirty="0">
                          <a:solidFill>
                            <a:srgbClr val="1A1A2E"/>
                          </a:solidFill>
                          <a:latin typeface="Segoe UI"/>
                        </a:rPr>
                        <a:t> (np. Microsoft 365) — </a:t>
                      </a:r>
                      <a:r>
                        <a:rPr lang="pl-PL" sz="1800" b="0" dirty="0" err="1">
                          <a:solidFill>
                            <a:srgbClr val="1A1A2E"/>
                          </a:solidFill>
                          <a:latin typeface="Segoe UI"/>
                        </a:rPr>
                        <a:t>dane</a:t>
                      </a:r>
                      <a:r>
                        <a:rPr lang="pl-PL" sz="1800" b="0" dirty="0">
                          <a:solidFill>
                            <a:srgbClr val="1A1A2E"/>
                          </a:solidFill>
                          <a:latin typeface="Segoe UI"/>
                        </a:rPr>
                        <a:t> </a:t>
                      </a:r>
                      <a:r>
                        <a:rPr lang="pl-PL" sz="1800" b="0" dirty="0" err="1">
                          <a:solidFill>
                            <a:srgbClr val="1A1A2E"/>
                          </a:solidFill>
                          <a:latin typeface="Segoe UI"/>
                        </a:rPr>
                        <a:t>Twojej</a:t>
                      </a:r>
                      <a:r>
                        <a:rPr lang="pl-PL" sz="1800" b="0" dirty="0">
                          <a:solidFill>
                            <a:srgbClr val="1A1A2E"/>
                          </a:solidFill>
                          <a:latin typeface="Segoe UI"/>
                        </a:rPr>
                        <a:t> </a:t>
                      </a:r>
                      <a:r>
                        <a:rPr lang="pl-PL" sz="1800" b="0" dirty="0" err="1">
                          <a:solidFill>
                            <a:srgbClr val="1A1A2E"/>
                          </a:solidFill>
                          <a:latin typeface="Segoe UI"/>
                        </a:rPr>
                        <a:t>uczelni</a:t>
                      </a:r>
                      <a:r>
                        <a:rPr lang="pl-PL" sz="1800" b="0" dirty="0">
                          <a:solidFill>
                            <a:srgbClr val="1A1A2E"/>
                          </a:solidFill>
                          <a:latin typeface="Segoe UI"/>
                        </a:rPr>
                        <a:t> </a:t>
                      </a:r>
                      <a:r>
                        <a:rPr lang="pl-PL" sz="1800" b="0" dirty="0" err="1">
                          <a:solidFill>
                            <a:srgbClr val="1A1A2E"/>
                          </a:solidFill>
                          <a:latin typeface="Segoe UI"/>
                        </a:rPr>
                        <a:t>nie</a:t>
                      </a:r>
                      <a:r>
                        <a:rPr lang="pl-PL" sz="1800" b="0" dirty="0">
                          <a:solidFill>
                            <a:srgbClr val="1A1A2E"/>
                          </a:solidFill>
                          <a:latin typeface="Segoe UI"/>
                        </a:rPr>
                        <a:t> </a:t>
                      </a:r>
                      <a:r>
                        <a:rPr lang="pl-PL" sz="1800" b="0" dirty="0" err="1">
                          <a:solidFill>
                            <a:srgbClr val="1A1A2E"/>
                          </a:solidFill>
                          <a:latin typeface="Segoe UI"/>
                        </a:rPr>
                        <a:t>mieszają</a:t>
                      </a:r>
                      <a:r>
                        <a:rPr lang="pl-PL" sz="1800" b="0" dirty="0">
                          <a:solidFill>
                            <a:srgbClr val="1A1A2E"/>
                          </a:solidFill>
                          <a:latin typeface="Segoe UI"/>
                        </a:rPr>
                        <a:t> </a:t>
                      </a:r>
                      <a:r>
                        <a:rPr lang="pl-PL" sz="1800" b="0" dirty="0" err="1">
                          <a:solidFill>
                            <a:srgbClr val="1A1A2E"/>
                          </a:solidFill>
                          <a:latin typeface="Segoe UI"/>
                        </a:rPr>
                        <a:t>się</a:t>
                      </a:r>
                      <a:r>
                        <a:rPr lang="pl-PL" sz="1800" b="0" dirty="0">
                          <a:solidFill>
                            <a:srgbClr val="1A1A2E"/>
                          </a:solidFill>
                          <a:latin typeface="Segoe UI"/>
                        </a:rPr>
                        <a:t> z </a:t>
                      </a:r>
                      <a:r>
                        <a:rPr lang="pl-PL" sz="1800" b="0" dirty="0" err="1">
                          <a:solidFill>
                            <a:srgbClr val="1A1A2E"/>
                          </a:solidFill>
                          <a:latin typeface="Segoe UI"/>
                        </a:rPr>
                        <a:t>danymi</a:t>
                      </a:r>
                      <a:r>
                        <a:rPr lang="pl-PL" sz="1800" b="0" dirty="0">
                          <a:solidFill>
                            <a:srgbClr val="1A1A2E"/>
                          </a:solidFill>
                          <a:latin typeface="Segoe UI"/>
                        </a:rPr>
                        <a:t> </a:t>
                      </a:r>
                      <a:r>
                        <a:rPr lang="pl-PL" sz="1800" b="0" dirty="0" err="1">
                          <a:solidFill>
                            <a:srgbClr val="1A1A2E"/>
                          </a:solidFill>
                          <a:latin typeface="Segoe UI"/>
                        </a:rPr>
                        <a:t>innych</a:t>
                      </a:r>
                      <a:r>
                        <a:rPr lang="pl-PL" sz="1800" b="0" dirty="0">
                          <a:solidFill>
                            <a:srgbClr val="1A1A2E"/>
                          </a:solidFill>
                          <a:latin typeface="Segoe UI"/>
                        </a:rPr>
                        <a:t> </a:t>
                      </a:r>
                      <a:r>
                        <a:rPr lang="pl-PL" sz="1800" b="0" dirty="0" err="1">
                          <a:solidFill>
                            <a:srgbClr val="1A1A2E"/>
                          </a:solidFill>
                          <a:latin typeface="Segoe UI"/>
                        </a:rPr>
                        <a:t>klientów</a:t>
                      </a:r>
                      <a:r>
                        <a:rPr lang="pl-PL" sz="1800" b="0" dirty="0">
                          <a:solidFill>
                            <a:srgbClr val="1A1A2E"/>
                          </a:solidFill>
                          <a:latin typeface="Segoe UI"/>
                        </a:rPr>
                        <a:t>.</a:t>
                      </a:r>
                    </a:p>
                  </a:txBody>
                  <a:tcPr marL="88900" marR="88900" marT="50800" marB="50800" anchor="ctr">
                    <a:solidFill>
                      <a:srgbClr val="F2F2F2"/>
                    </a:solidFill>
                  </a:tcPr>
                </a:tc>
                <a:extLst>
                  <a:ext uri="{0D108BD9-81ED-4DB2-BD59-A6C34878D82A}">
                    <a16:rowId xmlns:a16="http://schemas.microsoft.com/office/drawing/2014/main" val="10004"/>
                  </a:ext>
                </a:extLst>
              </a:tr>
            </a:tbl>
          </a:graphicData>
        </a:graphic>
      </p:graphicFrame>
      <p:sp>
        <p:nvSpPr>
          <p:cNvPr id="12" name="TextBox Footer Glossary">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a:solidFill>
                  <a:srgbClr val="535353"/>
                </a:solidFill>
                <a:latin typeface="Segoe UI"/>
              </a:rPr>
              <a:t>Cyberbezpieczeństwo  |  Moduł 4  |  mgr inż. Cezary Graul</a:t>
            </a: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0"/>
            <a:ext cx="10820400" cy="889000"/>
          </a:xfrm>
        </p:spPr>
        <p:txBody>
          <a:bodyPr wrap="square" lIns="0" tIns="0" bIns="0"/>
          <a:lstStyle/>
          <a:p>
            <a:pPr algn="l"/>
            <a:r>
              <a:rPr lang="pl-PL" sz="3000" b="1">
                <a:solidFill>
                  <a:srgbClr val="0B2E59"/>
                </a:solidFill>
                <a:latin typeface="Segoe UI Semibold"/>
              </a:rPr>
              <a:t>Słowniczek pojęć (2/2)</a:t>
            </a:r>
          </a:p>
        </p:txBody>
      </p:sp>
      <p:sp>
        <p:nvSpPr>
          <p:cNvPr id="3" name="Content Placeholder 2"/>
          <p:cNvSpPr>
            <a:spLocks noGrp="1"/>
          </p:cNvSpPr>
          <p:nvPr>
            <p:ph idx="1"/>
          </p:nvPr>
        </p:nvSpPr>
        <p:spPr>
          <a:xfrm>
            <a:off x="685800" y="1473200"/>
            <a:ext cx="10820400" cy="381000"/>
          </a:xfrm>
        </p:spPr>
        <p:txBody>
          <a:bodyPr wrap="square" lIns="0" tIns="0" bIns="0">
            <a:noAutofit/>
          </a:bodyPr>
          <a:lstStyle/>
          <a:p>
            <a:pPr marL="0" indent="0" algn="l">
              <a:buNone/>
            </a:pPr>
            <a:r>
              <a:rPr lang="pl-PL" sz="1800" dirty="0" err="1">
                <a:solidFill>
                  <a:srgbClr val="0B5394"/>
                </a:solidFill>
                <a:latin typeface="Segoe UI"/>
              </a:rPr>
              <a:t>Skróty</a:t>
            </a:r>
            <a:r>
              <a:rPr lang="pl-PL" sz="1800" dirty="0">
                <a:solidFill>
                  <a:srgbClr val="0B5394"/>
                </a:solidFill>
                <a:latin typeface="Segoe UI"/>
              </a:rPr>
              <a:t> </a:t>
            </a:r>
            <a:r>
              <a:rPr lang="pl-PL" sz="1800" dirty="0" err="1">
                <a:solidFill>
                  <a:srgbClr val="0B5394"/>
                </a:solidFill>
                <a:latin typeface="Segoe UI"/>
              </a:rPr>
              <a:t>i</a:t>
            </a:r>
            <a:r>
              <a:rPr lang="pl-PL" sz="1800" dirty="0">
                <a:solidFill>
                  <a:srgbClr val="0B5394"/>
                </a:solidFill>
                <a:latin typeface="Segoe UI"/>
              </a:rPr>
              <a:t> </a:t>
            </a:r>
            <a:r>
              <a:rPr lang="pl-PL" sz="1800" dirty="0" err="1">
                <a:solidFill>
                  <a:srgbClr val="0B5394"/>
                </a:solidFill>
                <a:latin typeface="Segoe UI"/>
              </a:rPr>
              <a:t>terminy</a:t>
            </a:r>
            <a:r>
              <a:rPr lang="pl-PL" sz="1800" dirty="0">
                <a:solidFill>
                  <a:srgbClr val="0B5394"/>
                </a:solidFill>
                <a:latin typeface="Segoe UI"/>
              </a:rPr>
              <a:t> </a:t>
            </a:r>
            <a:r>
              <a:rPr lang="pl-PL" sz="1800" dirty="0" err="1">
                <a:solidFill>
                  <a:srgbClr val="0B5394"/>
                </a:solidFill>
                <a:latin typeface="Segoe UI"/>
              </a:rPr>
              <a:t>specjalistyczne</a:t>
            </a:r>
            <a:r>
              <a:rPr lang="pl-PL" sz="1800" dirty="0">
                <a:solidFill>
                  <a:srgbClr val="0B5394"/>
                </a:solidFill>
                <a:latin typeface="Segoe UI"/>
              </a:rPr>
              <a:t> </a:t>
            </a:r>
            <a:r>
              <a:rPr lang="pl-PL" sz="1800" dirty="0" err="1">
                <a:solidFill>
                  <a:srgbClr val="0B5394"/>
                </a:solidFill>
                <a:latin typeface="Segoe UI"/>
              </a:rPr>
              <a:t>użyte</a:t>
            </a:r>
            <a:r>
              <a:rPr lang="pl-PL" sz="1800" dirty="0">
                <a:solidFill>
                  <a:srgbClr val="0B5394"/>
                </a:solidFill>
                <a:latin typeface="Segoe UI"/>
              </a:rPr>
              <a:t> w </a:t>
            </a:r>
            <a:r>
              <a:rPr lang="pl-PL" sz="1800" dirty="0" err="1">
                <a:solidFill>
                  <a:srgbClr val="0B5394"/>
                </a:solidFill>
                <a:latin typeface="Segoe UI"/>
              </a:rPr>
              <a:t>szkoleniu</a:t>
            </a:r>
            <a:endParaRPr lang="pl-PL" sz="1800" dirty="0">
              <a:solidFill>
                <a:srgbClr val="0B5394"/>
              </a:solidFill>
              <a:latin typeface="Segoe UI"/>
            </a:endParaRPr>
          </a:p>
        </p:txBody>
      </p:sp>
      <p:graphicFrame>
        <p:nvGraphicFramePr>
          <p:cNvPr id="11" name="Table 10" descr="Tabela słowniczka pojęć: Prompt injection, Captive portal i Firmware z wyjaśnieniem każdego terminu."/>
          <p:cNvGraphicFramePr>
            <a:graphicFrameLocks noGrp="1"/>
          </p:cNvGraphicFramePr>
          <p:nvPr/>
        </p:nvGraphicFramePr>
        <p:xfrm>
          <a:off x="698500" y="2006600"/>
          <a:ext cx="10795000" cy="3125129"/>
        </p:xfrm>
        <a:graphic>
          <a:graphicData uri="http://schemas.openxmlformats.org/drawingml/2006/table">
            <a:tbl>
              <a:tblPr firstRow="1" bandRow="1">
                <a:tableStyleId>{5C22544A-7EE6-4342-B048-85BDC9FD1C3A}</a:tableStyleId>
              </a:tblPr>
              <a:tblGrid>
                <a:gridCol w="1727200">
                  <a:extLst>
                    <a:ext uri="{9D8B030D-6E8A-4147-A177-3AD203B41FA5}">
                      <a16:colId xmlns:a16="http://schemas.microsoft.com/office/drawing/2014/main" val="20000"/>
                    </a:ext>
                  </a:extLst>
                </a:gridCol>
                <a:gridCol w="9067800">
                  <a:extLst>
                    <a:ext uri="{9D8B030D-6E8A-4147-A177-3AD203B41FA5}">
                      <a16:colId xmlns:a16="http://schemas.microsoft.com/office/drawing/2014/main" val="20001"/>
                    </a:ext>
                  </a:extLst>
                </a:gridCol>
              </a:tblGrid>
              <a:tr h="504800">
                <a:tc>
                  <a:txBody>
                    <a:bodyPr/>
                    <a:lstStyle/>
                    <a:p>
                      <a:pPr>
                        <a:lnSpc>
                          <a:spcPct val="150000"/>
                        </a:lnSpc>
                      </a:pPr>
                      <a:r>
                        <a:rPr lang="pl-PL" sz="1800" b="1" dirty="0">
                          <a:solidFill>
                            <a:srgbClr val="FFFFFF"/>
                          </a:solidFill>
                          <a:latin typeface="Segoe UI"/>
                        </a:rPr>
                        <a:t>Termin</a:t>
                      </a:r>
                    </a:p>
                  </a:txBody>
                  <a:tcPr marL="88900" marR="88900" marT="50800" marB="50800" anchor="ctr">
                    <a:solidFill>
                      <a:srgbClr val="0B2E59"/>
                    </a:solidFill>
                  </a:tcPr>
                </a:tc>
                <a:tc>
                  <a:txBody>
                    <a:bodyPr/>
                    <a:lstStyle/>
                    <a:p>
                      <a:pPr>
                        <a:lnSpc>
                          <a:spcPct val="150000"/>
                        </a:lnSpc>
                      </a:pPr>
                      <a:r>
                        <a:rPr lang="pl-PL" sz="1800" b="1" dirty="0" err="1">
                          <a:solidFill>
                            <a:srgbClr val="FFFFFF"/>
                          </a:solidFill>
                          <a:latin typeface="Segoe UI"/>
                        </a:rPr>
                        <a:t>Wyjaśnienie</a:t>
                      </a:r>
                      <a:endParaRPr lang="pl-PL" sz="1800" b="1" dirty="0">
                        <a:solidFill>
                          <a:srgbClr val="FFFFFF"/>
                        </a:solidFill>
                        <a:latin typeface="Segoe UI"/>
                      </a:endParaRPr>
                    </a:p>
                  </a:txBody>
                  <a:tcPr marL="88900" marR="88900" marT="50800" marB="50800" anchor="ctr">
                    <a:solidFill>
                      <a:srgbClr val="0B2E59"/>
                    </a:solidFill>
                  </a:tcPr>
                </a:tc>
                <a:extLst>
                  <a:ext uri="{0D108BD9-81ED-4DB2-BD59-A6C34878D82A}">
                    <a16:rowId xmlns:a16="http://schemas.microsoft.com/office/drawing/2014/main" val="10000"/>
                  </a:ext>
                </a:extLst>
              </a:tr>
              <a:tr h="504800">
                <a:tc>
                  <a:txBody>
                    <a:bodyPr/>
                    <a:lstStyle/>
                    <a:p>
                      <a:pPr>
                        <a:lnSpc>
                          <a:spcPct val="150000"/>
                        </a:lnSpc>
                      </a:pPr>
                      <a:r>
                        <a:rPr lang="pl-PL" sz="1800" b="0" dirty="0">
                          <a:solidFill>
                            <a:srgbClr val="1A1A2E"/>
                          </a:solidFill>
                          <a:latin typeface="Segoe UI"/>
                        </a:rPr>
                        <a:t>Prompt injection</a:t>
                      </a:r>
                    </a:p>
                  </a:txBody>
                  <a:tcPr marL="88900" marR="88900" marT="50800" marB="50800" anchor="ctr">
                    <a:solidFill>
                      <a:srgbClr val="FFFFFF"/>
                    </a:solidFill>
                  </a:tcPr>
                </a:tc>
                <a:tc>
                  <a:txBody>
                    <a:bodyPr/>
                    <a:lstStyle/>
                    <a:p>
                      <a:pPr>
                        <a:lnSpc>
                          <a:spcPct val="150000"/>
                        </a:lnSpc>
                      </a:pPr>
                      <a:r>
                        <a:rPr lang="pl-PL" sz="1800" b="0" dirty="0">
                          <a:solidFill>
                            <a:srgbClr val="1A1A2E"/>
                          </a:solidFill>
                          <a:latin typeface="Segoe UI"/>
                        </a:rPr>
                        <a:t>Atak </a:t>
                      </a:r>
                      <a:r>
                        <a:rPr lang="pl-PL" sz="1800" b="0" dirty="0" err="1">
                          <a:solidFill>
                            <a:srgbClr val="1A1A2E"/>
                          </a:solidFill>
                          <a:latin typeface="Segoe UI"/>
                        </a:rPr>
                        <a:t>polegający</a:t>
                      </a:r>
                      <a:r>
                        <a:rPr lang="pl-PL" sz="1800" b="0" dirty="0">
                          <a:solidFill>
                            <a:srgbClr val="1A1A2E"/>
                          </a:solidFill>
                          <a:latin typeface="Segoe UI"/>
                        </a:rPr>
                        <a:t> </a:t>
                      </a:r>
                      <a:r>
                        <a:rPr lang="pl-PL" sz="1800" b="0" dirty="0" err="1">
                          <a:solidFill>
                            <a:srgbClr val="1A1A2E"/>
                          </a:solidFill>
                          <a:latin typeface="Segoe UI"/>
                        </a:rPr>
                        <a:t>na</a:t>
                      </a:r>
                      <a:r>
                        <a:rPr lang="pl-PL" sz="1800" b="0" dirty="0">
                          <a:solidFill>
                            <a:srgbClr val="1A1A2E"/>
                          </a:solidFill>
                          <a:latin typeface="Segoe UI"/>
                        </a:rPr>
                        <a:t> </a:t>
                      </a:r>
                      <a:r>
                        <a:rPr lang="pl-PL" sz="1800" b="0" dirty="0" err="1">
                          <a:solidFill>
                            <a:srgbClr val="1A1A2E"/>
                          </a:solidFill>
                          <a:latin typeface="Segoe UI"/>
                        </a:rPr>
                        <a:t>ukryciu</a:t>
                      </a:r>
                      <a:r>
                        <a:rPr lang="pl-PL" sz="1800" b="0" dirty="0">
                          <a:solidFill>
                            <a:srgbClr val="1A1A2E"/>
                          </a:solidFill>
                          <a:latin typeface="Segoe UI"/>
                        </a:rPr>
                        <a:t> </a:t>
                      </a:r>
                      <a:r>
                        <a:rPr lang="pl-PL" sz="1800" b="0" dirty="0" err="1">
                          <a:solidFill>
                            <a:srgbClr val="1A1A2E"/>
                          </a:solidFill>
                          <a:latin typeface="Segoe UI"/>
                        </a:rPr>
                        <a:t>złośliwych</a:t>
                      </a:r>
                      <a:r>
                        <a:rPr lang="pl-PL" sz="1800" b="0" dirty="0">
                          <a:solidFill>
                            <a:srgbClr val="1A1A2E"/>
                          </a:solidFill>
                          <a:latin typeface="Segoe UI"/>
                        </a:rPr>
                        <a:t> </a:t>
                      </a:r>
                      <a:r>
                        <a:rPr lang="pl-PL" sz="1800" b="0" dirty="0" err="1">
                          <a:solidFill>
                            <a:srgbClr val="1A1A2E"/>
                          </a:solidFill>
                          <a:latin typeface="Segoe UI"/>
                        </a:rPr>
                        <a:t>instrukcji</a:t>
                      </a:r>
                      <a:r>
                        <a:rPr lang="pl-PL" sz="1800" b="0" dirty="0">
                          <a:solidFill>
                            <a:srgbClr val="1A1A2E"/>
                          </a:solidFill>
                          <a:latin typeface="Segoe UI"/>
                        </a:rPr>
                        <a:t> w </a:t>
                      </a:r>
                      <a:r>
                        <a:rPr lang="pl-PL" sz="1800" b="0" dirty="0" err="1">
                          <a:solidFill>
                            <a:srgbClr val="1A1A2E"/>
                          </a:solidFill>
                          <a:latin typeface="Segoe UI"/>
                        </a:rPr>
                        <a:t>treści</a:t>
                      </a:r>
                      <a:r>
                        <a:rPr lang="pl-PL" sz="1800" b="0" dirty="0">
                          <a:solidFill>
                            <a:srgbClr val="1A1A2E"/>
                          </a:solidFill>
                          <a:latin typeface="Segoe UI"/>
                        </a:rPr>
                        <a:t> </a:t>
                      </a:r>
                      <a:r>
                        <a:rPr lang="pl-PL" sz="1800" b="0" dirty="0" err="1">
                          <a:solidFill>
                            <a:srgbClr val="1A1A2E"/>
                          </a:solidFill>
                          <a:latin typeface="Segoe UI"/>
                        </a:rPr>
                        <a:t>przekazanej</a:t>
                      </a:r>
                      <a:r>
                        <a:rPr lang="pl-PL" sz="1800" b="0" dirty="0">
                          <a:solidFill>
                            <a:srgbClr val="1A1A2E"/>
                          </a:solidFill>
                          <a:latin typeface="Segoe UI"/>
                        </a:rPr>
                        <a:t> </a:t>
                      </a:r>
                      <a:r>
                        <a:rPr lang="pl-PL" sz="1800" b="0" dirty="0" err="1">
                          <a:solidFill>
                            <a:srgbClr val="1A1A2E"/>
                          </a:solidFill>
                          <a:latin typeface="Segoe UI"/>
                        </a:rPr>
                        <a:t>narzędziu</a:t>
                      </a:r>
                      <a:r>
                        <a:rPr lang="pl-PL" sz="1800" b="0" dirty="0">
                          <a:solidFill>
                            <a:srgbClr val="1A1A2E"/>
                          </a:solidFill>
                          <a:latin typeface="Segoe UI"/>
                        </a:rPr>
                        <a:t> AI, aby </a:t>
                      </a:r>
                      <a:r>
                        <a:rPr lang="pl-PL" sz="1800" b="0" dirty="0" err="1">
                          <a:solidFill>
                            <a:srgbClr val="1A1A2E"/>
                          </a:solidFill>
                          <a:latin typeface="Segoe UI"/>
                        </a:rPr>
                        <a:t>skłonić</a:t>
                      </a:r>
                      <a:r>
                        <a:rPr lang="pl-PL" sz="1800" b="0" dirty="0">
                          <a:solidFill>
                            <a:srgbClr val="1A1A2E"/>
                          </a:solidFill>
                          <a:latin typeface="Segoe UI"/>
                        </a:rPr>
                        <a:t> je do </a:t>
                      </a:r>
                      <a:r>
                        <a:rPr lang="pl-PL" sz="1800" b="0" dirty="0" err="1">
                          <a:solidFill>
                            <a:srgbClr val="1A1A2E"/>
                          </a:solidFill>
                          <a:latin typeface="Segoe UI"/>
                        </a:rPr>
                        <a:t>niepożądanego</a:t>
                      </a:r>
                      <a:r>
                        <a:rPr lang="pl-PL" sz="1800" b="0" dirty="0">
                          <a:solidFill>
                            <a:srgbClr val="1A1A2E"/>
                          </a:solidFill>
                          <a:latin typeface="Segoe UI"/>
                        </a:rPr>
                        <a:t> </a:t>
                      </a:r>
                      <a:r>
                        <a:rPr lang="pl-PL" sz="1800" b="0" dirty="0" err="1">
                          <a:solidFill>
                            <a:srgbClr val="1A1A2E"/>
                          </a:solidFill>
                          <a:latin typeface="Segoe UI"/>
                        </a:rPr>
                        <a:t>działania</a:t>
                      </a:r>
                      <a:r>
                        <a:rPr lang="pl-PL" sz="1800" b="0" dirty="0">
                          <a:solidFill>
                            <a:srgbClr val="1A1A2E"/>
                          </a:solidFill>
                          <a:latin typeface="Segoe UI"/>
                        </a:rPr>
                        <a:t> </a:t>
                      </a:r>
                      <a:r>
                        <a:rPr lang="pl-PL" sz="1800" b="0" dirty="0" err="1">
                          <a:solidFill>
                            <a:srgbClr val="1A1A2E"/>
                          </a:solidFill>
                          <a:latin typeface="Segoe UI"/>
                        </a:rPr>
                        <a:t>lub</a:t>
                      </a:r>
                      <a:r>
                        <a:rPr lang="pl-PL" sz="1800" b="0" dirty="0">
                          <a:solidFill>
                            <a:srgbClr val="1A1A2E"/>
                          </a:solidFill>
                          <a:latin typeface="Segoe UI"/>
                        </a:rPr>
                        <a:t> </a:t>
                      </a:r>
                      <a:r>
                        <a:rPr lang="pl-PL" sz="1800" b="0" dirty="0" err="1">
                          <a:solidFill>
                            <a:srgbClr val="1A1A2E"/>
                          </a:solidFill>
                          <a:latin typeface="Segoe UI"/>
                        </a:rPr>
                        <a:t>ujawnienia</a:t>
                      </a:r>
                      <a:r>
                        <a:rPr lang="pl-PL" sz="1800" b="0" dirty="0">
                          <a:solidFill>
                            <a:srgbClr val="1A1A2E"/>
                          </a:solidFill>
                          <a:latin typeface="Segoe UI"/>
                        </a:rPr>
                        <a:t> </a:t>
                      </a:r>
                      <a:r>
                        <a:rPr lang="pl-PL" sz="1800" b="0" dirty="0" err="1">
                          <a:solidFill>
                            <a:srgbClr val="1A1A2E"/>
                          </a:solidFill>
                          <a:latin typeface="Segoe UI"/>
                        </a:rPr>
                        <a:t>danych</a:t>
                      </a:r>
                      <a:r>
                        <a:rPr lang="pl-PL" sz="1800" b="0" dirty="0">
                          <a:solidFill>
                            <a:srgbClr val="1A1A2E"/>
                          </a:solidFill>
                          <a:latin typeface="Segoe UI"/>
                        </a:rPr>
                        <a:t>.</a:t>
                      </a:r>
                    </a:p>
                  </a:txBody>
                  <a:tcPr marL="88900" marR="88900" marT="50800" marB="50800" anchor="ctr">
                    <a:solidFill>
                      <a:srgbClr val="FFFFFF"/>
                    </a:solidFill>
                  </a:tcPr>
                </a:tc>
                <a:extLst>
                  <a:ext uri="{0D108BD9-81ED-4DB2-BD59-A6C34878D82A}">
                    <a16:rowId xmlns:a16="http://schemas.microsoft.com/office/drawing/2014/main" val="10001"/>
                  </a:ext>
                </a:extLst>
              </a:tr>
              <a:tr h="504800">
                <a:tc>
                  <a:txBody>
                    <a:bodyPr/>
                    <a:lstStyle/>
                    <a:p>
                      <a:pPr>
                        <a:lnSpc>
                          <a:spcPct val="150000"/>
                        </a:lnSpc>
                      </a:pPr>
                      <a:r>
                        <a:rPr lang="pl-PL" sz="1800" b="0" dirty="0">
                          <a:solidFill>
                            <a:srgbClr val="1A1A2E"/>
                          </a:solidFill>
                          <a:latin typeface="Segoe UI"/>
                        </a:rPr>
                        <a:t>Captive portal</a:t>
                      </a:r>
                    </a:p>
                  </a:txBody>
                  <a:tcPr marL="88900" marR="88900" marT="50800" marB="50800" anchor="ctr">
                    <a:solidFill>
                      <a:srgbClr val="F2F2F2"/>
                    </a:solidFill>
                  </a:tcPr>
                </a:tc>
                <a:tc>
                  <a:txBody>
                    <a:bodyPr/>
                    <a:lstStyle/>
                    <a:p>
                      <a:pPr>
                        <a:lnSpc>
                          <a:spcPct val="150000"/>
                        </a:lnSpc>
                      </a:pPr>
                      <a:r>
                        <a:rPr lang="pl-PL" sz="1800" b="0" dirty="0">
                          <a:solidFill>
                            <a:srgbClr val="1A1A2E"/>
                          </a:solidFill>
                          <a:latin typeface="Segoe UI"/>
                        </a:rPr>
                        <a:t>Strona </a:t>
                      </a:r>
                      <a:r>
                        <a:rPr lang="pl-PL" sz="1800" b="0" dirty="0" err="1">
                          <a:solidFill>
                            <a:srgbClr val="1A1A2E"/>
                          </a:solidFill>
                          <a:latin typeface="Segoe UI"/>
                        </a:rPr>
                        <a:t>logowania</a:t>
                      </a:r>
                      <a:r>
                        <a:rPr lang="pl-PL" sz="1800" b="0" dirty="0">
                          <a:solidFill>
                            <a:srgbClr val="1A1A2E"/>
                          </a:solidFill>
                          <a:latin typeface="Segoe UI"/>
                        </a:rPr>
                        <a:t> </a:t>
                      </a:r>
                      <a:r>
                        <a:rPr lang="pl-PL" sz="1800" b="0" dirty="0" err="1">
                          <a:solidFill>
                            <a:srgbClr val="1A1A2E"/>
                          </a:solidFill>
                          <a:latin typeface="Segoe UI"/>
                        </a:rPr>
                        <a:t>pojawiająca</a:t>
                      </a:r>
                      <a:r>
                        <a:rPr lang="pl-PL" sz="1800" b="0" dirty="0">
                          <a:solidFill>
                            <a:srgbClr val="1A1A2E"/>
                          </a:solidFill>
                          <a:latin typeface="Segoe UI"/>
                        </a:rPr>
                        <a:t> </a:t>
                      </a:r>
                      <a:r>
                        <a:rPr lang="pl-PL" sz="1800" b="0" dirty="0" err="1">
                          <a:solidFill>
                            <a:srgbClr val="1A1A2E"/>
                          </a:solidFill>
                          <a:latin typeface="Segoe UI"/>
                        </a:rPr>
                        <a:t>się</a:t>
                      </a:r>
                      <a:r>
                        <a:rPr lang="pl-PL" sz="1800" b="0" dirty="0">
                          <a:solidFill>
                            <a:srgbClr val="1A1A2E"/>
                          </a:solidFill>
                          <a:latin typeface="Segoe UI"/>
                        </a:rPr>
                        <a:t> </a:t>
                      </a:r>
                      <a:r>
                        <a:rPr lang="pl-PL" sz="1800" b="0" dirty="0" err="1">
                          <a:solidFill>
                            <a:srgbClr val="1A1A2E"/>
                          </a:solidFill>
                          <a:latin typeface="Segoe UI"/>
                        </a:rPr>
                        <a:t>automatycznie</a:t>
                      </a:r>
                      <a:r>
                        <a:rPr lang="pl-PL" sz="1800" b="0" dirty="0">
                          <a:solidFill>
                            <a:srgbClr val="1A1A2E"/>
                          </a:solidFill>
                          <a:latin typeface="Segoe UI"/>
                        </a:rPr>
                        <a:t> po </a:t>
                      </a:r>
                      <a:r>
                        <a:rPr lang="pl-PL" sz="1800" b="0" dirty="0" err="1">
                          <a:solidFill>
                            <a:srgbClr val="1A1A2E"/>
                          </a:solidFill>
                          <a:latin typeface="Segoe UI"/>
                        </a:rPr>
                        <a:t>podłączeniu</a:t>
                      </a:r>
                      <a:r>
                        <a:rPr lang="pl-PL" sz="1800" b="0" dirty="0">
                          <a:solidFill>
                            <a:srgbClr val="1A1A2E"/>
                          </a:solidFill>
                          <a:latin typeface="Segoe UI"/>
                        </a:rPr>
                        <a:t> do </a:t>
                      </a:r>
                      <a:r>
                        <a:rPr lang="pl-PL" sz="1800" b="0" dirty="0" err="1">
                          <a:solidFill>
                            <a:srgbClr val="1A1A2E"/>
                          </a:solidFill>
                          <a:latin typeface="Segoe UI"/>
                        </a:rPr>
                        <a:t>publicznej</a:t>
                      </a:r>
                      <a:r>
                        <a:rPr lang="pl-PL" sz="1800" b="0" dirty="0">
                          <a:solidFill>
                            <a:srgbClr val="1A1A2E"/>
                          </a:solidFill>
                          <a:latin typeface="Segoe UI"/>
                        </a:rPr>
                        <a:t> </a:t>
                      </a:r>
                      <a:r>
                        <a:rPr lang="pl-PL" sz="1800" b="0" dirty="0" err="1">
                          <a:solidFill>
                            <a:srgbClr val="1A1A2E"/>
                          </a:solidFill>
                          <a:latin typeface="Segoe UI"/>
                        </a:rPr>
                        <a:t>sieci</a:t>
                      </a:r>
                      <a:r>
                        <a:rPr lang="pl-PL" sz="1800" b="0" dirty="0">
                          <a:solidFill>
                            <a:srgbClr val="1A1A2E"/>
                          </a:solidFill>
                          <a:latin typeface="Segoe UI"/>
                        </a:rPr>
                        <a:t> Wi-Fi (np. </a:t>
                      </a:r>
                      <a:r>
                        <a:rPr lang="pl-PL" sz="1800" b="0" dirty="0" err="1">
                          <a:solidFill>
                            <a:srgbClr val="1A1A2E"/>
                          </a:solidFill>
                          <a:latin typeface="Segoe UI"/>
                        </a:rPr>
                        <a:t>na</a:t>
                      </a:r>
                      <a:r>
                        <a:rPr lang="pl-PL" sz="1800" b="0" dirty="0">
                          <a:solidFill>
                            <a:srgbClr val="1A1A2E"/>
                          </a:solidFill>
                          <a:latin typeface="Segoe UI"/>
                        </a:rPr>
                        <a:t> </a:t>
                      </a:r>
                      <a:r>
                        <a:rPr lang="pl-PL" sz="1800" b="0" dirty="0" err="1">
                          <a:solidFill>
                            <a:srgbClr val="1A1A2E"/>
                          </a:solidFill>
                          <a:latin typeface="Segoe UI"/>
                        </a:rPr>
                        <a:t>lotnisku</a:t>
                      </a:r>
                      <a:r>
                        <a:rPr lang="pl-PL" sz="1800" b="0" dirty="0">
                          <a:solidFill>
                            <a:srgbClr val="1A1A2E"/>
                          </a:solidFill>
                          <a:latin typeface="Segoe UI"/>
                        </a:rPr>
                        <a:t>, w </a:t>
                      </a:r>
                      <a:r>
                        <a:rPr lang="pl-PL" sz="1800" b="0" dirty="0" err="1">
                          <a:solidFill>
                            <a:srgbClr val="1A1A2E"/>
                          </a:solidFill>
                          <a:latin typeface="Segoe UI"/>
                        </a:rPr>
                        <a:t>kawiarni</a:t>
                      </a:r>
                      <a:r>
                        <a:rPr lang="pl-PL" sz="1800" b="0" dirty="0">
                          <a:solidFill>
                            <a:srgbClr val="1A1A2E"/>
                          </a:solidFill>
                          <a:latin typeface="Segoe UI"/>
                        </a:rPr>
                        <a:t>), </a:t>
                      </a:r>
                      <a:r>
                        <a:rPr lang="pl-PL" sz="1800" b="0" dirty="0" err="1">
                          <a:solidFill>
                            <a:srgbClr val="1A1A2E"/>
                          </a:solidFill>
                          <a:latin typeface="Segoe UI"/>
                        </a:rPr>
                        <a:t>zanim</a:t>
                      </a:r>
                      <a:r>
                        <a:rPr lang="pl-PL" sz="1800" b="0" dirty="0">
                          <a:solidFill>
                            <a:srgbClr val="1A1A2E"/>
                          </a:solidFill>
                          <a:latin typeface="Segoe UI"/>
                        </a:rPr>
                        <a:t> </a:t>
                      </a:r>
                      <a:r>
                        <a:rPr lang="pl-PL" sz="1800" b="0" dirty="0" err="1">
                          <a:solidFill>
                            <a:srgbClr val="1A1A2E"/>
                          </a:solidFill>
                          <a:latin typeface="Segoe UI"/>
                        </a:rPr>
                        <a:t>uzyskasz</a:t>
                      </a:r>
                      <a:r>
                        <a:rPr lang="pl-PL" sz="1800" b="0" dirty="0">
                          <a:solidFill>
                            <a:srgbClr val="1A1A2E"/>
                          </a:solidFill>
                          <a:latin typeface="Segoe UI"/>
                        </a:rPr>
                        <a:t> </a:t>
                      </a:r>
                      <a:r>
                        <a:rPr lang="pl-PL" sz="1800" b="0" dirty="0" err="1">
                          <a:solidFill>
                            <a:srgbClr val="1A1A2E"/>
                          </a:solidFill>
                          <a:latin typeface="Segoe UI"/>
                        </a:rPr>
                        <a:t>pełny</a:t>
                      </a:r>
                      <a:r>
                        <a:rPr lang="pl-PL" sz="1800" b="0" dirty="0">
                          <a:solidFill>
                            <a:srgbClr val="1A1A2E"/>
                          </a:solidFill>
                          <a:latin typeface="Segoe UI"/>
                        </a:rPr>
                        <a:t> </a:t>
                      </a:r>
                      <a:r>
                        <a:rPr lang="pl-PL" sz="1800" b="0" dirty="0" err="1">
                          <a:solidFill>
                            <a:srgbClr val="1A1A2E"/>
                          </a:solidFill>
                          <a:latin typeface="Segoe UI"/>
                        </a:rPr>
                        <a:t>dostęp</a:t>
                      </a:r>
                      <a:r>
                        <a:rPr lang="pl-PL" sz="1800" b="0" dirty="0">
                          <a:solidFill>
                            <a:srgbClr val="1A1A2E"/>
                          </a:solidFill>
                          <a:latin typeface="Segoe UI"/>
                        </a:rPr>
                        <a:t> do </a:t>
                      </a:r>
                      <a:r>
                        <a:rPr lang="pl-PL" sz="1800" b="0" dirty="0" err="1">
                          <a:solidFill>
                            <a:srgbClr val="1A1A2E"/>
                          </a:solidFill>
                          <a:latin typeface="Segoe UI"/>
                        </a:rPr>
                        <a:t>internetu</a:t>
                      </a:r>
                      <a:r>
                        <a:rPr lang="pl-PL" sz="1800" b="0" dirty="0">
                          <a:solidFill>
                            <a:srgbClr val="1A1A2E"/>
                          </a:solidFill>
                          <a:latin typeface="Segoe UI"/>
                        </a:rPr>
                        <a:t>.</a:t>
                      </a:r>
                    </a:p>
                  </a:txBody>
                  <a:tcPr marL="88900" marR="88900" marT="50800" marB="50800" anchor="ctr">
                    <a:solidFill>
                      <a:srgbClr val="F2F2F2"/>
                    </a:solidFill>
                  </a:tcPr>
                </a:tc>
                <a:extLst>
                  <a:ext uri="{0D108BD9-81ED-4DB2-BD59-A6C34878D82A}">
                    <a16:rowId xmlns:a16="http://schemas.microsoft.com/office/drawing/2014/main" val="10002"/>
                  </a:ext>
                </a:extLst>
              </a:tr>
              <a:tr h="504800">
                <a:tc>
                  <a:txBody>
                    <a:bodyPr/>
                    <a:lstStyle/>
                    <a:p>
                      <a:pPr>
                        <a:lnSpc>
                          <a:spcPct val="150000"/>
                        </a:lnSpc>
                      </a:pPr>
                      <a:r>
                        <a:rPr lang="pl-PL" sz="1800" b="0" dirty="0">
                          <a:solidFill>
                            <a:srgbClr val="1A1A2E"/>
                          </a:solidFill>
                          <a:latin typeface="Segoe UI"/>
                        </a:rPr>
                        <a:t>Firmware</a:t>
                      </a:r>
                    </a:p>
                  </a:txBody>
                  <a:tcPr marL="88900" marR="88900" marT="50800" marB="50800" anchor="ctr">
                    <a:solidFill>
                      <a:srgbClr val="FFFFFF"/>
                    </a:solidFill>
                  </a:tcPr>
                </a:tc>
                <a:tc>
                  <a:txBody>
                    <a:bodyPr/>
                    <a:lstStyle/>
                    <a:p>
                      <a:pPr>
                        <a:lnSpc>
                          <a:spcPct val="150000"/>
                        </a:lnSpc>
                      </a:pPr>
                      <a:r>
                        <a:rPr lang="pl-PL" sz="1800" b="0" dirty="0" err="1">
                          <a:solidFill>
                            <a:srgbClr val="1A1A2E"/>
                          </a:solidFill>
                          <a:latin typeface="Segoe UI"/>
                        </a:rPr>
                        <a:t>Oprogramowanie</a:t>
                      </a:r>
                      <a:r>
                        <a:rPr lang="pl-PL" sz="1800" b="0" dirty="0">
                          <a:solidFill>
                            <a:srgbClr val="1A1A2E"/>
                          </a:solidFill>
                          <a:latin typeface="Segoe UI"/>
                        </a:rPr>
                        <a:t> </a:t>
                      </a:r>
                      <a:r>
                        <a:rPr lang="pl-PL" sz="1800" b="0" dirty="0" err="1">
                          <a:solidFill>
                            <a:srgbClr val="1A1A2E"/>
                          </a:solidFill>
                          <a:latin typeface="Segoe UI"/>
                        </a:rPr>
                        <a:t>wbudowane</a:t>
                      </a:r>
                      <a:r>
                        <a:rPr lang="pl-PL" sz="1800" b="0" dirty="0">
                          <a:solidFill>
                            <a:srgbClr val="1A1A2E"/>
                          </a:solidFill>
                          <a:latin typeface="Segoe UI"/>
                        </a:rPr>
                        <a:t> w </a:t>
                      </a:r>
                      <a:r>
                        <a:rPr lang="pl-PL" sz="1800" b="0" dirty="0" err="1">
                          <a:solidFill>
                            <a:srgbClr val="1A1A2E"/>
                          </a:solidFill>
                          <a:latin typeface="Segoe UI"/>
                        </a:rPr>
                        <a:t>sprzęt</a:t>
                      </a:r>
                      <a:r>
                        <a:rPr lang="pl-PL" sz="1800" b="0" dirty="0">
                          <a:solidFill>
                            <a:srgbClr val="1A1A2E"/>
                          </a:solidFill>
                          <a:latin typeface="Segoe UI"/>
                        </a:rPr>
                        <a:t> (np. router), </a:t>
                      </a:r>
                      <a:r>
                        <a:rPr lang="pl-PL" sz="1800" b="0" dirty="0" err="1">
                          <a:solidFill>
                            <a:srgbClr val="1A1A2E"/>
                          </a:solidFill>
                          <a:latin typeface="Segoe UI"/>
                        </a:rPr>
                        <a:t>sterujące</a:t>
                      </a:r>
                      <a:r>
                        <a:rPr lang="pl-PL" sz="1800" b="0" dirty="0">
                          <a:solidFill>
                            <a:srgbClr val="1A1A2E"/>
                          </a:solidFill>
                          <a:latin typeface="Segoe UI"/>
                        </a:rPr>
                        <a:t> </a:t>
                      </a:r>
                      <a:r>
                        <a:rPr lang="pl-PL" sz="1800" b="0" dirty="0" err="1">
                          <a:solidFill>
                            <a:srgbClr val="1A1A2E"/>
                          </a:solidFill>
                          <a:latin typeface="Segoe UI"/>
                        </a:rPr>
                        <a:t>jego</a:t>
                      </a:r>
                      <a:r>
                        <a:rPr lang="pl-PL" sz="1800" b="0" dirty="0">
                          <a:solidFill>
                            <a:srgbClr val="1A1A2E"/>
                          </a:solidFill>
                          <a:latin typeface="Segoe UI"/>
                        </a:rPr>
                        <a:t> </a:t>
                      </a:r>
                      <a:r>
                        <a:rPr lang="pl-PL" sz="1800" b="0" dirty="0" err="1">
                          <a:solidFill>
                            <a:srgbClr val="1A1A2E"/>
                          </a:solidFill>
                          <a:latin typeface="Segoe UI"/>
                        </a:rPr>
                        <a:t>podstawowym</a:t>
                      </a:r>
                      <a:r>
                        <a:rPr lang="pl-PL" sz="1800" b="0" dirty="0">
                          <a:solidFill>
                            <a:srgbClr val="1A1A2E"/>
                          </a:solidFill>
                          <a:latin typeface="Segoe UI"/>
                        </a:rPr>
                        <a:t> </a:t>
                      </a:r>
                      <a:r>
                        <a:rPr lang="pl-PL" sz="1800" b="0" dirty="0" err="1">
                          <a:solidFill>
                            <a:srgbClr val="1A1A2E"/>
                          </a:solidFill>
                          <a:latin typeface="Segoe UI"/>
                        </a:rPr>
                        <a:t>działaniem</a:t>
                      </a:r>
                      <a:r>
                        <a:rPr lang="pl-PL" sz="1800" b="0" dirty="0">
                          <a:solidFill>
                            <a:srgbClr val="1A1A2E"/>
                          </a:solidFill>
                          <a:latin typeface="Segoe UI"/>
                        </a:rPr>
                        <a:t>; jak </a:t>
                      </a:r>
                      <a:r>
                        <a:rPr lang="pl-PL" sz="1800" b="0" dirty="0" err="1">
                          <a:solidFill>
                            <a:srgbClr val="1A1A2E"/>
                          </a:solidFill>
                          <a:latin typeface="Segoe UI"/>
                        </a:rPr>
                        <a:t>każdy</a:t>
                      </a:r>
                      <a:r>
                        <a:rPr lang="pl-PL" sz="1800" b="0" dirty="0">
                          <a:solidFill>
                            <a:srgbClr val="1A1A2E"/>
                          </a:solidFill>
                          <a:latin typeface="Segoe UI"/>
                        </a:rPr>
                        <a:t> program </a:t>
                      </a:r>
                      <a:r>
                        <a:rPr lang="pl-PL" sz="1800" b="0" dirty="0" err="1">
                          <a:solidFill>
                            <a:srgbClr val="1A1A2E"/>
                          </a:solidFill>
                          <a:latin typeface="Segoe UI"/>
                        </a:rPr>
                        <a:t>wymaga</a:t>
                      </a:r>
                      <a:r>
                        <a:rPr lang="pl-PL" sz="1800" b="0" dirty="0">
                          <a:solidFill>
                            <a:srgbClr val="1A1A2E"/>
                          </a:solidFill>
                          <a:latin typeface="Segoe UI"/>
                        </a:rPr>
                        <a:t> </a:t>
                      </a:r>
                      <a:r>
                        <a:rPr lang="pl-PL" sz="1800" b="0" dirty="0" err="1">
                          <a:solidFill>
                            <a:srgbClr val="1A1A2E"/>
                          </a:solidFill>
                          <a:latin typeface="Segoe UI"/>
                        </a:rPr>
                        <a:t>regularnych</a:t>
                      </a:r>
                      <a:r>
                        <a:rPr lang="pl-PL" sz="1800" b="0" dirty="0">
                          <a:solidFill>
                            <a:srgbClr val="1A1A2E"/>
                          </a:solidFill>
                          <a:latin typeface="Segoe UI"/>
                        </a:rPr>
                        <a:t> </a:t>
                      </a:r>
                      <a:r>
                        <a:rPr lang="pl-PL" sz="1800" b="0" dirty="0" err="1">
                          <a:solidFill>
                            <a:srgbClr val="1A1A2E"/>
                          </a:solidFill>
                          <a:latin typeface="Segoe UI"/>
                        </a:rPr>
                        <a:t>aktualizacji</a:t>
                      </a:r>
                      <a:r>
                        <a:rPr lang="pl-PL" sz="1800" b="0" dirty="0">
                          <a:solidFill>
                            <a:srgbClr val="1A1A2E"/>
                          </a:solidFill>
                          <a:latin typeface="Segoe UI"/>
                        </a:rPr>
                        <a:t>.</a:t>
                      </a:r>
                    </a:p>
                  </a:txBody>
                  <a:tcPr marL="88900" marR="88900" marT="50800" marB="50800" anchor="ctr">
                    <a:solidFill>
                      <a:srgbClr val="FFFFFF"/>
                    </a:solidFill>
                  </a:tcPr>
                </a:tc>
                <a:extLst>
                  <a:ext uri="{0D108BD9-81ED-4DB2-BD59-A6C34878D82A}">
                    <a16:rowId xmlns:a16="http://schemas.microsoft.com/office/drawing/2014/main" val="10003"/>
                  </a:ext>
                </a:extLst>
              </a:tr>
            </a:tbl>
          </a:graphicData>
        </a:graphic>
      </p:graphicFrame>
      <p:sp>
        <p:nvSpPr>
          <p:cNvPr id="12" name="TextBox Footer Glossary">
            <a:extLst>
              <a:ext uri="{C183D7F6-B498-43B3-948B-1728B52AA6E4}">
                <adec:decorative xmlns:adec="http://schemas.microsoft.com/office/drawing/2017/decorative" val="1"/>
              </a:ext>
            </a:extLst>
          </p:cNvPr>
          <p:cNvSpPr txBox="1"/>
          <p:nvPr/>
        </p:nvSpPr>
        <p:spPr>
          <a:xfrm>
            <a:off x="685800" y="6527800"/>
            <a:ext cx="10820400" cy="228600"/>
          </a:xfrm>
          <a:prstGeom prst="rect">
            <a:avLst/>
          </a:prstGeom>
          <a:noFill/>
        </p:spPr>
        <p:txBody>
          <a:bodyPr wrap="none" lIns="0" tIns="0" bIns="0">
            <a:spAutoFit/>
          </a:bodyPr>
          <a:lstStyle/>
          <a:p>
            <a:r>
              <a:rPr lang="pl-PL" sz="1200">
                <a:solidFill>
                  <a:srgbClr val="535353"/>
                </a:solidFill>
                <a:latin typeface="Segoe UI"/>
              </a:rPr>
              <a:t>Cyberbezpieczeństwo  |  Moduł 4  |  mgr inż. Cezary Graul</a:t>
            </a: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solidFill>
          <a:srgbClr val="0B2E5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2159000"/>
            <a:ext cx="10820400" cy="1016000"/>
          </a:xfrm>
        </p:spPr>
        <p:txBody>
          <a:bodyPr wrap="square" lIns="0" tIns="0" bIns="0"/>
          <a:lstStyle/>
          <a:p>
            <a:pPr algn="l"/>
            <a:r>
              <a:rPr lang="pl-PL" sz="4400" b="1">
                <a:solidFill>
                  <a:srgbClr val="FFFFFF"/>
                </a:solidFill>
                <a:latin typeface="Segoe UI Semibold"/>
              </a:rPr>
              <a:t>Dziękuję za uwagę!</a:t>
            </a:r>
          </a:p>
        </p:txBody>
      </p:sp>
      <p:sp>
        <p:nvSpPr>
          <p:cNvPr id="3" name="Content Placeholder 2"/>
          <p:cNvSpPr>
            <a:spLocks noGrp="1"/>
          </p:cNvSpPr>
          <p:nvPr>
            <p:ph idx="1"/>
          </p:nvPr>
        </p:nvSpPr>
        <p:spPr>
          <a:xfrm>
            <a:off x="685800" y="3302000"/>
            <a:ext cx="10820400" cy="381000"/>
          </a:xfrm>
        </p:spPr>
        <p:txBody>
          <a:bodyPr wrap="square" lIns="0" tIns="0" bIns="0">
            <a:noAutofit/>
          </a:bodyPr>
          <a:lstStyle/>
          <a:p>
            <a:pPr marL="0" indent="0" algn="l">
              <a:buNone/>
            </a:pPr>
            <a:r>
              <a:rPr lang="pl-PL" sz="2000" b="0" i="0" dirty="0">
                <a:solidFill>
                  <a:srgbClr val="FFFFFF"/>
                </a:solidFill>
                <a:latin typeface="Segoe UI"/>
              </a:rPr>
              <a:t>Dziękuję za 3 godziny Państwa uwagi. Życzę Państwu bezpiecznej pracy.</a:t>
            </a:r>
          </a:p>
        </p:txBody>
      </p:sp>
      <p:sp>
        <p:nvSpPr>
          <p:cNvPr id="4" name="Text Placeholder 3"/>
          <p:cNvSpPr>
            <a:spLocks noGrp="1"/>
          </p:cNvSpPr>
          <p:nvPr>
            <p:ph type="body" idx="2"/>
          </p:nvPr>
        </p:nvSpPr>
        <p:spPr>
          <a:xfrm>
            <a:off x="685800" y="4064000"/>
            <a:ext cx="10820400" cy="2286000"/>
          </a:xfrm>
        </p:spPr>
        <p:txBody>
          <a:bodyPr wrap="square" lIns="0" tIns="0" bIns="0">
            <a:noAutofit/>
          </a:bodyPr>
          <a:lstStyle/>
          <a:p>
            <a:pPr marL="0" indent="0">
              <a:lnSpc>
                <a:spcPct val="150000"/>
              </a:lnSpc>
              <a:spcAft>
                <a:spcPts val="600"/>
              </a:spcAft>
              <a:buNone/>
            </a:pPr>
            <a:r>
              <a:rPr lang="pl-PL" sz="1800" dirty="0">
                <a:solidFill>
                  <a:srgbClr val="FFFFFF"/>
                </a:solidFill>
                <a:latin typeface="Segoe UI"/>
              </a:rPr>
              <a:t>mgr inż. Cezary </a:t>
            </a:r>
            <a:r>
              <a:rPr lang="pl-PL" sz="1800" dirty="0" err="1">
                <a:solidFill>
                  <a:srgbClr val="FFFFFF"/>
                </a:solidFill>
                <a:latin typeface="Segoe UI"/>
              </a:rPr>
              <a:t>Graul</a:t>
            </a:r>
            <a:endParaRPr lang="pl-PL" sz="1800" dirty="0">
              <a:solidFill>
                <a:srgbClr val="FFFFFF"/>
              </a:solidFill>
              <a:latin typeface="Segoe UI"/>
            </a:endParaRPr>
          </a:p>
          <a:p>
            <a:pPr marL="0" indent="0">
              <a:lnSpc>
                <a:spcPct val="150000"/>
              </a:lnSpc>
              <a:spcAft>
                <a:spcPts val="600"/>
              </a:spcAft>
              <a:buNone/>
            </a:pPr>
            <a:r>
              <a:rPr lang="pl-PL" sz="1800" dirty="0">
                <a:solidFill>
                  <a:srgbClr val="FFFFFF"/>
                </a:solidFill>
                <a:latin typeface="Segoe UI"/>
              </a:rPr>
              <a:t>Katedra </a:t>
            </a:r>
            <a:r>
              <a:rPr lang="pl-PL" sz="1800" dirty="0" err="1">
                <a:solidFill>
                  <a:srgbClr val="FFFFFF"/>
                </a:solidFill>
                <a:latin typeface="Segoe UI"/>
              </a:rPr>
              <a:t>Cyberbezpieczeństwa</a:t>
            </a:r>
            <a:r>
              <a:rPr lang="pl-PL" sz="1800" dirty="0">
                <a:solidFill>
                  <a:srgbClr val="FFFFFF"/>
                </a:solidFill>
                <a:latin typeface="Segoe UI"/>
              </a:rPr>
              <a:t>, Wydział Informatyki UKW w Bydgoszczy</a:t>
            </a: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87B90977-580C-49FA-BA2C-0E47FD9277F4}"/>
              </a:ext>
            </a:extLst>
          </p:cNvPr>
          <p:cNvSpPr>
            <a:spLocks noGrp="1"/>
          </p:cNvSpPr>
          <p:nvPr>
            <p:ph type="title"/>
          </p:nvPr>
        </p:nvSpPr>
        <p:spPr/>
        <p:txBody>
          <a:bodyPr/>
          <a:lstStyle/>
          <a:p>
            <a:pPr algn="l"/>
            <a:r>
              <a:rPr lang="pl-PL" b="1" dirty="0">
                <a:latin typeface="Montserrat Bold" panose="00000800000000000000"/>
              </a:rPr>
              <a:t>Materiał opracowano w ramach projektu</a:t>
            </a:r>
            <a:br>
              <a:rPr lang="pl-PL" b="1" dirty="0">
                <a:latin typeface="Montserrat Bold" panose="00000800000000000000"/>
              </a:rPr>
            </a:br>
            <a:r>
              <a:rPr lang="pl-PL" b="1" dirty="0">
                <a:latin typeface="Montserrat Bold" panose="00000800000000000000"/>
              </a:rPr>
              <a:t>„Administrowanie UKW w 4K”</a:t>
            </a:r>
            <a:br>
              <a:rPr lang="pl-PL" b="1" dirty="0">
                <a:latin typeface="Montserrat Bold" panose="00000800000000000000"/>
              </a:rPr>
            </a:br>
            <a:r>
              <a:rPr lang="pl-PL" b="1" dirty="0">
                <a:latin typeface="Montserrat Bold" panose="00000800000000000000"/>
              </a:rPr>
              <a:t> nr FERS.01.05-IP.08-0319/25-00</a:t>
            </a:r>
            <a:endParaRPr lang="pl-PL" dirty="0"/>
          </a:p>
        </p:txBody>
      </p:sp>
      <p:sp>
        <p:nvSpPr>
          <p:cNvPr id="3" name="Symbol zastępczy tekstu 2">
            <a:extLst>
              <a:ext uri="{FF2B5EF4-FFF2-40B4-BE49-F238E27FC236}">
                <a16:creationId xmlns:a16="http://schemas.microsoft.com/office/drawing/2014/main" id="{02E8F3CF-4DCC-4179-818F-CC241A648B5A}"/>
              </a:ext>
            </a:extLst>
          </p:cNvPr>
          <p:cNvSpPr>
            <a:spLocks noGrp="1"/>
          </p:cNvSpPr>
          <p:nvPr>
            <p:ph type="body" sz="quarter" idx="13"/>
          </p:nvPr>
        </p:nvSpPr>
        <p:spPr/>
        <p:txBody>
          <a:bodyPr/>
          <a:lstStyle/>
          <a:p>
            <a:r>
              <a:rPr lang="pl-PL" dirty="0"/>
              <a:t>Projekt realizowany w ramach programu Fundusze Europejskie dla Rozwoju Społecznego 2021–2027, współfinansowanego ze środków Europejskiego Funduszu Społecznego Plus oraz budżetu państwa.</a:t>
            </a:r>
          </a:p>
          <a:p>
            <a:endParaRPr lang="pl-PL" dirty="0"/>
          </a:p>
        </p:txBody>
      </p:sp>
    </p:spTree>
    <p:extLst>
      <p:ext uri="{BB962C8B-B14F-4D97-AF65-F5344CB8AC3E}">
        <p14:creationId xmlns:p14="http://schemas.microsoft.com/office/powerpoint/2010/main" val="1085988108"/>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ytuł 6">
            <a:extLst>
              <a:ext uri="{FF2B5EF4-FFF2-40B4-BE49-F238E27FC236}">
                <a16:creationId xmlns:a16="http://schemas.microsoft.com/office/drawing/2014/main" id="{AABDEC00-092F-4708-B143-9A9C297AE217}"/>
              </a:ext>
            </a:extLst>
          </p:cNvPr>
          <p:cNvSpPr>
            <a:spLocks noGrp="1"/>
          </p:cNvSpPr>
          <p:nvPr>
            <p:ph type="title"/>
          </p:nvPr>
        </p:nvSpPr>
        <p:spPr>
          <a:xfrm>
            <a:off x="5961062" y="1333948"/>
            <a:ext cx="5611812" cy="1152150"/>
          </a:xfrm>
        </p:spPr>
        <p:txBody>
          <a:bodyPr/>
          <a:lstStyle/>
          <a:p>
            <a:pPr algn="l"/>
            <a:r>
              <a:rPr lang="pl-PL" b="1" dirty="0">
                <a:latin typeface="Helvetica" panose="020B0604020202020204" pitchFamily="34" charset="0"/>
                <a:cs typeface="Helvetica" panose="020B0604020202020204" pitchFamily="34" charset="0"/>
              </a:rPr>
              <a:t>Dziękuję za uwagę!</a:t>
            </a:r>
            <a:endParaRPr lang="pl-PL" dirty="0">
              <a:latin typeface="Helvetica" panose="020B0604020202020204" pitchFamily="34" charset="0"/>
              <a:cs typeface="Helvetica" panose="020B0604020202020204" pitchFamily="34" charset="0"/>
            </a:endParaRPr>
          </a:p>
        </p:txBody>
      </p:sp>
      <p:sp>
        <p:nvSpPr>
          <p:cNvPr id="4" name="Podtytuł 3">
            <a:extLst>
              <a:ext uri="{FF2B5EF4-FFF2-40B4-BE49-F238E27FC236}">
                <a16:creationId xmlns:a16="http://schemas.microsoft.com/office/drawing/2014/main" id="{A70ADE41-BC88-44B6-BEF1-D1B995AADE0F}"/>
              </a:ext>
            </a:extLst>
          </p:cNvPr>
          <p:cNvSpPr>
            <a:spLocks noGrp="1"/>
          </p:cNvSpPr>
          <p:nvPr>
            <p:ph type="subTitle" idx="1"/>
          </p:nvPr>
        </p:nvSpPr>
        <p:spPr/>
        <p:txBody>
          <a:bodyPr/>
          <a:lstStyle/>
          <a:p>
            <a:r>
              <a:rPr lang="pl-PL" sz="1800" b="0" dirty="0"/>
              <a:t>Materiał szkoleniowy przygotowany przez:</a:t>
            </a:r>
          </a:p>
        </p:txBody>
      </p:sp>
      <p:sp>
        <p:nvSpPr>
          <p:cNvPr id="5" name="Symbol zastępczy tekstu 4">
            <a:extLst>
              <a:ext uri="{FF2B5EF4-FFF2-40B4-BE49-F238E27FC236}">
                <a16:creationId xmlns:a16="http://schemas.microsoft.com/office/drawing/2014/main" id="{D20154E7-8EFA-4678-9482-B3B8F346E545}"/>
              </a:ext>
            </a:extLst>
          </p:cNvPr>
          <p:cNvSpPr>
            <a:spLocks noGrp="1"/>
          </p:cNvSpPr>
          <p:nvPr>
            <p:ph type="body" sz="quarter" idx="14"/>
          </p:nvPr>
        </p:nvSpPr>
        <p:spPr/>
        <p:txBody>
          <a:bodyPr/>
          <a:lstStyle/>
          <a:p>
            <a:r>
              <a:rPr lang="pl-PL" sz="1800" dirty="0">
                <a:solidFill>
                  <a:srgbClr val="034363"/>
                </a:solidFill>
                <a:latin typeface="Helvetica" panose="020B0604020202020204" pitchFamily="34" charset="0"/>
                <a:cs typeface="Helvetica" panose="020B0604020202020204" pitchFamily="34" charset="0"/>
              </a:rPr>
              <a:t>mgr inż. Cezarego Graul</a:t>
            </a:r>
            <a:endParaRPr lang="pl-PL" dirty="0">
              <a:solidFill>
                <a:srgbClr val="034363"/>
              </a:solidFill>
              <a:latin typeface="Helvetica" panose="020B0604020202020204" pitchFamily="34" charset="0"/>
              <a:cs typeface="Helvetica" panose="020B0604020202020204" pitchFamily="34" charset="0"/>
            </a:endParaRPr>
          </a:p>
        </p:txBody>
      </p:sp>
      <p:sp>
        <p:nvSpPr>
          <p:cNvPr id="6" name="Symbol zastępczy tekstu 5">
            <a:extLst>
              <a:ext uri="{FF2B5EF4-FFF2-40B4-BE49-F238E27FC236}">
                <a16:creationId xmlns:a16="http://schemas.microsoft.com/office/drawing/2014/main" id="{D0C82110-DCA8-45AB-B74E-08F1FFFD5C3F}"/>
              </a:ext>
            </a:extLst>
          </p:cNvPr>
          <p:cNvSpPr>
            <a:spLocks noGrp="1"/>
          </p:cNvSpPr>
          <p:nvPr>
            <p:ph type="body" sz="quarter" idx="17"/>
          </p:nvPr>
        </p:nvSpPr>
        <p:spPr/>
        <p:txBody>
          <a:bodyPr>
            <a:normAutofit lnSpcReduction="10000"/>
          </a:bodyPr>
          <a:lstStyle/>
          <a:p>
            <a:r>
              <a:rPr lang="pl-PL" sz="1800" b="0" dirty="0"/>
              <a:t>Uniwersytet Kazimierza Wielkiego w Bydgoszczy</a:t>
            </a:r>
            <a:endParaRPr lang="pl-PL" b="0" dirty="0"/>
          </a:p>
        </p:txBody>
      </p:sp>
      <p:sp>
        <p:nvSpPr>
          <p:cNvPr id="3" name="Symbol zastępczy tekstu 2">
            <a:extLst>
              <a:ext uri="{FF2B5EF4-FFF2-40B4-BE49-F238E27FC236}">
                <a16:creationId xmlns:a16="http://schemas.microsoft.com/office/drawing/2014/main" id="{FEF1C284-81D3-4C86-936E-16E08B63B7D1}"/>
              </a:ext>
            </a:extLst>
          </p:cNvPr>
          <p:cNvSpPr>
            <a:spLocks noGrp="1"/>
          </p:cNvSpPr>
          <p:nvPr>
            <p:ph type="body" sz="quarter" idx="16"/>
          </p:nvPr>
        </p:nvSpPr>
        <p:spPr>
          <a:xfrm>
            <a:off x="5961624" y="5097854"/>
            <a:ext cx="5611812" cy="654451"/>
          </a:xfrm>
        </p:spPr>
        <p:txBody>
          <a:bodyPr/>
          <a:lstStyle/>
          <a:p>
            <a:pPr>
              <a:lnSpc>
                <a:spcPct val="114000"/>
              </a:lnSpc>
            </a:pPr>
            <a:r>
              <a:rPr lang="pl-PL" sz="1800" dirty="0">
                <a:latin typeface="Helvetica" panose="020B0604020202020204" pitchFamily="34" charset="0"/>
                <a:cs typeface="Helvetica" panose="020B0604020202020204" pitchFamily="34" charset="0"/>
              </a:rPr>
              <a:t>Udostępniono na licencji CC BY 4.0</a:t>
            </a:r>
          </a:p>
          <a:p>
            <a:pPr>
              <a:lnSpc>
                <a:spcPct val="114000"/>
              </a:lnSpc>
            </a:pPr>
            <a:r>
              <a:rPr lang="pl-PL" sz="1800" dirty="0">
                <a:latin typeface="Helvetica" panose="020B0604020202020204" pitchFamily="34" charset="0"/>
                <a:cs typeface="Helvetica" panose="020B0604020202020204" pitchFamily="34" charset="0"/>
                <a:hlinkClick r:id="rId3">
                  <a:extLst>
                    <a:ext uri="{A12FA001-AC4F-418D-AE19-62706E023703}">
                      <ahyp:hlinkClr xmlns:ahyp="http://schemas.microsoft.com/office/drawing/2018/hyperlinkcolor" val="tx"/>
                    </a:ext>
                  </a:extLst>
                </a:hlinkClick>
              </a:rPr>
              <a:t>Treść licencji Creative Commons CC BY 4.0 </a:t>
            </a:r>
            <a:endParaRPr lang="pl-PL" sz="1800" dirty="0">
              <a:latin typeface="Helvetica" panose="020B0604020202020204" pitchFamily="34" charset="0"/>
              <a:cs typeface="Helvetica" panose="020B0604020202020204" pitchFamily="34" charset="0"/>
            </a:endParaRPr>
          </a:p>
        </p:txBody>
      </p:sp>
    </p:spTree>
    <p:extLst>
      <p:ext uri="{BB962C8B-B14F-4D97-AF65-F5344CB8AC3E}">
        <p14:creationId xmlns:p14="http://schemas.microsoft.com/office/powerpoint/2010/main" val="40116338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Pakiet 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46</TotalTime>
  <Words>11075</Words>
  <Application>Microsoft Office PowerPoint</Application>
  <PresentationFormat>Panoramiczny</PresentationFormat>
  <Paragraphs>1088</Paragraphs>
  <Slides>88</Slides>
  <Notes>85</Notes>
  <HiddenSlides>0</HiddenSlides>
  <MMClips>0</MMClips>
  <ScaleCrop>false</ScaleCrop>
  <HeadingPairs>
    <vt:vector size="6" baseType="variant">
      <vt:variant>
        <vt:lpstr>Używane czcionki</vt:lpstr>
      </vt:variant>
      <vt:variant>
        <vt:i4>9</vt:i4>
      </vt:variant>
      <vt:variant>
        <vt:lpstr>Motyw</vt:lpstr>
      </vt:variant>
      <vt:variant>
        <vt:i4>1</vt:i4>
      </vt:variant>
      <vt:variant>
        <vt:lpstr>Tytuły slajdów</vt:lpstr>
      </vt:variant>
      <vt:variant>
        <vt:i4>88</vt:i4>
      </vt:variant>
    </vt:vector>
  </HeadingPairs>
  <TitlesOfParts>
    <vt:vector size="98" baseType="lpstr">
      <vt:lpstr>Aptos</vt:lpstr>
      <vt:lpstr>Arial</vt:lpstr>
      <vt:lpstr>Calibri</vt:lpstr>
      <vt:lpstr>Consolas</vt:lpstr>
      <vt:lpstr>Helvetica</vt:lpstr>
      <vt:lpstr>Montserrat</vt:lpstr>
      <vt:lpstr>Montserrat Bold</vt:lpstr>
      <vt:lpstr>Segoe UI</vt:lpstr>
      <vt:lpstr>Segoe UI Semibold</vt:lpstr>
      <vt:lpstr>Office Theme</vt:lpstr>
      <vt:lpstr>Pracownik pierwszą linią obrony - cyberbezpieczeństwo dla pracowników administracji uczelni </vt:lpstr>
      <vt:lpstr>Prezentacja programu PowerPoint</vt:lpstr>
      <vt:lpstr>Moduł 1 — Fundamenty: dlaczego cyberbezpieczeństwo Cię dotyczy</vt:lpstr>
      <vt:lpstr>Dlaczego tutaj jesteśmy?</vt:lpstr>
      <vt:lpstr>Dzień dobry</vt:lpstr>
      <vt:lpstr>To nie informatycy bronią uczelni przed cyberatakiem. To Ty.</vt:lpstr>
      <vt:lpstr>Co będziesz wiedział po Module 1</vt:lpstr>
      <vt:lpstr>Dlaczego uczelnie są celem</vt:lpstr>
      <vt:lpstr>Skala zagrożenia</vt:lpstr>
      <vt:lpstr>Polskie przykłady (2023–2025)</vt:lpstr>
      <vt:lpstr>Łańcuch obrony uczelni</vt:lpstr>
      <vt:lpstr>91% cyberataków zaczyna się od wiadomości phishingowej — czyli od jednego kliknięcia</vt:lpstr>
      <vt:lpstr>Skąd zaczyna się atak na uczelnię?</vt:lpstr>
      <vt:lpstr>Triada CIA</vt:lpstr>
      <vt:lpstr>Dodatkowe atrybuty bezpieczeństwa</vt:lpstr>
      <vt:lpstr>Co Cię obowiązuje prawnie</vt:lpstr>
      <vt:lpstr>RODO — 72 godziny</vt:lpstr>
      <vt:lpstr>KSC + NIS2</vt:lpstr>
      <vt:lpstr>AI Act — rozporządzenie UE o AI</vt:lpstr>
      <vt:lpstr>Polityka Bezpieczeństwa Informacji uczelni</vt:lpstr>
      <vt:lpstr>Studium przypadku: kwestor Maria</vt:lpstr>
      <vt:lpstr>Sprawa kwestor Marii</vt:lpstr>
      <vt:lpstr>Co Maria mogła zrobić inaczej?</vt:lpstr>
      <vt:lpstr>5 rzeczy, które wynosisz z Modułu 1</vt:lpstr>
      <vt:lpstr>Za chwilę: Moduł 2</vt:lpstr>
      <vt:lpstr>Moduł 2 — Twoja tożsamość: hasła, MFA, urządzenia, dane</vt:lpstr>
      <vt:lpstr>Top 10 haseł w Polsce 2025</vt:lpstr>
      <vt:lpstr>Ile czasu zajmie złamanie Twojego hasła? (1/2)</vt:lpstr>
      <vt:lpstr>Ile czasu zajmie złamanie Twojego hasła? (2/2)</vt:lpstr>
      <vt:lpstr>Zasady NIST dotyczące haseł</vt:lpstr>
      <vt:lpstr>Co się zmieniło względem 2021</vt:lpstr>
      <vt:lpstr>Menedżer haseł</vt:lpstr>
      <vt:lpstr>Live demo: Bitwarden</vt:lpstr>
      <vt:lpstr>Ewolucja uwierzytelniania 2010 → 2026</vt:lpstr>
      <vt:lpstr>Hierarchia metod MFA</vt:lpstr>
      <vt:lpstr>Co to są passkeys</vt:lpstr>
      <vt:lpstr>Live demo: passkey w Microsoft 365</vt:lpstr>
      <vt:lpstr>Ochrona Twojego komputera służbowego</vt:lpstr>
      <vt:lpstr>BitLocker — szyfrowanie dysku</vt:lpstr>
      <vt:lpstr>BYOD — dlaczego nie z prywatnego komputera</vt:lpstr>
      <vt:lpstr>Reguła backup 3-2-1</vt:lpstr>
      <vt:lpstr>Czego NIE robić</vt:lpstr>
      <vt:lpstr>Praktyczne wnioski z Modułu 2</vt:lpstr>
      <vt:lpstr>Przykład: dobre hasło-fraza</vt:lpstr>
      <vt:lpstr>Za chwilę: Moduł 3</vt:lpstr>
      <vt:lpstr>Moduł 3 — Pułapki w sieci: rozpoznawanie zagrożeń ery AI</vt:lpstr>
      <vt:lpstr>Phishing 2018 vs 2026</vt:lpstr>
      <vt:lpstr>Anatomia maila phishingowego</vt:lpstr>
      <vt:lpstr>Przykład realnego maila phishingowego</vt:lpstr>
      <vt:lpstr>5 typów phishingu, które musisz znać</vt:lpstr>
      <vt:lpstr>Quishing — phishing przez kody QR</vt:lpstr>
      <vt:lpstr>Vishing AI — klonowanie głosu</vt:lpstr>
      <vt:lpstr>STOP · POMYŚL · POŁĄCZ</vt:lpstr>
      <vt:lpstr>STOP. POMYŚL. POŁĄCZ.</vt:lpstr>
      <vt:lpstr>Live demo: jak sprawdzić link bez klikania</vt:lpstr>
      <vt:lpstr>Live demo: jak sprawdzić link bez klikania</vt:lpstr>
      <vt:lpstr>Przykład: rozbiór podejrzanego linku</vt:lpstr>
      <vt:lpstr>Kliknąłem. Co teraz? Wstyd nie pomaga — SZYBKOŚĆ pomaga.</vt:lpstr>
      <vt:lpstr>5 kroków w 5 minut</vt:lpstr>
      <vt:lpstr>5 rzeczy z Modułu 3</vt:lpstr>
      <vt:lpstr>Za chwilę: Moduł 4</vt:lpstr>
      <vt:lpstr>Moduł 4 — Codzienne nawyki + reagowanie na incydenty</vt:lpstr>
      <vt:lpstr>Co właśnie zobaczyłeś</vt:lpstr>
      <vt:lpstr>AI w pracy — TAK i NIE</vt:lpstr>
      <vt:lpstr>Microsoft Copilot vs publiczny ChatGPT</vt:lpstr>
      <vt:lpstr>5 najczęstszych błędów w SharePoint</vt:lpstr>
      <vt:lpstr>Przykład: bezpieczne udostępnienie pliku</vt:lpstr>
      <vt:lpstr>Praca hybrydowa — bezpieczeństwo</vt:lpstr>
      <vt:lpstr>Wi-Fi publiczne</vt:lpstr>
      <vt:lpstr>6 scenariuszy incydentów</vt:lpstr>
      <vt:lpstr>Scenariusz 1</vt:lpstr>
      <vt:lpstr>Scenariusz 2</vt:lpstr>
      <vt:lpstr>Scenariusz 3</vt:lpstr>
      <vt:lpstr>Scenariusz 4</vt:lpstr>
      <vt:lpstr>Scenariusz 5</vt:lpstr>
      <vt:lpstr>Scenariusz 6</vt:lpstr>
      <vt:lpstr>Trzy numery, które warto mieć pod ręką</vt:lpstr>
      <vt:lpstr>Wellbeing cyfrowy</vt:lpstr>
      <vt:lpstr>5 najważniejszych rzeczy z całego szkolenia</vt:lpstr>
      <vt:lpstr>W praktyce: menedżer haseł (Bitwarden)</vt:lpstr>
      <vt:lpstr>W praktyce: MFA na wszystkim</vt:lpstr>
      <vt:lpstr>Nawyk na co dzień — 5 sekund</vt:lpstr>
      <vt:lpstr>Materiały pomocnicze</vt:lpstr>
      <vt:lpstr>Słowniczek pojęć (1/2)</vt:lpstr>
      <vt:lpstr>Słowniczek pojęć (2/2)</vt:lpstr>
      <vt:lpstr>Dziękuję za uwagę!</vt:lpstr>
      <vt:lpstr>Materiał opracowano w ramach projektu „Administrowanie UKW w 4K”  nr FERS.01.05-IP.08-0319/25-00</vt:lpstr>
      <vt:lpstr>Dziękuję za uwagę!</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Pracownik pierwszą linią obrony - cyberbezpieczeństwo dla pracowników administracji uczelni</dc:title>
  <dc:subject/>
  <dc:creator>Cezary Graul</dc:creator>
  <cp:keywords/>
  <cp:lastModifiedBy>Agnieszka Turowska</cp:lastModifiedBy>
  <cp:revision>11</cp:revision>
  <dcterms:created xsi:type="dcterms:W3CDTF">2013-01-27T09:14:16Z</dcterms:created>
  <dcterms:modified xsi:type="dcterms:W3CDTF">2026-09-22T10:04:11Z</dcterms:modified>
  <cp:category/>
</cp:coreProperties>
</file>