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73" r:id="rId2"/>
    <p:sldId id="292" r:id="rId3"/>
    <p:sldId id="279" r:id="rId4"/>
    <p:sldId id="271" r:id="rId5"/>
    <p:sldId id="257" r:id="rId6"/>
    <p:sldId id="258" r:id="rId7"/>
    <p:sldId id="259" r:id="rId8"/>
    <p:sldId id="260" r:id="rId9"/>
    <p:sldId id="261" r:id="rId10"/>
    <p:sldId id="262" r:id="rId11"/>
    <p:sldId id="266" r:id="rId12"/>
    <p:sldId id="267" r:id="rId13"/>
    <p:sldId id="263" r:id="rId14"/>
    <p:sldId id="264" r:id="rId15"/>
    <p:sldId id="265" r:id="rId16"/>
    <p:sldId id="268" r:id="rId17"/>
    <p:sldId id="269" r:id="rId18"/>
    <p:sldId id="270" r:id="rId19"/>
    <p:sldId id="272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9" r:id="rId32"/>
    <p:sldId id="286" r:id="rId33"/>
    <p:sldId id="287" r:id="rId34"/>
    <p:sldId id="294" r:id="rId35"/>
    <p:sldId id="288" r:id="rId36"/>
    <p:sldId id="293" r:id="rId37"/>
    <p:sldId id="290" r:id="rId38"/>
    <p:sldId id="291" r:id="rId39"/>
    <p:sldId id="305" r:id="rId40"/>
    <p:sldId id="306" r:id="rId41"/>
    <p:sldId id="307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</p:sldIdLst>
  <p:sldSz cx="9144000" cy="6858000" type="screen4x3"/>
  <p:notesSz cx="6858000" cy="9710738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74"/>
    </p:cViewPr>
  </p:sorter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3059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8691AA6-1D49-452A-83F2-F7314447B287}" type="datetimeFigureOut">
              <a:rPr lang="pl-PL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2233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92233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9DD67A5-E7CA-4084-B25C-4931BAA491F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65F0893-6304-4105-BF09-944426944DEE}" type="datetimeFigureOut">
              <a:rPr lang="pl-PL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01713" y="728663"/>
            <a:ext cx="4854575" cy="3641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613275"/>
            <a:ext cx="5486400" cy="436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2233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92233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698FB38-4893-49B2-A517-1D072C37D2E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  <p:sp>
        <p:nvSpPr>
          <p:cNvPr id="4198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69CE46B-D0E7-47F4-A3D0-D676D36C840A}" type="slidenum">
              <a:rPr lang="pl-PL" smtClean="0"/>
              <a:pPr/>
              <a:t>9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B8422E-B825-496D-ABD7-62B8DEDB8855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5F2C6-9DF2-44AA-80FC-7E3AAB309E3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F54AE8-13D6-4D43-AE54-6E49E24BA299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BE33E4-89A3-4F37-86B3-29EF48766B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21B604-7908-4C29-B472-FEFFDB5A0A8F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>
              <a:defRPr/>
            </a:pPr>
            <a:fld id="{237ED9D0-1739-4747-8CAF-0DD8EEFFAD4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CF18F5-F5A7-4BE7-AE7B-B5F44965465E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A3A3D3-9B30-4A73-9356-6459D67162E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503CA5-D365-4B70-AE9A-F7553CC10B16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68AF77-00CB-40D4-987A-2108CA684BE9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0B1C71-4F9D-465F-AFED-88462E67EC93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306B4-6FD4-43CB-9AF3-805CBCFC1DB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DBEF64-0170-4D3E-9FCA-F9C3B109FA12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128AC-F41A-460E-B2C1-ACA5175D1BF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48BADC-0DBA-4301-A409-162F164CD47B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37E37E-D7E4-481F-8911-744DDDCEA92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l-P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Kliknij ikonę, aby dodać obraz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3EA97F-6CD4-45E0-A6CF-7CFA2DDDC97D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0CC33F-B881-40C9-8BD7-638EEF2BB2F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ABB92B-0456-44E6-A8E4-5139B8317921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FFF5E8-8EFA-4B87-84FD-D43B71B4D5C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A6290D-BA15-4AD1-9927-2AA3F5A4F739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B055A5-D3BA-4C74-A66B-24D4FDCD04C9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B2246FD6-F4C9-4BAA-BEF1-8231332E1B72}" type="datetimeFigureOut">
              <a:rPr lang="pl-PL" smtClean="0"/>
              <a:pPr>
                <a:defRPr/>
              </a:pPr>
              <a:t>2011-11-05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343330B0-1A9A-423C-A4B3-E35036D9EE0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pl-PL" sz="36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Podstawowe spory </a:t>
            </a:r>
          </a:p>
          <a:p>
            <a:pPr algn="ctr">
              <a:buFont typeface="Arial" charset="0"/>
              <a:buNone/>
            </a:pPr>
            <a:r>
              <a:rPr lang="pl-PL" sz="36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 temat rozwoju </a:t>
            </a:r>
            <a:r>
              <a:rPr lang="pl-PL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CZŁOWIEKA</a:t>
            </a:r>
          </a:p>
          <a:p>
            <a:pPr algn="ctr">
              <a:buFont typeface="Arial" charset="0"/>
              <a:buNone/>
            </a:pPr>
            <a:r>
              <a:rPr lang="pl-PL" sz="3600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 psychologii</a:t>
            </a:r>
          </a:p>
          <a:p>
            <a:pPr algn="ctr">
              <a:buFont typeface="Arial" charset="0"/>
              <a:buNone/>
            </a:pP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charset="0"/>
              <a:buNone/>
            </a:pPr>
            <a:endParaRPr lang="pl-PL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charset="0"/>
              <a:buNone/>
            </a:pPr>
            <a:r>
              <a:rPr lang="pl-PL" sz="2000" i="1" dirty="0" smtClean="0">
                <a:latin typeface="Times New Roman" pitchFamily="18" charset="0"/>
                <a:cs typeface="Times New Roman" pitchFamily="18" charset="0"/>
              </a:rPr>
              <a:t>Janusz </a:t>
            </a:r>
            <a:r>
              <a:rPr lang="pl-PL" sz="2000" i="1" dirty="0" err="1" smtClean="0">
                <a:latin typeface="Times New Roman" pitchFamily="18" charset="0"/>
                <a:cs typeface="Times New Roman" pitchFamily="18" charset="0"/>
              </a:rPr>
              <a:t>Trempała</a:t>
            </a:r>
            <a:endParaRPr lang="pl-PL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charset="0"/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Instytut Psychologii </a:t>
            </a:r>
          </a:p>
          <a:p>
            <a:pPr algn="ctr">
              <a:buFont typeface="Arial" charset="0"/>
              <a:buNone/>
            </a:pP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Uniwersytet Kazimierza Wielkiego w Bydgoszczy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 smtClean="0"/>
              <a:t>Odkrycia współczesnej psychologii rozwoju</a:t>
            </a:r>
          </a:p>
        </p:txBody>
      </p:sp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sz="2400" dirty="0" smtClean="0"/>
              <a:t>Rozwój psychiczny nie kończy się w adolescencji, lecz trwa przez całe życie</a:t>
            </a:r>
          </a:p>
          <a:p>
            <a:r>
              <a:rPr lang="pl-PL" sz="2400" dirty="0" smtClean="0"/>
              <a:t>Rozwój psychiczny nie jest monolitycznym procesem zmian o wyłącznie progresywnym charakterze (przechodzenia od tego, co „gorsze”, do tego, co „lepsze”) ale zmian  różnorodnych, w tym regresywnych, powiązanych ze sobą z funkcjonalnego punktu widzenia. </a:t>
            </a:r>
          </a:p>
          <a:p>
            <a:r>
              <a:rPr lang="pl-PL" sz="2400" dirty="0" smtClean="0"/>
              <a:t>Celami rozwoju psychicznego nie są określane arbitralnie tzw. standardy rozwojowe (np. jakieś stany idealne lub optymalne czy normatywne), lecz przyszłe adaptacje jednostki, które nie dają się łatwo przewidzieć. </a:t>
            </a:r>
          </a:p>
          <a:p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smtClean="0"/>
          </a:p>
        </p:txBody>
      </p:sp>
      <p:sp>
        <p:nvSpPr>
          <p:cNvPr id="409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pl-PL" sz="2800" dirty="0" smtClean="0"/>
              <a:t>    </a:t>
            </a:r>
            <a:r>
              <a:rPr lang="pl-PL" sz="1600" dirty="0" smtClean="0"/>
              <a:t> </a:t>
            </a:r>
          </a:p>
          <a:p>
            <a:pPr>
              <a:buFont typeface="Arial" charset="0"/>
              <a:buNone/>
            </a:pPr>
            <a:r>
              <a:rPr lang="pl-PL" sz="2800" dirty="0" smtClean="0"/>
              <a:t>    Każda teoria rozwoju, w tym teoria rozwoju psychicznego musi odpowiedzieć na dwa pytania:</a:t>
            </a:r>
          </a:p>
          <a:p>
            <a:pPr lvl="1"/>
            <a:r>
              <a:rPr lang="pl-PL" dirty="0" smtClean="0"/>
              <a:t>Jaka jest natura zmian rozwojowych ? </a:t>
            </a:r>
          </a:p>
          <a:p>
            <a:pPr lvl="1"/>
            <a:r>
              <a:rPr lang="pl-PL" dirty="0" smtClean="0"/>
              <a:t>Jaki jest mechanizm zmian rozwojowych?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Przedmiot badań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614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mtClean="0"/>
          </a:p>
          <a:p>
            <a:pPr>
              <a:buFont typeface="Arial" charset="0"/>
              <a:buNone/>
            </a:pPr>
            <a:r>
              <a:rPr lang="pl-PL" smtClean="0"/>
              <a:t>Źródła zainteresowania zjawiskiem rozwoju</a:t>
            </a:r>
          </a:p>
          <a:p>
            <a:r>
              <a:rPr lang="pl-PL" sz="2400" smtClean="0"/>
              <a:t>W filozofii</a:t>
            </a:r>
          </a:p>
          <a:p>
            <a:r>
              <a:rPr lang="pl-PL" sz="2400" smtClean="0"/>
              <a:t>W naukach empirycznych</a:t>
            </a:r>
          </a:p>
          <a:p>
            <a:r>
              <a:rPr lang="pl-PL" sz="2400" smtClean="0"/>
              <a:t>W psychologii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Natura rozwoju. </a:t>
            </a:r>
            <a:br>
              <a:rPr lang="pl-PL" dirty="0" smtClean="0"/>
            </a:br>
            <a:r>
              <a:rPr lang="pl-PL" sz="2700" dirty="0" smtClean="0"/>
              <a:t>Przedmiot badań</a:t>
            </a:r>
            <a:r>
              <a:rPr lang="pl-PL" sz="2200" dirty="0" smtClean="0"/>
              <a:t/>
            </a:r>
            <a:br>
              <a:rPr lang="pl-PL" sz="2200" dirty="0" smtClean="0"/>
            </a:br>
            <a:r>
              <a:rPr lang="pl-PL" sz="2700" dirty="0" smtClean="0"/>
              <a:t>____________________________________________________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b="1" dirty="0" smtClean="0"/>
              <a:t>Pytanie: Jedna czy dwie różne psychologie rozwoju ?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l-PL" dirty="0" smtClean="0"/>
              <a:t>Dwie tradycje uprawiania psychologii rozwoju: 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/>
              <a:t>Psychologia rozwojowa dzieci i młodzieży </a:t>
            </a:r>
          </a:p>
          <a:p>
            <a:pPr lvl="3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l-PL" dirty="0" smtClean="0"/>
              <a:t>klasyczna koncepcja rozwoju jako jednokierunkowego procesu  wzrastania do dojrzałej postaci (finalizm)  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/>
              <a:t>Psychologia rozwoju człowieka w ciągu życia</a:t>
            </a:r>
          </a:p>
          <a:p>
            <a:pPr lvl="3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l-PL" dirty="0" smtClean="0"/>
              <a:t>koncepcja rozwoju jako wielowymiarowego procesu wielokierunkowych zmian, przebiegających w całym życiu człowieka (ekwipotencjalność)  </a:t>
            </a:r>
          </a:p>
          <a:p>
            <a:pPr lvl="3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l-PL" dirty="0" smtClean="0"/>
              <a:t>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Natura rozwoju.</a:t>
            </a:r>
            <a:br>
              <a:rPr lang="pl-PL" dirty="0" smtClean="0"/>
            </a:br>
            <a:r>
              <a:rPr lang="pl-PL" sz="2700" dirty="0" smtClean="0"/>
              <a:t>Przedmiot badań</a:t>
            </a:r>
            <a:r>
              <a:rPr lang="pl-PL" sz="2200" dirty="0" smtClean="0"/>
              <a:t/>
            </a:r>
            <a:br>
              <a:rPr lang="pl-PL" sz="2200" dirty="0" smtClean="0"/>
            </a:br>
            <a:r>
              <a:rPr lang="pl-PL" sz="2700" dirty="0" smtClean="0"/>
              <a:t>____________________________________________________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 smtClean="0"/>
          </a:p>
        </p:txBody>
      </p:sp>
      <p:sp>
        <p:nvSpPr>
          <p:cNvPr id="8195" name="Symbol zastępczy zawartości 2"/>
          <p:cNvSpPr>
            <a:spLocks noGrp="1"/>
          </p:cNvSpPr>
          <p:nvPr>
            <p:ph idx="1"/>
          </p:nvPr>
        </p:nvSpPr>
        <p:spPr>
          <a:xfrm>
            <a:off x="590550" y="1600200"/>
            <a:ext cx="8229600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l-PL" b="1" smtClean="0"/>
              <a:t>Odpowiedź: dwa różne podejścia w ramach jednej psychologii rozwoju.</a:t>
            </a:r>
          </a:p>
          <a:p>
            <a:pPr eaLnBrk="1" hangingPunct="1">
              <a:buFont typeface="Arial" charset="0"/>
              <a:buNone/>
            </a:pPr>
            <a:r>
              <a:rPr lang="pl-PL" sz="2800" smtClean="0"/>
              <a:t>Bowiem,</a:t>
            </a:r>
          </a:p>
          <a:p>
            <a:pPr eaLnBrk="1" hangingPunct="1"/>
            <a:r>
              <a:rPr lang="pl-PL" smtClean="0"/>
              <a:t>Wspólny przedmiot badań:</a:t>
            </a:r>
          </a:p>
          <a:p>
            <a:pPr lvl="1" eaLnBrk="1" hangingPunct="1"/>
            <a:r>
              <a:rPr lang="pl-PL" sz="2400" smtClean="0"/>
              <a:t>Geneza (przejawów) życia psychicznego</a:t>
            </a:r>
          </a:p>
          <a:p>
            <a:pPr eaLnBrk="1" hangingPunct="1"/>
            <a:r>
              <a:rPr lang="pl-PL" smtClean="0"/>
              <a:t>Wspólne zadania:</a:t>
            </a:r>
          </a:p>
          <a:p>
            <a:pPr lvl="1" eaLnBrk="1" hangingPunct="1"/>
            <a:r>
              <a:rPr lang="pl-PL" sz="2400" smtClean="0"/>
              <a:t>Opisanie zmian/różnic (deskrypcja)</a:t>
            </a:r>
          </a:p>
          <a:p>
            <a:pPr lvl="1" eaLnBrk="1" hangingPunct="1"/>
            <a:r>
              <a:rPr lang="pl-PL" sz="2400" smtClean="0"/>
              <a:t>Wyjaśnienie zmian/różnic (eksplanacja)</a:t>
            </a:r>
          </a:p>
          <a:p>
            <a:pPr lvl="1" eaLnBrk="1" hangingPunct="1"/>
            <a:r>
              <a:rPr lang="pl-PL" sz="2400" smtClean="0"/>
              <a:t>Optymalizacja zmian/różnic (aplikacja)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Przedmiot badań</a:t>
            </a:r>
            <a:br>
              <a:rPr lang="pl-PL" sz="2400" smtClean="0"/>
            </a:br>
            <a:r>
              <a:rPr lang="pl-PL" sz="2400" smtClean="0"/>
              <a:t>_____________________________________________________</a:t>
            </a:r>
            <a:endParaRPr lang="pl-PL" smtClean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4100" b="1" dirty="0" smtClean="0"/>
              <a:t>    Pytanie: co wnosi do badań nad rozwojem psychologia rozwoju człowieka w ciągu życia?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4100" b="1" dirty="0" smtClean="0"/>
              <a:t>    Odpowiedź: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sz="3100" dirty="0" smtClean="0"/>
              <a:t>Ogólny Model Rozwoju (OMR)</a:t>
            </a:r>
            <a:r>
              <a:rPr lang="pl-PL" sz="2400" dirty="0" smtClean="0"/>
              <a:t> </a:t>
            </a:r>
            <a:r>
              <a:rPr lang="pl-PL" sz="2100" dirty="0" smtClean="0"/>
              <a:t>(</a:t>
            </a:r>
            <a:r>
              <a:rPr lang="pl-PL" sz="2100" dirty="0" err="1" smtClean="0"/>
              <a:t>Schaie</a:t>
            </a:r>
            <a:r>
              <a:rPr lang="pl-PL" sz="2100" dirty="0" smtClean="0"/>
              <a:t>, 1965 oraz </a:t>
            </a:r>
            <a:r>
              <a:rPr lang="pl-PL" sz="2100" dirty="0" err="1" smtClean="0"/>
              <a:t>Goulet</a:t>
            </a:r>
            <a:r>
              <a:rPr lang="pl-PL" sz="2100" dirty="0" smtClean="0"/>
              <a:t> i </a:t>
            </a:r>
            <a:r>
              <a:rPr lang="pl-PL" sz="2100" dirty="0" err="1" smtClean="0"/>
              <a:t>Baltes</a:t>
            </a:r>
            <a:r>
              <a:rPr lang="pl-PL" sz="2100" dirty="0" smtClean="0"/>
              <a:t>, 1970)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l-PL" dirty="0" smtClean="0"/>
              <a:t>Postulat  badania wszystkich zmian ontogenetycznych w całym życiu jednostki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l-PL" dirty="0" smtClean="0"/>
              <a:t>Postulat  badania zmian </a:t>
            </a:r>
            <a:r>
              <a:rPr lang="pl-PL" dirty="0" err="1" smtClean="0"/>
              <a:t>pozaontogenetycznych</a:t>
            </a:r>
            <a:r>
              <a:rPr lang="pl-PL" dirty="0" smtClean="0"/>
              <a:t>, tj. </a:t>
            </a:r>
            <a:r>
              <a:rPr lang="pl-PL" dirty="0" err="1" smtClean="0"/>
              <a:t>antropogenetycznych</a:t>
            </a:r>
            <a:r>
              <a:rPr lang="pl-PL" dirty="0" smtClean="0"/>
              <a:t> (w historii rozwoju naszego gatunku) oraz filogenetycznych (w historii rozwoju gatunków, tj. ewolucji)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400" dirty="0" smtClean="0"/>
              <a:t> </a:t>
            </a:r>
            <a:endParaRPr lang="pl-PL" sz="2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dirty="0" smtClean="0"/>
              <a:t>       (Uwaga: o innych, nie mniej istotnych postulatach później, np. </a:t>
            </a:r>
            <a:r>
              <a:rPr lang="pl-PL" sz="2000" u="sng" dirty="0" smtClean="0"/>
              <a:t>holizmu</a:t>
            </a:r>
            <a:r>
              <a:rPr lang="pl-PL" sz="2000" dirty="0" smtClean="0"/>
              <a:t>, </a:t>
            </a:r>
            <a:r>
              <a:rPr lang="pl-PL" sz="2000" u="sng" dirty="0" smtClean="0"/>
              <a:t>plastyczności</a:t>
            </a:r>
            <a:r>
              <a:rPr lang="pl-PL" sz="2000" dirty="0" smtClean="0"/>
              <a:t> oraz </a:t>
            </a:r>
            <a:r>
              <a:rPr lang="pl-PL" sz="2000" u="sng" dirty="0" smtClean="0"/>
              <a:t>wyjątkowości</a:t>
            </a:r>
            <a:r>
              <a:rPr lang="pl-PL" sz="2000" dirty="0" smtClean="0"/>
              <a:t> zmian rozwojowych)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Pojmowanie rozwoju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  <a:endParaRPr lang="pl-PL" smtClean="0"/>
          </a:p>
        </p:txBody>
      </p:sp>
      <p:sp>
        <p:nvSpPr>
          <p:cNvPr id="1024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l-PL" b="1" smtClean="0"/>
              <a:t>    Pytanie: co znaczy termin „rozwój”?</a:t>
            </a:r>
          </a:p>
          <a:p>
            <a:pPr eaLnBrk="1" hangingPunct="1"/>
            <a:r>
              <a:rPr lang="pl-PL" sz="2400" smtClean="0"/>
              <a:t>Dwa znaczenia terminu „rozwój” w psychologii</a:t>
            </a:r>
          </a:p>
          <a:p>
            <a:pPr lvl="1" eaLnBrk="1" hangingPunct="1"/>
            <a:r>
              <a:rPr lang="pl-PL" sz="2400" b="1" smtClean="0"/>
              <a:t>Wzrost</a:t>
            </a:r>
            <a:r>
              <a:rPr lang="pl-PL" sz="2400" smtClean="0"/>
              <a:t> czynności, procesów czy funkcji psychicznych od ich postaci niższych do wyższych, mniej złożonych do bardziej złożonych, albo mniej doskonałych do bardziej doskonałych. </a:t>
            </a:r>
          </a:p>
          <a:p>
            <a:pPr lvl="1" eaLnBrk="1" hangingPunct="1"/>
            <a:r>
              <a:rPr lang="pl-PL" sz="2400" b="1" smtClean="0"/>
              <a:t>Zmiana</a:t>
            </a:r>
            <a:r>
              <a:rPr lang="pl-PL" sz="2400" smtClean="0"/>
              <a:t> w długotrwałym procesie różnicowania się czynności, procesów czy funkcji psychicznych.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Pojmowanie rozwoju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1126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l-PL" b="1" smtClean="0"/>
              <a:t>Próby redukowania pojęcia rozwoju do jednego z dwóch podstawowych znaczeń:</a:t>
            </a:r>
          </a:p>
          <a:p>
            <a:pPr lvl="1" eaLnBrk="1" hangingPunct="1"/>
            <a:r>
              <a:rPr lang="pl-PL" sz="2000" b="1" smtClean="0"/>
              <a:t>Rozwój jako wzrost</a:t>
            </a:r>
            <a:r>
              <a:rPr lang="pl-PL" sz="2000" smtClean="0"/>
              <a:t>: przyrost ilościowy (behawioryzm) i osiąganie dojrzałości (biologizm)  </a:t>
            </a:r>
          </a:p>
          <a:p>
            <a:pPr lvl="1" eaLnBrk="1" hangingPunct="1"/>
            <a:r>
              <a:rPr lang="pl-PL" sz="2000" b="1" smtClean="0"/>
              <a:t>Rozwój jako zmiana</a:t>
            </a:r>
            <a:r>
              <a:rPr lang="pl-PL" sz="2000" smtClean="0"/>
              <a:t>: proces zmieniania się (psychologia mikrogenetyczna) oraz wielość wzorów i różnorodność zmian w funkcjonowaniu (psychologia ciągu życia)</a:t>
            </a:r>
          </a:p>
          <a:p>
            <a:pPr lvl="1" eaLnBrk="1" hangingPunct="1">
              <a:buFont typeface="Arial" charset="0"/>
              <a:buNone/>
            </a:pPr>
            <a:r>
              <a:rPr lang="pl-PL" sz="2000" smtClean="0"/>
              <a:t>     </a:t>
            </a:r>
            <a:r>
              <a:rPr lang="pl-PL" sz="2200" smtClean="0"/>
              <a:t>W obu przypadkach pojęcie rozwoju staje się bezużyteczne:       w pierwszym – psychologia rozwojowa staje się psychologią wzrostu, w drugim zaś – psychologią zmiany.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Pojmowanie rozwoju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12291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pl-PL" smtClean="0"/>
              <a:t>Większość badaczy reprezentujących tradycyjną psychologię rozwojową:</a:t>
            </a:r>
          </a:p>
          <a:p>
            <a:pPr lvl="1" eaLnBrk="1" hangingPunct="1"/>
            <a:r>
              <a:rPr lang="pl-PL" sz="2400" smtClean="0"/>
              <a:t>traktuje te dwa znaczenia jako uzupełniające się: rozwój charakteryzują ‘zmiany’ wyrażające ‘wzrost’, oraz</a:t>
            </a:r>
          </a:p>
          <a:p>
            <a:pPr lvl="1" eaLnBrk="1" hangingPunct="1"/>
            <a:r>
              <a:rPr lang="pl-PL" sz="2400" smtClean="0"/>
              <a:t>nadaje pojęciu rozwój konotację teleologiczną: rozwój wiązany jest z ‘postępem’ jako procesem zmian progresywnych, zmierzających w kierunku określonych celów finalnych czy punktów końcowych, wartościowanych zwykle pozytywnie.</a:t>
            </a:r>
            <a:r>
              <a:rPr lang="pl-PL" smtClean="0"/>
              <a:t>   </a:t>
            </a:r>
          </a:p>
          <a:p>
            <a:pPr lvl="1" eaLnBrk="1" hangingPunct="1">
              <a:buFont typeface="Arial" charset="0"/>
              <a:buNone/>
            </a:pPr>
            <a:endParaRPr lang="pl-PL" smtClean="0"/>
          </a:p>
          <a:p>
            <a:pPr lvl="1" eaLnBrk="1" hangingPunct="1">
              <a:buFont typeface="Arial" charset="0"/>
              <a:buNone/>
            </a:pPr>
            <a:r>
              <a:rPr lang="pl-PL" smtClean="0"/>
              <a:t>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Pojmowanie rozwoju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1331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l-PL" sz="2400" smtClean="0"/>
              <a:t>Teleologiczne konotacje rozwoju wywodzone są zwykle z systemu filozoficznego  H. Spencera  (1820-1903) i jego </a:t>
            </a:r>
            <a:r>
              <a:rPr lang="pl-PL" sz="2400" b="1" smtClean="0"/>
              <a:t>zasady rozwoju</a:t>
            </a:r>
            <a:r>
              <a:rPr lang="pl-PL" sz="2400" smtClean="0"/>
              <a:t>: </a:t>
            </a:r>
          </a:p>
          <a:p>
            <a:pPr eaLnBrk="1" hangingPunct="1">
              <a:buFont typeface="Arial" charset="0"/>
              <a:buNone/>
            </a:pPr>
            <a:r>
              <a:rPr lang="pl-PL" sz="2400" smtClean="0"/>
              <a:t>      </a:t>
            </a:r>
            <a:r>
              <a:rPr lang="pl-PL" sz="2400" i="1" smtClean="0"/>
              <a:t>rozwój zmierza w kierunku wzrastającego zróżnicowania, uporządkowania, integracji i równowagi </a:t>
            </a:r>
            <a:r>
              <a:rPr lang="pl-PL" sz="2400" smtClean="0"/>
              <a:t> (zasada, ale i  kryteria wszelkiego rozwoju)</a:t>
            </a:r>
          </a:p>
          <a:p>
            <a:pPr eaLnBrk="1" hangingPunct="1"/>
            <a:r>
              <a:rPr lang="pl-PL" sz="2400" smtClean="0"/>
              <a:t>W tym nurcie myślenia mieści się wpływowa w literaturze </a:t>
            </a:r>
            <a:r>
              <a:rPr lang="pl-PL" sz="2400" b="1" smtClean="0"/>
              <a:t>zasada ortogenetyczna</a:t>
            </a:r>
            <a:r>
              <a:rPr lang="pl-PL" sz="2400" smtClean="0"/>
              <a:t> H. Wernera (1957):  </a:t>
            </a:r>
          </a:p>
          <a:p>
            <a:pPr eaLnBrk="1" hangingPunct="1">
              <a:buFont typeface="Arial" charset="0"/>
              <a:buNone/>
            </a:pPr>
            <a:r>
              <a:rPr lang="pl-PL" sz="2400" smtClean="0"/>
              <a:t>     </a:t>
            </a:r>
            <a:r>
              <a:rPr lang="pl-PL" sz="2400" i="1" smtClean="0"/>
              <a:t>rozwój zmierza od stanu początkowego względnej ogólności i braku zrównoważenia, do stanu wzrastającego zróżnicowania, wyrazistości i hierarchicznej integracji</a:t>
            </a:r>
            <a:r>
              <a:rPr lang="pl-PL" sz="2400" smtClean="0"/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Pojmowanie rozwoju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1433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l-PL" sz="2400" smtClean="0"/>
              <a:t>     Zapominamy o </a:t>
            </a:r>
            <a:r>
              <a:rPr lang="pl-PL" sz="2400" b="1" smtClean="0"/>
              <a:t>podstawowej zasadzie rozwojowej</a:t>
            </a:r>
            <a:r>
              <a:rPr lang="pl-PL" sz="2400" smtClean="0"/>
              <a:t> Karla Ernsta von Baera (1792-1878):</a:t>
            </a:r>
          </a:p>
          <a:p>
            <a:pPr eaLnBrk="1" hangingPunct="1">
              <a:buFont typeface="Arial" charset="0"/>
              <a:buNone/>
            </a:pPr>
            <a:r>
              <a:rPr lang="pl-PL" sz="2400" i="1" smtClean="0"/>
              <a:t>     Rozwój istot żywych przebiega sukcesywnie od stadiów bardziej ogólnych do bardziej specyficznych, od stanów stosunkowo jednorodnych do bardziej zróżnicowanych struktur zorganizowanych hierarchicznie  </a:t>
            </a:r>
          </a:p>
          <a:p>
            <a:pPr eaLnBrk="1" hangingPunct="1">
              <a:buFont typeface="Arial" charset="0"/>
              <a:buNone/>
            </a:pPr>
            <a:r>
              <a:rPr lang="pl-PL" sz="2400" smtClean="0"/>
              <a:t>Podkreślał jednak, że:</a:t>
            </a:r>
          </a:p>
          <a:p>
            <a:pPr eaLnBrk="1" hangingPunct="1"/>
            <a:r>
              <a:rPr lang="pl-PL" sz="2000" smtClean="0"/>
              <a:t>W każdym punkcie ontogenezy może pojawić się </a:t>
            </a:r>
            <a:r>
              <a:rPr lang="pl-PL" sz="2000" b="1" smtClean="0"/>
              <a:t>nowość</a:t>
            </a:r>
            <a:r>
              <a:rPr lang="pl-PL" sz="2000" smtClean="0"/>
              <a:t>, której nie można wyjaśnić ewolucjonizmem</a:t>
            </a:r>
          </a:p>
          <a:p>
            <a:pPr eaLnBrk="1" hangingPunct="1"/>
            <a:r>
              <a:rPr lang="pl-PL" sz="2000" smtClean="0"/>
              <a:t>Badania nad rozwojem wymagają studiów nad </a:t>
            </a:r>
            <a:r>
              <a:rPr lang="pl-PL" sz="2000" b="1" smtClean="0"/>
              <a:t>swoistym</a:t>
            </a:r>
            <a:r>
              <a:rPr lang="pl-PL" sz="2000" smtClean="0"/>
              <a:t> prawem rozwoju (nie dającym się wyprowadzić z ewolucjonizmu)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Pojmowanie rozwoju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1536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pl-PL" sz="2000" b="1" smtClean="0"/>
              <a:t>Przykłady pojmowania rozwoju w tradycji spencerowskiej:</a:t>
            </a:r>
            <a:endParaRPr lang="pl-PL" sz="1600" smtClean="0"/>
          </a:p>
          <a:p>
            <a:pPr eaLnBrk="1" hangingPunct="1"/>
            <a:r>
              <a:rPr lang="pl-PL" sz="1800" smtClean="0"/>
              <a:t>„Rozwój człowieka cechują zmiany posiadające określony kierunek: prowadzą one do zapewnienia jednostce coraz lepszej równowagi z otoczeniem, do doskonalenia form regulacji jej stosunku ze środowiskiem. Mają one zatem charakter zmian postępowych, progresywnych” (Przetacznik-Gierowska, Makiełło-Jarża, 1985, s. 23).</a:t>
            </a:r>
          </a:p>
          <a:p>
            <a:pPr eaLnBrk="1" hangingPunct="1"/>
            <a:r>
              <a:rPr lang="pl-PL" sz="1800" smtClean="0"/>
              <a:t>Na pytanie, ku czemu rozwój zmierza, „ Ogólna odpowiedź może brzmieć tak: rozwój zmierza ku większemu zróżnicowaniu, ku większemu uporządkowaniu i lepszej integracji, co w rezultacie daje wzrastającą samodzielność w zaspokajaniu potrzeb istotnych w kolejnych okresach życia.” (Brzezińska, 2000, s. 63-65).</a:t>
            </a:r>
          </a:p>
          <a:p>
            <a:pPr eaLnBrk="1" hangingPunct="1"/>
            <a:r>
              <a:rPr lang="pl-PL" sz="1800" smtClean="0"/>
              <a:t>Posługując się terminem rozwój „[...]  mamy zwykle na myśli proces, stosunkowo długotrwały, w toku którego dokonują się kierunkowe, prawidłowo po sobie następujące zmiany, prowadzące od form czy stanów niższych, prostszych, słabiej zorganizowanych, do wyższych, bardziej złożonych, lepiej zorganizowanych. Zgodnie z takim rozumieniem najistotniejsze cechy zmian rozwojowych stanowią kierunkowość i progresywność. [....] Rozwój jest więc synonimem postępu.” (Matczak, 2003, s. 10).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Pojmowanie rozwoju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1638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pl-PL" sz="2400" smtClean="0"/>
              <a:t>     </a:t>
            </a:r>
            <a:r>
              <a:rPr lang="pl-PL" sz="2800" smtClean="0"/>
              <a:t>Krystyna Zamiara (1988) ponad 20 lat temu wyraziła zdziwienie, że spencerowskie kryteria rozwoju tak długo utrzymują się w nauce. </a:t>
            </a:r>
          </a:p>
          <a:p>
            <a:pPr eaLnBrk="1" hangingPunct="1">
              <a:buFont typeface="Arial" charset="0"/>
              <a:buNone/>
            </a:pPr>
            <a:endParaRPr lang="pl-PL" sz="2400" smtClean="0"/>
          </a:p>
          <a:p>
            <a:pPr eaLnBrk="1" hangingPunct="1">
              <a:buFont typeface="Arial" charset="0"/>
              <a:buNone/>
            </a:pPr>
            <a:r>
              <a:rPr lang="pl-PL" sz="2400" smtClean="0"/>
              <a:t>     </a:t>
            </a:r>
            <a:r>
              <a:rPr lang="pl-PL" sz="2400" i="1" smtClean="0"/>
              <a:t>Dlaczego do dziś przez rozwój rozumie się najczęściej wzrastające różnicowanie i wewnętrzne integrowanie układu danego typu? Dlaczego nie nazywa się rozwojem czegoś odwrotnego [...], dlaczego  stabilizacja w czasie pewnej własności globalnej (stanu globalnego) wbrew zakłóceniom nie jest traktowana jako rozwój, albo wręcz przejście od heteronomiczności do homogeniczności? </a:t>
            </a:r>
            <a:r>
              <a:rPr lang="pl-PL" sz="2400" smtClean="0"/>
              <a:t>(s. 30).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mtClean="0"/>
              <a:t>Natura rozwoju</a:t>
            </a:r>
            <a:br>
              <a:rPr lang="pl-PL" smtClean="0"/>
            </a:br>
            <a:r>
              <a:rPr lang="pl-PL" sz="2800" smtClean="0"/>
              <a:t>Pojmowanie rozwoju</a:t>
            </a:r>
            <a:br>
              <a:rPr lang="pl-PL" sz="2800" smtClean="0"/>
            </a:br>
            <a:r>
              <a:rPr lang="pl-PL" sz="2800" smtClean="0"/>
              <a:t>_____________________________________________</a:t>
            </a:r>
          </a:p>
        </p:txBody>
      </p:sp>
      <p:sp>
        <p:nvSpPr>
          <p:cNvPr id="17411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pl-PL" sz="2800" b="1" smtClean="0"/>
              <a:t>    Powodem utrzymywania spencerowskich kryteriów rozwoju jest</a:t>
            </a:r>
            <a:r>
              <a:rPr lang="pl-PL" sz="2400" smtClean="0"/>
              <a:t>:</a:t>
            </a:r>
          </a:p>
          <a:p>
            <a:pPr eaLnBrk="1" hangingPunct="1"/>
            <a:r>
              <a:rPr lang="pl-PL" sz="2400" smtClean="0"/>
              <a:t> </a:t>
            </a:r>
            <a:r>
              <a:rPr lang="pl-PL" sz="2400" b="1" smtClean="0"/>
              <a:t>teleologizm</a:t>
            </a:r>
            <a:r>
              <a:rPr lang="pl-PL" sz="2400" smtClean="0"/>
              <a:t>, czyli przekonanie, że procesy rozwojowe w przyrodzie zmierzają w kierunku jakiegoś finalnego celu, co miesza opisowe aspekty rozwoju z wartościowaniem zmian rozwojowych (Zamiara, 1988). </a:t>
            </a:r>
          </a:p>
          <a:p>
            <a:pPr eaLnBrk="1" hangingPunct="1"/>
            <a:r>
              <a:rPr lang="pl-PL" sz="2400" smtClean="0"/>
              <a:t>koncentracja uwagi na </a:t>
            </a:r>
            <a:r>
              <a:rPr lang="pl-PL" sz="2400" b="1" smtClean="0"/>
              <a:t>skutkach</a:t>
            </a:r>
            <a:r>
              <a:rPr lang="pl-PL" sz="2400" smtClean="0"/>
              <a:t> przekształceń rozwojowych, których ocena jest zależna od założeń teoretycznych, przyjmowanych dość dowolnie przez badaczy. </a:t>
            </a:r>
          </a:p>
          <a:p>
            <a:pPr eaLnBrk="1" hangingPunct="1">
              <a:buFont typeface="Arial" charset="0"/>
              <a:buNone/>
            </a:pPr>
            <a:r>
              <a:rPr lang="pl-PL" sz="2400" smtClean="0"/>
              <a:t>     </a:t>
            </a:r>
            <a:r>
              <a:rPr lang="pl-PL" sz="2400" b="1" smtClean="0"/>
              <a:t>W konsekwencji</a:t>
            </a:r>
            <a:r>
              <a:rPr lang="pl-PL" sz="2400" smtClean="0"/>
              <a:t>, rozwój definiowany jako proces ukierunkowanych zmian progresywnych jest pojęciem wieloznacznym.</a:t>
            </a:r>
          </a:p>
          <a:p>
            <a:pPr eaLnBrk="1" hangingPunct="1"/>
            <a:endParaRPr lang="pl-PL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Pojmowanie rozwoju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18435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None/>
            </a:pPr>
            <a:r>
              <a:rPr lang="pl-PL" dirty="0" smtClean="0"/>
              <a:t>    Rozwój jako proces systematycznych zmian zachodzących w czasie całego życia organizmu</a:t>
            </a:r>
          </a:p>
          <a:p>
            <a:pPr>
              <a:buFont typeface="Arial" charset="0"/>
              <a:buNone/>
            </a:pPr>
            <a:r>
              <a:rPr lang="pl-PL" sz="2400" dirty="0" smtClean="0"/>
              <a:t>     Przykłady </a:t>
            </a:r>
            <a:r>
              <a:rPr lang="pl-PL" sz="2400" dirty="0" err="1" smtClean="0"/>
              <a:t>operacjonalizacji</a:t>
            </a:r>
            <a:r>
              <a:rPr lang="pl-PL" sz="2400" dirty="0" smtClean="0"/>
              <a:t> pojęcia zmiany:</a:t>
            </a:r>
          </a:p>
          <a:p>
            <a:pPr marL="914400" lvl="1" indent="-457200">
              <a:buFont typeface="Arial" charset="0"/>
              <a:buAutoNum type="arabicParenBoth"/>
            </a:pPr>
            <a:r>
              <a:rPr lang="pl-PL" sz="2200" dirty="0" smtClean="0"/>
              <a:t>Różnica w stanie obiektu w dwóch różnych punktach czasu:    </a:t>
            </a:r>
            <a:r>
              <a:rPr lang="pl-PL" sz="2200" b="1" i="1" dirty="0" err="1" smtClean="0"/>
              <a:t>Zx</a:t>
            </a:r>
            <a:r>
              <a:rPr lang="pl-PL" sz="2200" b="1" i="1" dirty="0" smtClean="0"/>
              <a:t> = f(</a:t>
            </a:r>
            <a:r>
              <a:rPr lang="pl-PL" sz="2200" b="1" dirty="0" smtClean="0"/>
              <a:t>S</a:t>
            </a:r>
            <a:r>
              <a:rPr lang="pl-PL" sz="2200" b="1" i="1" dirty="0" smtClean="0"/>
              <a:t>x</a:t>
            </a:r>
            <a:r>
              <a:rPr lang="pl-PL" sz="2200" b="1" dirty="0" smtClean="0"/>
              <a:t>T</a:t>
            </a:r>
            <a:r>
              <a:rPr lang="pl-PL" sz="2200" b="1" i="1" baseline="-25000" dirty="0" smtClean="0"/>
              <a:t>2</a:t>
            </a:r>
            <a:r>
              <a:rPr lang="pl-PL" sz="2200" b="1" i="1" dirty="0" smtClean="0"/>
              <a:t> – </a:t>
            </a:r>
            <a:r>
              <a:rPr lang="pl-PL" sz="2200" b="1" dirty="0" smtClean="0"/>
              <a:t>S</a:t>
            </a:r>
            <a:r>
              <a:rPr lang="pl-PL" sz="2200" b="1" i="1" dirty="0" smtClean="0"/>
              <a:t>x</a:t>
            </a:r>
            <a:r>
              <a:rPr lang="pl-PL" sz="2200" b="1" dirty="0" smtClean="0"/>
              <a:t>T</a:t>
            </a:r>
            <a:r>
              <a:rPr lang="pl-PL" sz="2200" b="1" i="1" baseline="-25000" dirty="0" smtClean="0"/>
              <a:t>1</a:t>
            </a:r>
            <a:r>
              <a:rPr lang="pl-PL" sz="2200" b="1" i="1" dirty="0" smtClean="0"/>
              <a:t>)</a:t>
            </a:r>
            <a:r>
              <a:rPr lang="pl-PL" sz="2200" dirty="0" smtClean="0"/>
              <a:t>,</a:t>
            </a:r>
            <a:r>
              <a:rPr lang="pl-PL" sz="2400" dirty="0" smtClean="0"/>
              <a:t>                                                                   </a:t>
            </a:r>
            <a:r>
              <a:rPr lang="pl-PL" sz="1800" dirty="0" smtClean="0"/>
              <a:t>gdzie: Z oznacza zmianę, x – badane zjawisko, S – stan badanego zjawiska, a T</a:t>
            </a:r>
            <a:r>
              <a:rPr lang="pl-PL" sz="1800" baseline="-25000" dirty="0" smtClean="0"/>
              <a:t>1 </a:t>
            </a:r>
            <a:r>
              <a:rPr lang="pl-PL" sz="1800" dirty="0" smtClean="0"/>
              <a:t>i T</a:t>
            </a:r>
            <a:r>
              <a:rPr lang="pl-PL" sz="1800" baseline="-25000" dirty="0" smtClean="0"/>
              <a:t>2 </a:t>
            </a:r>
            <a:r>
              <a:rPr lang="pl-PL" sz="1800" dirty="0" smtClean="0"/>
              <a:t>– dwa różne punkty czasu pomiaru (</a:t>
            </a:r>
            <a:r>
              <a:rPr lang="pl-PL" sz="1800" dirty="0" err="1" smtClean="0"/>
              <a:t>Tyszkowa</a:t>
            </a:r>
            <a:r>
              <a:rPr lang="pl-PL" sz="1800" dirty="0" smtClean="0"/>
              <a:t>, 1988)</a:t>
            </a:r>
          </a:p>
          <a:p>
            <a:pPr marL="914400" lvl="1" indent="-457200">
              <a:buFont typeface="Arial" charset="0"/>
              <a:buAutoNum type="arabicParenBoth"/>
            </a:pPr>
            <a:r>
              <a:rPr lang="pl-PL" sz="2200" dirty="0" smtClean="0"/>
              <a:t>Różnica w odległości aktualnego stanu (właściwości) osoby do stanu (właściwości) docelowego w geometrycznej czasoprzestrzeni dynamicznego systemu:    </a:t>
            </a:r>
            <a:r>
              <a:rPr lang="pl-PL" sz="2200" b="1" dirty="0" err="1" smtClean="0"/>
              <a:t>∆D</a:t>
            </a:r>
            <a:r>
              <a:rPr lang="pl-PL" sz="2200" b="1" dirty="0" smtClean="0"/>
              <a:t>/</a:t>
            </a:r>
            <a:r>
              <a:rPr lang="pl-PL" sz="2200" b="1" dirty="0" err="1" smtClean="0"/>
              <a:t>∆t</a:t>
            </a:r>
            <a:r>
              <a:rPr lang="pl-PL" sz="2200" b="1" dirty="0" smtClean="0"/>
              <a:t> = A</a:t>
            </a:r>
            <a:r>
              <a:rPr lang="pl-PL" sz="2200" dirty="0" smtClean="0"/>
              <a:t> </a:t>
            </a:r>
            <a:r>
              <a:rPr lang="pl-PL" sz="2000" dirty="0" smtClean="0"/>
              <a:t>                          </a:t>
            </a:r>
          </a:p>
          <a:p>
            <a:pPr marL="914400" lvl="1" indent="-457200">
              <a:buNone/>
            </a:pPr>
            <a:r>
              <a:rPr lang="pl-PL" sz="2000" dirty="0" smtClean="0"/>
              <a:t>       </a:t>
            </a:r>
            <a:r>
              <a:rPr lang="pl-PL" sz="1800" dirty="0" smtClean="0"/>
              <a:t>gdzie: </a:t>
            </a:r>
            <a:r>
              <a:rPr lang="pl-PL" sz="1800" dirty="0" err="1" smtClean="0"/>
              <a:t>∆D</a:t>
            </a:r>
            <a:r>
              <a:rPr lang="pl-PL" sz="1800" dirty="0" smtClean="0"/>
              <a:t> opisuje odległość stanu aktualnego do stanu docelowego w interwale czasu </a:t>
            </a:r>
            <a:r>
              <a:rPr lang="pl-PL" sz="1800" dirty="0" err="1" smtClean="0"/>
              <a:t>∆t</a:t>
            </a:r>
            <a:r>
              <a:rPr lang="pl-PL" sz="1800" dirty="0" smtClean="0"/>
              <a:t> (</a:t>
            </a:r>
            <a:r>
              <a:rPr lang="pl-PL" sz="1800" dirty="0" err="1" smtClean="0"/>
              <a:t>Kunnen</a:t>
            </a:r>
            <a:r>
              <a:rPr lang="pl-PL" sz="1800" dirty="0" smtClean="0"/>
              <a:t>, </a:t>
            </a:r>
            <a:r>
              <a:rPr lang="pl-PL" sz="1800" dirty="0" err="1" smtClean="0"/>
              <a:t>Bosma</a:t>
            </a:r>
            <a:r>
              <a:rPr lang="pl-PL" sz="1800" dirty="0" smtClean="0"/>
              <a:t>, Van </a:t>
            </a:r>
            <a:r>
              <a:rPr lang="pl-PL" sz="1800" dirty="0" err="1" smtClean="0"/>
              <a:t>Geert</a:t>
            </a:r>
            <a:r>
              <a:rPr lang="pl-PL" sz="1800" dirty="0" smtClean="0"/>
              <a:t>, 2001).</a:t>
            </a:r>
            <a:r>
              <a:rPr lang="pl-PL" sz="2000" dirty="0" smtClean="0"/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19459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71500" indent="-514350">
              <a:buFont typeface="Arial" charset="0"/>
              <a:buAutoNum type="arabicParenBoth"/>
            </a:pPr>
            <a:r>
              <a:rPr lang="pl-PL" b="1" dirty="0" smtClean="0"/>
              <a:t>Ukierunkowanie/brak ukierunkowania</a:t>
            </a:r>
          </a:p>
          <a:p>
            <a:pPr marL="971550" lvl="1" indent="-514350"/>
            <a:r>
              <a:rPr lang="pl-PL" sz="2600" dirty="0" smtClean="0"/>
              <a:t>Przebieg zmian wyraża stopniowe zbliżanie się do określonych stanów, uznanych z jakiegoś względu za idealne czy optymalne, traktowane jako cele, którym podporządkowane są jakościowe przekształcenia, przebiegające w uniwersalnej, nieodwracalnej i z natury koniecznej sekwencji. </a:t>
            </a:r>
          </a:p>
          <a:p>
            <a:pPr marL="971550" lvl="1" indent="-514350"/>
            <a:r>
              <a:rPr lang="pl-PL" sz="2400" dirty="0" smtClean="0"/>
              <a:t>Cele ukierunkowujące rozwój mogą dotyczyć:</a:t>
            </a:r>
          </a:p>
          <a:p>
            <a:pPr marL="1371600" lvl="2" indent="-514350"/>
            <a:r>
              <a:rPr lang="pl-PL" dirty="0" smtClean="0"/>
              <a:t>Struktur (np. model pamięci czy mowy dorosłych)</a:t>
            </a:r>
          </a:p>
          <a:p>
            <a:pPr marL="1371600" lvl="2" indent="-514350"/>
            <a:r>
              <a:rPr lang="pl-PL" dirty="0" smtClean="0"/>
              <a:t>Treści (np. zasada rozwojowa Spencera)</a:t>
            </a:r>
          </a:p>
          <a:p>
            <a:pPr marL="1371600" lvl="2" indent="-514350"/>
            <a:r>
              <a:rPr lang="pl-PL" dirty="0" smtClean="0"/>
              <a:t>Funkcji (np. model równoważenia Piageta)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048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pl-PL" smtClean="0"/>
              <a:t>Rozwój jest ciągłym procesem zmian nieliniowych, przebiegających w wielu możliwych kierunkach, bowiem:</a:t>
            </a:r>
          </a:p>
          <a:p>
            <a:pPr lvl="2"/>
            <a:r>
              <a:rPr lang="pl-PL" smtClean="0"/>
              <a:t> W każdym punkcie ontogenezy może pojawić się „nowość”, wymagająca „nowej” adaptacji (Baer)</a:t>
            </a:r>
          </a:p>
          <a:p>
            <a:pPr lvl="2"/>
            <a:r>
              <a:rPr lang="pl-PL" smtClean="0"/>
              <a:t>Stałe zakłócenia w stanie otoczenia i w stanie osoby   (P-E) wymagają zrównoważenia/dopasowania z punktu widzenia celów bieżącej sytuacji (Lewin)</a:t>
            </a:r>
          </a:p>
          <a:p>
            <a:pPr lvl="2"/>
            <a:r>
              <a:rPr lang="pl-PL" smtClean="0"/>
              <a:t>W ujęciu tym, celami rozwojowymi są nie dające się łatwo przewidzieć  przyszłe adaptacje, a nie zakładane stany finalne (Overton).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  <a:endParaRPr lang="pl-PL" smtClean="0"/>
          </a:p>
        </p:txBody>
      </p:sp>
      <p:sp>
        <p:nvSpPr>
          <p:cNvPr id="21507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Arial" charset="0"/>
              <a:buNone/>
            </a:pPr>
            <a:r>
              <a:rPr lang="pl-PL" b="1" smtClean="0"/>
              <a:t>(2) Progresywność</a:t>
            </a:r>
          </a:p>
          <a:p>
            <a:pPr>
              <a:buFont typeface="Arial" charset="0"/>
              <a:buNone/>
            </a:pPr>
            <a:r>
              <a:rPr lang="pl-PL" sz="2800" smtClean="0"/>
              <a:t>    Rozwój przebiega w wielu kierunkach, ale zmianami rozwojowymi są tylko takie, które wyrażają „przechodzenie” od stanu niższego do wyższego, od tego, co „gorsze” ku temu, co </a:t>
            </a:r>
            <a:r>
              <a:rPr lang="pl-PL" smtClean="0"/>
              <a:t>„lepsze”.  </a:t>
            </a:r>
          </a:p>
          <a:p>
            <a:pPr lvl="1"/>
            <a:r>
              <a:rPr lang="pl-PL" sz="2200" b="1" smtClean="0"/>
              <a:t>Przyrost ilościowy</a:t>
            </a:r>
            <a:r>
              <a:rPr lang="pl-PL" sz="2200" smtClean="0"/>
              <a:t>: kumulacja doświadczenia lub efektów uczenia się (zakres słów, wiedzy, pamięci, umiejętności, itp.)</a:t>
            </a:r>
          </a:p>
          <a:p>
            <a:pPr lvl="1"/>
            <a:r>
              <a:rPr lang="pl-PL" sz="2200" b="1" smtClean="0"/>
              <a:t>Osiąganie standardu</a:t>
            </a:r>
            <a:r>
              <a:rPr lang="pl-PL" sz="2200" smtClean="0"/>
              <a:t>: przekształcenia jakościowe wyrażające zbliżanie się do stanów uznawanych z jakichś względów za optymalne, idealne lub normatywne, jako standardów rozwojowych (wywiedzionych z teorii i danych empirycznych)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2531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None/>
            </a:pPr>
            <a:r>
              <a:rPr lang="pl-PL" smtClean="0"/>
              <a:t>    </a:t>
            </a:r>
            <a:r>
              <a:rPr lang="pl-PL" sz="2800" smtClean="0"/>
              <a:t>Stosowane w ocenie wartości rozwojowej kryteria są niezadawalające:</a:t>
            </a:r>
          </a:p>
          <a:p>
            <a:pPr lvl="1"/>
            <a:r>
              <a:rPr lang="pl-PL" sz="2400" smtClean="0"/>
              <a:t>Analiza z punktu widzenia przyrostu, redukuje wiedzę do ilościowych aspektów zjawisk rozwojowych</a:t>
            </a:r>
          </a:p>
          <a:p>
            <a:pPr lvl="1"/>
            <a:r>
              <a:rPr lang="pl-PL" sz="2400" smtClean="0"/>
              <a:t>Analiza z punktu widzenia standardów, daje dużą swobodę w wyborze przez badacza teorii filozoficznej, psychologicznej lub skali rozwojowej, definiujących standard rozwojowy</a:t>
            </a:r>
          </a:p>
          <a:p>
            <a:pPr lvl="1">
              <a:buFont typeface="Arial" charset="0"/>
              <a:buNone/>
            </a:pPr>
            <a:r>
              <a:rPr lang="pl-PL" sz="2400" smtClean="0"/>
              <a:t>    </a:t>
            </a:r>
            <a:r>
              <a:rPr lang="pl-PL" sz="2400" b="1" smtClean="0"/>
              <a:t>W efekcie, takie same zmiany w zachowaniu dziecka mogą być różnie rozumiane i interpretowane</a:t>
            </a:r>
          </a:p>
          <a:p>
            <a:pPr lvl="1">
              <a:buFont typeface="Arial" charset="0"/>
              <a:buNone/>
            </a:pPr>
            <a:endParaRPr lang="pl-PL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355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pl-PL" dirty="0" smtClean="0"/>
              <a:t>   </a:t>
            </a:r>
          </a:p>
          <a:p>
            <a:pPr>
              <a:buFont typeface="Arial" charset="0"/>
              <a:buNone/>
            </a:pPr>
            <a:r>
              <a:rPr lang="pl-PL" dirty="0" smtClean="0"/>
              <a:t>  </a:t>
            </a:r>
          </a:p>
          <a:p>
            <a:pPr>
              <a:buFont typeface="Arial" charset="0"/>
              <a:buNone/>
            </a:pPr>
            <a:endParaRPr lang="pl-PL" dirty="0" smtClean="0"/>
          </a:p>
          <a:p>
            <a:pPr>
              <a:buFont typeface="Arial" charset="0"/>
              <a:buNone/>
            </a:pPr>
            <a:r>
              <a:rPr lang="pl-PL" dirty="0" smtClean="0"/>
              <a:t> Rozwoju nie można utożsamiać z postępem i </a:t>
            </a:r>
          </a:p>
          <a:p>
            <a:pPr>
              <a:buFont typeface="Arial" charset="0"/>
              <a:buNone/>
            </a:pPr>
            <a:r>
              <a:rPr lang="pl-PL" dirty="0" smtClean="0"/>
              <a:t> i/lub monolitycznym procesem zmian wyłącznie progresywnych (</a:t>
            </a:r>
            <a:r>
              <a:rPr lang="pl-PL" dirty="0" err="1" smtClean="0"/>
              <a:t>Baltes</a:t>
            </a:r>
            <a:r>
              <a:rPr lang="pl-PL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457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Arial" charset="0"/>
              <a:buAutoNum type="arabicParenBoth" startAt="3"/>
            </a:pPr>
            <a:r>
              <a:rPr lang="pl-PL" b="1" smtClean="0"/>
              <a:t>Ciągłość</a:t>
            </a:r>
          </a:p>
          <a:p>
            <a:pPr marL="914400" lvl="1" indent="-514350"/>
            <a:r>
              <a:rPr lang="pl-PL" smtClean="0"/>
              <a:t>Istotą koncepcji ciągłości jest przekonanie o stałości psychologicznych właściwości w czasie (ich korelacja, zgodność), pozwalająca przewidzieć naturę przekształceń i zachowania jednostki w przyszłym rozwoju.</a:t>
            </a:r>
          </a:p>
          <a:p>
            <a:pPr marL="514350" indent="-514350">
              <a:buFont typeface="Arial" charset="0"/>
              <a:buNone/>
            </a:pPr>
            <a:r>
              <a:rPr lang="pl-PL" sz="2400" smtClean="0"/>
              <a:t>        Dwa podstawowe znaczenia pojęcia ciągłości:</a:t>
            </a:r>
          </a:p>
          <a:p>
            <a:pPr marL="914400" lvl="1" indent="-514350"/>
            <a:r>
              <a:rPr lang="pl-PL" sz="2000" b="1" smtClean="0"/>
              <a:t>Ciągłość absolutna</a:t>
            </a:r>
            <a:r>
              <a:rPr lang="pl-PL" sz="2000" smtClean="0"/>
              <a:t>: stopień, w jakim określone właściwości pozostają stałe w czasie</a:t>
            </a:r>
            <a:r>
              <a:rPr lang="pl-PL" sz="2000" b="1" smtClean="0"/>
              <a:t> </a:t>
            </a:r>
          </a:p>
          <a:p>
            <a:pPr marL="914400" lvl="1" indent="-514350"/>
            <a:r>
              <a:rPr lang="pl-PL" sz="2000" b="1" smtClean="0"/>
              <a:t>Ciągłość względna</a:t>
            </a:r>
            <a:r>
              <a:rPr lang="pl-PL" sz="2000" smtClean="0"/>
              <a:t>: stopień, w jakim pozycja danej osoby w pomiarze określonej zmiennej jest stała w czasie, względem innych osób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560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pl-PL" sz="2800" smtClean="0"/>
              <a:t>    Przekonanie o ciągłości odwołuje się głównie do dwóch założeń, że :</a:t>
            </a:r>
          </a:p>
          <a:p>
            <a:pPr lvl="1"/>
            <a:r>
              <a:rPr lang="pl-PL" sz="2400" smtClean="0"/>
              <a:t> rodzimy się z odziedziczonymi właściwościami, które nie są podatne na wpływy indywidualnego doświadczenia (często na gruncie teorii inteligencji)</a:t>
            </a:r>
          </a:p>
          <a:p>
            <a:pPr lvl="1"/>
            <a:r>
              <a:rPr lang="pl-PL" sz="2400" smtClean="0"/>
              <a:t>wczesne doświadczenia wywołują  nieodwracalne skutki w dalszym rozwoju jednostki (ortodoksyjny behawioryzm i psychoanaliza, ale także późniejsze koncepcje, np. wdrukowania Lorenza i przywiązania Bowlby’ego)</a:t>
            </a:r>
          </a:p>
          <a:p>
            <a:pPr lvl="1">
              <a:buFont typeface="Arial" charset="0"/>
              <a:buNone/>
            </a:pPr>
            <a:r>
              <a:rPr lang="pl-PL" sz="2400" smtClean="0"/>
              <a:t>Sprawa nie jest jednak prosta, bo: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6627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Arial" charset="0"/>
              <a:buNone/>
            </a:pPr>
            <a:r>
              <a:rPr lang="pl-PL" sz="2400" dirty="0" smtClean="0"/>
              <a:t>     Inteligencja traktowana jest zwykle jako stała właściwość od narodzin do śmierci: na podstawie IQ w dzieciństwie można przewidzieć osiągnięcia intelektualne w dorosłości.</a:t>
            </a:r>
          </a:p>
          <a:p>
            <a:pPr>
              <a:buFont typeface="Arial" charset="0"/>
              <a:buNone/>
            </a:pPr>
            <a:r>
              <a:rPr lang="pl-PL" sz="2400" dirty="0" smtClean="0"/>
              <a:t>Ale….</a:t>
            </a:r>
          </a:p>
          <a:p>
            <a:pPr>
              <a:buFontTx/>
              <a:buChar char="-"/>
            </a:pPr>
            <a:r>
              <a:rPr lang="pl-PL" sz="2200" dirty="0" smtClean="0"/>
              <a:t>Poziom inteligencji jednostki w różnym wieku wykazuje duży stopień fluktuacji, a współczynniki stałości w różnych badaniach  kształtują się w różnych badaniach w zależności od sposobu pomiaru i mogą ulegać zmianie pod wpływem czynników środowiskowych</a:t>
            </a:r>
          </a:p>
          <a:p>
            <a:pPr>
              <a:buFontTx/>
              <a:buChar char="-"/>
            </a:pPr>
            <a:r>
              <a:rPr lang="pl-PL" sz="2200" dirty="0" smtClean="0"/>
              <a:t>Pomiar wczesnych kompetencji do przetwarzania poznawczego (paradygmat habituacji i fiksacji wzroku) jest lepszym predyktorem późniejszego rozwoju niż ilorazy rozwojowe  w pomiarze tradycyjnymi testami (</a:t>
            </a:r>
            <a:r>
              <a:rPr lang="pl-PL" sz="2200" dirty="0" err="1" smtClean="0"/>
              <a:t>Hunt</a:t>
            </a:r>
            <a:r>
              <a:rPr lang="pl-PL" sz="2200" dirty="0" smtClean="0"/>
              <a:t>, 1980; </a:t>
            </a:r>
            <a:r>
              <a:rPr lang="pl-PL" sz="2200" dirty="0" err="1" smtClean="0"/>
              <a:t>Slater</a:t>
            </a:r>
            <a:r>
              <a:rPr lang="pl-PL" sz="2200" dirty="0" smtClean="0"/>
              <a:t> i in., 1999; Sternberg i in., 2001; </a:t>
            </a:r>
            <a:r>
              <a:rPr lang="pl-PL" sz="2200" dirty="0" err="1" smtClean="0"/>
              <a:t>Nęcka</a:t>
            </a:r>
            <a:r>
              <a:rPr lang="pl-PL" sz="2200" dirty="0" smtClean="0"/>
              <a:t>, 2003, i in.).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 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7651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None/>
            </a:pPr>
            <a:r>
              <a:rPr lang="pl-PL" sz="2400" smtClean="0"/>
              <a:t>     W badaniach nad przywiązaniem zakłada się, że brak lub niewłaściwe przywiązanie dziecka z rodzicami (opiekunami) prowadzi do zakłóceń rozwoju i czasami nieodwracalnych skutków w późniejszym wieku.</a:t>
            </a:r>
          </a:p>
          <a:p>
            <a:pPr>
              <a:buFont typeface="Arial" charset="0"/>
              <a:buNone/>
            </a:pPr>
            <a:r>
              <a:rPr lang="pl-PL" sz="2400" smtClean="0"/>
              <a:t>Ale…..</a:t>
            </a:r>
          </a:p>
          <a:p>
            <a:pPr>
              <a:buFont typeface="Arial" charset="0"/>
              <a:buNone/>
            </a:pPr>
            <a:r>
              <a:rPr lang="pl-PL" sz="2400" smtClean="0"/>
              <a:t>     W przeciwieństwie do badań retrospektywnych, badania podłużne dowodzą, że:</a:t>
            </a:r>
          </a:p>
          <a:p>
            <a:pPr lvl="1"/>
            <a:r>
              <a:rPr lang="pl-PL" sz="2000" smtClean="0"/>
              <a:t>Nie wszystkie dzieci o początkowo nieufnych więziach są skazane na gorszy rozwój;</a:t>
            </a:r>
          </a:p>
          <a:p>
            <a:pPr lvl="1"/>
            <a:r>
              <a:rPr lang="pl-PL" sz="2000" smtClean="0"/>
              <a:t>Zdarza się, że dzieci doświadczające ufne związane, pod wpływem późniejszych zmian w relacjach z rodzicami, kolegami czy nauczycielami, mają trudności z przystosowaniem (Golberg, 2000; Grossmann i in., 2005). </a:t>
            </a:r>
            <a:r>
              <a:rPr lang="pl-PL" smtClean="0"/>
              <a:t> </a:t>
            </a:r>
          </a:p>
          <a:p>
            <a:pPr>
              <a:buFont typeface="Arial" charset="0"/>
              <a:buNone/>
            </a:pPr>
            <a:endParaRPr lang="pl-PL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8675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None/>
            </a:pPr>
            <a:r>
              <a:rPr lang="pl-PL" b="1" smtClean="0"/>
              <a:t>(4) Stadialność</a:t>
            </a:r>
          </a:p>
          <a:p>
            <a:pPr lvl="1"/>
            <a:r>
              <a:rPr lang="pl-PL" sz="2400" smtClean="0"/>
              <a:t>W XX wieku współistniały dwa wpływowe modele przebiegu długofalowych zmian rozwojowych: </a:t>
            </a:r>
          </a:p>
          <a:p>
            <a:pPr lvl="1">
              <a:buFont typeface="Arial" charset="0"/>
              <a:buNone/>
            </a:pPr>
            <a:r>
              <a:rPr lang="pl-PL" sz="2400" b="1" smtClean="0"/>
              <a:t>    - stadialny</a:t>
            </a:r>
            <a:r>
              <a:rPr lang="pl-PL" sz="2400" smtClean="0"/>
              <a:t> (uniwersalnej sekwencji przemian) oraz               - </a:t>
            </a:r>
            <a:r>
              <a:rPr lang="pl-PL" sz="2400" b="1" smtClean="0"/>
              <a:t>narastania</a:t>
            </a:r>
            <a:r>
              <a:rPr lang="pl-PL" sz="2400" smtClean="0"/>
              <a:t> (stałego  przyrostu wiedzy i umiejętności).   </a:t>
            </a:r>
          </a:p>
          <a:p>
            <a:pPr lvl="1"/>
            <a:r>
              <a:rPr lang="pl-PL" sz="2400" smtClean="0"/>
              <a:t>Najbardziej wpływowe teorie rozwoju preferowały model stadialny, zakładając, że ciągłą progresję podzielić można na dające się wyróżnić stadia (fazy), przy czym </a:t>
            </a:r>
            <a:r>
              <a:rPr lang="pl-PL" sz="2400" b="1" smtClean="0"/>
              <a:t>stadium</a:t>
            </a:r>
            <a:r>
              <a:rPr lang="pl-PL" sz="2400" smtClean="0"/>
              <a:t> pojmowane jest jako część tego procesu, którą charakteryzuje wyjątkowość całościowej organizacji (formy) danej aktywności w danym wieku. </a:t>
            </a:r>
            <a:endParaRPr lang="pl-PL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29699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1">
              <a:buFont typeface="Arial" charset="0"/>
              <a:buNone/>
            </a:pPr>
            <a:r>
              <a:rPr lang="pl-PL" sz="2400" smtClean="0"/>
              <a:t>    Atrakcyjność koncepcji stadium polega na tym, że wskazuje uniwersalne wzorce stabilności rozwojowej i wydaje się użyteczna z punktu widzenia predykcji zmian. Pod koniec XX wieku zaczęła jednak tracić zwolenników:</a:t>
            </a:r>
          </a:p>
          <a:p>
            <a:pPr lvl="1"/>
            <a:r>
              <a:rPr lang="pl-PL" sz="2000" smtClean="0"/>
              <a:t>Część badaczy uważa, że koncepcja stadium ma charakter wyłącznie teoretyczny  i spełnia jedynie funkcję opisową (stąd różnorodność)</a:t>
            </a:r>
          </a:p>
          <a:p>
            <a:pPr lvl="1"/>
            <a:r>
              <a:rPr lang="pl-PL" sz="2000" smtClean="0"/>
              <a:t>Inni wskazują na dane empiryczne, które dowodzą, że stadia nieadekwatnie opisują przebieg zmian rozwojowych (np. krytyka koncepcji J.Piageta: Donaldson, 1986; Pascual-Leone, 1987). </a:t>
            </a:r>
          </a:p>
          <a:p>
            <a:pPr lvl="1"/>
            <a:r>
              <a:rPr lang="pl-PL" sz="2000" smtClean="0"/>
              <a:t>Pomija problem odstępstw od danej sekwencji zmian, np. w różnych kulturach, czy obszarach doświadczenia , oraz problem niespójności zmian w różnych dziedzinach rozwoju (Fisher, Bidell, 2006).    </a:t>
            </a:r>
            <a:r>
              <a:rPr lang="pl-PL" sz="2400" smtClean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3072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charset="0"/>
              <a:buNone/>
            </a:pPr>
            <a:r>
              <a:rPr lang="pl-PL" b="1" smtClean="0"/>
              <a:t>(5) Specyficzność dziedziny rozwoju</a:t>
            </a:r>
          </a:p>
          <a:p>
            <a:pPr>
              <a:buFont typeface="Arial" charset="0"/>
              <a:buNone/>
            </a:pPr>
            <a:r>
              <a:rPr lang="pl-PL" sz="2400" smtClean="0"/>
              <a:t>     Psychologiczne procesy nie organizują się w uniwersalne struktury, ale raczej oddzielnie, w ramach określonego obszaru i posiadają własną, oddzielną lokalizację w mózgu   </a:t>
            </a:r>
          </a:p>
          <a:p>
            <a:pPr lvl="1"/>
            <a:r>
              <a:rPr lang="pl-PL" sz="2000" smtClean="0"/>
              <a:t>Koncepcja „modułowości” Fodora (1983): różne aspekty poznania są reprezentowane w mózgu, działają według własnych zasad jako procesory określonego typu danych z środowiska</a:t>
            </a:r>
          </a:p>
          <a:p>
            <a:pPr lvl="1"/>
            <a:r>
              <a:rPr lang="pl-PL" sz="2000" smtClean="0"/>
              <a:t>Koncepcja „wrodzonego systemu umysłowego” (LAD) Chomsky’ego (1988): mówienie posiada właściwą sobie strukturę i działa wg. zasad, które różnią się od właściwości innych systemów, tj. widzenie czy liczenie.   </a:t>
            </a:r>
          </a:p>
          <a:p>
            <a:pPr lvl="1"/>
            <a:r>
              <a:rPr lang="pl-PL" sz="2000" smtClean="0"/>
              <a:t>Koncepcja „inteligencji wielorakiej” Gardnera (1999): wiele rodzajów inteligencji, tj. językowa, muzyczna, logiczno-matematyczna, przestrzenna, kinestetyczna, intra- oraz interpersonalna.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Cechy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3174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Koncepcja specyficzności dziedziny uwolniła badania od teorii stadium. W założeniu o lokalnej organizacji funkcji i jej rozwoju drzemie jednak niebezpieczeństwo, że:</a:t>
            </a:r>
          </a:p>
          <a:p>
            <a:pPr lvl="1"/>
            <a:r>
              <a:rPr lang="pl-PL" sz="2400" smtClean="0"/>
              <a:t>zbagatelizujemy fakt zmienności, jaka dokonuje się wraz z wiekiem w różnych obszarach funkcjonowania (dlaczego w danym wieku obserwujemy skupienia zmian strukturalnie i funkcjonalnie powiązanych, dlaczego zmiana na jednym poziomie organizacji systemu koreluje lub nie koreluje ze zmianami na innych poziomach)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Modele przebiegu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3277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pl-PL" smtClean="0"/>
              <a:t>(1) Mikro- i makro-rozwój</a:t>
            </a:r>
          </a:p>
          <a:p>
            <a:pPr lvl="1">
              <a:buFont typeface="Arial" charset="0"/>
              <a:buNone/>
            </a:pPr>
            <a:endParaRPr lang="pl-PL" smtClean="0"/>
          </a:p>
          <a:p>
            <a:pPr lvl="1">
              <a:buFont typeface="Arial" charset="0"/>
              <a:buNone/>
            </a:pPr>
            <a:r>
              <a:rPr lang="pl-PL" smtClean="0"/>
              <a:t>   Poznanie zmian w organizacji ludzkiego zachowania jest możliwe na poziomie mikro- i makroskopowym (Lewin, 1946). 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Modele przebiegu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33795" name="Symbol zastępczy tekstu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pl-PL" smtClean="0"/>
              <a:t>Poziom mikroskopowy</a:t>
            </a:r>
          </a:p>
        </p:txBody>
      </p:sp>
      <p:sp>
        <p:nvSpPr>
          <p:cNvPr id="33797" name="Symbol zastępczy tekstu 4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pl-PL" smtClean="0"/>
              <a:t>Poziom makroskopowy</a:t>
            </a:r>
          </a:p>
        </p:txBody>
      </p:sp>
      <p:sp>
        <p:nvSpPr>
          <p:cNvPr id="33796" name="Symbol zastępczy zawartości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u="sng" smtClean="0"/>
              <a:t>Ramy czasowe</a:t>
            </a:r>
            <a:r>
              <a:rPr lang="pl-PL" smtClean="0"/>
              <a:t>: badamy zmiany krótkotrwałe (w ms, sek., min., godz.)</a:t>
            </a:r>
          </a:p>
          <a:p>
            <a:r>
              <a:rPr lang="pl-PL" u="sng" smtClean="0"/>
              <a:t>Rozmiar zachowania</a:t>
            </a:r>
            <a:r>
              <a:rPr lang="pl-PL" smtClean="0"/>
              <a:t>: elementarne reakcje i czynności (RT, ruch gałek, dyskryminacja sylaby itp.)</a:t>
            </a:r>
          </a:p>
          <a:p>
            <a:r>
              <a:rPr lang="pl-PL" u="sng" smtClean="0"/>
              <a:t>Charakter sytuacji</a:t>
            </a:r>
            <a:r>
              <a:rPr lang="pl-PL" smtClean="0"/>
              <a:t>: dobrze określona sytuacja bezpośrednia (ekperymentalna).</a:t>
            </a:r>
          </a:p>
        </p:txBody>
      </p:sp>
      <p:sp>
        <p:nvSpPr>
          <p:cNvPr id="33798" name="Symbol zastępczy zawartości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u="sng" smtClean="0"/>
              <a:t>Ramy czasowe</a:t>
            </a:r>
            <a:r>
              <a:rPr lang="pl-PL" smtClean="0"/>
              <a:t>: badamy zmiany długotrwałe (w okresach tyg., mies., lat)</a:t>
            </a:r>
          </a:p>
          <a:p>
            <a:r>
              <a:rPr lang="pl-PL" u="sng" smtClean="0"/>
              <a:t>Rozmiar zachowania</a:t>
            </a:r>
            <a:r>
              <a:rPr lang="pl-PL" smtClean="0"/>
              <a:t>: złożone formy aktywności (rozumienie, uczenie się, kariery, drogi życia, itp.)</a:t>
            </a:r>
          </a:p>
          <a:p>
            <a:r>
              <a:rPr lang="pl-PL" u="sng" smtClean="0"/>
              <a:t>Charakter sytuacji</a:t>
            </a:r>
            <a:r>
              <a:rPr lang="pl-PL" smtClean="0"/>
              <a:t>: warunki naturalne , sytuacja życiowa lub sytuacja „w ogóle”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Modele przebiegu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3481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Ramy teoretyczne i metodologia badań nad mikro- i makro-zmianami kształtowały się i nadal kształtują niezależnie od siebie.</a:t>
            </a:r>
          </a:p>
          <a:p>
            <a:r>
              <a:rPr lang="pl-PL" smtClean="0"/>
              <a:t>Przyjęty przez badacza poziom analizy zmian wyznacza inne podejście oraz prowadzi do często do odmiennych stwierdzeń empirycznych (np. badania mikrogenetyczne </a:t>
            </a:r>
            <a:r>
              <a:rPr lang="pl-PL" i="1" smtClean="0"/>
              <a:t>vs</a:t>
            </a:r>
            <a:r>
              <a:rPr lang="pl-PL" smtClean="0"/>
              <a:t> nad trajektoriami rozwojowymi).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Natura rozwoju. </a:t>
            </a:r>
            <a:br>
              <a:rPr lang="pl-PL" dirty="0" smtClean="0"/>
            </a:br>
            <a:r>
              <a:rPr lang="pl-PL" sz="2400" dirty="0" smtClean="0"/>
              <a:t>Modele przebiegu zmian rozwojowych</a:t>
            </a:r>
            <a:br>
              <a:rPr lang="pl-PL" sz="2400" dirty="0" smtClean="0"/>
            </a:br>
            <a:r>
              <a:rPr lang="pl-PL" sz="2400" dirty="0" smtClean="0"/>
              <a:t>____________________________________________________</a:t>
            </a:r>
          </a:p>
        </p:txBody>
      </p:sp>
      <p:sp>
        <p:nvSpPr>
          <p:cNvPr id="3584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pl-PL" smtClean="0"/>
              <a:t>(2) Makroskopowe modele zmian:</a:t>
            </a:r>
          </a:p>
          <a:p>
            <a:pPr lvl="1"/>
            <a:r>
              <a:rPr lang="pl-PL" smtClean="0"/>
              <a:t>Fazowych </a:t>
            </a:r>
          </a:p>
          <a:p>
            <a:pPr lvl="1"/>
            <a:r>
              <a:rPr lang="pl-PL" smtClean="0"/>
              <a:t>Sekwencyjnych</a:t>
            </a:r>
          </a:p>
          <a:p>
            <a:pPr lvl="1"/>
            <a:r>
              <a:rPr lang="pl-PL" smtClean="0"/>
              <a:t>Cyklicznych</a:t>
            </a:r>
          </a:p>
          <a:p>
            <a:pPr lvl="1"/>
            <a:r>
              <a:rPr lang="pl-PL" smtClean="0"/>
              <a:t>Liniowych</a:t>
            </a:r>
          </a:p>
          <a:p>
            <a:pPr lvl="1"/>
            <a:r>
              <a:rPr lang="pl-PL" smtClean="0"/>
              <a:t>Wielokierunkowych</a:t>
            </a:r>
          </a:p>
          <a:p>
            <a:pPr lvl="1">
              <a:buFont typeface="Arial" charset="0"/>
              <a:buNone/>
            </a:pPr>
            <a:endParaRPr lang="pl-PL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 smtClean="0"/>
              <a:t>Natura rozwoju. </a:t>
            </a:r>
            <a:br>
              <a:rPr lang="pl-PL" sz="3200" dirty="0" smtClean="0"/>
            </a:br>
            <a:r>
              <a:rPr lang="pl-PL" sz="2400" dirty="0" smtClean="0"/>
              <a:t>Modele przebiegu zmian rozwojowych</a:t>
            </a:r>
            <a:endParaRPr lang="pl-PL" sz="2400" dirty="0"/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88840"/>
            <a:ext cx="7416823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 </a:t>
            </a:r>
            <a:br>
              <a:rPr lang="pl-PL" smtClean="0"/>
            </a:br>
            <a:r>
              <a:rPr lang="pl-PL" sz="2400" smtClean="0"/>
              <a:t>Modele przebiegu zmian rozwojowych</a:t>
            </a:r>
            <a:br>
              <a:rPr lang="pl-PL" sz="2400" smtClean="0"/>
            </a:br>
            <a:r>
              <a:rPr lang="pl-PL" sz="2400" smtClean="0"/>
              <a:t>____________________________________________________</a:t>
            </a:r>
          </a:p>
        </p:txBody>
      </p:sp>
      <p:sp>
        <p:nvSpPr>
          <p:cNvPr id="3686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pl-PL" smtClean="0"/>
              <a:t>(3) Mikroskopowe modele zmian:</a:t>
            </a:r>
          </a:p>
          <a:p>
            <a:pPr lvl="1"/>
            <a:r>
              <a:rPr lang="pl-PL" smtClean="0"/>
              <a:t> model stadialny „zmian rozciągniętych w czasie” (Flavell, 1976)</a:t>
            </a:r>
          </a:p>
          <a:p>
            <a:pPr lvl="1"/>
            <a:r>
              <a:rPr lang="pl-PL" smtClean="0"/>
              <a:t> model spiralny „zmian cykliczno-fazowych” (Gesell, 1946)</a:t>
            </a:r>
          </a:p>
          <a:p>
            <a:pPr lvl="1"/>
            <a:r>
              <a:rPr lang="pl-PL" smtClean="0"/>
              <a:t>Model „nakładających się fal” (Siegler,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2400" smtClean="0"/>
              <a:t>Modele przebiegu zmian makro-genetycznych (klasyczne)</a:t>
            </a:r>
            <a:br>
              <a:rPr lang="pl-PL" sz="2400" smtClean="0"/>
            </a:br>
            <a:r>
              <a:rPr lang="pl-PL" sz="2400" smtClean="0"/>
              <a:t> oraz zmian mikro-genetycznych </a:t>
            </a:r>
          </a:p>
        </p:txBody>
      </p:sp>
      <p:pic>
        <p:nvPicPr>
          <p:cNvPr id="3789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2988" y="1700213"/>
            <a:ext cx="2808287" cy="1657350"/>
          </a:xfrm>
          <a:noFill/>
        </p:spPr>
      </p:pic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1700213"/>
            <a:ext cx="3024188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Obraz 0" descr="rys4-czarno-bial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4292600"/>
            <a:ext cx="2808288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Wykres 2"/>
          <p:cNvPicPr>
            <a:picLocks noChangeArrowheads="1"/>
          </p:cNvPicPr>
          <p:nvPr/>
        </p:nvPicPr>
        <p:blipFill>
          <a:blip r:embed="rId5" cstate="print"/>
          <a:srcRect b="-17"/>
          <a:stretch>
            <a:fillRect/>
          </a:stretch>
        </p:blipFill>
        <p:spPr bwMode="auto">
          <a:xfrm>
            <a:off x="5148263" y="4292600"/>
            <a:ext cx="28797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pole tekstowe 8"/>
          <p:cNvSpPr txBox="1">
            <a:spLocks noChangeArrowheads="1"/>
          </p:cNvSpPr>
          <p:nvPr/>
        </p:nvSpPr>
        <p:spPr bwMode="auto">
          <a:xfrm>
            <a:off x="5148263" y="5949950"/>
            <a:ext cx="26971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400"/>
              <a:t>Model nakładających się  fal</a:t>
            </a:r>
          </a:p>
          <a:p>
            <a:r>
              <a:rPr lang="pl-PL" sz="1400"/>
              <a:t>na podst.: Siegler, 2006, s. 119)</a:t>
            </a:r>
          </a:p>
        </p:txBody>
      </p:sp>
      <p:sp>
        <p:nvSpPr>
          <p:cNvPr id="37896" name="pole tekstowe 9"/>
          <p:cNvSpPr txBox="1">
            <a:spLocks noChangeArrowheads="1"/>
          </p:cNvSpPr>
          <p:nvPr/>
        </p:nvSpPr>
        <p:spPr bwMode="auto">
          <a:xfrm>
            <a:off x="539750" y="3429000"/>
            <a:ext cx="40576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400" dirty="0"/>
              <a:t>Model stadialny zmian skokowych oraz </a:t>
            </a:r>
          </a:p>
          <a:p>
            <a:r>
              <a:rPr lang="pl-PL" sz="1400" dirty="0"/>
              <a:t>model liniowy zmian kumulatywnych (klasyczne)</a:t>
            </a:r>
          </a:p>
        </p:txBody>
      </p:sp>
      <p:sp>
        <p:nvSpPr>
          <p:cNvPr id="37897" name="pole tekstowe 12"/>
          <p:cNvSpPr txBox="1">
            <a:spLocks noChangeArrowheads="1"/>
          </p:cNvSpPr>
          <p:nvPr/>
        </p:nvSpPr>
        <p:spPr bwMode="auto">
          <a:xfrm>
            <a:off x="4672335" y="3429000"/>
            <a:ext cx="41481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400" dirty="0"/>
              <a:t>Model stadialny  zmian „rozciągniętych” w czasie</a:t>
            </a:r>
          </a:p>
          <a:p>
            <a:r>
              <a:rPr lang="pl-PL" sz="1400" dirty="0"/>
              <a:t>(na podst.:  </a:t>
            </a:r>
            <a:r>
              <a:rPr lang="pl-PL" sz="1400" dirty="0" err="1"/>
              <a:t>Siegler</a:t>
            </a:r>
            <a:r>
              <a:rPr lang="pl-PL" sz="1400" dirty="0"/>
              <a:t>, 2006, s. 119)</a:t>
            </a:r>
          </a:p>
        </p:txBody>
      </p:sp>
      <p:sp>
        <p:nvSpPr>
          <p:cNvPr id="37898" name="pole tekstowe 13"/>
          <p:cNvSpPr txBox="1">
            <a:spLocks noChangeArrowheads="1"/>
          </p:cNvSpPr>
          <p:nvPr/>
        </p:nvSpPr>
        <p:spPr bwMode="auto">
          <a:xfrm>
            <a:off x="567506" y="5949280"/>
            <a:ext cx="35004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400" dirty="0"/>
              <a:t> Model spiralny zmian cykliczno-fazowych</a:t>
            </a:r>
          </a:p>
          <a:p>
            <a:r>
              <a:rPr lang="pl-PL" sz="1400" dirty="0"/>
              <a:t>(na podst.: </a:t>
            </a:r>
            <a:r>
              <a:rPr lang="pl-PL" sz="1400" dirty="0" err="1"/>
              <a:t>Gesell</a:t>
            </a:r>
            <a:r>
              <a:rPr lang="pl-PL" sz="1400" dirty="0"/>
              <a:t>, 1946, s. 306)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</a:t>
            </a:r>
            <a:br>
              <a:rPr lang="pl-PL" smtClean="0"/>
            </a:br>
            <a:r>
              <a:rPr lang="pl-PL" sz="2400" b="1" smtClean="0"/>
              <a:t>Podsumowanie</a:t>
            </a:r>
            <a:br>
              <a:rPr lang="pl-PL" sz="2400" b="1" smtClean="0"/>
            </a:br>
            <a:r>
              <a:rPr lang="pl-PL" sz="2400" b="1" smtClean="0"/>
              <a:t>____________________________________________________</a:t>
            </a:r>
            <a:endParaRPr lang="pl-PL" b="1" smtClean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None/>
              <a:defRPr/>
            </a:pPr>
            <a:r>
              <a:rPr lang="pl-PL" sz="2800" dirty="0" smtClean="0"/>
              <a:t>    Za wcześnie jest na syntezę. Z odpowiedzialnością można jedynie powiedzieć, że:</a:t>
            </a:r>
          </a:p>
          <a:p>
            <a:pPr marL="514350" indent="-514350">
              <a:buFont typeface="Arial" charset="0"/>
              <a:buAutoNum type="arabicParenBoth"/>
              <a:defRPr/>
            </a:pPr>
            <a:r>
              <a:rPr lang="pl-PL" sz="2800" dirty="0" smtClean="0"/>
              <a:t>Brakuje metateorii</a:t>
            </a:r>
          </a:p>
          <a:p>
            <a:pPr marL="914400" lvl="1" indent="-514350">
              <a:defRPr/>
            </a:pPr>
            <a:r>
              <a:rPr lang="pl-PL" sz="2200" dirty="0" smtClean="0"/>
              <a:t>Coraz większa specjalizacja powoduje fragmentaryzację obszarów badań, odwołujących się do wąskich teorii</a:t>
            </a:r>
          </a:p>
          <a:p>
            <a:pPr marL="914400" lvl="1" indent="-514350">
              <a:defRPr/>
            </a:pPr>
            <a:r>
              <a:rPr lang="pl-PL" sz="2200" dirty="0" smtClean="0"/>
              <a:t>Różne poziomy i metody badań nie dają się sprowadzić do siebie</a:t>
            </a:r>
            <a:r>
              <a:rPr lang="pl-PL" sz="2400" dirty="0" smtClean="0"/>
              <a:t> </a:t>
            </a:r>
          </a:p>
          <a:p>
            <a:pPr marL="914400" lvl="1" indent="-514350">
              <a:buFont typeface="Arial" charset="0"/>
              <a:buNone/>
              <a:defRPr/>
            </a:pPr>
            <a:r>
              <a:rPr lang="pl-PL" sz="2400" dirty="0" smtClean="0"/>
              <a:t>Ale….</a:t>
            </a:r>
          </a:p>
          <a:p>
            <a:pPr marL="914400" lvl="1" indent="-514350">
              <a:defRPr/>
            </a:pPr>
            <a:r>
              <a:rPr lang="pl-PL" sz="2000" dirty="0" smtClean="0"/>
              <a:t>Pojawiają się modele teoretyczne wskazujące na podobne prawidłowości mikro- i makro-rozwojowe, w przebiegu krótkoterminowych zmian </a:t>
            </a:r>
            <a:r>
              <a:rPr lang="pl-PL" sz="2000" dirty="0" err="1" smtClean="0"/>
              <a:t>mikrogenetycznych</a:t>
            </a:r>
            <a:r>
              <a:rPr lang="pl-PL" sz="2000" dirty="0" smtClean="0"/>
              <a:t> (ścieżek) oraz długoterminowych zmian w ciągu życia (trajektorii).  </a:t>
            </a:r>
          </a:p>
          <a:p>
            <a:pPr marL="514350" indent="-514350">
              <a:buFont typeface="Arial" charset="0"/>
              <a:buNone/>
              <a:defRPr/>
            </a:pPr>
            <a:endParaRPr lang="pl-PL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Natura rozwoju.</a:t>
            </a:r>
            <a:br>
              <a:rPr lang="pl-PL" smtClean="0"/>
            </a:br>
            <a:r>
              <a:rPr lang="pl-PL" sz="2400" b="1" smtClean="0"/>
              <a:t>Podsumowanie</a:t>
            </a:r>
            <a:br>
              <a:rPr lang="pl-PL" sz="2400" b="1" smtClean="0"/>
            </a:br>
            <a:r>
              <a:rPr lang="pl-PL" sz="2400" b="1" smtClean="0"/>
              <a:t>____________________________________________________</a:t>
            </a:r>
            <a:endParaRPr lang="pl-PL" b="1" smtClean="0"/>
          </a:p>
        </p:txBody>
      </p:sp>
      <p:sp>
        <p:nvSpPr>
          <p:cNvPr id="39939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Arial" charset="0"/>
              <a:buNone/>
            </a:pPr>
            <a:r>
              <a:rPr lang="pl-PL" sz="2800" smtClean="0"/>
              <a:t>    (2) Zachodzi potrzeba badań nad swoistym prawem funkcjonowania i rozwoju istot żywych</a:t>
            </a:r>
          </a:p>
          <a:p>
            <a:pPr marL="914400" lvl="1" indent="-514350"/>
            <a:r>
              <a:rPr lang="pl-PL" sz="2200" smtClean="0"/>
              <a:t>Bezkrytyczne przejęcie XIX-wiecznego paradygmatu badań fizycznych ograniczyło przedmiot badań: koncentruje na tym, co uniwersalne i stałe a pomija to, co wyjątkowe i zmienne </a:t>
            </a:r>
          </a:p>
          <a:p>
            <a:pPr marL="914400" lvl="1" indent="-514350"/>
            <a:r>
              <a:rPr lang="pl-PL" sz="2200" smtClean="0"/>
              <a:t>Klasyczne modele analizy statystycznej skoncentrowane na „przeciętnych” są bezużyteczne w  analizie dynamiczności. </a:t>
            </a:r>
          </a:p>
          <a:p>
            <a:pPr marL="914400" lvl="1" indent="-514350">
              <a:buFont typeface="Arial" charset="0"/>
              <a:buNone/>
            </a:pPr>
            <a:r>
              <a:rPr lang="pl-PL" sz="2200" smtClean="0"/>
              <a:t>Ale……..</a:t>
            </a:r>
          </a:p>
          <a:p>
            <a:pPr marL="914400" lvl="1" indent="-514350"/>
            <a:r>
              <a:rPr lang="pl-PL" sz="2000" smtClean="0"/>
              <a:t>Pojawiają się postulaty: (i) uzupełnienia analizy skoncentrowanej na „zmiennych”, analizą skoncentrowaną na „osobie”; (ii) budowania nieliniowych modeli statystycznych; (iii) neorealizmu w ujmowaniu zmian rozwojowych (podejście relacyjne)  </a:t>
            </a:r>
            <a:r>
              <a:rPr lang="pl-PL" sz="22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 smtClean="0"/>
              <a:t>Mechanizm rozwoju</a:t>
            </a:r>
            <a:br>
              <a:rPr lang="pl-PL" sz="3200" dirty="0" smtClean="0"/>
            </a:br>
            <a:r>
              <a:rPr lang="pl-PL" sz="2000" dirty="0" smtClean="0"/>
              <a:t>Natura a kultura</a:t>
            </a:r>
            <a:endParaRPr lang="pl-PL" sz="2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Od wieków trwają spory nt. roli natury i kultury w funkcjonowaniu i rozwoju człowieka.</a:t>
            </a:r>
          </a:p>
          <a:p>
            <a:r>
              <a:rPr lang="pl-PL" dirty="0" smtClean="0"/>
              <a:t>Psychologia rozwoju jako nauka o genezie życia wnosi istotny wkład do zrozumienia relacji pomiędzy procesami dziedziczenia i dojrzewania  biologicznego (czynniki </a:t>
            </a:r>
            <a:r>
              <a:rPr lang="pl-PL" i="1" dirty="0" smtClean="0"/>
              <a:t>endogenne</a:t>
            </a:r>
            <a:r>
              <a:rPr lang="pl-PL" dirty="0" smtClean="0"/>
              <a:t>) a środowiskiem i doświadczeniem indywidualnym (czynniki </a:t>
            </a:r>
            <a:r>
              <a:rPr lang="pl-PL" i="1" dirty="0" smtClean="0"/>
              <a:t>egzogenne</a:t>
            </a:r>
            <a:r>
              <a:rPr lang="pl-PL" dirty="0" smtClean="0"/>
              <a:t>).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/>
              <a:t>Mechanizm rozwoju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1" dirty="0" smtClean="0"/>
              <a:t>Dziedziczenie</a:t>
            </a:r>
            <a:r>
              <a:rPr lang="pl-PL" dirty="0" smtClean="0"/>
              <a:t> </a:t>
            </a:r>
            <a:r>
              <a:rPr lang="pl-PL" sz="2600" dirty="0" smtClean="0"/>
              <a:t>jako mechanizm przekazu genetycznego</a:t>
            </a:r>
          </a:p>
          <a:p>
            <a:r>
              <a:rPr lang="pl-PL" b="1" dirty="0" smtClean="0"/>
              <a:t>Dojrzewanie</a:t>
            </a:r>
            <a:r>
              <a:rPr lang="pl-PL" dirty="0" smtClean="0"/>
              <a:t> </a:t>
            </a:r>
            <a:r>
              <a:rPr lang="pl-PL" sz="2600" dirty="0" smtClean="0"/>
              <a:t>jako mechanizm regulacyjny wzrostu</a:t>
            </a:r>
          </a:p>
          <a:p>
            <a:r>
              <a:rPr lang="pl-PL" b="1" dirty="0" smtClean="0"/>
              <a:t>Środowisko</a:t>
            </a:r>
            <a:r>
              <a:rPr lang="pl-PL" sz="2600" b="1" dirty="0" smtClean="0"/>
              <a:t> </a:t>
            </a:r>
            <a:r>
              <a:rPr lang="pl-PL" sz="2600" dirty="0" smtClean="0"/>
              <a:t>jako źródło bodźców i informacji</a:t>
            </a:r>
          </a:p>
          <a:p>
            <a:r>
              <a:rPr lang="pl-PL" b="1" dirty="0" smtClean="0"/>
              <a:t>Nabywanie</a:t>
            </a:r>
            <a:r>
              <a:rPr lang="pl-PL" dirty="0" smtClean="0"/>
              <a:t> </a:t>
            </a:r>
            <a:r>
              <a:rPr lang="pl-PL" b="1" dirty="0" smtClean="0"/>
              <a:t>doświadczeń</a:t>
            </a:r>
            <a:r>
              <a:rPr lang="pl-PL" sz="2600" dirty="0" smtClean="0"/>
              <a:t> jako mechanizm zmian</a:t>
            </a:r>
            <a:endParaRPr lang="pl-PL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Mechanizm rozwoju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Kluczowe ustalenia w wyniku przesunięcia badań nad </a:t>
            </a:r>
            <a:r>
              <a:rPr lang="pl-PL" i="1" dirty="0" smtClean="0"/>
              <a:t>reaktywnością</a:t>
            </a:r>
            <a:r>
              <a:rPr lang="pl-PL" dirty="0" smtClean="0"/>
              <a:t> jednostki w kierunku badań nad jej </a:t>
            </a:r>
            <a:r>
              <a:rPr lang="pl-PL" i="1" dirty="0" smtClean="0"/>
              <a:t>aktywnością własną</a:t>
            </a:r>
            <a:r>
              <a:rPr lang="pl-PL" dirty="0" smtClean="0"/>
              <a:t>:</a:t>
            </a:r>
          </a:p>
          <a:p>
            <a:r>
              <a:rPr lang="pl-PL" dirty="0" smtClean="0"/>
              <a:t>Człowiek stale się zmienia w stale zmieniającym się środowisku; </a:t>
            </a:r>
          </a:p>
          <a:p>
            <a:r>
              <a:rPr lang="pl-PL" dirty="0" smtClean="0"/>
              <a:t>Interakcje mają funkcjonalny i dynamiczny charakter; </a:t>
            </a:r>
          </a:p>
          <a:p>
            <a:r>
              <a:rPr lang="pl-PL" dirty="0" smtClean="0"/>
              <a:t>Problem interakcji pomiędzy genami i środowiskami rozwoju nie jest w obecnej postaci </a:t>
            </a:r>
            <a:r>
              <a:rPr lang="pl-PL" dirty="0" err="1" smtClean="0"/>
              <a:t>konkluzywny</a:t>
            </a:r>
            <a:r>
              <a:rPr lang="pl-PL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Mechanizm rozwoju</a:t>
            </a:r>
            <a:br>
              <a:rPr lang="pl-PL" dirty="0" smtClean="0"/>
            </a:br>
            <a:r>
              <a:rPr lang="pl-PL" sz="2400" dirty="0" smtClean="0"/>
              <a:t>Zmienność środowiskowa</a:t>
            </a: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  <a:defRPr/>
            </a:pPr>
            <a:r>
              <a:rPr lang="pl-PL" sz="3600" dirty="0" smtClean="0"/>
              <a:t>W dyskusji nad zmiennością środowiskową podkreślane są trzy sprawy: </a:t>
            </a:r>
          </a:p>
          <a:p>
            <a:pPr>
              <a:defRPr/>
            </a:pPr>
            <a:r>
              <a:rPr lang="pl-PL" dirty="0" smtClean="0"/>
              <a:t>Terminologia, którą posługujemy się w psychologicznych analizach środowiska, jest uboga i nie zawsze jasno zdefiniowana</a:t>
            </a:r>
          </a:p>
          <a:p>
            <a:pPr>
              <a:defRPr/>
            </a:pPr>
            <a:r>
              <a:rPr lang="pl-PL" dirty="0" smtClean="0"/>
              <a:t>Zaniedbaliśmy badania nad zmiennością środowiska, którą charakteryzuje nie mniejsza dynamika niż funkcjonowanie jednostki</a:t>
            </a:r>
          </a:p>
          <a:p>
            <a:pPr>
              <a:defRPr/>
            </a:pPr>
            <a:r>
              <a:rPr lang="pl-PL" dirty="0" smtClean="0"/>
              <a:t>Dane środowisko nie oddziałuje na jednostkę w sposób izolowany. Jednostka podejmuje aktywność w wielu środowiskach, które mogą tworzyć skorelowane całości czynników współwystępujących i działających interaktywnie (</a:t>
            </a:r>
            <a:r>
              <a:rPr lang="pl-PL" i="1" dirty="0" smtClean="0"/>
              <a:t>środowisko-środowisko</a:t>
            </a:r>
            <a:r>
              <a:rPr lang="pl-PL" dirty="0" smtClean="0"/>
              <a:t>).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Mechanizm rozwoju</a:t>
            </a:r>
            <a:br>
              <a:rPr lang="pl-PL" dirty="0" smtClean="0"/>
            </a:br>
            <a:r>
              <a:rPr lang="pl-PL" sz="2700" dirty="0" smtClean="0"/>
              <a:t>Zmienność środowiskowa</a:t>
            </a:r>
            <a:endParaRPr lang="pl-PL" sz="27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  <a:defRPr/>
            </a:pPr>
            <a:r>
              <a:rPr lang="pl-PL" sz="3400" dirty="0" smtClean="0"/>
              <a:t>Brak szerszego zainteresowania różnorodnością i dynamiką zmian w środowisku prawdopodobnie został spowodowany trzema rozpowszechnionym wśród psychologów przekonaniami:</a:t>
            </a:r>
          </a:p>
          <a:p>
            <a:pPr>
              <a:buNone/>
              <a:defRPr/>
            </a:pPr>
            <a:r>
              <a:rPr lang="pl-PL" dirty="0" smtClean="0"/>
              <a:t> </a:t>
            </a:r>
          </a:p>
          <a:p>
            <a:pPr>
              <a:defRPr/>
            </a:pPr>
            <a:r>
              <a:rPr lang="pl-PL" dirty="0" smtClean="0"/>
              <a:t>o </a:t>
            </a:r>
            <a:r>
              <a:rPr lang="pl-PL" b="1" dirty="0" smtClean="0"/>
              <a:t>uniwersalnym</a:t>
            </a:r>
            <a:r>
              <a:rPr lang="pl-PL" dirty="0" smtClean="0"/>
              <a:t> i względnie </a:t>
            </a:r>
            <a:r>
              <a:rPr lang="pl-PL" b="1" dirty="0" smtClean="0"/>
              <a:t>stałym</a:t>
            </a:r>
            <a:r>
              <a:rPr lang="pl-PL" dirty="0" smtClean="0"/>
              <a:t> charakterze położenia ludzi w określonym wieku  </a:t>
            </a:r>
          </a:p>
          <a:p>
            <a:pPr>
              <a:defRPr/>
            </a:pPr>
            <a:r>
              <a:rPr lang="pl-PL" dirty="0" smtClean="0"/>
              <a:t>o </a:t>
            </a:r>
            <a:r>
              <a:rPr lang="pl-PL" b="1" dirty="0" smtClean="0"/>
              <a:t>instytucjonalizacji cyklu życia</a:t>
            </a:r>
            <a:r>
              <a:rPr lang="pl-PL" dirty="0" smtClean="0"/>
              <a:t> społecznego (</a:t>
            </a:r>
            <a:r>
              <a:rPr lang="pl-PL" dirty="0" err="1" smtClean="0"/>
              <a:t>Kohli</a:t>
            </a:r>
            <a:r>
              <a:rPr lang="pl-PL" dirty="0" smtClean="0"/>
              <a:t>, Meyer, 1986) i o stałych wzorach zmian w zachowaniu ludzi wraz z ich wiekiem (</a:t>
            </a:r>
            <a:r>
              <a:rPr lang="pl-PL" dirty="0" err="1" smtClean="0"/>
              <a:t>Baltes</a:t>
            </a:r>
            <a:r>
              <a:rPr lang="pl-PL" dirty="0" smtClean="0"/>
              <a:t>, 1978; </a:t>
            </a:r>
            <a:r>
              <a:rPr lang="pl-PL" dirty="0" err="1" smtClean="0"/>
              <a:t>Rutter</a:t>
            </a:r>
            <a:r>
              <a:rPr lang="pl-PL" dirty="0" smtClean="0"/>
              <a:t>, 1996)</a:t>
            </a:r>
          </a:p>
          <a:p>
            <a:pPr>
              <a:defRPr/>
            </a:pPr>
            <a:r>
              <a:rPr lang="pl-PL" dirty="0" smtClean="0"/>
              <a:t>dla indywidualnego rozwoju empirycznie ważne są tylko </a:t>
            </a:r>
            <a:r>
              <a:rPr lang="pl-PL" b="1" dirty="0" smtClean="0"/>
              <a:t>zdarzenia znaczące</a:t>
            </a:r>
            <a:r>
              <a:rPr lang="pl-PL" dirty="0" smtClean="0"/>
              <a:t>, np. wojny, kryzysy (</a:t>
            </a:r>
            <a:r>
              <a:rPr lang="pl-PL" dirty="0" err="1" smtClean="0"/>
              <a:t>Elder</a:t>
            </a:r>
            <a:r>
              <a:rPr lang="pl-PL" dirty="0" smtClean="0"/>
              <a:t>, 1974) lub losowe zdarzenia krytyczne, na które nie mamy wpływu, np. wypadki czy choroby (Powell, 1983).  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Mechanizm rozwoju</a:t>
            </a:r>
            <a:br>
              <a:rPr lang="pl-PL" dirty="0" smtClean="0"/>
            </a:br>
            <a:r>
              <a:rPr lang="pl-PL" sz="2400" dirty="0" smtClean="0"/>
              <a:t>Interakcje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  <a:defRPr/>
            </a:pPr>
            <a:r>
              <a:rPr lang="pl-PL" sz="3600" b="1" dirty="0" smtClean="0"/>
              <a:t>Modele interakcji:</a:t>
            </a:r>
          </a:p>
          <a:p>
            <a:pPr>
              <a:defRPr/>
            </a:pPr>
            <a:r>
              <a:rPr lang="pl-PL" b="1" i="1" dirty="0" smtClean="0"/>
              <a:t>jednokierunkowy model</a:t>
            </a:r>
            <a:r>
              <a:rPr lang="pl-PL" b="1" dirty="0" smtClean="0"/>
              <a:t> </a:t>
            </a:r>
            <a:r>
              <a:rPr lang="pl-PL" dirty="0" smtClean="0"/>
              <a:t>interakcji, zakładający wpływ bezpośredni osoby na otoczenie i/lub odwrotnie. </a:t>
            </a:r>
          </a:p>
          <a:p>
            <a:pPr>
              <a:defRPr/>
            </a:pPr>
            <a:r>
              <a:rPr lang="pl-PL" dirty="0" smtClean="0"/>
              <a:t>klasyczny, </a:t>
            </a:r>
            <a:r>
              <a:rPr lang="pl-PL" b="1" i="1" dirty="0" smtClean="0"/>
              <a:t>topologiczny model</a:t>
            </a:r>
            <a:r>
              <a:rPr lang="pl-PL" dirty="0" smtClean="0"/>
              <a:t> interakcji jako dwustronnej współzależności między osobą (P) a otoczeniem (E). </a:t>
            </a:r>
          </a:p>
          <a:p>
            <a:pPr>
              <a:defRPr/>
            </a:pPr>
            <a:r>
              <a:rPr lang="pl-PL" b="1" i="1" dirty="0" smtClean="0"/>
              <a:t>model dynamicznej</a:t>
            </a:r>
            <a:r>
              <a:rPr lang="pl-PL" b="1" dirty="0" smtClean="0"/>
              <a:t> </a:t>
            </a:r>
            <a:r>
              <a:rPr lang="pl-PL" dirty="0" smtClean="0"/>
              <a:t>interakcji między rozwijającą się osobą a zmieniającym się środowiskiem – jako dwoma złożonymi i otwartymi systemami</a:t>
            </a:r>
          </a:p>
          <a:p>
            <a:pPr>
              <a:buNone/>
              <a:defRPr/>
            </a:pPr>
            <a:r>
              <a:rPr lang="pl-PL" dirty="0" smtClean="0"/>
              <a:t>      </a:t>
            </a:r>
          </a:p>
          <a:p>
            <a:pPr>
              <a:buNone/>
              <a:defRPr/>
            </a:pPr>
            <a:r>
              <a:rPr lang="pl-PL" dirty="0" smtClean="0"/>
              <a:t>      np.:</a:t>
            </a:r>
          </a:p>
          <a:p>
            <a:pPr>
              <a:buNone/>
              <a:defRPr/>
            </a:pPr>
            <a:r>
              <a:rPr lang="pl-PL" dirty="0" smtClean="0"/>
              <a:t>      w koncepcji rozwojowej przyczynowości Gottlieba (2003)</a:t>
            </a:r>
          </a:p>
          <a:p>
            <a:pPr>
              <a:buNone/>
              <a:defRPr/>
            </a:pPr>
            <a:r>
              <a:rPr lang="pl-PL" dirty="0" smtClean="0"/>
              <a:t>      jako ko-akcji, zgodnie z którą funkcjonowanie i proces rozwojowy są wieloczynnikowo i wielokrotnie w danym czasie (dynamicznie) </a:t>
            </a:r>
            <a:r>
              <a:rPr lang="pl-PL" dirty="0" err="1" smtClean="0"/>
              <a:t>współdeterminowane</a:t>
            </a:r>
            <a:r>
              <a:rPr lang="pl-PL" dirty="0" smtClean="0"/>
              <a:t>. 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Mechanizm rozwoju</a:t>
            </a:r>
            <a:br>
              <a:rPr lang="pl-PL" dirty="0" smtClean="0"/>
            </a:br>
            <a:r>
              <a:rPr lang="pl-PL" sz="2400" dirty="0" smtClean="0"/>
              <a:t>Interakcje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  <a:defRPr/>
            </a:pPr>
            <a:r>
              <a:rPr lang="pl-PL" sz="3600" dirty="0" smtClean="0"/>
              <a:t>Problem gen-środowisko nie jest w obecnej postaci </a:t>
            </a:r>
            <a:r>
              <a:rPr lang="pl-PL" sz="3600" dirty="0" err="1" smtClean="0"/>
              <a:t>konkluzywny</a:t>
            </a:r>
            <a:r>
              <a:rPr lang="pl-PL" sz="3600" dirty="0" smtClean="0"/>
              <a:t>, bowiem:</a:t>
            </a:r>
          </a:p>
          <a:p>
            <a:pPr>
              <a:defRPr/>
            </a:pPr>
            <a:r>
              <a:rPr lang="pl-PL" dirty="0" smtClean="0"/>
              <a:t>Wzory zmian w wariacji środowiskowej i genetycznej, obserwowane w ciągu życia, są bardziej złożone niż oczekiwano na podstawie wcześniej dostępnych wyników badań poprzecznych.</a:t>
            </a:r>
          </a:p>
          <a:p>
            <a:pPr>
              <a:defRPr/>
            </a:pPr>
            <a:r>
              <a:rPr lang="pl-PL" dirty="0" smtClean="0"/>
              <a:t>Paradygmat badania bliźniąt ma ograniczone zastosowanie w ocenie dynamiczności </a:t>
            </a:r>
          </a:p>
          <a:p>
            <a:pPr>
              <a:defRPr/>
            </a:pPr>
            <a:r>
              <a:rPr lang="pl-PL" dirty="0" smtClean="0"/>
              <a:t>Przeceniamy efekty genetyczne, skoro nie wyjaśniają one więcej niż 50% zmienności</a:t>
            </a:r>
          </a:p>
          <a:p>
            <a:pPr>
              <a:defRPr/>
            </a:pPr>
            <a:r>
              <a:rPr lang="pl-PL" dirty="0" smtClean="0"/>
              <a:t>Użycie określenia „interakcje geny-środowisko” niczego nie wyjaśnia i samo wymaga wyjaśnienia.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Mechanizm rozwoju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41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ymbol zastępczy zawartości 2"/>
          <p:cNvSpPr txBox="1">
            <a:spLocks/>
          </p:cNvSpPr>
          <p:nvPr/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 pitchFamily="18" charset="2"/>
              <a:buNone/>
              <a:tabLst/>
              <a:defRPr/>
            </a:pPr>
            <a:endParaRPr kumimoji="0" lang="pl-PL" sz="2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 pitchFamily="18" charset="2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 pitchFamily="18" charset="2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Środowisko             Środowisko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 pitchFamily="18" charset="2"/>
              <a:buNone/>
              <a:tabLst/>
              <a:defRPr/>
            </a:pPr>
            <a:r>
              <a:rPr kumimoji="0" lang="pl-PL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</a:t>
            </a:r>
            <a:r>
              <a:rPr kumimoji="0" lang="pl-PL" sz="4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Geny              Środowiska </a:t>
            </a: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 pitchFamily="18" charset="2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Gen             Gen</a:t>
            </a:r>
            <a:endParaRPr kumimoji="0" 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trzałka w lewo i prawo 5"/>
          <p:cNvSpPr/>
          <p:nvPr/>
        </p:nvSpPr>
        <p:spPr>
          <a:xfrm>
            <a:off x="3348038" y="3305175"/>
            <a:ext cx="1216025" cy="48418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7" name="Strzałka w lewo i prawo 6"/>
          <p:cNvSpPr/>
          <p:nvPr/>
        </p:nvSpPr>
        <p:spPr>
          <a:xfrm>
            <a:off x="5588000" y="2781300"/>
            <a:ext cx="855663" cy="28733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/>
              <a:t>  </a:t>
            </a:r>
          </a:p>
        </p:txBody>
      </p:sp>
      <p:sp>
        <p:nvSpPr>
          <p:cNvPr id="8" name="Strzałka w lewo i prawo 7"/>
          <p:cNvSpPr/>
          <p:nvPr/>
        </p:nvSpPr>
        <p:spPr>
          <a:xfrm>
            <a:off x="1979613" y="4005263"/>
            <a:ext cx="936625" cy="3397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Strzałka w dół 8"/>
          <p:cNvSpPr/>
          <p:nvPr/>
        </p:nvSpPr>
        <p:spPr>
          <a:xfrm>
            <a:off x="539750" y="1844675"/>
            <a:ext cx="215900" cy="36004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ole tekstowe 11"/>
          <p:cNvSpPr txBox="1">
            <a:spLocks noChangeArrowheads="1"/>
          </p:cNvSpPr>
          <p:nvPr/>
        </p:nvSpPr>
        <p:spPr bwMode="auto">
          <a:xfrm>
            <a:off x="798513" y="1484313"/>
            <a:ext cx="406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400" b="1" i="1">
                <a:latin typeface="Book Antiqua" pitchFamily="18" charset="0"/>
              </a:rPr>
              <a:t>t</a:t>
            </a:r>
            <a:r>
              <a:rPr lang="pl-PL" sz="2400" b="1" i="1" baseline="-25000">
                <a:latin typeface="Book Antiqua" pitchFamily="18" charset="0"/>
              </a:rPr>
              <a:t>1</a:t>
            </a:r>
          </a:p>
        </p:txBody>
      </p:sp>
      <p:sp>
        <p:nvSpPr>
          <p:cNvPr id="11" name="pole tekstowe 12"/>
          <p:cNvSpPr txBox="1">
            <a:spLocks noChangeArrowheads="1"/>
          </p:cNvSpPr>
          <p:nvPr/>
        </p:nvSpPr>
        <p:spPr bwMode="auto">
          <a:xfrm>
            <a:off x="819150" y="5300663"/>
            <a:ext cx="406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400" b="1" i="1">
                <a:latin typeface="Book Antiqua" pitchFamily="18" charset="0"/>
              </a:rPr>
              <a:t>t</a:t>
            </a:r>
            <a:r>
              <a:rPr lang="pl-PL" sz="2400" b="1" i="1" baseline="-25000">
                <a:latin typeface="Book Antiqua" pitchFamily="18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Mechanizm rozwoju</a:t>
            </a:r>
            <a:br>
              <a:rPr lang="pl-PL" dirty="0" smtClean="0"/>
            </a:br>
            <a:r>
              <a:rPr lang="pl-PL" sz="2800" dirty="0" smtClean="0"/>
              <a:t>Podsumowanie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  <a:defRPr/>
            </a:pPr>
            <a:r>
              <a:rPr lang="pl-PL" sz="3500" dirty="0" smtClean="0"/>
              <a:t>Modele mechanizmu zmiany rozwojowej: </a:t>
            </a:r>
          </a:p>
          <a:p>
            <a:pPr>
              <a:defRPr/>
            </a:pPr>
            <a:r>
              <a:rPr lang="pl-PL" sz="3000" dirty="0" smtClean="0"/>
              <a:t>M</a:t>
            </a:r>
            <a:r>
              <a:rPr lang="pl-PL" sz="3000" b="1" dirty="0" smtClean="0"/>
              <a:t>odel mechanistyczny</a:t>
            </a:r>
            <a:r>
              <a:rPr lang="pl-PL" b="1" dirty="0" smtClean="0"/>
              <a:t>: </a:t>
            </a:r>
            <a:r>
              <a:rPr lang="pl-PL" dirty="0" smtClean="0"/>
              <a:t>reaktywność organizmu na stymulację zewnętrzną,</a:t>
            </a:r>
          </a:p>
          <a:p>
            <a:pPr>
              <a:defRPr/>
            </a:pPr>
            <a:r>
              <a:rPr lang="pl-PL" sz="3000" b="1" dirty="0" smtClean="0"/>
              <a:t>Model </a:t>
            </a:r>
            <a:r>
              <a:rPr lang="pl-PL" sz="3000" b="1" dirty="0" err="1" smtClean="0"/>
              <a:t>organizmiczny</a:t>
            </a:r>
            <a:r>
              <a:rPr lang="pl-PL" dirty="0" smtClean="0"/>
              <a:t>: własna aktywność podmiotu podejmowana w interakcjach z otoczeniem, </a:t>
            </a:r>
          </a:p>
          <a:p>
            <a:pPr>
              <a:defRPr/>
            </a:pPr>
            <a:r>
              <a:rPr lang="pl-PL" sz="3000" dirty="0" smtClean="0"/>
              <a:t>M</a:t>
            </a:r>
            <a:r>
              <a:rPr lang="pl-PL" sz="3000" b="1" dirty="0" smtClean="0"/>
              <a:t>odel kontekstualny</a:t>
            </a:r>
            <a:r>
              <a:rPr lang="pl-PL" b="1" dirty="0" smtClean="0"/>
              <a:t>: </a:t>
            </a:r>
            <a:r>
              <a:rPr lang="pl-PL" dirty="0" smtClean="0"/>
              <a:t>system dynamicznych powiązań pomiędzy ciągłymi zmianami na różnych poziomach organizacji istniejącymi w świecie (zewnętrznymi i wewnętrznymi, zarówno fizycznymi, biologicznymi, jak i psychicznymi)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/>
              <a:t>Neorealizm w badaniu zmian 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683568" y="1700808"/>
            <a:ext cx="792088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3200" dirty="0" smtClean="0"/>
              <a:t>Podejście kontekstualne charakteryzują trzy kluczowe założenia: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pl-PL" sz="32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2000" dirty="0" smtClean="0"/>
              <a:t>świat jest kompozycją aktywnych, „dziejących się” zdarzeń, w ciągłym procesie ich powstawania i rodzi wrażenie płynności, </a:t>
            </a:r>
            <a:r>
              <a:rPr lang="pl-PL" sz="2000" dirty="0" err="1" smtClean="0"/>
              <a:t>nieogranioności</a:t>
            </a:r>
            <a:r>
              <a:rPr lang="pl-PL" sz="2000" smtClean="0"/>
              <a:t> i niepewności w przewidywaniu ludzkiego zachowania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2000" smtClean="0"/>
              <a:t>badana </a:t>
            </a:r>
            <a:r>
              <a:rPr lang="pl-PL" sz="2000" dirty="0" smtClean="0"/>
              <a:t>przez nas rzeczywistość jest na tyle złożona i niejednoznaczna, że nie daje się zredukować do prostych zasad, traktowanych jako uniwersalne, niezmienne i niepodważalne prawa zachowania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l-PL" sz="2000" dirty="0" smtClean="0"/>
              <a:t>żadna zmiana nie istnieje i nie daje się zrozumieć poza kontekstem w jakim występuje. 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Neorealizm w badaniu zmian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err="1" smtClean="0"/>
              <a:t>Kontekstualizm</a:t>
            </a:r>
            <a:r>
              <a:rPr lang="pl-PL" dirty="0" smtClean="0"/>
              <a:t> nie rozwiązuje problemów, ale wskazuje neorealistyczną perspektywę poznawczą, zgodnie z którą:       </a:t>
            </a:r>
          </a:p>
          <a:p>
            <a:pPr>
              <a:buNone/>
            </a:pPr>
            <a:r>
              <a:rPr lang="pl-PL" dirty="0" smtClean="0"/>
              <a:t>    </a:t>
            </a:r>
          </a:p>
          <a:p>
            <a:pPr>
              <a:buNone/>
            </a:pPr>
            <a:r>
              <a:rPr lang="pl-PL" dirty="0" smtClean="0"/>
              <a:t>    Sukcesem poszukiwań naukowych jest, nie tyle wiedza o uniwersalnych i niezmiennych regułach zachowania w różnych sytuacjach i w różnym czasie, ile raczej zrozumienie procesów leżących u podstaw funkcjonowania jednostki i jej rozwoju.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Podsumowanie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Psychologia jako nauka o życiu musi badać procesy leżące u podstaw ludzkiego funkcjonowania i rozwoju, które „..są sterowane specyficznymi zasadami” oraz „wykazują tendencję do nieprzewidywalności poza specyficznymi, ograniczonymi warunkami” (</a:t>
            </a:r>
            <a:r>
              <a:rPr lang="pl-PL" dirty="0" err="1" smtClean="0"/>
              <a:t>Magnusson</a:t>
            </a:r>
            <a:r>
              <a:rPr lang="pl-PL" dirty="0" smtClean="0"/>
              <a:t>, </a:t>
            </a:r>
            <a:r>
              <a:rPr lang="pl-PL" dirty="0" err="1" smtClean="0"/>
              <a:t>Stattin</a:t>
            </a:r>
            <a:r>
              <a:rPr lang="pl-PL" dirty="0" smtClean="0"/>
              <a:t>, 2006, s. 403).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erzchołek">
  <a:themeElements>
    <a:clrScheme name="Wierzchołek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Wierzchołek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ierzchołek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2759</TotalTime>
  <Words>3417</Words>
  <Application>Microsoft Office PowerPoint</Application>
  <PresentationFormat>Pokaz na ekranie (4:3)</PresentationFormat>
  <Paragraphs>282</Paragraphs>
  <Slides>51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51</vt:i4>
      </vt:variant>
    </vt:vector>
  </HeadingPairs>
  <TitlesOfParts>
    <vt:vector size="52" baseType="lpstr">
      <vt:lpstr>Wierzchołek</vt:lpstr>
      <vt:lpstr>Slajd 1</vt:lpstr>
      <vt:lpstr>Odkrycia współczesnej psychologii rozwoju</vt:lpstr>
      <vt:lpstr>Slajd 3</vt:lpstr>
      <vt:lpstr>Natura rozwoju.  Przedmiot badań ____________________________________________________</vt:lpstr>
      <vt:lpstr>Natura rozwoju.  Przedmiot badań ____________________________________________________</vt:lpstr>
      <vt:lpstr> Natura rozwoju. Przedmiot badań ____________________________________________________ </vt:lpstr>
      <vt:lpstr>Natura rozwoju Przedmiot badań _____________________________________________________</vt:lpstr>
      <vt:lpstr>Natura rozwoju Pojmowanie rozwoju ____________________________________________________</vt:lpstr>
      <vt:lpstr>Natura rozwoju Pojmowanie rozwoju ____________________________________________________</vt:lpstr>
      <vt:lpstr>Natura rozwoju Pojmowanie rozwoju ____________________________________________________</vt:lpstr>
      <vt:lpstr>Natura rozwoju Pojmowanie rozwoju ____________________________________________________</vt:lpstr>
      <vt:lpstr>Natura rozwoju Pojmowanie rozwoju ____________________________________________________</vt:lpstr>
      <vt:lpstr>Natura rozwoju Pojmowanie rozwoju ____________________________________________________</vt:lpstr>
      <vt:lpstr>Natura rozwoju Pojmowanie rozwoju ____________________________________________________</vt:lpstr>
      <vt:lpstr>Natura rozwoju Pojmowanie rozwoju _____________________________________________</vt:lpstr>
      <vt:lpstr>Natura rozwoju Pojmowanie rozwoju ____________________________________________________</vt:lpstr>
      <vt:lpstr>Natura rozwoju Cechy zmian rozwojowych ____________________________________________________</vt:lpstr>
      <vt:lpstr>Natura rozwoju Cechy zmian rozwojowych ____________________________________________________</vt:lpstr>
      <vt:lpstr>Natura rozwoju.  Cechy zmian rozwojowych ____________________________________________________</vt:lpstr>
      <vt:lpstr>Natura rozwoju.  Cechy zmian rozwojowych ____________________________________________________</vt:lpstr>
      <vt:lpstr>Natura rozwoju.  Cechy zmian rozwojowych ____________________________________________________</vt:lpstr>
      <vt:lpstr>Natura rozwoju.  Cechy zmian rozwojowych ____________________________________________________</vt:lpstr>
      <vt:lpstr>Natura rozwoju.  Cechy zmian rozwojowych ____________________________________________________</vt:lpstr>
      <vt:lpstr>Natura rozwoju.  Cechy zmian rozwojowych ____________________________________________________</vt:lpstr>
      <vt:lpstr>Natura rozwoju.  Cechy zmian rozwojowych  ____________________________________________________</vt:lpstr>
      <vt:lpstr>Natura rozwoju.  Cechy zmian rozwojowych ____________________________________________________</vt:lpstr>
      <vt:lpstr>Natura rozwoju.  Cechy zmian rozwojowych ____________________________________________________</vt:lpstr>
      <vt:lpstr>Natura rozwoju.  Cechy zmian rozwojowych ____________________________________________________</vt:lpstr>
      <vt:lpstr>Natura rozwoju.  Cechy zmian rozwojowych ____________________________________________________</vt:lpstr>
      <vt:lpstr>Natura rozwoju.  Modele przebiegu zmian rozwojowych ____________________________________________________</vt:lpstr>
      <vt:lpstr>Natura rozwoju.  Modele przebiegu zmian rozwojowych ____________________________________________________</vt:lpstr>
      <vt:lpstr>Natura rozwoju.  Modele przebiegu zmian rozwojowych ____________________________________________________</vt:lpstr>
      <vt:lpstr>Natura rozwoju.  Modele przebiegu zmian rozwojowych ____________________________________________________</vt:lpstr>
      <vt:lpstr>Natura rozwoju.  Modele przebiegu zmian rozwojowych</vt:lpstr>
      <vt:lpstr>Natura rozwoju.  Modele przebiegu zmian rozwojowych ____________________________________________________</vt:lpstr>
      <vt:lpstr>Modele przebiegu zmian makro-genetycznych (klasyczne)  oraz zmian mikro-genetycznych </vt:lpstr>
      <vt:lpstr>Natura rozwoju. Podsumowanie ____________________________________________________</vt:lpstr>
      <vt:lpstr>Natura rozwoju. Podsumowanie ____________________________________________________</vt:lpstr>
      <vt:lpstr>Slajd 39</vt:lpstr>
      <vt:lpstr>Mechanizm rozwoju Natura a kultura</vt:lpstr>
      <vt:lpstr>Mechanizm rozwoju</vt:lpstr>
      <vt:lpstr>Mechanizm rozwoju </vt:lpstr>
      <vt:lpstr>Mechanizm rozwoju Zmienność środowiskowa</vt:lpstr>
      <vt:lpstr>Mechanizm rozwoju Zmienność środowiskowa</vt:lpstr>
      <vt:lpstr>Mechanizm rozwoju Interakcje</vt:lpstr>
      <vt:lpstr>Mechanizm rozwoju Interakcje</vt:lpstr>
      <vt:lpstr>Mechanizm rozwoju</vt:lpstr>
      <vt:lpstr>Mechanizm rozwoju Podsumowanie</vt:lpstr>
      <vt:lpstr>Neorealizm w badaniu zmian </vt:lpstr>
      <vt:lpstr>Neorealizm w badaniu zmian</vt:lpstr>
      <vt:lpstr>Podsumowanie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Natura rozwoju. Przedmiot badań, pojęcie i cechy rozwoju</dc:title>
  <dc:creator>Janusz Trempała</dc:creator>
  <cp:lastModifiedBy>Krzysztof Pstrong</cp:lastModifiedBy>
  <cp:revision>196</cp:revision>
  <dcterms:created xsi:type="dcterms:W3CDTF">2010-09-20T18:30:33Z</dcterms:created>
  <dcterms:modified xsi:type="dcterms:W3CDTF">2011-11-05T10:50:01Z</dcterms:modified>
</cp:coreProperties>
</file>