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0" r:id="rId1"/>
  </p:sldMasterIdLst>
  <p:notesMasterIdLst>
    <p:notesMasterId r:id="rId73"/>
  </p:notesMasterIdLst>
  <p:sldIdLst>
    <p:sldId id="298" r:id="rId2"/>
    <p:sldId id="419" r:id="rId3"/>
    <p:sldId id="337" r:id="rId4"/>
    <p:sldId id="463" r:id="rId5"/>
    <p:sldId id="466" r:id="rId6"/>
    <p:sldId id="467" r:id="rId7"/>
    <p:sldId id="420" r:id="rId8"/>
    <p:sldId id="421" r:id="rId9"/>
    <p:sldId id="422" r:id="rId10"/>
    <p:sldId id="470" r:id="rId11"/>
    <p:sldId id="471" r:id="rId12"/>
    <p:sldId id="423" r:id="rId13"/>
    <p:sldId id="433" r:id="rId14"/>
    <p:sldId id="305" r:id="rId15"/>
    <p:sldId id="306" r:id="rId16"/>
    <p:sldId id="307" r:id="rId17"/>
    <p:sldId id="308" r:id="rId18"/>
    <p:sldId id="460" r:id="rId19"/>
    <p:sldId id="410" r:id="rId20"/>
    <p:sldId id="461" r:id="rId21"/>
    <p:sldId id="312" r:id="rId22"/>
    <p:sldId id="462" r:id="rId23"/>
    <p:sldId id="313" r:id="rId24"/>
    <p:sldId id="409" r:id="rId25"/>
    <p:sldId id="411" r:id="rId26"/>
    <p:sldId id="412" r:id="rId27"/>
    <p:sldId id="416" r:id="rId28"/>
    <p:sldId id="417" r:id="rId29"/>
    <p:sldId id="413" r:id="rId30"/>
    <p:sldId id="454" r:id="rId31"/>
    <p:sldId id="338" r:id="rId32"/>
    <p:sldId id="346" r:id="rId33"/>
    <p:sldId id="347" r:id="rId34"/>
    <p:sldId id="477" r:id="rId35"/>
    <p:sldId id="426" r:id="rId36"/>
    <p:sldId id="435" r:id="rId37"/>
    <p:sldId id="478" r:id="rId38"/>
    <p:sldId id="479" r:id="rId39"/>
    <p:sldId id="475" r:id="rId40"/>
    <p:sldId id="473" r:id="rId41"/>
    <p:sldId id="481" r:id="rId42"/>
    <p:sldId id="439" r:id="rId43"/>
    <p:sldId id="480" r:id="rId44"/>
    <p:sldId id="456" r:id="rId45"/>
    <p:sldId id="457" r:id="rId46"/>
    <p:sldId id="482" r:id="rId47"/>
    <p:sldId id="484" r:id="rId48"/>
    <p:sldId id="483" r:id="rId49"/>
    <p:sldId id="431" r:id="rId50"/>
    <p:sldId id="468" r:id="rId51"/>
    <p:sldId id="469" r:id="rId52"/>
    <p:sldId id="485" r:id="rId53"/>
    <p:sldId id="486" r:id="rId54"/>
    <p:sldId id="487" r:id="rId55"/>
    <p:sldId id="488" r:id="rId56"/>
    <p:sldId id="491" r:id="rId57"/>
    <p:sldId id="492" r:id="rId58"/>
    <p:sldId id="493" r:id="rId59"/>
    <p:sldId id="489" r:id="rId60"/>
    <p:sldId id="490" r:id="rId61"/>
    <p:sldId id="495" r:id="rId62"/>
    <p:sldId id="494" r:id="rId63"/>
    <p:sldId id="496" r:id="rId64"/>
    <p:sldId id="497" r:id="rId65"/>
    <p:sldId id="442" r:id="rId66"/>
    <p:sldId id="449" r:id="rId67"/>
    <p:sldId id="453" r:id="rId68"/>
    <p:sldId id="448" r:id="rId69"/>
    <p:sldId id="450" r:id="rId70"/>
    <p:sldId id="447" r:id="rId71"/>
    <p:sldId id="273" r:id="rId72"/>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04" autoAdjust="0"/>
    <p:restoredTop sz="94004" autoAdjust="0"/>
  </p:normalViewPr>
  <p:slideViewPr>
    <p:cSldViewPr>
      <p:cViewPr varScale="1">
        <p:scale>
          <a:sx n="99" d="100"/>
          <a:sy n="99" d="100"/>
        </p:scale>
        <p:origin x="1210" y="72"/>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7D2413-75DD-47BD-93B4-5C3E98AC3FEF}" type="datetimeFigureOut">
              <a:rPr lang="pl-PL" smtClean="0"/>
              <a:pPr/>
              <a:t>08.10.2021</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5CC80E-9C3A-435C-BF09-2821B71BF736}" type="slidenum">
              <a:rPr lang="pl-PL" smtClean="0"/>
              <a:pPr/>
              <a:t>‹#›</a:t>
            </a:fld>
            <a:endParaRPr lang="pl-PL"/>
          </a:p>
        </p:txBody>
      </p:sp>
    </p:spTree>
    <p:extLst>
      <p:ext uri="{BB962C8B-B14F-4D97-AF65-F5344CB8AC3E}">
        <p14:creationId xmlns:p14="http://schemas.microsoft.com/office/powerpoint/2010/main" val="1855310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1</a:t>
            </a:fld>
            <a:endParaRPr lang="pl-PL"/>
          </a:p>
        </p:txBody>
      </p:sp>
    </p:spTree>
    <p:extLst>
      <p:ext uri="{BB962C8B-B14F-4D97-AF65-F5344CB8AC3E}">
        <p14:creationId xmlns:p14="http://schemas.microsoft.com/office/powerpoint/2010/main" val="4246421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2</a:t>
            </a:fld>
            <a:endParaRPr lang="pl-PL"/>
          </a:p>
        </p:txBody>
      </p:sp>
    </p:spTree>
    <p:extLst>
      <p:ext uri="{BB962C8B-B14F-4D97-AF65-F5344CB8AC3E}">
        <p14:creationId xmlns:p14="http://schemas.microsoft.com/office/powerpoint/2010/main" val="3080411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a:t>
            </a:fld>
            <a:endParaRPr lang="pl-PL"/>
          </a:p>
        </p:txBody>
      </p:sp>
    </p:spTree>
    <p:extLst>
      <p:ext uri="{BB962C8B-B14F-4D97-AF65-F5344CB8AC3E}">
        <p14:creationId xmlns:p14="http://schemas.microsoft.com/office/powerpoint/2010/main" val="3760256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329B056F-20EC-4C6E-AF99-2413CEB352CE}" type="slidenum">
              <a:rPr lang="pl-PL" smtClean="0"/>
              <a:t>4</a:t>
            </a:fld>
            <a:endParaRPr lang="pl-PL"/>
          </a:p>
        </p:txBody>
      </p:sp>
    </p:spTree>
    <p:extLst>
      <p:ext uri="{BB962C8B-B14F-4D97-AF65-F5344CB8AC3E}">
        <p14:creationId xmlns:p14="http://schemas.microsoft.com/office/powerpoint/2010/main" val="1339807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7</a:t>
            </a:fld>
            <a:endParaRPr lang="pl-PL"/>
          </a:p>
        </p:txBody>
      </p:sp>
    </p:spTree>
    <p:extLst>
      <p:ext uri="{BB962C8B-B14F-4D97-AF65-F5344CB8AC3E}">
        <p14:creationId xmlns:p14="http://schemas.microsoft.com/office/powerpoint/2010/main" val="999983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8</a:t>
            </a:fld>
            <a:endParaRPr lang="pl-PL"/>
          </a:p>
        </p:txBody>
      </p:sp>
    </p:spTree>
    <p:extLst>
      <p:ext uri="{BB962C8B-B14F-4D97-AF65-F5344CB8AC3E}">
        <p14:creationId xmlns:p14="http://schemas.microsoft.com/office/powerpoint/2010/main" val="2345780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9</a:t>
            </a:fld>
            <a:endParaRPr lang="pl-PL"/>
          </a:p>
        </p:txBody>
      </p:sp>
    </p:spTree>
    <p:extLst>
      <p:ext uri="{BB962C8B-B14F-4D97-AF65-F5344CB8AC3E}">
        <p14:creationId xmlns:p14="http://schemas.microsoft.com/office/powerpoint/2010/main" val="1728433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10</a:t>
            </a:fld>
            <a:endParaRPr lang="pl-PL"/>
          </a:p>
        </p:txBody>
      </p:sp>
    </p:spTree>
    <p:extLst>
      <p:ext uri="{BB962C8B-B14F-4D97-AF65-F5344CB8AC3E}">
        <p14:creationId xmlns:p14="http://schemas.microsoft.com/office/powerpoint/2010/main" val="593408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11</a:t>
            </a:fld>
            <a:endParaRPr lang="pl-PL"/>
          </a:p>
        </p:txBody>
      </p:sp>
    </p:spTree>
    <p:extLst>
      <p:ext uri="{BB962C8B-B14F-4D97-AF65-F5344CB8AC3E}">
        <p14:creationId xmlns:p14="http://schemas.microsoft.com/office/powerpoint/2010/main" val="159384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12</a:t>
            </a:fld>
            <a:endParaRPr lang="pl-PL"/>
          </a:p>
        </p:txBody>
      </p:sp>
    </p:spTree>
    <p:extLst>
      <p:ext uri="{BB962C8B-B14F-4D97-AF65-F5344CB8AC3E}">
        <p14:creationId xmlns:p14="http://schemas.microsoft.com/office/powerpoint/2010/main" val="13895702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Profil sensoryczny dziecka Marty Wiśniewskiej dla rodziców dzieci od 3 r. życia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effectLst/>
              </a:rPr>
              <a:t>Profil Sensoryczny Dziecka jest narzędziem diagnozy funkcjonalnej w zakresie przetwarzania bodźców sensorycznych. Służy jako pomoc w rozpoznawaniu potrzeb sensorycznych dzieci z zaburzeniami w rozwoju (w różnych środowiskach); źródło do określenia zakresów funkcjonowania sensorycznego, wymagających interwencji terapeutycznej oraz narzędzie do wyjaśniania niektórych aspektów procesu uczenia się, mechanizmów trudnych zachowań. Może być używany także jako narzędzie do oceny procesów przetwarzania bodźców zmysłowych u dzieci prawidłowo rozwijających się. Skalę można stosować w całości, ale także można używać pojedynczych </a:t>
            </a:r>
            <a:r>
              <a:rPr lang="pl-PL" dirty="0" err="1">
                <a:effectLst/>
              </a:rPr>
              <a:t>podskal</a:t>
            </a:r>
            <a:r>
              <a:rPr lang="pl-PL" dirty="0">
                <a:effectLst/>
              </a:rPr>
              <a:t>. Profil jest narzędziem niezależnym od umiejętności współpracy i od rozwoju mowy. Zakres wiekowy narzędzia od 3 do 10 r.ż. W publikacji znajduje się wiele ważnych informacji dotyczących teorii i praktyki integracji sensorycznej, propozycje programów terapeutycznych i wykorzystania podejścia SI w terapii trudnych zachowań oraz w przypadku osób dorosłych. Publikację zamykają zestawienia zaburzeń integracji sensorycznej, zestawy przykładowych pomocy terapeutycznych oraz program aktywności śródlekcyjnych.</a:t>
            </a:r>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13</a:t>
            </a:fld>
            <a:endParaRPr lang="pl-PL"/>
          </a:p>
        </p:txBody>
      </p:sp>
    </p:spTree>
    <p:extLst>
      <p:ext uri="{BB962C8B-B14F-4D97-AF65-F5344CB8AC3E}">
        <p14:creationId xmlns:p14="http://schemas.microsoft.com/office/powerpoint/2010/main" val="2791819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indent="0" algn="just">
              <a:buNone/>
            </a:pPr>
            <a:r>
              <a:rPr lang="pl-PL" sz="1200" kern="1200" dirty="0">
                <a:solidFill>
                  <a:schemeClr val="tx1"/>
                </a:solidFill>
                <a:latin typeface="+mn-lt"/>
                <a:ea typeface="+mn-ea"/>
                <a:cs typeface="+mn-cs"/>
              </a:rPr>
              <a:t>Stresory psychospołeczne - nie tylko pojedyncze zdarzenia, ale </a:t>
            </a:r>
          </a:p>
          <a:p>
            <a:pPr algn="just"/>
            <a:r>
              <a:rPr lang="pl-PL" sz="1200" kern="1200" dirty="0">
                <a:solidFill>
                  <a:schemeClr val="tx1"/>
                </a:solidFill>
                <a:latin typeface="+mn-lt"/>
                <a:ea typeface="+mn-ea"/>
                <a:cs typeface="+mn-cs"/>
              </a:rPr>
              <a:t>także kumulacja różnych stresujących oddziaływań.</a:t>
            </a:r>
          </a:p>
          <a:p>
            <a:pPr algn="just"/>
            <a:r>
              <a:rPr lang="pl-PL" sz="1200" kern="1200" dirty="0">
                <a:solidFill>
                  <a:schemeClr val="tx1"/>
                </a:solidFill>
                <a:latin typeface="+mn-lt"/>
                <a:ea typeface="+mn-ea"/>
                <a:cs typeface="+mn-cs"/>
              </a:rPr>
              <a:t> pojawienia się czynnika stresującego, bierze się także pod uwagę:</a:t>
            </a:r>
          </a:p>
          <a:p>
            <a:endParaRPr lang="pl-PL" dirty="0"/>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23</a:t>
            </a:fld>
            <a:endParaRPr lang="pl-PL"/>
          </a:p>
        </p:txBody>
      </p:sp>
    </p:spTree>
    <p:extLst>
      <p:ext uri="{BB962C8B-B14F-4D97-AF65-F5344CB8AC3E}">
        <p14:creationId xmlns:p14="http://schemas.microsoft.com/office/powerpoint/2010/main" val="2246873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55000" lnSpcReduction="20000"/>
          </a:bodyPr>
          <a:lstStyle/>
          <a:p>
            <a:r>
              <a:rPr lang="pl-PL" sz="1200" b="1" u="sng" kern="1200" dirty="0">
                <a:solidFill>
                  <a:schemeClr val="tx1"/>
                </a:solidFill>
                <a:effectLst/>
                <a:latin typeface="+mn-lt"/>
                <a:ea typeface="+mn-ea"/>
                <a:cs typeface="+mn-cs"/>
              </a:rPr>
              <a:t>Etap </a:t>
            </a:r>
            <a:r>
              <a:rPr lang="pl-PL" sz="1200" b="1" u="sng" kern="1200" dirty="0" err="1">
                <a:solidFill>
                  <a:schemeClr val="tx1"/>
                </a:solidFill>
                <a:effectLst/>
                <a:latin typeface="+mn-lt"/>
                <a:ea typeface="+mn-ea"/>
                <a:cs typeface="+mn-cs"/>
              </a:rPr>
              <a:t>prediagnostyczny</a:t>
            </a:r>
            <a:r>
              <a:rPr lang="pl-PL" sz="1200" u="sng" kern="1200" dirty="0">
                <a:solidFill>
                  <a:schemeClr val="tx1"/>
                </a:solidFill>
                <a:effectLst/>
                <a:latin typeface="+mn-lt"/>
                <a:ea typeface="+mn-ea"/>
                <a:cs typeface="+mn-cs"/>
              </a:rPr>
              <a:t> </a:t>
            </a:r>
            <a:r>
              <a:rPr lang="pl-PL" sz="1200" kern="1200" dirty="0">
                <a:solidFill>
                  <a:schemeClr val="tx1"/>
                </a:solidFill>
                <a:effectLst/>
                <a:latin typeface="+mn-lt"/>
                <a:ea typeface="+mn-ea"/>
                <a:cs typeface="+mn-cs"/>
              </a:rPr>
              <a:t>obejmuje wszystko, co wyprzedza właściwe badanie diagnostyczne i dotyczy  interakcji między osobą badaną (małym dzieckiem oraz jego rodzicem/opiekunem) a badającym (psychologiem-diagnostą) oraz przyjęcia dot. zał. Dot. rozwoju</a:t>
            </a:r>
          </a:p>
          <a:p>
            <a:r>
              <a:rPr lang="pl-PL" sz="1200" kern="1200" dirty="0">
                <a:solidFill>
                  <a:schemeClr val="tx1"/>
                </a:solidFill>
                <a:effectLst/>
                <a:latin typeface="+mn-lt"/>
                <a:ea typeface="+mn-ea"/>
                <a:cs typeface="+mn-cs"/>
              </a:rPr>
              <a:t>W praktyce oznacza to, że osoba, która przychodzi na badanie z dzieckiem przeżywa wiele negatywnych uczuć związanych z trudną sytuacją swoją i dziecka. Najczęściej jest to niepokój o przyszłość dziecka, o rozpoznanie jakiegoś zaburzenia wynikające z irracjonalnych przekonań na temat chorób czy niepełnosprawności innych dzieci. Rodzic lub opiekun dziecka przeżywa również uczucie zagrożenia, że aktualne trudności mogą pociągnąć za sobą negatywne konsekwencje dla innych dzieci, niepowodzenia w małżeństwie, zagrożenie utraty pracy i pogorszenia sytuacji materialnej. Mając na względzie skutki badania, np.. rodzic lub opiekun dziecka wnosi określone oczekiwanie dotyczące potwierdzenia diagnozy o niepełnosprawności dziecka, wiążąc je z możliwością przyznanie dodatkowych świadczeń na dziecko. Rozumiejąc społeczną rolę diagnosty obawia się wykazania niekompetencji rodzicielskich, poczucia bezradności i radzenia sobie w trudnej sytuacji. Także posiadając osobiste doświadczenia z przeszłości w kontakcie ze innymi specjalistami (lekarzami, rehabilitantami, logopedami itp.) może przejawiać negatywne nastawienia i niską motywację do współpracy z psychologiem.</a:t>
            </a:r>
          </a:p>
          <a:p>
            <a:r>
              <a:rPr lang="pl-PL" sz="1200" kern="1200" dirty="0">
                <a:solidFill>
                  <a:schemeClr val="tx1"/>
                </a:solidFill>
                <a:effectLst/>
                <a:latin typeface="+mn-lt"/>
                <a:ea typeface="+mn-ea"/>
                <a:cs typeface="+mn-cs"/>
              </a:rPr>
              <a:t>Małe dziecko przychodząc do gabinetu psychologicznego, w zależności od wieku i poziomu rozwoju oraz wcześniejszych doświadczeń wnosi swoje indywidualne nastawienia i motywacje do badania, stany emocjonalne czy cechy temperamentne. </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u="sng" kern="1200" dirty="0">
                <a:solidFill>
                  <a:schemeClr val="tx1"/>
                </a:solidFill>
                <a:effectLst/>
                <a:latin typeface="+mn-lt"/>
                <a:ea typeface="+mn-ea"/>
                <a:cs typeface="+mn-cs"/>
              </a:rPr>
              <a:t>Etap właściwego badania </a:t>
            </a:r>
            <a:r>
              <a:rPr lang="pl-PL" sz="1200" b="1" u="sng" kern="1200" dirty="0" err="1">
                <a:solidFill>
                  <a:schemeClr val="tx1"/>
                </a:solidFill>
                <a:effectLst/>
                <a:latin typeface="+mn-lt"/>
                <a:ea typeface="+mn-ea"/>
                <a:cs typeface="+mn-cs"/>
              </a:rPr>
              <a:t>diagn</a:t>
            </a:r>
            <a:r>
              <a:rPr lang="pl-PL" sz="1200" b="1" u="sng" kern="1200" dirty="0">
                <a:solidFill>
                  <a:schemeClr val="tx1"/>
                </a:solidFill>
                <a:effectLst/>
                <a:latin typeface="+mn-lt"/>
                <a:ea typeface="+mn-ea"/>
                <a:cs typeface="+mn-cs"/>
              </a:rPr>
              <a:t>. </a:t>
            </a:r>
            <a:r>
              <a:rPr lang="pl-PL" sz="1200" kern="1200" dirty="0">
                <a:solidFill>
                  <a:schemeClr val="tx1"/>
                </a:solidFill>
                <a:effectLst/>
                <a:latin typeface="+mn-lt"/>
                <a:ea typeface="+mn-ea"/>
                <a:cs typeface="+mn-cs"/>
              </a:rPr>
              <a:t>w którym następuje przeanalizowanie danych, przedstawionych przez osobę zgłaszającą dziecko na badanie, decydowanie o użyteczności tych informacji i ich kompletności. Następnie psycholog prowadzący badanie dokonuje przeformułowania tych wiadomości do postaci „problemu psychologicznego”, pozwalającego na ustalenie poziomu aktualnego rozwoju dziecka (diagnozę sfer aktualnego rozwoju) oraz prognozy jego rozwoju w przyszłości (wskazania sfer najbliższego rozwoju). lub jego zaburzeń</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a:solidFill>
                  <a:schemeClr val="tx1"/>
                </a:solidFill>
                <a:effectLst/>
                <a:latin typeface="+mn-lt"/>
                <a:ea typeface="+mn-ea"/>
                <a:cs typeface="+mn-cs"/>
              </a:rPr>
              <a:t>Pierwszym krokiem właściwego badania diagnostycznego jest na nawiązanie kontaktu z dzieckiem i rodzicami. Następnie zebranie danych biograficznych i informacji o rozwoju dziecka oraz analiza dokumentów pozwalających na ustalenie przyczyny zgłoszenia dziecka do diagnozy w poradni. W tym celu przydatne są rozmowa i wywiad rozwojowy z rodzicami, a później także obserwacja dziecka i badanie z wykorzystanie odpowiednich narzędzi , np. DSR</a:t>
            </a:r>
          </a:p>
          <a:p>
            <a:r>
              <a:rPr lang="pl-PL" sz="1200" b="1" u="sng" kern="1200" dirty="0">
                <a:solidFill>
                  <a:schemeClr val="tx1"/>
                </a:solidFill>
                <a:effectLst/>
                <a:latin typeface="+mn-lt"/>
                <a:ea typeface="+mn-ea"/>
                <a:cs typeface="+mn-cs"/>
              </a:rPr>
              <a:t>Etap wyjaśniania i opiniowania !!!</a:t>
            </a:r>
            <a:r>
              <a:rPr lang="pl-PL" sz="1200" u="sng" kern="1200" dirty="0">
                <a:solidFill>
                  <a:schemeClr val="tx1"/>
                </a:solidFill>
                <a:effectLst/>
                <a:latin typeface="+mn-lt"/>
                <a:ea typeface="+mn-ea"/>
                <a:cs typeface="+mn-cs"/>
              </a:rPr>
              <a:t> </a:t>
            </a:r>
            <a:r>
              <a:rPr lang="pl-PL" sz="1200" kern="1200" dirty="0">
                <a:solidFill>
                  <a:schemeClr val="tx1"/>
                </a:solidFill>
                <a:effectLst/>
                <a:latin typeface="+mn-lt"/>
                <a:ea typeface="+mn-ea"/>
                <a:cs typeface="+mn-cs"/>
              </a:rPr>
              <a:t>w którym diagnosta poszukuje związku zachowań testowych i poza testowych, dokonuje symbolicznego opisu zachowania testowego oraz formułuje opinię/orzeczenie; Ważnym momentem w tym etapie jest odgraniczenie stawiania pytań od  postawienia diagnozy i przekazanie informacji o orzeczeniu rodzicom lub opiekunom dziecka. </a:t>
            </a:r>
            <a:r>
              <a:rPr lang="pl-PL" sz="1200" b="1" kern="1200" dirty="0">
                <a:solidFill>
                  <a:schemeClr val="tx1"/>
                </a:solidFill>
                <a:effectLst/>
                <a:latin typeface="+mn-lt"/>
                <a:ea typeface="+mn-ea"/>
                <a:cs typeface="+mn-cs"/>
              </a:rPr>
              <a:t>Wyjaśnianie przyczyn - </a:t>
            </a:r>
            <a:r>
              <a:rPr lang="pl-PL" sz="1200" kern="1200" dirty="0">
                <a:solidFill>
                  <a:schemeClr val="tx1"/>
                </a:solidFill>
                <a:effectLst/>
                <a:latin typeface="+mn-lt"/>
                <a:ea typeface="+mn-ea"/>
                <a:cs typeface="+mn-cs"/>
              </a:rPr>
              <a:t>czyli określenie stanów przeszłych). wyjaśnianie przyczyn, wskazanie </a:t>
            </a:r>
            <a:r>
              <a:rPr lang="pl-PL" sz="1200" kern="1200" dirty="0" err="1">
                <a:solidFill>
                  <a:schemeClr val="tx1"/>
                </a:solidFill>
                <a:effectLst/>
                <a:latin typeface="+mn-lt"/>
                <a:ea typeface="+mn-ea"/>
                <a:cs typeface="+mn-cs"/>
              </a:rPr>
              <a:t>czyyników</a:t>
            </a:r>
            <a:r>
              <a:rPr lang="pl-PL" sz="1200" kern="1200" dirty="0">
                <a:solidFill>
                  <a:schemeClr val="tx1"/>
                </a:solidFill>
                <a:effectLst/>
                <a:latin typeface="+mn-lt"/>
                <a:ea typeface="+mn-ea"/>
                <a:cs typeface="+mn-cs"/>
              </a:rPr>
              <a:t> ryzyka oraz czynników chroniących przed zaburzeniami + wyjaśnienie ścieżek rozwoju , czyn. War. </a:t>
            </a:r>
            <a:r>
              <a:rPr lang="pl-PL" sz="1200" kern="1200" dirty="0" err="1">
                <a:solidFill>
                  <a:schemeClr val="tx1"/>
                </a:solidFill>
                <a:effectLst/>
                <a:latin typeface="+mn-lt"/>
                <a:ea typeface="+mn-ea"/>
                <a:cs typeface="+mn-cs"/>
              </a:rPr>
              <a:t>Realiz</a:t>
            </a:r>
            <a:r>
              <a:rPr lang="pl-PL" sz="1200" kern="1200" dirty="0">
                <a:solidFill>
                  <a:schemeClr val="tx1"/>
                </a:solidFill>
                <a:effectLst/>
                <a:latin typeface="+mn-lt"/>
                <a:ea typeface="+mn-ea"/>
                <a:cs typeface="+mn-cs"/>
              </a:rPr>
              <a:t>. Zadań </a:t>
            </a:r>
            <a:r>
              <a:rPr lang="pl-PL" sz="1200" kern="1200" dirty="0" err="1">
                <a:solidFill>
                  <a:schemeClr val="tx1"/>
                </a:solidFill>
                <a:effectLst/>
                <a:latin typeface="+mn-lt"/>
                <a:ea typeface="+mn-ea"/>
                <a:cs typeface="+mn-cs"/>
              </a:rPr>
              <a:t>rozw</a:t>
            </a:r>
            <a:r>
              <a:rPr lang="pl-PL" sz="1200" kern="1200" dirty="0">
                <a:solidFill>
                  <a:schemeClr val="tx1"/>
                </a:solidFill>
                <a:effectLst/>
                <a:latin typeface="+mn-lt"/>
                <a:ea typeface="+mn-ea"/>
                <a:cs typeface="+mn-cs"/>
              </a:rPr>
              <a:t>. i mechanizmów uczenia się, zrozumienia zjawiska odporności psychicznej</a:t>
            </a:r>
          </a:p>
          <a:p>
            <a:r>
              <a:rPr lang="pl-PL" sz="1200" kern="1200" dirty="0">
                <a:solidFill>
                  <a:schemeClr val="tx1"/>
                </a:solidFill>
                <a:effectLst/>
                <a:latin typeface="+mn-lt"/>
                <a:ea typeface="+mn-ea"/>
                <a:cs typeface="+mn-cs"/>
              </a:rPr>
              <a:t>Orzeczenie…+</a:t>
            </a:r>
            <a:r>
              <a:rPr lang="pl-PL" sz="1200" u="sng" kern="1200" dirty="0">
                <a:solidFill>
                  <a:schemeClr val="tx1"/>
                </a:solidFill>
                <a:effectLst/>
                <a:latin typeface="+mn-lt"/>
                <a:ea typeface="+mn-ea"/>
                <a:cs typeface="+mn-cs"/>
              </a:rPr>
              <a:t> informowanie opiekunów o potrzebach rozwojowych i dziecka oraz możliwościach kontynuowania stymulacji (lub ograniczeń wynikających z otrzymanego orzeczenia) itp.</a:t>
            </a:r>
          </a:p>
          <a:p>
            <a:r>
              <a:rPr lang="pl-PL" sz="1200" b="1" u="sng" kern="1200" dirty="0">
                <a:solidFill>
                  <a:schemeClr val="tx1"/>
                </a:solidFill>
                <a:effectLst/>
                <a:latin typeface="+mn-lt"/>
                <a:ea typeface="+mn-ea"/>
                <a:cs typeface="+mn-cs"/>
              </a:rPr>
              <a:t>Interwencja - </a:t>
            </a:r>
            <a:r>
              <a:rPr lang="pl-PL" sz="1200" i="1" kern="1200" dirty="0">
                <a:solidFill>
                  <a:schemeClr val="tx1"/>
                </a:solidFill>
                <a:effectLst/>
                <a:latin typeface="+mn-lt"/>
                <a:ea typeface="+mn-ea"/>
                <a:cs typeface="+mn-cs"/>
              </a:rPr>
              <a:t> Na wybór określonych metod interwencyjnych ma  wpływ wiele czynników, między innymi charakter opóźnienia, potrzeby dziecka i rodziny możliwości korzystania z terapii. </a:t>
            </a:r>
            <a:r>
              <a:rPr lang="pl-PL" sz="1200" kern="1200" dirty="0">
                <a:solidFill>
                  <a:schemeClr val="tx1"/>
                </a:solidFill>
                <a:effectLst/>
                <a:latin typeface="+mn-lt"/>
                <a:ea typeface="+mn-ea"/>
                <a:cs typeface="+mn-cs"/>
              </a:rPr>
              <a:t>Duża efektywność wcześnie podjętej interwencji tłumaczona jest przede wszystkim: </a:t>
            </a:r>
          </a:p>
          <a:p>
            <a:pPr lvl="0"/>
            <a:r>
              <a:rPr lang="pl-PL" sz="1200" kern="1200" dirty="0">
                <a:solidFill>
                  <a:schemeClr val="tx1"/>
                </a:solidFill>
                <a:effectLst/>
                <a:latin typeface="+mn-lt"/>
                <a:ea typeface="+mn-ea"/>
                <a:cs typeface="+mn-cs"/>
              </a:rPr>
              <a:t>wyjątkowo dużą plastycznością centralnego układu nerwowego we wczesnym okresie rozwoju </a:t>
            </a:r>
          </a:p>
          <a:p>
            <a:pPr lvl="0"/>
            <a:r>
              <a:rPr lang="pl-PL" sz="1200" kern="1200" dirty="0">
                <a:solidFill>
                  <a:schemeClr val="tx1"/>
                </a:solidFill>
                <a:effectLst/>
                <a:latin typeface="+mn-lt"/>
                <a:ea typeface="+mn-ea"/>
                <a:cs typeface="+mn-cs"/>
              </a:rPr>
              <a:t>większą podatnością małych dzieci na postępowanie terapeutyczne</a:t>
            </a:r>
          </a:p>
          <a:p>
            <a:pPr lvl="0"/>
            <a:r>
              <a:rPr lang="pl-PL" sz="1200" kern="1200" dirty="0">
                <a:solidFill>
                  <a:schemeClr val="tx1"/>
                </a:solidFill>
                <a:effectLst/>
                <a:latin typeface="+mn-lt"/>
                <a:ea typeface="+mn-ea"/>
                <a:cs typeface="+mn-cs"/>
              </a:rPr>
              <a:t>narastaniem wielu zaburzeń z wiekiem</a:t>
            </a:r>
          </a:p>
          <a:p>
            <a:pPr lvl="0"/>
            <a:r>
              <a:rPr lang="pl-PL" sz="1200" kern="1200" dirty="0">
                <a:solidFill>
                  <a:schemeClr val="tx1"/>
                </a:solidFill>
                <a:effectLst/>
                <a:latin typeface="+mn-lt"/>
                <a:ea typeface="+mn-ea"/>
                <a:cs typeface="+mn-cs"/>
              </a:rPr>
              <a:t>większą motywacją rodziców małych dzieci, posiadających większe pokłady nadziei, sił, zapału i wiary. </a:t>
            </a:r>
          </a:p>
          <a:p>
            <a:r>
              <a:rPr lang="pl-PL" sz="1200" kern="1200" dirty="0">
                <a:solidFill>
                  <a:schemeClr val="tx1"/>
                </a:solidFill>
                <a:effectLst/>
                <a:latin typeface="+mn-lt"/>
                <a:ea typeface="+mn-ea"/>
                <a:cs typeface="+mn-cs"/>
              </a:rPr>
              <a:t>Z punktu widzenia konstruowania programu </a:t>
            </a:r>
            <a:r>
              <a:rPr lang="pl-PL" sz="1200" kern="1200" dirty="0" err="1">
                <a:solidFill>
                  <a:schemeClr val="tx1"/>
                </a:solidFill>
                <a:effectLst/>
                <a:latin typeface="+mn-lt"/>
                <a:ea typeface="+mn-ea"/>
                <a:cs typeface="+mn-cs"/>
              </a:rPr>
              <a:t>interwen-terapeut</a:t>
            </a:r>
            <a:r>
              <a:rPr lang="pl-PL" sz="1200" kern="1200" dirty="0">
                <a:solidFill>
                  <a:schemeClr val="tx1"/>
                </a:solidFill>
                <a:effectLst/>
                <a:latin typeface="+mn-lt"/>
                <a:ea typeface="+mn-ea"/>
                <a:cs typeface="+mn-cs"/>
              </a:rPr>
              <a:t>. ważne jest uwzględnienie  m.in.:</a:t>
            </a:r>
          </a:p>
          <a:p>
            <a:pPr marL="171450" indent="-171450">
              <a:buFontTx/>
              <a:buChar char="-"/>
            </a:pPr>
            <a:r>
              <a:rPr lang="pl-PL" sz="1200" kern="1200" dirty="0">
                <a:solidFill>
                  <a:schemeClr val="tx1"/>
                </a:solidFill>
                <a:effectLst/>
                <a:latin typeface="+mn-lt"/>
                <a:ea typeface="+mn-ea"/>
                <a:cs typeface="+mn-cs"/>
              </a:rPr>
              <a:t>potencjał rozwojowy, a więc to co dziecko w najbliższym czasie może osiągnąć w poszczególnych sferach (program musi zawierać realistyczne cele);</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a:solidFill>
                  <a:schemeClr val="tx1"/>
                </a:solidFill>
                <a:effectLst/>
                <a:latin typeface="+mn-lt"/>
                <a:ea typeface="+mn-ea"/>
                <a:cs typeface="+mn-cs"/>
              </a:rPr>
              <a:t>- </a:t>
            </a:r>
            <a:r>
              <a:rPr lang="pl-PL" sz="1200" b="1" dirty="0"/>
              <a:t>Zdolność do samoregulacji i czynnego udziału we własnym rozwoju : kolejne slajdy +</a:t>
            </a:r>
            <a:r>
              <a:rPr lang="pl-PL" sz="1200" kern="1200" dirty="0">
                <a:solidFill>
                  <a:schemeClr val="tx1"/>
                </a:solidFill>
                <a:effectLst/>
                <a:latin typeface="+mn-lt"/>
                <a:ea typeface="+mn-ea"/>
                <a:cs typeface="+mn-cs"/>
              </a:rPr>
              <a:t> czas koncentracji uwagi, czas efektywnej nauki lub </a:t>
            </a:r>
            <a:r>
              <a:rPr lang="pl-PL" sz="1200" kern="1200" dirty="0" err="1">
                <a:solidFill>
                  <a:schemeClr val="tx1"/>
                </a:solidFill>
                <a:effectLst/>
                <a:latin typeface="+mn-lt"/>
                <a:ea typeface="+mn-ea"/>
                <a:cs typeface="+mn-cs"/>
              </a:rPr>
              <a:t>zabwy</a:t>
            </a:r>
            <a:r>
              <a:rPr lang="pl-PL" sz="1200" kern="1200" dirty="0">
                <a:solidFill>
                  <a:schemeClr val="tx1"/>
                </a:solidFill>
                <a:effectLst/>
                <a:latin typeface="+mn-lt"/>
                <a:ea typeface="+mn-ea"/>
                <a:cs typeface="+mn-cs"/>
              </a:rPr>
              <a:t> itd. dziecka bazuje na nabytym wcześniej doznaniu.  Istotą   uczenia   się   jest   odbieranie   sygnałów (bodźców) oraz ich łączenie w struktury poznawcze, które wraz z zorganizowanymi ruchami dziecka tworzą schematy działania. Dzięki nim może ono rozwijać się, przystosowywać się do zmieniających warunków  i wymagań otoczenie</a:t>
            </a:r>
          </a:p>
          <a:p>
            <a:r>
              <a:rPr lang="pl-PL" sz="1200" kern="1200" dirty="0">
                <a:solidFill>
                  <a:schemeClr val="tx1"/>
                </a:solidFill>
                <a:effectLst/>
                <a:latin typeface="+mn-lt"/>
                <a:ea typeface="+mn-ea"/>
                <a:cs typeface="+mn-cs"/>
              </a:rPr>
              <a:t>- najbardziej efektywne kanały uczenia się (wzrokowe, słuchowe, dotykowe...) - bardzo ważne!!</a:t>
            </a:r>
          </a:p>
          <a:p>
            <a:r>
              <a:rPr lang="pl-PL" sz="1200" kern="1200" dirty="0">
                <a:solidFill>
                  <a:schemeClr val="tx1"/>
                </a:solidFill>
                <a:effectLst/>
                <a:latin typeface="+mn-lt"/>
                <a:ea typeface="+mn-ea"/>
                <a:cs typeface="+mn-cs"/>
              </a:rPr>
              <a:t>- możliwość korzystania z alternatywnych form komunikacji (kluczowe przy autyzmie) - jakie formy i techniki mogą być optymalne;</a:t>
            </a:r>
          </a:p>
          <a:p>
            <a:pPr marL="171450" indent="-171450">
              <a:buFontTx/>
              <a:buChar char="-"/>
            </a:pPr>
            <a:r>
              <a:rPr lang="pl-PL" sz="1200" kern="1200" dirty="0">
                <a:solidFill>
                  <a:schemeClr val="tx1"/>
                </a:solidFill>
                <a:effectLst/>
                <a:latin typeface="+mn-lt"/>
                <a:ea typeface="+mn-ea"/>
                <a:cs typeface="+mn-cs"/>
              </a:rPr>
              <a:t>mocne strony dziecka (program musi opierać się o już istniejące możliwości, tak aby jak najefektywniej je wykorzystać do pracy nad stronami słabymi);</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pl-PL" b="1" dirty="0"/>
              <a:t>śledzenia   rozwoju   dziecka   </a:t>
            </a:r>
            <a:r>
              <a:rPr lang="pl-PL" dirty="0"/>
              <a:t>poprzez   uaktualnianie   diagnozy oraz dostosowanie   programu postępowania do zmieniających się potrzeb rozwojowych i zdrowotnych dziecka;</a:t>
            </a: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31</a:t>
            </a:fld>
            <a:endParaRPr lang="pl-PL"/>
          </a:p>
        </p:txBody>
      </p:sp>
    </p:spTree>
    <p:extLst>
      <p:ext uri="{BB962C8B-B14F-4D97-AF65-F5344CB8AC3E}">
        <p14:creationId xmlns:p14="http://schemas.microsoft.com/office/powerpoint/2010/main" val="3943438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32</a:t>
            </a:fld>
            <a:endParaRPr lang="pl-PL"/>
          </a:p>
        </p:txBody>
      </p:sp>
    </p:spTree>
    <p:extLst>
      <p:ext uri="{BB962C8B-B14F-4D97-AF65-F5344CB8AC3E}">
        <p14:creationId xmlns:p14="http://schemas.microsoft.com/office/powerpoint/2010/main" val="236139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33</a:t>
            </a:fld>
            <a:endParaRPr lang="pl-PL"/>
          </a:p>
        </p:txBody>
      </p:sp>
    </p:spTree>
    <p:extLst>
      <p:ext uri="{BB962C8B-B14F-4D97-AF65-F5344CB8AC3E}">
        <p14:creationId xmlns:p14="http://schemas.microsoft.com/office/powerpoint/2010/main" val="3503917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34</a:t>
            </a:fld>
            <a:endParaRPr lang="pl-PL"/>
          </a:p>
        </p:txBody>
      </p:sp>
    </p:spTree>
    <p:extLst>
      <p:ext uri="{BB962C8B-B14F-4D97-AF65-F5344CB8AC3E}">
        <p14:creationId xmlns:p14="http://schemas.microsoft.com/office/powerpoint/2010/main" val="20921521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35</a:t>
            </a:fld>
            <a:endParaRPr lang="pl-PL"/>
          </a:p>
        </p:txBody>
      </p:sp>
    </p:spTree>
    <p:extLst>
      <p:ext uri="{BB962C8B-B14F-4D97-AF65-F5344CB8AC3E}">
        <p14:creationId xmlns:p14="http://schemas.microsoft.com/office/powerpoint/2010/main" val="1044982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36</a:t>
            </a:fld>
            <a:endParaRPr lang="pl-PL"/>
          </a:p>
        </p:txBody>
      </p:sp>
    </p:spTree>
    <p:extLst>
      <p:ext uri="{BB962C8B-B14F-4D97-AF65-F5344CB8AC3E}">
        <p14:creationId xmlns:p14="http://schemas.microsoft.com/office/powerpoint/2010/main" val="2369075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37</a:t>
            </a:fld>
            <a:endParaRPr lang="pl-PL"/>
          </a:p>
        </p:txBody>
      </p:sp>
    </p:spTree>
    <p:extLst>
      <p:ext uri="{BB962C8B-B14F-4D97-AF65-F5344CB8AC3E}">
        <p14:creationId xmlns:p14="http://schemas.microsoft.com/office/powerpoint/2010/main" val="571157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Ad.1tj.  Dot. historii rozwojowej dziecka.</a:t>
            </a:r>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Ad.2 poprzez bezpośrednią obserwację oraz dane uzyskane z innych badań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r>
              <a:rPr lang="pl-PL" sz="1200" kern="1200" dirty="0">
                <a:solidFill>
                  <a:schemeClr val="tx1"/>
                </a:solidFill>
                <a:effectLst/>
                <a:latin typeface="+mn-lt"/>
                <a:ea typeface="+mn-ea"/>
                <a:cs typeface="+mn-cs"/>
              </a:rPr>
              <a:t>objawy ASD związane SĄ z zaburzeniem  funkcji  neurofizjologicznych  –  zaburzenia  recepcji  i  regulacji odbioru  bodźców  sensorycznych,  (np.  nadwrażliwości,  </a:t>
            </a:r>
            <a:r>
              <a:rPr lang="pl-PL" sz="1200" kern="1200" dirty="0" err="1">
                <a:solidFill>
                  <a:schemeClr val="tx1"/>
                </a:solidFill>
                <a:effectLst/>
                <a:latin typeface="+mn-lt"/>
                <a:ea typeface="+mn-ea"/>
                <a:cs typeface="+mn-cs"/>
              </a:rPr>
              <a:t>niedowrażliwości</a:t>
            </a:r>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opóźnienia w rozwoju funkcji sensomotorycznych, w planowaniu motorycznym </a:t>
            </a:r>
          </a:p>
          <a:p>
            <a:r>
              <a:rPr lang="pl-PL" sz="1200" kern="1200" dirty="0">
                <a:solidFill>
                  <a:schemeClr val="tx1"/>
                </a:solidFill>
                <a:effectLst/>
                <a:latin typeface="+mn-lt"/>
                <a:ea typeface="+mn-ea"/>
                <a:cs typeface="+mn-cs"/>
              </a:rPr>
              <a:t>(praksji  przede  wszystkim  manipulacyjnej  i  artykulacyjnej),  w  regulacji </a:t>
            </a:r>
          </a:p>
          <a:p>
            <a:r>
              <a:rPr lang="pl-PL" sz="1200" kern="1200" dirty="0">
                <a:solidFill>
                  <a:schemeClr val="tx1"/>
                </a:solidFill>
                <a:effectLst/>
                <a:latin typeface="+mn-lt"/>
                <a:ea typeface="+mn-ea"/>
                <a:cs typeface="+mn-cs"/>
              </a:rPr>
              <a:t>procesów uwagi i aktywności, snu i czuwania, a także, często bardzo wyraźne i </a:t>
            </a:r>
          </a:p>
          <a:p>
            <a:r>
              <a:rPr lang="pl-PL" sz="1200" kern="1200" dirty="0">
                <a:solidFill>
                  <a:schemeClr val="tx1"/>
                </a:solidFill>
                <a:effectLst/>
                <a:latin typeface="+mn-lt"/>
                <a:ea typeface="+mn-ea"/>
                <a:cs typeface="+mn-cs"/>
              </a:rPr>
              <a:t>dotkliwe w regulacji procesów somatycznych (trawienia, wydalania).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38</a:t>
            </a:fld>
            <a:endParaRPr lang="pl-PL"/>
          </a:p>
        </p:txBody>
      </p:sp>
    </p:spTree>
    <p:extLst>
      <p:ext uri="{BB962C8B-B14F-4D97-AF65-F5344CB8AC3E}">
        <p14:creationId xmlns:p14="http://schemas.microsoft.com/office/powerpoint/2010/main" val="18274999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40</a:t>
            </a:fld>
            <a:endParaRPr lang="pl-PL"/>
          </a:p>
        </p:txBody>
      </p:sp>
    </p:spTree>
    <p:extLst>
      <p:ext uri="{BB962C8B-B14F-4D97-AF65-F5344CB8AC3E}">
        <p14:creationId xmlns:p14="http://schemas.microsoft.com/office/powerpoint/2010/main" val="30378549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42</a:t>
            </a:fld>
            <a:endParaRPr lang="pl-PL"/>
          </a:p>
        </p:txBody>
      </p:sp>
    </p:spTree>
    <p:extLst>
      <p:ext uri="{BB962C8B-B14F-4D97-AF65-F5344CB8AC3E}">
        <p14:creationId xmlns:p14="http://schemas.microsoft.com/office/powerpoint/2010/main" val="23863872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44</a:t>
            </a:fld>
            <a:endParaRPr lang="pl-PL"/>
          </a:p>
        </p:txBody>
      </p:sp>
    </p:spTree>
    <p:extLst>
      <p:ext uri="{BB962C8B-B14F-4D97-AF65-F5344CB8AC3E}">
        <p14:creationId xmlns:p14="http://schemas.microsoft.com/office/powerpoint/2010/main" val="2332157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45</a:t>
            </a:fld>
            <a:endParaRPr lang="pl-PL"/>
          </a:p>
        </p:txBody>
      </p:sp>
    </p:spTree>
    <p:extLst>
      <p:ext uri="{BB962C8B-B14F-4D97-AF65-F5344CB8AC3E}">
        <p14:creationId xmlns:p14="http://schemas.microsoft.com/office/powerpoint/2010/main" val="33064566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49</a:t>
            </a:fld>
            <a:endParaRPr lang="pl-PL"/>
          </a:p>
        </p:txBody>
      </p:sp>
    </p:spTree>
    <p:extLst>
      <p:ext uri="{BB962C8B-B14F-4D97-AF65-F5344CB8AC3E}">
        <p14:creationId xmlns:p14="http://schemas.microsoft.com/office/powerpoint/2010/main" val="13266059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50</a:t>
            </a:fld>
            <a:endParaRPr lang="pl-PL"/>
          </a:p>
        </p:txBody>
      </p:sp>
    </p:spTree>
    <p:extLst>
      <p:ext uri="{BB962C8B-B14F-4D97-AF65-F5344CB8AC3E}">
        <p14:creationId xmlns:p14="http://schemas.microsoft.com/office/powerpoint/2010/main" val="8300375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F15CC80E-9C3A-435C-BF09-2821B71BF736}" type="slidenum">
              <a:rPr lang="pl-PL" smtClean="0"/>
              <a:pPr/>
              <a:t>51</a:t>
            </a:fld>
            <a:endParaRPr lang="pl-PL"/>
          </a:p>
        </p:txBody>
      </p:sp>
    </p:spTree>
    <p:extLst>
      <p:ext uri="{BB962C8B-B14F-4D97-AF65-F5344CB8AC3E}">
        <p14:creationId xmlns:p14="http://schemas.microsoft.com/office/powerpoint/2010/main" val="34483574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3260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04186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7277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81188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73743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84034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6281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616414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63556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70552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48421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1761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bg>
      <p:bgRef idx="1002">
        <a:schemeClr val="bg2"/>
      </p:bgRef>
    </p:bg>
    <p:spTree>
      <p:nvGrpSpPr>
        <p:cNvPr id="1" name=""/>
        <p:cNvGrpSpPr/>
        <p:nvPr/>
      </p:nvGrpSpPr>
      <p:grpSpPr>
        <a:xfrm>
          <a:off x="0" y="0"/>
          <a:ext cx="0" cy="0"/>
          <a:chOff x="0" y="0"/>
          <a:chExt cx="0" cy="0"/>
        </a:xfrm>
      </p:grpSpPr>
      <p:sp>
        <p:nvSpPr>
          <p:cNvPr id="9" name="Tytuł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l-PL"/>
              <a:t>Kliknij, aby edytować styl</a:t>
            </a:r>
            <a:endParaRPr kumimoji="0" lang="en-US"/>
          </a:p>
        </p:txBody>
      </p:sp>
      <p:sp>
        <p:nvSpPr>
          <p:cNvPr id="17" name="Podtytuł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30" name="Symbol zastępczy daty 29"/>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19" name="Symbol zastępczy stopki 18"/>
          <p:cNvSpPr>
            <a:spLocks noGrp="1"/>
          </p:cNvSpPr>
          <p:nvPr>
            <p:ph type="ftr" sz="quarter" idx="11"/>
          </p:nvPr>
        </p:nvSpPr>
        <p:spPr/>
        <p:txBody>
          <a:bodyPr/>
          <a:lstStyle/>
          <a:p>
            <a:endParaRPr lang="pl-PL"/>
          </a:p>
        </p:txBody>
      </p:sp>
      <p:sp>
        <p:nvSpPr>
          <p:cNvPr id="27" name="Symbol zastępczy numeru slajdu 26"/>
          <p:cNvSpPr>
            <a:spLocks noGrp="1"/>
          </p:cNvSpPr>
          <p:nvPr>
            <p:ph type="sldNum" sz="quarter" idx="12"/>
          </p:nvPr>
        </p:nvSpPr>
        <p:spPr/>
        <p:txBody>
          <a:bodyPr/>
          <a:lstStyle/>
          <a:p>
            <a:fld id="{EB3DCE5C-3966-4DF6-926E-DF54936B9B86}"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zawartości 2"/>
          <p:cNvSpPr>
            <a:spLocks noGrp="1"/>
          </p:cNvSpPr>
          <p:nvPr>
            <p:ph idx="1"/>
          </p:nvPr>
        </p:nvSpPr>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l-PL"/>
              <a:t>Kliknij, aby edytować styl</a:t>
            </a:r>
            <a:endParaRPr kumimoji="0" lang="en-US"/>
          </a:p>
        </p:txBody>
      </p:sp>
      <p:sp>
        <p:nvSpPr>
          <p:cNvPr id="3" name="Symbol zastępczy tekstu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B3DCE5C-3966-4DF6-926E-DF54936B9B86}"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457200" y="704088"/>
            <a:ext cx="8229600" cy="1143000"/>
          </a:xfrm>
        </p:spPr>
        <p:txBody>
          <a:bodyPr/>
          <a:lstStyle/>
          <a:p>
            <a:r>
              <a:rPr kumimoji="0" lang="pl-PL"/>
              <a:t>Kliknij, aby edytować styl</a:t>
            </a:r>
            <a:endParaRPr kumimoji="0" lang="en-US"/>
          </a:p>
        </p:txBody>
      </p:sp>
      <p:sp>
        <p:nvSpPr>
          <p:cNvPr id="3" name="Symbol zastępczy zawartości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zawartości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Symbol zastępczy daty 4"/>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704088"/>
            <a:ext cx="8229600" cy="1143000"/>
          </a:xfrm>
        </p:spPr>
        <p:txBody>
          <a:bodyPr tIns="45720" anchor="b"/>
          <a:lstStyle>
            <a:lvl1pPr>
              <a:defRPr/>
            </a:lvl1pPr>
          </a:lstStyle>
          <a:p>
            <a:r>
              <a:rPr kumimoji="0" lang="pl-PL"/>
              <a:t>Kliknij, aby edytować styl</a:t>
            </a:r>
            <a:endParaRPr kumimoji="0" lang="en-US"/>
          </a:p>
        </p:txBody>
      </p:sp>
      <p:sp>
        <p:nvSpPr>
          <p:cNvPr id="3" name="Symbol zastępczy tekstu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4" name="Symbol zastępczy tekstu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5" name="Symbol zastępczy zawartości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6" name="Symbol zastępczy zawartości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l-PL"/>
              <a:t>Kliknij, aby edytować styl</a:t>
            </a:r>
            <a:endParaRPr kumimoji="0" lang="en-US"/>
          </a:p>
        </p:txBody>
      </p:sp>
      <p:sp>
        <p:nvSpPr>
          <p:cNvPr id="3" name="Symbol zastępczy daty 2"/>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l-PL"/>
              <a:t>Kliknij, aby edytować styl</a:t>
            </a:r>
            <a:endParaRPr kumimoji="0" lang="en-US"/>
          </a:p>
        </p:txBody>
      </p:sp>
      <p:sp>
        <p:nvSpPr>
          <p:cNvPr id="3" name="Symbol zastępczy tekstu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l-PL"/>
              <a:t>Kliknij, aby edytować style wzorca tekstu</a:t>
            </a:r>
          </a:p>
        </p:txBody>
      </p:sp>
      <p:sp>
        <p:nvSpPr>
          <p:cNvPr id="4" name="Symbol zastępczy zawartości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Symbol zastępczy daty 4"/>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Prostokąt ze ściętym i zaokrąglonym rogi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ójkąt prostokątny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ytuł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pl-PL"/>
              <a:t>Kliknij, aby edytować styl</a:t>
            </a:r>
            <a:endParaRPr kumimoji="0" lang="en-US"/>
          </a:p>
        </p:txBody>
      </p:sp>
      <p:sp>
        <p:nvSpPr>
          <p:cNvPr id="4" name="Symbol zastępczy tekstu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5" name="Symbol zastępczy daty 4"/>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a:xfrm>
            <a:off x="8077200" y="6356350"/>
            <a:ext cx="609600" cy="365125"/>
          </a:xfrm>
        </p:spPr>
        <p:txBody>
          <a:bodyPr/>
          <a:lstStyle/>
          <a:p>
            <a:fld id="{EB3DCE5C-3966-4DF6-926E-DF54936B9B86}" type="slidenum">
              <a:rPr lang="pl-PL" smtClean="0"/>
              <a:pPr/>
              <a:t>‹#›</a:t>
            </a:fld>
            <a:endParaRPr lang="pl-PL"/>
          </a:p>
        </p:txBody>
      </p:sp>
      <p:sp>
        <p:nvSpPr>
          <p:cNvPr id="3" name="Symbol zastępczy obrazu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l-PL"/>
              <a:t>Kliknij ikonę, aby dodać obraz</a:t>
            </a:r>
            <a:endParaRPr kumimoji="0" lang="en-US" dirty="0"/>
          </a:p>
        </p:txBody>
      </p:sp>
      <p:sp>
        <p:nvSpPr>
          <p:cNvPr id="10" name="Dowolny kształt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Dowolny kształt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914401"/>
            <a:ext cx="2057400" cy="5211763"/>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914401"/>
            <a:ext cx="6019800" cy="5211763"/>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08758D94-F7E5-42DA-896C-4734A5C3C2BA}" type="datetimeFigureOut">
              <a:rPr lang="pl-PL" smtClean="0"/>
              <a:pPr/>
              <a:t>08.10.2021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B3DCE5C-3966-4DF6-926E-DF54936B9B8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Dowolny kształt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Dowolny kształt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Symbol zastępczy tytułu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pl-PL"/>
              <a:t>Kliknij, aby edytować styl</a:t>
            </a:r>
            <a:endParaRPr kumimoji="0" lang="en-US"/>
          </a:p>
        </p:txBody>
      </p:sp>
      <p:sp>
        <p:nvSpPr>
          <p:cNvPr id="30" name="Symbol zastępczy tekstu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0" name="Symbol zastępczy daty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8758D94-F7E5-42DA-896C-4734A5C3C2BA}" type="datetimeFigureOut">
              <a:rPr lang="pl-PL" smtClean="0"/>
              <a:pPr/>
              <a:t>08.10.2021</a:t>
            </a:fld>
            <a:endParaRPr lang="pl-PL"/>
          </a:p>
        </p:txBody>
      </p:sp>
      <p:sp>
        <p:nvSpPr>
          <p:cNvPr id="22" name="Symbol zastępczy stopki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l-PL"/>
          </a:p>
        </p:txBody>
      </p:sp>
      <p:sp>
        <p:nvSpPr>
          <p:cNvPr id="18" name="Symbol zastępczy numeru slajd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B3DCE5C-3966-4DF6-926E-DF54936B9B86}" type="slidenum">
              <a:rPr lang="pl-PL" smtClean="0"/>
              <a:pPr/>
              <a:t>‹#›</a:t>
            </a:fld>
            <a:endParaRPr lang="pl-PL"/>
          </a:p>
        </p:txBody>
      </p:sp>
      <p:grpSp>
        <p:nvGrpSpPr>
          <p:cNvPr id="2" name="Grupa 1"/>
          <p:cNvGrpSpPr/>
          <p:nvPr/>
        </p:nvGrpSpPr>
        <p:grpSpPr>
          <a:xfrm>
            <a:off x="-19017" y="202408"/>
            <a:ext cx="9180548" cy="649224"/>
            <a:chOff x="-19045" y="216550"/>
            <a:chExt cx="9180548" cy="649224"/>
          </a:xfrm>
        </p:grpSpPr>
        <p:sp>
          <p:nvSpPr>
            <p:cNvPr id="12" name="Dowolny kształt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Dowolny kształt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hyperlink" Target="mailto:mszefler@ukw.edu.pl"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hyperlink" Target="mailto:m.wojtowicz.szefler@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p:cNvSpPr txBox="1"/>
          <p:nvPr/>
        </p:nvSpPr>
        <p:spPr>
          <a:xfrm>
            <a:off x="611560" y="5561753"/>
            <a:ext cx="6984776" cy="769441"/>
          </a:xfrm>
          <a:prstGeom prst="rect">
            <a:avLst/>
          </a:prstGeom>
          <a:noFill/>
        </p:spPr>
        <p:txBody>
          <a:bodyPr wrap="square" rtlCol="0">
            <a:spAutoFit/>
          </a:bodyPr>
          <a:lstStyle/>
          <a:p>
            <a:pPr algn="ctr"/>
            <a:r>
              <a:rPr lang="pl-PL" sz="2200" dirty="0"/>
              <a:t>Małgorzata Wójtowicz-Szefler,   Wydział Psychologii</a:t>
            </a:r>
          </a:p>
          <a:p>
            <a:pPr algn="ctr"/>
            <a:r>
              <a:rPr lang="pl-PL" sz="2200" dirty="0"/>
              <a:t>Uniwersytet Kazimierza Wielkiego w Bydgoszczy </a:t>
            </a:r>
          </a:p>
        </p:txBody>
      </p:sp>
      <p:sp>
        <p:nvSpPr>
          <p:cNvPr id="9" name="Rectangle 3"/>
          <p:cNvSpPr>
            <a:spLocks noChangeArrowheads="1"/>
          </p:cNvSpPr>
          <p:nvPr/>
        </p:nvSpPr>
        <p:spPr bwMode="auto">
          <a:xfrm>
            <a:off x="0" y="43399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10" name="Rectangle 4"/>
          <p:cNvSpPr>
            <a:spLocks noChangeArrowheads="1"/>
          </p:cNvSpPr>
          <p:nvPr/>
        </p:nvSpPr>
        <p:spPr bwMode="auto">
          <a:xfrm>
            <a:off x="67454" y="60212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zh-CN" sz="11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pl-PL" altLang="zh-CN" sz="1800" b="0" i="0" u="none" strike="noStrike" cap="none" normalizeH="0" baseline="0">
              <a:ln>
                <a:noFill/>
              </a:ln>
              <a:solidFill>
                <a:schemeClr val="tx1"/>
              </a:solidFill>
              <a:effectLst/>
              <a:latin typeface="Arial" panose="020B0604020202020204" pitchFamily="34" charset="0"/>
            </a:endParaRPr>
          </a:p>
        </p:txBody>
      </p:sp>
      <p:sp>
        <p:nvSpPr>
          <p:cNvPr id="11" name="Rectangle 5"/>
          <p:cNvSpPr>
            <a:spLocks noChangeArrowheads="1"/>
          </p:cNvSpPr>
          <p:nvPr/>
        </p:nvSpPr>
        <p:spPr bwMode="auto">
          <a:xfrm>
            <a:off x="67454" y="72595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pic>
        <p:nvPicPr>
          <p:cNvPr id="14" name="Obraz 2" descr="http://www.promocja.ukw.edu.pl/download/14977/logo-po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980728"/>
            <a:ext cx="1475655" cy="1475655"/>
          </a:xfrm>
          <a:prstGeom prst="rect">
            <a:avLst/>
          </a:prstGeom>
          <a:noFill/>
          <a:extLst>
            <a:ext uri="{909E8E84-426E-40DD-AFC4-6F175D3DCCD1}">
              <a14:hiddenFill xmlns:a14="http://schemas.microsoft.com/office/drawing/2010/main">
                <a:solidFill>
                  <a:srgbClr val="FFFFFF"/>
                </a:solidFill>
              </a14:hiddenFill>
            </a:ext>
          </a:extLst>
        </p:spPr>
      </p:pic>
      <p:sp>
        <p:nvSpPr>
          <p:cNvPr id="6" name="Tytuł 5"/>
          <p:cNvSpPr>
            <a:spLocks noGrp="1"/>
          </p:cNvSpPr>
          <p:nvPr>
            <p:ph type="ctrTitle"/>
          </p:nvPr>
        </p:nvSpPr>
        <p:spPr>
          <a:xfrm>
            <a:off x="1824038" y="980728"/>
            <a:ext cx="5700290" cy="2561727"/>
          </a:xfrm>
        </p:spPr>
        <p:txBody>
          <a:bodyPr>
            <a:normAutofit fontScale="90000"/>
          </a:bodyPr>
          <a:lstStyle/>
          <a:p>
            <a:pPr algn="ctr"/>
            <a:br>
              <a:rPr lang="pl-PL" sz="3600" dirty="0"/>
            </a:br>
            <a:r>
              <a:rPr lang="pl-PL" sz="4400" dirty="0"/>
              <a:t>Diagnozowanie rozwoju – materiały do zajęć konwersatoryjnych</a:t>
            </a:r>
            <a:br>
              <a:rPr lang="pl-PL" sz="4400" dirty="0"/>
            </a:br>
            <a:endParaRPr lang="pl-PL" sz="4400" dirty="0"/>
          </a:p>
        </p:txBody>
      </p:sp>
      <p:grpSp>
        <p:nvGrpSpPr>
          <p:cNvPr id="2" name="Group 4"/>
          <p:cNvGrpSpPr>
            <a:grpSpLocks noChangeAspect="1"/>
          </p:cNvGrpSpPr>
          <p:nvPr/>
        </p:nvGrpSpPr>
        <p:grpSpPr bwMode="auto">
          <a:xfrm>
            <a:off x="179388" y="981075"/>
            <a:ext cx="1644650" cy="1601788"/>
            <a:chOff x="113" y="618"/>
            <a:chExt cx="1036" cy="1009"/>
          </a:xfrm>
        </p:grpSpPr>
        <p:sp>
          <p:nvSpPr>
            <p:cNvPr id="3" name="AutoShape 3"/>
            <p:cNvSpPr>
              <a:spLocks noChangeAspect="1" noChangeArrowheads="1" noTextEdit="1"/>
            </p:cNvSpPr>
            <p:nvPr/>
          </p:nvSpPr>
          <p:spPr bwMode="auto">
            <a:xfrm>
              <a:off x="113" y="618"/>
              <a:ext cx="1036" cy="100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 y="618"/>
              <a:ext cx="1012" cy="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5431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fontScale="92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pPr marL="0" indent="0" algn="just">
              <a:buNone/>
            </a:pPr>
            <a:r>
              <a:rPr lang="pl-PL" b="1" dirty="0"/>
              <a:t>Proces</a:t>
            </a:r>
            <a:r>
              <a:rPr lang="pl-PL" dirty="0"/>
              <a:t> przetwarzanie wielu danych, rozwiązywania problemów i testowania hipotez diagnostycznych, którego efektem jest sformułowanie odpowiedzi na określone pytania diagnostyczne oraz wybór sposobów oddziaływań interwencyjnych lub terapeutycznych (</a:t>
            </a:r>
            <a:r>
              <a:rPr lang="pl-PL" dirty="0" err="1"/>
              <a:t>Stemplewska</a:t>
            </a:r>
            <a:r>
              <a:rPr lang="pl-PL" dirty="0"/>
              <a:t>-Żakowicz, 2011) </a:t>
            </a:r>
          </a:p>
          <a:p>
            <a:pPr marL="0" indent="0" algn="just">
              <a:buNone/>
            </a:pPr>
            <a:endParaRPr lang="pl-PL" b="1" dirty="0">
              <a:latin typeface="+mj-lt"/>
            </a:endParaRPr>
          </a:p>
          <a:p>
            <a:r>
              <a:rPr lang="pl-PL" dirty="0"/>
              <a:t>Jaki jest aktualny rozwój konkretnego dziecka                   i dlaczego właśnie taki?</a:t>
            </a:r>
          </a:p>
          <a:p>
            <a:r>
              <a:rPr lang="pl-PL" dirty="0"/>
              <a:t>Jaki będzie w przyszłości prawdopodobny rozwój dziecka, sądząc po aktualnych danych diagnostycznych czy podjętych oddziaływaniach?</a:t>
            </a:r>
          </a:p>
          <a:p>
            <a:r>
              <a:rPr lang="pl-PL" dirty="0"/>
              <a:t>Jakie należy podjąć sposoby oddziaływań interwencyjnych lub terapeutycznych, aby przebiegał możliwie jak najbardziej optymalnie? </a:t>
            </a:r>
          </a:p>
          <a:p>
            <a:pPr marL="667512" lvl="2" indent="0" algn="just">
              <a:spcBef>
                <a:spcPts val="0"/>
              </a:spcBef>
              <a:buNone/>
            </a:pPr>
            <a:endParaRPr lang="pl-PL" b="1" dirty="0">
              <a:latin typeface="+mj-lt"/>
            </a:endParaRPr>
          </a:p>
          <a:p>
            <a:pPr lvl="2" algn="just">
              <a:spcBef>
                <a:spcPts val="0"/>
              </a:spcBef>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a:bodyPr>
          <a:lstStyle/>
          <a:p>
            <a:pPr algn="ctr"/>
            <a:r>
              <a:rPr lang="pl-PL" sz="4000" b="1" u="sng" dirty="0"/>
              <a:t>Diagnozowanie rozwoju - definicja</a:t>
            </a:r>
            <a:endParaRPr lang="pl-PL" sz="4000" b="1" dirty="0"/>
          </a:p>
        </p:txBody>
      </p:sp>
    </p:spTree>
    <p:extLst>
      <p:ext uri="{BB962C8B-B14F-4D97-AF65-F5344CB8AC3E}">
        <p14:creationId xmlns:p14="http://schemas.microsoft.com/office/powerpoint/2010/main" val="4256487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 calcmode="lin" valueType="num">
                                      <p:cBhvr additive="base">
                                        <p:cTn id="13"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 calcmode="lin" valueType="num">
                                      <p:cBhvr additive="base">
                                        <p:cTn id="1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 calcmode="lin" valueType="num">
                                      <p:cBhvr additive="base">
                                        <p:cTn id="2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pPr marL="0" indent="0" algn="just">
              <a:buNone/>
            </a:pPr>
            <a:r>
              <a:rPr lang="pl-PL" b="1" dirty="0"/>
              <a:t>Proces</a:t>
            </a:r>
            <a:r>
              <a:rPr lang="pl-PL" dirty="0"/>
              <a:t> diagnozowanie definiuje triada czynności:</a:t>
            </a:r>
          </a:p>
          <a:p>
            <a:pPr algn="just">
              <a:buFontTx/>
              <a:buChar char="-"/>
            </a:pPr>
            <a:r>
              <a:rPr lang="pl-PL" dirty="0"/>
              <a:t>Diagnoza</a:t>
            </a:r>
          </a:p>
          <a:p>
            <a:pPr algn="just">
              <a:buFontTx/>
              <a:buChar char="-"/>
            </a:pPr>
            <a:r>
              <a:rPr lang="pl-PL" dirty="0"/>
              <a:t>Prognoza</a:t>
            </a:r>
          </a:p>
          <a:p>
            <a:pPr algn="just">
              <a:buFontTx/>
              <a:buChar char="-"/>
            </a:pPr>
            <a:r>
              <a:rPr lang="pl-PL" dirty="0"/>
              <a:t>Interwencja</a:t>
            </a:r>
          </a:p>
          <a:p>
            <a:pPr algn="just">
              <a:buFontTx/>
              <a:buChar char="-"/>
            </a:pPr>
            <a:endParaRPr lang="pl-PL" dirty="0"/>
          </a:p>
          <a:p>
            <a:pPr marL="0" indent="0" algn="just">
              <a:buNone/>
            </a:pPr>
            <a:r>
              <a:rPr lang="pl-PL" b="1" dirty="0"/>
              <a:t>Rezultat końcowy</a:t>
            </a:r>
            <a:r>
              <a:rPr lang="pl-PL" dirty="0"/>
              <a:t> procesu związanego z formułowaniem pytań diagnostycznych, rozpoznawaniem sytuacji osoby badanej i integracją tych danych, w postaci sformułowanej opinii lub orzeczenia.</a:t>
            </a:r>
            <a:endParaRPr lang="pl-PL" b="1" dirty="0">
              <a:latin typeface="+mj-lt"/>
            </a:endParaRPr>
          </a:p>
          <a:p>
            <a:pPr marL="667512" lvl="2" indent="0" algn="just">
              <a:spcBef>
                <a:spcPts val="0"/>
              </a:spcBef>
              <a:buNone/>
            </a:pPr>
            <a:endParaRPr lang="pl-PL" b="1" dirty="0">
              <a:latin typeface="+mj-lt"/>
            </a:endParaRPr>
          </a:p>
          <a:p>
            <a:pPr lvl="2" algn="just">
              <a:spcBef>
                <a:spcPts val="0"/>
              </a:spcBef>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a:bodyPr>
          <a:lstStyle/>
          <a:p>
            <a:pPr algn="ctr"/>
            <a:r>
              <a:rPr lang="pl-PL" sz="4000" b="1" u="sng" dirty="0"/>
              <a:t>Diagnozowanie rozwoju - definicja</a:t>
            </a:r>
            <a:endParaRPr lang="pl-PL" sz="4000" b="1" dirty="0"/>
          </a:p>
        </p:txBody>
      </p:sp>
    </p:spTree>
    <p:extLst>
      <p:ext uri="{BB962C8B-B14F-4D97-AF65-F5344CB8AC3E}">
        <p14:creationId xmlns:p14="http://schemas.microsoft.com/office/powerpoint/2010/main" val="94257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6" end="6"/>
                                            </p:txEl>
                                          </p:spTgt>
                                        </p:tgtEl>
                                        <p:attrNameLst>
                                          <p:attrName>style.visibility</p:attrName>
                                        </p:attrNameLst>
                                      </p:cBhvr>
                                      <p:to>
                                        <p:strVal val="visible"/>
                                      </p:to>
                                    </p:set>
                                    <p:anim calcmode="lin" valueType="num">
                                      <p:cBhvr additive="base">
                                        <p:cTn id="13" dur="30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0" y="404664"/>
            <a:ext cx="9034306" cy="6278642"/>
          </a:xfrm>
          <a:prstGeom prst="rect">
            <a:avLst/>
          </a:prstGeom>
        </p:spPr>
        <p:txBody>
          <a:bodyPr wrap="square">
            <a:spAutoFit/>
          </a:bodyPr>
          <a:lstStyle/>
          <a:p>
            <a:pPr algn="ctr"/>
            <a:r>
              <a:rPr lang="pl-PL" sz="2600" b="1" u="sng" dirty="0"/>
              <a:t>PODSUMOWANIE</a:t>
            </a:r>
          </a:p>
          <a:p>
            <a:pPr algn="ctr"/>
            <a:r>
              <a:rPr lang="pl-PL" sz="2600" b="1" dirty="0"/>
              <a:t> DIAGNOZA – PROGNOZA – INTERWENCJA </a:t>
            </a:r>
          </a:p>
          <a:p>
            <a:pPr algn="ctr"/>
            <a:endParaRPr lang="pl-PL" sz="2600" b="1" dirty="0"/>
          </a:p>
          <a:p>
            <a:pPr algn="ctr"/>
            <a:r>
              <a:rPr lang="pl-PL" sz="2400" b="1" dirty="0"/>
              <a:t>Cele oddziaływań podejmowanych wobec małego dziecka:</a:t>
            </a:r>
          </a:p>
          <a:p>
            <a:pPr algn="ctr"/>
            <a:endParaRPr lang="pl-PL" sz="2000" dirty="0"/>
          </a:p>
          <a:p>
            <a:pPr marL="342900" indent="-342900">
              <a:buFontTx/>
              <a:buChar char="-"/>
            </a:pPr>
            <a:r>
              <a:rPr lang="pl-PL" sz="2000" b="1" dirty="0"/>
              <a:t>jak najwcześniejsze </a:t>
            </a:r>
            <a:r>
              <a:rPr lang="pl-PL" sz="2000" dirty="0"/>
              <a:t>wykrycie i zlikwidowanie bądź korygowanie zaobserwowanych u dziecka nieprawidłowości w rozwoju;</a:t>
            </a:r>
          </a:p>
          <a:p>
            <a:pPr marL="342900" indent="-342900">
              <a:buFontTx/>
              <a:buChar char="-"/>
            </a:pPr>
            <a:endParaRPr lang="pl-PL" sz="2000" dirty="0"/>
          </a:p>
          <a:p>
            <a:pPr marL="342900" indent="-342900">
              <a:buFontTx/>
              <a:buChar char="-"/>
            </a:pPr>
            <a:r>
              <a:rPr lang="pl-PL" sz="2000" b="1" dirty="0"/>
              <a:t>zapobieganie nieprawidłowościom </a:t>
            </a:r>
            <a:r>
              <a:rPr lang="pl-PL" sz="2000" dirty="0"/>
              <a:t>rozwojowym, które można określić w trakcie diagnozy funkcjonowania dziecka i warunków, w jakich się ono rozwija;</a:t>
            </a:r>
          </a:p>
          <a:p>
            <a:r>
              <a:rPr lang="pl-PL" sz="2000" dirty="0"/>
              <a:t>  </a:t>
            </a:r>
          </a:p>
          <a:p>
            <a:pPr marL="342900" indent="-342900">
              <a:buFontTx/>
              <a:buChar char="-"/>
            </a:pPr>
            <a:r>
              <a:rPr lang="pl-PL" sz="2000" b="1" dirty="0"/>
              <a:t>ustalenie wieloprofilowego  programu  </a:t>
            </a:r>
            <a:r>
              <a:rPr lang="pl-PL" sz="2000" dirty="0"/>
              <a:t>usprawniania  dziecka  z  wielorakimi  zaburzeniami;  odpowiednie dobranie ćwiczeń do jego indywidualnych potrzeb;</a:t>
            </a:r>
          </a:p>
          <a:p>
            <a:endParaRPr lang="pl-PL" sz="2000" dirty="0"/>
          </a:p>
          <a:p>
            <a:pPr marL="342900" indent="-342900">
              <a:buFontTx/>
              <a:buChar char="-"/>
            </a:pPr>
            <a:r>
              <a:rPr lang="pl-PL" sz="2000" dirty="0"/>
              <a:t>wczesna </a:t>
            </a:r>
            <a:r>
              <a:rPr lang="pl-PL" sz="2000" b="1" dirty="0"/>
              <a:t>kompleksowa  pomoc w niepełnosprawności -</a:t>
            </a:r>
            <a:r>
              <a:rPr lang="pl-PL" sz="2000" dirty="0"/>
              <a:t> przygotowanie  i  pomoc  rodzinom w rehabilitowaniu  dziecka  w  domu  oraz  świadomym,  prawidłowym  pielęgnowaniu  dziecka </a:t>
            </a:r>
          </a:p>
        </p:txBody>
      </p:sp>
    </p:spTree>
    <p:extLst>
      <p:ext uri="{BB962C8B-B14F-4D97-AF65-F5344CB8AC3E}">
        <p14:creationId xmlns:p14="http://schemas.microsoft.com/office/powerpoint/2010/main" val="797153583"/>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1268760"/>
            <a:ext cx="9144000" cy="5589240"/>
          </a:xfrm>
          <a:blipFill dpi="0" rotWithShape="1">
            <a:blip r:embed="rId2"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a:buFont typeface="Wingdings" pitchFamily="2" charset="2"/>
              <a:buChar char="Ø"/>
            </a:pPr>
            <a:endParaRPr lang="pl-PL" dirty="0">
              <a:latin typeface="Times New Roman" pitchFamily="18" charset="0"/>
              <a:cs typeface="Times New Roman" pitchFamily="18" charset="0"/>
            </a:endParaRPr>
          </a:p>
          <a:p>
            <a:pPr>
              <a:buFont typeface="Wingdings" pitchFamily="2" charset="2"/>
              <a:buChar char="Ø"/>
            </a:pPr>
            <a:endParaRPr lang="pl-PL" dirty="0">
              <a:solidFill>
                <a:schemeClr val="accent4">
                  <a:lumMod val="50000"/>
                </a:schemeClr>
              </a:solidFill>
              <a:latin typeface="Times New Roman" pitchFamily="18" charset="0"/>
              <a:cs typeface="Times New Roman" pitchFamily="18" charset="0"/>
            </a:endParaRP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000" b="1" dirty="0"/>
              <a:t>Podstawowe założenia dotyczące rozwoju a diagnozowanie rozwoju małych dzieci </a:t>
            </a:r>
          </a:p>
        </p:txBody>
      </p:sp>
      <p:sp>
        <p:nvSpPr>
          <p:cNvPr id="7" name="Symbol zastępczy zawartości 2"/>
          <p:cNvSpPr txBox="1">
            <a:spLocks/>
          </p:cNvSpPr>
          <p:nvPr/>
        </p:nvSpPr>
        <p:spPr>
          <a:xfrm>
            <a:off x="428596" y="1618257"/>
            <a:ext cx="8229599" cy="5483151"/>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pPr algn="just"/>
            <a:r>
              <a:rPr lang="pl-PL" sz="2400" dirty="0"/>
              <a:t>Kamieniem węgielnym wczesnego rozwoju dziecka jest </a:t>
            </a:r>
            <a:r>
              <a:rPr lang="pl-PL" sz="2400" b="1" dirty="0"/>
              <a:t>wzrost zdolności do regulacji </a:t>
            </a:r>
            <a:r>
              <a:rPr lang="pl-PL" sz="2400" dirty="0"/>
              <a:t>własnych funkcji organizmu i funkcji psychicznych a także wzrost regulacji stosunków z otoczeniem</a:t>
            </a:r>
          </a:p>
          <a:p>
            <a:pPr algn="just"/>
            <a:endParaRPr lang="pl-PL" sz="2400" dirty="0"/>
          </a:p>
          <a:p>
            <a:pPr algn="just"/>
            <a:r>
              <a:rPr lang="pl-PL" sz="2400" b="1" dirty="0"/>
              <a:t>Jednostka indywidualnie i aktywnie kształtuje swój rozwój </a:t>
            </a:r>
            <a:r>
              <a:rPr lang="pl-PL" sz="2000" b="1" dirty="0"/>
              <a:t> poprzez </a:t>
            </a:r>
            <a:r>
              <a:rPr lang="pl-PL" sz="2000" dirty="0"/>
              <a:t>dynamiczne, ciągłe interakcje pomiędzy czynnikami biologicznymi, społecznymi i psychologicznymi (wewnętrzne dążenia by poznawać świat i zdobywać nad nim kontrolę, wyrażać emocje, tworzyć bliskie i ufne relacje z innymi, by wzrastać, uczyć się i „stawać się”) </a:t>
            </a:r>
            <a:r>
              <a:rPr lang="pl-PL" sz="1600" dirty="0"/>
              <a:t>    ( według  DC: 0-3R of </a:t>
            </a:r>
            <a:r>
              <a:rPr lang="pl-PL" sz="1600" dirty="0" err="1"/>
              <a:t>Mental</a:t>
            </a:r>
            <a:r>
              <a:rPr lang="pl-PL" sz="1600" dirty="0"/>
              <a:t> </a:t>
            </a:r>
            <a:r>
              <a:rPr lang="pl-PL" sz="1600" dirty="0" err="1"/>
              <a:t>Health</a:t>
            </a:r>
            <a:r>
              <a:rPr lang="pl-PL" sz="1600" dirty="0"/>
              <a:t>, ZERO TO THREE, tł. G. Kmita, D. Senator, 2005).</a:t>
            </a:r>
            <a:endParaRPr lang="pl-PL" sz="2500" b="1" dirty="0">
              <a:latin typeface="+mj-lt"/>
            </a:endParaRPr>
          </a:p>
          <a:p>
            <a:pPr algn="just"/>
            <a:endParaRPr lang="pl-PL" sz="2400" b="1" dirty="0">
              <a:latin typeface="+mj-lt"/>
            </a:endParaRPr>
          </a:p>
          <a:p>
            <a:pPr marL="0" indent="0" algn="just">
              <a:buFont typeface="Wingdings 2"/>
              <a:buNone/>
            </a:pPr>
            <a:endParaRPr lang="pl-PL" sz="2400" b="1" dirty="0">
              <a:latin typeface="+mj-lt"/>
            </a:endParaRPr>
          </a:p>
        </p:txBody>
      </p:sp>
    </p:spTree>
    <p:extLst>
      <p:ext uri="{BB962C8B-B14F-4D97-AF65-F5344CB8AC3E}">
        <p14:creationId xmlns:p14="http://schemas.microsoft.com/office/powerpoint/2010/main" val="505603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990684"/>
            <a:ext cx="9185564" cy="6255327"/>
          </a:xfrm>
          <a:blipFill dpi="0" rotWithShape="1">
            <a:blip r:embed="rId2"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a:buFont typeface="Wingdings" pitchFamily="2" charset="2"/>
              <a:buChar char="Ø"/>
            </a:pPr>
            <a:endParaRPr lang="pl-PL" dirty="0">
              <a:latin typeface="Times New Roman" pitchFamily="18" charset="0"/>
              <a:cs typeface="Times New Roman" pitchFamily="18" charset="0"/>
            </a:endParaRPr>
          </a:p>
          <a:p>
            <a:pPr>
              <a:buFont typeface="Wingdings" pitchFamily="2" charset="2"/>
              <a:buChar char="Ø"/>
            </a:pPr>
            <a:endParaRPr lang="pl-PL" dirty="0">
              <a:solidFill>
                <a:schemeClr val="accent4">
                  <a:lumMod val="50000"/>
                </a:schemeClr>
              </a:solidFill>
              <a:latin typeface="Times New Roman" pitchFamily="18" charset="0"/>
              <a:cs typeface="Times New Roman" pitchFamily="18" charset="0"/>
            </a:endParaRPr>
          </a:p>
        </p:txBody>
      </p:sp>
      <p:sp>
        <p:nvSpPr>
          <p:cNvPr id="4" name="Symbol zastępczy zawartości 2"/>
          <p:cNvSpPr txBox="1">
            <a:spLocks/>
          </p:cNvSpPr>
          <p:nvPr/>
        </p:nvSpPr>
        <p:spPr>
          <a:xfrm>
            <a:off x="662037" y="1484784"/>
            <a:ext cx="7798395" cy="5267128"/>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pPr marL="0" indent="0" algn="just">
              <a:buNone/>
            </a:pPr>
            <a:endParaRPr lang="pl-PL" sz="1000" dirty="0"/>
          </a:p>
          <a:p>
            <a:pPr marL="0" indent="0" algn="just">
              <a:spcBef>
                <a:spcPts val="0"/>
              </a:spcBef>
              <a:buNone/>
            </a:pPr>
            <a:r>
              <a:rPr lang="pl-PL" sz="3200" dirty="0"/>
              <a:t>Rozwój </a:t>
            </a:r>
            <a:r>
              <a:rPr lang="pl-PL" sz="3200" b="1" dirty="0"/>
              <a:t>odbywa się zawsze w kontekście relacji z innymi. Wszystkie niemowlęta i małe dzieci są uczestnikami relacji. Najbardziej znaczące relacje dzieci to zazwyczaj te rodzinne. Rodziny, z kolei, uczestniczą w relacjach z otaczającymi ich, większymi  społecznościami i kulturami.</a:t>
            </a:r>
            <a:endParaRPr lang="pl-PL" sz="2500" dirty="0"/>
          </a:p>
          <a:p>
            <a:pPr algn="just"/>
            <a:endParaRPr lang="pl-PL" sz="1000" dirty="0"/>
          </a:p>
          <a:p>
            <a:pPr algn="just"/>
            <a:endParaRPr lang="pl-PL" sz="1000" dirty="0"/>
          </a:p>
          <a:p>
            <a:pPr algn="just"/>
            <a:endParaRPr lang="pl-PL" sz="2500" b="1" dirty="0"/>
          </a:p>
          <a:p>
            <a:pPr marL="0" indent="0" algn="just">
              <a:buFont typeface="Wingdings 2"/>
              <a:buNone/>
            </a:pPr>
            <a:endParaRPr lang="pl-PL" sz="2400" b="1" dirty="0">
              <a:latin typeface="+mj-lt"/>
            </a:endParaRPr>
          </a:p>
        </p:txBody>
      </p:sp>
      <p:sp>
        <p:nvSpPr>
          <p:cNvPr id="7" name="Tytuł 1"/>
          <p:cNvSpPr txBox="1">
            <a:spLocks/>
          </p:cNvSpPr>
          <p:nvPr/>
        </p:nvSpPr>
        <p:spPr>
          <a:xfrm>
            <a:off x="428596" y="116632"/>
            <a:ext cx="8463884" cy="936104"/>
          </a:xfrm>
          <a:prstGeom prst="rect">
            <a:avLst/>
          </a:prstGeom>
        </p:spPr>
        <p:txBody>
          <a:bodyPr vert="horz" lIns="0" rIns="0" bIns="0" anchor="b">
            <a:normAutofit fontScale="9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000" b="1" dirty="0"/>
              <a:t>Podstawowe założenia dotyczące rozwoju a diagnozowanie rozwoju - cd</a:t>
            </a:r>
          </a:p>
        </p:txBody>
      </p:sp>
    </p:spTree>
    <p:extLst>
      <p:ext uri="{BB962C8B-B14F-4D97-AF65-F5344CB8AC3E}">
        <p14:creationId xmlns:p14="http://schemas.microsoft.com/office/powerpoint/2010/main" val="3127879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r>
              <a:rPr lang="pl-PL" b="1" dirty="0"/>
              <a:t>Profilaktyczna</a:t>
            </a:r>
            <a:r>
              <a:rPr lang="pl-PL" dirty="0"/>
              <a:t> (przesiewowa) - monitorowanie postępów w rozwoju dziecka w celu wykrycia podwyższonego prawdopodobieństwa albo ryzyka wystąpienia nieprawidłowości rozwojowych zanim jeszcze się pojawią;</a:t>
            </a:r>
          </a:p>
          <a:p>
            <a:r>
              <a:rPr lang="pl-PL" b="1" dirty="0"/>
              <a:t>Pogłębiona</a:t>
            </a:r>
            <a:r>
              <a:rPr lang="pl-PL" dirty="0"/>
              <a:t> (funkcjonalna) - szczegółowe rozpoznanie aktualnego poziomu rozwoju dziecka oraz jego zasobów rozwojowych, a także określenie nieprawidłowości czy dysharmonii rozwojowych osoby diagnozowanej;</a:t>
            </a:r>
          </a:p>
          <a:p>
            <a:r>
              <a:rPr lang="pl-PL" b="1" dirty="0"/>
              <a:t>Różnicowa</a:t>
            </a:r>
            <a:r>
              <a:rPr lang="pl-PL" dirty="0"/>
              <a:t> (klasyfikacyjna, kliniczna) – służy sklasyfikowaniu i przyporządkowanie określonego stanu dziecka do typu zaburzeń klinicznych.</a:t>
            </a:r>
          </a:p>
          <a:p>
            <a:pPr marL="667512" lvl="2" indent="0" algn="just">
              <a:spcBef>
                <a:spcPts val="0"/>
              </a:spcBef>
              <a:buNone/>
            </a:pPr>
            <a:endParaRPr lang="pl-PL" b="1" dirty="0">
              <a:latin typeface="+mj-lt"/>
            </a:endParaRPr>
          </a:p>
          <a:p>
            <a:pPr lvl="2" algn="just">
              <a:spcBef>
                <a:spcPts val="0"/>
              </a:spcBef>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3874464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r>
              <a:rPr lang="pl-PL" b="1" dirty="0"/>
              <a:t>Profilaktyczna</a:t>
            </a:r>
            <a:r>
              <a:rPr lang="pl-PL" dirty="0"/>
              <a:t> (przesiewowa):</a:t>
            </a:r>
          </a:p>
          <a:p>
            <a:pPr marL="0" indent="0">
              <a:buNone/>
            </a:pPr>
            <a:endParaRPr lang="pl-PL" sz="2400" dirty="0"/>
          </a:p>
          <a:p>
            <a:pPr lvl="1"/>
            <a:r>
              <a:rPr lang="pl-PL" dirty="0"/>
              <a:t>eliminacja wzorców życia, które przyczyniają się do wzrostu ryzyka powstawania zaburzeń (profilaktyka wczesna)</a:t>
            </a:r>
            <a:endParaRPr lang="pl-PL" sz="2000" dirty="0"/>
          </a:p>
          <a:p>
            <a:pPr lvl="1"/>
            <a:r>
              <a:rPr lang="pl-PL" dirty="0"/>
              <a:t>zapobiegania zaburzeniom, zanim jeszcze się rozwiną (profilaktyka pierwotna, pierwszorzędowa),</a:t>
            </a:r>
            <a:endParaRPr lang="pl-PL" sz="2000" dirty="0"/>
          </a:p>
          <a:p>
            <a:pPr lvl="1"/>
            <a:r>
              <a:rPr lang="pl-PL" dirty="0"/>
              <a:t>zapobieganie poważniejszym konsekwencjom zaburzeń (profilaktyka wtórna, drugorzędowa)</a:t>
            </a:r>
            <a:endParaRPr lang="pl-PL" sz="2000" dirty="0"/>
          </a:p>
          <a:p>
            <a:pPr lvl="1"/>
            <a:r>
              <a:rPr lang="pl-PL" dirty="0"/>
              <a:t>zahamowanie postępu lub powikłań już rozwiniętego zaburzenia (profilaktyka trzeciorzędowa).</a:t>
            </a:r>
            <a:endParaRPr lang="pl-PL" b="1" dirty="0">
              <a:latin typeface="+mj-lt"/>
            </a:endParaRPr>
          </a:p>
          <a:p>
            <a:pPr lvl="2" algn="just">
              <a:spcBef>
                <a:spcPts val="0"/>
              </a:spcBef>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1811490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pl-PL" b="1" dirty="0"/>
              <a:t>Pogłębiona</a:t>
            </a:r>
            <a:r>
              <a:rPr lang="pl-PL" dirty="0"/>
              <a:t> (funkcjonalna):</a:t>
            </a:r>
          </a:p>
          <a:p>
            <a:pPr marL="0" indent="0">
              <a:buNone/>
            </a:pPr>
            <a:endParaRPr lang="pl-PL" dirty="0"/>
          </a:p>
          <a:p>
            <a:pPr lvl="1"/>
            <a:r>
              <a:rPr lang="pl-PL" b="1" dirty="0"/>
              <a:t>diagnozy określonej funkcji</a:t>
            </a:r>
            <a:r>
              <a:rPr lang="pl-PL" dirty="0"/>
              <a:t> (np. motoryki, spostrzegania świata, myślenia, kontroli emocji czy rozwoju społecznego, itp.), polegającej na ich opisie, wskazaniu przejawianych zaburzeń oraz wyjaśnieniu (</a:t>
            </a:r>
            <a:r>
              <a:rPr lang="pl-PL" dirty="0" err="1"/>
              <a:t>pato</a:t>
            </a:r>
            <a:r>
              <a:rPr lang="pl-PL" dirty="0"/>
              <a:t>)mechanizmu, </a:t>
            </a:r>
          </a:p>
          <a:p>
            <a:pPr lvl="1"/>
            <a:r>
              <a:rPr lang="pl-PL" b="1" dirty="0"/>
              <a:t>diagnozy poziomu czy jakości codziennej aktywności</a:t>
            </a:r>
            <a:r>
              <a:rPr lang="pl-PL" dirty="0"/>
              <a:t> w danym obszarze lub w jakiejś sferze (np. funkcjonowanie w żłobku lub innym miejscu poza domem, w sferze samodzielności czy autonomii dziecka), dla określenia słabych lub mocnych stron osoby uczestniczącej w badaniu. </a:t>
            </a:r>
          </a:p>
          <a:p>
            <a:pPr marL="0" indent="0">
              <a:buNone/>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20895739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fontScale="77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pl-PL" sz="3100" b="1" dirty="0"/>
              <a:t>Pogłębiona</a:t>
            </a:r>
            <a:r>
              <a:rPr lang="pl-PL" sz="3100" dirty="0"/>
              <a:t> (funkcjonalna) w ujęcie szerszym może dotyczyć:</a:t>
            </a:r>
          </a:p>
          <a:p>
            <a:pPr lvl="1"/>
            <a:r>
              <a:rPr lang="pl-PL" sz="2600" b="1" dirty="0"/>
              <a:t>rozwoju fizycznego </a:t>
            </a:r>
            <a:r>
              <a:rPr lang="pl-PL" sz="2600" dirty="0"/>
              <a:t>– w tym ogólne parametry masy ciała, i wzrostu dziecka, proporcja ciała, rozwój zębów oraz poszczególnych narządów i układów;</a:t>
            </a:r>
            <a:endParaRPr lang="pl-PL" sz="2200" dirty="0"/>
          </a:p>
          <a:p>
            <a:pPr lvl="1"/>
            <a:r>
              <a:rPr lang="pl-PL" sz="2600" b="1" dirty="0"/>
              <a:t>rozwoju ośrodkowego układu nerwowego i rozwoju zmysłów -</a:t>
            </a:r>
            <a:r>
              <a:rPr lang="pl-PL" sz="2600" dirty="0"/>
              <a:t> (zdolności widzenia, słyszenia, czucia itp.) wraz z ogólną wrażliwością na bodźce i umiejętnością przetwarzania sensorycznego oraz samoregulacji;</a:t>
            </a:r>
            <a:endParaRPr lang="pl-PL" sz="2200" dirty="0"/>
          </a:p>
          <a:p>
            <a:pPr lvl="1"/>
            <a:r>
              <a:rPr lang="pl-PL" sz="2600" b="1" dirty="0"/>
              <a:t>zdolności spostrzegania</a:t>
            </a:r>
            <a:r>
              <a:rPr lang="pl-PL" sz="2600" dirty="0"/>
              <a:t> – wzrokowego i słuchowego, dotykowego itd. oraz orientacji w otoczeniu;</a:t>
            </a:r>
            <a:endParaRPr lang="pl-PL" sz="2200" dirty="0"/>
          </a:p>
          <a:p>
            <a:pPr lvl="1"/>
            <a:r>
              <a:rPr lang="pl-PL" sz="2600" b="1" dirty="0"/>
              <a:t>obecność i jakość odruchów oraz napięcia mięśniowego</a:t>
            </a:r>
            <a:r>
              <a:rPr lang="pl-PL" sz="2600" dirty="0"/>
              <a:t>, pozwalającego na utrzymywanie odpowiedniej pozycji (leżącej, siedzącej, stojącej) oraz zdolności poruszania się i pokonywania przeszkód, tzw. motoryki dużej i zdolności chwytania, precyzji utrzymywania i manipulowania przedmiotami, tzw. motoryki małej;</a:t>
            </a:r>
            <a:endParaRPr lang="pl-PL" sz="2200" dirty="0"/>
          </a:p>
          <a:p>
            <a:pPr lvl="1"/>
            <a:r>
              <a:rPr lang="pl-PL" sz="2600" b="1" dirty="0"/>
              <a:t>koordynacji wzrokowo-ruchowej</a:t>
            </a:r>
            <a:r>
              <a:rPr lang="pl-PL" sz="2600" dirty="0"/>
              <a:t>, rozwoju ruchów precyzyjnych, umiejętności naśladowania, praksji i samoobsługi;</a:t>
            </a:r>
            <a:endParaRPr lang="pl-PL" dirty="0"/>
          </a:p>
          <a:p>
            <a:pPr marL="0" indent="0">
              <a:buNone/>
            </a:pPr>
            <a:endParaRPr lang="pl-PL" b="1" dirty="0">
              <a:latin typeface="+mj-lt"/>
            </a:endParaRPr>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1819034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fontScale="70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pl-PL" sz="3400" b="1" dirty="0"/>
              <a:t>Pogłębiona</a:t>
            </a:r>
            <a:r>
              <a:rPr lang="pl-PL" sz="3400" dirty="0"/>
              <a:t> (funkcjonalna) – c.d.</a:t>
            </a:r>
          </a:p>
          <a:p>
            <a:pPr marL="0" indent="0">
              <a:buNone/>
            </a:pPr>
            <a:endParaRPr lang="pl-PL" dirty="0"/>
          </a:p>
          <a:p>
            <a:pPr lvl="1"/>
            <a:r>
              <a:rPr lang="pl-PL" sz="2600" b="1" dirty="0"/>
              <a:t>rozwój procesów poznawania ludzi i świata</a:t>
            </a:r>
            <a:r>
              <a:rPr lang="pl-PL" sz="2600" dirty="0"/>
              <a:t> oraz przyswajania wiedzy o nich, myślenia, kojarzenia, interpretowania i oceniania zdarzeń; </a:t>
            </a:r>
          </a:p>
          <a:p>
            <a:pPr lvl="1"/>
            <a:r>
              <a:rPr lang="pl-PL" sz="2600" b="1" dirty="0"/>
              <a:t>wykorzystanie procesów uwagi i pamięci mimowolnej</a:t>
            </a:r>
            <a:r>
              <a:rPr lang="pl-PL" sz="2600" dirty="0"/>
              <a:t>, </a:t>
            </a:r>
            <a:r>
              <a:rPr lang="pl-PL" sz="2600" b="1" dirty="0"/>
              <a:t>szybkość uczenia się</a:t>
            </a:r>
            <a:r>
              <a:rPr lang="pl-PL" sz="2600" dirty="0"/>
              <a:t>;</a:t>
            </a:r>
            <a:endParaRPr lang="pl-PL" sz="2200" dirty="0"/>
          </a:p>
          <a:p>
            <a:pPr lvl="1"/>
            <a:r>
              <a:rPr lang="pl-PL" sz="2600" b="1" dirty="0"/>
              <a:t>komunikowanie się z otoczeniem</a:t>
            </a:r>
            <a:r>
              <a:rPr lang="pl-PL" sz="2600" dirty="0"/>
              <a:t>, a szczególnie nabywanie przez dziecko umiejętności rozumienia innych (mowy biernej) i bycia rozumianym w otoczeniu (mowy czynnej) a także rozwój słownictwa;</a:t>
            </a:r>
            <a:endParaRPr lang="pl-PL" sz="2200" dirty="0"/>
          </a:p>
          <a:p>
            <a:pPr lvl="1"/>
            <a:r>
              <a:rPr lang="pl-PL" sz="2600" b="1" dirty="0"/>
              <a:t>rozwój emocji i wyrażania potrzeb emocjonalnych</a:t>
            </a:r>
            <a:r>
              <a:rPr lang="pl-PL" sz="2600" dirty="0"/>
              <a:t> oraz tolerancji na ich niezaspokojenie, a także spostrzeganie i rozumienie emocji innych oraz własnych, wyrażania ich odpowiednio do sytuacji, udziału emocji w rozwoju „ja”;</a:t>
            </a:r>
            <a:endParaRPr lang="pl-PL" sz="2200" dirty="0"/>
          </a:p>
          <a:p>
            <a:pPr lvl="1"/>
            <a:r>
              <a:rPr lang="pl-PL" sz="2600" b="1" dirty="0"/>
              <a:t>rozwój cech temperamentalnych</a:t>
            </a:r>
            <a:r>
              <a:rPr lang="pl-PL" sz="2600" dirty="0"/>
              <a:t> (stanowiących biologiczne podłoże osobowości), zdolności adaptacyjnych oraz poziomu ciekawości eksploracyjnej, poznawczej i społecznej;</a:t>
            </a:r>
            <a:endParaRPr lang="pl-PL" sz="2200" dirty="0"/>
          </a:p>
          <a:p>
            <a:pPr lvl="1"/>
            <a:r>
              <a:rPr lang="pl-PL" sz="2600" b="1" dirty="0"/>
              <a:t>wrażliwość na sygnały i wskazówki społeczne</a:t>
            </a:r>
            <a:r>
              <a:rPr lang="pl-PL" sz="2600" dirty="0"/>
              <a:t>, pozwalające na przystosowanie się dziecka do wymagań otoczenia oraz nawiązywania i utrzymywania kontaktów, w tym więzi z osobami znaczącymi oraz zróżnicowania kontaktów z dorosłymi i rówieśnikami.</a:t>
            </a:r>
          </a:p>
          <a:p>
            <a:pPr lvl="1"/>
            <a:endParaRPr lang="pl-PL" dirty="0"/>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910529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080120"/>
            <a:ext cx="9144000" cy="5877272"/>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marL="0" indent="0">
              <a:buNone/>
            </a:pPr>
            <a:r>
              <a:rPr lang="pl-PL" dirty="0">
                <a:solidFill>
                  <a:schemeClr val="accent4">
                    <a:lumMod val="50000"/>
                  </a:schemeClr>
                </a:solidFill>
                <a:latin typeface="Times New Roman" pitchFamily="18" charset="0"/>
                <a:cs typeface="Times New Roman" pitchFamily="18" charset="0"/>
              </a:rPr>
              <a:t>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7" name="Symbol zastępczy zawartości 2"/>
          <p:cNvSpPr txBox="1">
            <a:spLocks/>
          </p:cNvSpPr>
          <p:nvPr/>
        </p:nvSpPr>
        <p:spPr>
          <a:xfrm>
            <a:off x="755576" y="1412776"/>
            <a:ext cx="7902619" cy="5483151"/>
          </a:xfrm>
          <a:prstGeom prst="rect">
            <a:avLst/>
          </a:prstGeom>
        </p:spPr>
        <p:txBody>
          <a:bodyPr vert="horz">
            <a:normAutofit fontScale="925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r>
              <a:rPr lang="pl-PL" b="1" dirty="0"/>
              <a:t>Różnicowa</a:t>
            </a:r>
            <a:r>
              <a:rPr lang="pl-PL" dirty="0"/>
              <a:t> (klasyfikacyjna, kliniczna):</a:t>
            </a:r>
          </a:p>
          <a:p>
            <a:pPr marL="0" indent="0">
              <a:buNone/>
            </a:pPr>
            <a:endParaRPr lang="pl-PL" b="1" dirty="0">
              <a:latin typeface="+mj-lt"/>
            </a:endParaRPr>
          </a:p>
          <a:p>
            <a:pPr marL="667512" lvl="2" indent="0" algn="just">
              <a:spcBef>
                <a:spcPts val="0"/>
              </a:spcBef>
              <a:buNone/>
            </a:pPr>
            <a:r>
              <a:rPr lang="pl-PL" sz="2400" dirty="0"/>
              <a:t>Głównym celem tej diagnozy jest postawienie rozpoznania  zgodnie z obowiązującą klasyfikacją, np. - Klasyfikacja diagnostyczna zaburzeń psychicznych i rozwojowych w okresie niemowlęctwa i wczesnego dzieciństwa </a:t>
            </a:r>
            <a:r>
              <a:rPr lang="pl-PL" sz="2400" b="1" dirty="0"/>
              <a:t>DC: 0-3R</a:t>
            </a:r>
          </a:p>
          <a:p>
            <a:pPr marL="667512" lvl="2" indent="0" algn="just">
              <a:spcBef>
                <a:spcPts val="0"/>
              </a:spcBef>
              <a:buNone/>
            </a:pPr>
            <a:r>
              <a:rPr lang="pl-PL" sz="2400" dirty="0"/>
              <a:t>- Klasyfikacja zaburzeń psychicznych i zaburzeń zachowania </a:t>
            </a:r>
            <a:r>
              <a:rPr lang="pl-PL" sz="2400" b="1" dirty="0"/>
              <a:t>ICD- 10 </a:t>
            </a:r>
            <a:r>
              <a:rPr lang="pl-PL" sz="1800" b="1" dirty="0"/>
              <a:t>(ICD-11) – </a:t>
            </a:r>
            <a:r>
              <a:rPr lang="pl-PL" sz="1800" dirty="0">
                <a:latin typeface="Times New Roman" panose="02020603050405020304" pitchFamily="18" charset="0"/>
                <a:cs typeface="Times New Roman" panose="02020603050405020304" pitchFamily="18" charset="0"/>
              </a:rPr>
              <a:t>(</a:t>
            </a:r>
            <a:r>
              <a:rPr lang="pl-PL" sz="1400" b="0" i="1" dirty="0">
                <a:effectLst/>
                <a:latin typeface="Times New Roman" panose="02020603050405020304" pitchFamily="18" charset="0"/>
                <a:cs typeface="Times New Roman" panose="02020603050405020304" pitchFamily="18" charset="0"/>
              </a:rPr>
              <a:t>Międzynarodowa Statystyczna Klasyfikacja Chorób i Problemów Zdrowotnych ICD-11 sporządzona przez Światową Organizację Zdrowia WHO)  </a:t>
            </a:r>
            <a:r>
              <a:rPr lang="pl-PL" sz="1800" b="1" dirty="0">
                <a:latin typeface="Times New Roman" panose="02020603050405020304" pitchFamily="18" charset="0"/>
                <a:cs typeface="Times New Roman" panose="02020603050405020304" pitchFamily="18" charset="0"/>
              </a:rPr>
              <a:t>lub DSM-V </a:t>
            </a:r>
            <a:r>
              <a:rPr lang="pl-PL" sz="1600" b="1" i="1" dirty="0">
                <a:latin typeface="Times New Roman" panose="02020603050405020304" pitchFamily="18" charset="0"/>
                <a:cs typeface="Times New Roman" panose="02020603050405020304" pitchFamily="18" charset="0"/>
              </a:rPr>
              <a:t>(</a:t>
            </a:r>
            <a:r>
              <a:rPr lang="pl-PL" sz="1600" b="0" i="1" dirty="0" err="1">
                <a:effectLst/>
                <a:latin typeface="Times New Roman" panose="02020603050405020304" pitchFamily="18" charset="0"/>
                <a:cs typeface="Times New Roman" panose="02020603050405020304" pitchFamily="18" charset="0"/>
              </a:rPr>
              <a:t>Diagnostic</a:t>
            </a:r>
            <a:r>
              <a:rPr lang="pl-PL" sz="1600" b="0" i="1" dirty="0">
                <a:effectLst/>
                <a:latin typeface="Times New Roman" panose="02020603050405020304" pitchFamily="18" charset="0"/>
                <a:cs typeface="Times New Roman" panose="02020603050405020304" pitchFamily="18" charset="0"/>
              </a:rPr>
              <a:t> and Statistical Manual of </a:t>
            </a:r>
            <a:r>
              <a:rPr lang="pl-PL" sz="1600" b="0" i="1" dirty="0" err="1">
                <a:effectLst/>
                <a:latin typeface="Times New Roman" panose="02020603050405020304" pitchFamily="18" charset="0"/>
                <a:cs typeface="Times New Roman" panose="02020603050405020304" pitchFamily="18" charset="0"/>
              </a:rPr>
              <a:t>Mental</a:t>
            </a:r>
            <a:r>
              <a:rPr lang="pl-PL" sz="1600" b="0" i="1" dirty="0">
                <a:effectLst/>
                <a:latin typeface="Times New Roman" panose="02020603050405020304" pitchFamily="18" charset="0"/>
                <a:cs typeface="Times New Roman" panose="02020603050405020304" pitchFamily="18" charset="0"/>
              </a:rPr>
              <a:t> </a:t>
            </a:r>
            <a:r>
              <a:rPr lang="pl-PL" sz="1600" b="0" i="1" dirty="0" err="1">
                <a:effectLst/>
                <a:latin typeface="Times New Roman" panose="02020603050405020304" pitchFamily="18" charset="0"/>
                <a:cs typeface="Times New Roman" panose="02020603050405020304" pitchFamily="18" charset="0"/>
              </a:rPr>
              <a:t>Disorders</a:t>
            </a:r>
            <a:r>
              <a:rPr lang="pl-PL" sz="1600" i="1" dirty="0">
                <a:latin typeface="Times New Roman" panose="02020603050405020304" pitchFamily="18" charset="0"/>
                <a:cs typeface="Times New Roman" panose="02020603050405020304" pitchFamily="18" charset="0"/>
              </a:rPr>
              <a:t> -</a:t>
            </a:r>
            <a:r>
              <a:rPr lang="pl-PL" sz="1600" b="0" i="1" dirty="0">
                <a:effectLst/>
                <a:latin typeface="Times New Roman" panose="02020603050405020304" pitchFamily="18" charset="0"/>
                <a:cs typeface="Times New Roman" panose="02020603050405020304" pitchFamily="18" charset="0"/>
              </a:rPr>
              <a:t> kolejna edycja klasyfikacji zaburzeń psychicznych Amerykańskiego Towarzystwa Psychiatrycznego)</a:t>
            </a:r>
            <a:endParaRPr lang="pl-PL" sz="1600" b="1" i="1" dirty="0">
              <a:latin typeface="Times New Roman" panose="02020603050405020304" pitchFamily="18" charset="0"/>
              <a:cs typeface="Times New Roman" panose="02020603050405020304" pitchFamily="18" charset="0"/>
            </a:endParaRPr>
          </a:p>
          <a:p>
            <a:pPr lvl="2" algn="just">
              <a:spcBef>
                <a:spcPts val="0"/>
              </a:spcBef>
              <a:buFontTx/>
              <a:buChar char="-"/>
            </a:pPr>
            <a:r>
              <a:rPr lang="pl-PL" sz="2400" dirty="0" err="1"/>
              <a:t>Miedzynarodowa</a:t>
            </a:r>
            <a:r>
              <a:rPr lang="pl-PL" sz="2400" dirty="0"/>
              <a:t> Klasyfikacja Funkcjonowania, Niepełnosprawności i Zdrowia </a:t>
            </a:r>
            <a:r>
              <a:rPr lang="pl-PL" sz="2400" b="1" dirty="0"/>
              <a:t>ICF - </a:t>
            </a:r>
            <a:r>
              <a:rPr lang="pl-PL" sz="1700" b="0" i="1" dirty="0">
                <a:effectLst/>
                <a:latin typeface="Times New Roman" panose="02020603050405020304" pitchFamily="18" charset="0"/>
                <a:cs typeface="Times New Roman" panose="02020603050405020304" pitchFamily="18" charset="0"/>
              </a:rPr>
              <a:t>dokument opisujący język oraz strukturę opisu i pomiaru stanu zdrowia oraz stanów związanych ze zdrowiem; został przyjęty przez Światową Organizację Zdrowia podczas 54. Światowego Zgromadzenia Zdrowia w 2001 roku.</a:t>
            </a:r>
            <a:endParaRPr lang="pl-PL" sz="1700" i="1" dirty="0">
              <a:latin typeface="Times New Roman" panose="02020603050405020304" pitchFamily="18" charset="0"/>
              <a:cs typeface="Times New Roman" panose="02020603050405020304" pitchFamily="18" charset="0"/>
            </a:endParaRPr>
          </a:p>
        </p:txBody>
      </p:sp>
      <p:sp>
        <p:nvSpPr>
          <p:cNvPr id="10" name="Tytuł 1"/>
          <p:cNvSpPr>
            <a:spLocks noGrp="1"/>
          </p:cNvSpPr>
          <p:nvPr>
            <p:ph type="title"/>
          </p:nvPr>
        </p:nvSpPr>
        <p:spPr>
          <a:xfrm>
            <a:off x="581457" y="188640"/>
            <a:ext cx="8158162" cy="938368"/>
          </a:xfrm>
        </p:spPr>
        <p:txBody>
          <a:bodyPr>
            <a:normAutofit fontScale="90000"/>
          </a:bodyPr>
          <a:lstStyle/>
          <a:p>
            <a:pPr algn="ctr"/>
            <a:r>
              <a:rPr lang="pl-PL" sz="4000" b="1" u="sng" dirty="0"/>
              <a:t>Rodzaje diagnoz z uwagi na cel badania</a:t>
            </a:r>
            <a:endParaRPr lang="pl-PL" sz="4000" b="1" dirty="0"/>
          </a:p>
        </p:txBody>
      </p:sp>
    </p:spTree>
    <p:extLst>
      <p:ext uri="{BB962C8B-B14F-4D97-AF65-F5344CB8AC3E}">
        <p14:creationId xmlns:p14="http://schemas.microsoft.com/office/powerpoint/2010/main" val="1792456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1196752"/>
            <a:ext cx="9144000" cy="5589240"/>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a:buFont typeface="Wingdings" pitchFamily="2" charset="2"/>
              <a:buChar char="Ø"/>
            </a:pPr>
            <a:endParaRPr lang="pl-PL" dirty="0">
              <a:latin typeface="Times New Roman" pitchFamily="18" charset="0"/>
              <a:cs typeface="Times New Roman" pitchFamily="18" charset="0"/>
            </a:endParaRPr>
          </a:p>
          <a:p>
            <a:pPr marL="0" indent="0">
              <a:buNone/>
            </a:pPr>
            <a:endParaRPr lang="pl-PL" dirty="0">
              <a:solidFill>
                <a:schemeClr val="accent4">
                  <a:lumMod val="50000"/>
                </a:schemeClr>
              </a:solidFill>
              <a:latin typeface="Times New Roman" pitchFamily="18" charset="0"/>
              <a:cs typeface="Times New Roman" pitchFamily="18" charset="0"/>
            </a:endParaRPr>
          </a:p>
        </p:txBody>
      </p:sp>
      <p:sp>
        <p:nvSpPr>
          <p:cNvPr id="4" name="Symbol zastępczy zawartości 2"/>
          <p:cNvSpPr txBox="1">
            <a:spLocks/>
          </p:cNvSpPr>
          <p:nvPr/>
        </p:nvSpPr>
        <p:spPr>
          <a:xfrm>
            <a:off x="539551" y="935460"/>
            <a:ext cx="8064623" cy="6093940"/>
          </a:xfrm>
          <a:prstGeom prst="rect">
            <a:avLst/>
          </a:prstGeom>
        </p:spPr>
        <p:txBody>
          <a:bodyPr vert="horz">
            <a:normAutofit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r>
              <a:rPr lang="pl-PL" sz="2500" b="1" dirty="0">
                <a:latin typeface="+mj-lt"/>
              </a:rPr>
              <a:t> Diagnoza zaburzeń rozwojowych według:</a:t>
            </a:r>
          </a:p>
          <a:p>
            <a:pPr marL="0" indent="0" algn="just">
              <a:buNone/>
            </a:pPr>
            <a:endParaRPr lang="pl-PL" sz="2500" b="1" dirty="0">
              <a:latin typeface="+mj-lt"/>
            </a:endParaRPr>
          </a:p>
          <a:p>
            <a:pPr marL="0" indent="0" algn="just">
              <a:buNone/>
            </a:pPr>
            <a:endParaRPr lang="pl-PL" sz="2500" b="1" dirty="0">
              <a:latin typeface="+mj-lt"/>
            </a:endParaRPr>
          </a:p>
          <a:p>
            <a:pPr marL="0" indent="0" algn="just">
              <a:buNone/>
            </a:pPr>
            <a:endParaRPr lang="pl-PL" sz="2500" b="1" dirty="0">
              <a:latin typeface="+mj-lt"/>
            </a:endParaRPr>
          </a:p>
          <a:p>
            <a:pPr marL="0" indent="0" algn="just">
              <a:buNone/>
            </a:pPr>
            <a:endParaRPr lang="pl-PL" sz="2500" b="1" dirty="0">
              <a:latin typeface="+mj-lt"/>
            </a:endParaRPr>
          </a:p>
          <a:p>
            <a:pPr marL="0" indent="0" algn="just">
              <a:buNone/>
            </a:pPr>
            <a:r>
              <a:rPr lang="pl-PL" sz="2500" b="1" dirty="0">
                <a:latin typeface="+mj-lt"/>
              </a:rPr>
              <a:t>Klasyfikacja Diagnostyczna CD : 0-3 R</a:t>
            </a:r>
          </a:p>
          <a:p>
            <a:pPr marL="0" indent="0" algn="just">
              <a:buNone/>
            </a:pPr>
            <a:r>
              <a:rPr lang="pl-PL" sz="2500" b="1" dirty="0">
                <a:latin typeface="+mj-lt"/>
              </a:rPr>
              <a:t>Osie diagnostyczne:</a:t>
            </a:r>
          </a:p>
          <a:p>
            <a:pPr marL="0" indent="0" algn="just">
              <a:buNone/>
            </a:pPr>
            <a:r>
              <a:rPr lang="pl-PL" sz="2500" b="1" dirty="0">
                <a:latin typeface="+mj-lt"/>
              </a:rPr>
              <a:t> I – Zaburzenia kliniczne</a:t>
            </a:r>
          </a:p>
          <a:p>
            <a:pPr marL="0" indent="0" algn="just">
              <a:buNone/>
            </a:pPr>
            <a:r>
              <a:rPr lang="pl-PL" sz="2500" b="1" dirty="0">
                <a:latin typeface="+mj-lt"/>
              </a:rPr>
              <a:t> II – Klasyfikacja relacji</a:t>
            </a:r>
          </a:p>
          <a:p>
            <a:pPr marL="0" indent="0" algn="just">
              <a:buNone/>
            </a:pPr>
            <a:r>
              <a:rPr lang="pl-PL" sz="2500" b="1" dirty="0">
                <a:latin typeface="+mj-lt"/>
              </a:rPr>
              <a:t> III – Choroby i problemy zdrowotne oraz rozwojowe</a:t>
            </a:r>
          </a:p>
          <a:p>
            <a:pPr marL="0" indent="0" algn="just">
              <a:buNone/>
            </a:pPr>
            <a:r>
              <a:rPr lang="pl-PL" sz="2500" b="1" dirty="0">
                <a:latin typeface="+mj-lt"/>
              </a:rPr>
              <a:t> IV – Stresory psychospołeczne</a:t>
            </a:r>
          </a:p>
          <a:p>
            <a:pPr marL="0" indent="0" algn="just">
              <a:buNone/>
            </a:pPr>
            <a:r>
              <a:rPr lang="pl-PL" sz="2500" b="1" dirty="0">
                <a:latin typeface="+mj-lt"/>
              </a:rPr>
              <a:t> V – Funkcjonowanie emocjonalne i społeczne</a:t>
            </a:r>
          </a:p>
          <a:p>
            <a:pPr algn="just"/>
            <a:endParaRPr lang="pl-PL" sz="2500" b="1" dirty="0">
              <a:latin typeface="+mj-lt"/>
            </a:endParaRPr>
          </a:p>
          <a:p>
            <a:pPr marL="0" indent="0" algn="just">
              <a:buNone/>
            </a:pPr>
            <a:r>
              <a:rPr lang="pl-PL" sz="2500" b="1" dirty="0"/>
              <a:t>                </a:t>
            </a:r>
            <a:endParaRPr lang="pl-PL" sz="2500" b="1" dirty="0">
              <a:latin typeface="+mj-lt"/>
            </a:endParaRPr>
          </a:p>
        </p:txBody>
      </p:sp>
      <p:pic>
        <p:nvPicPr>
          <p:cNvPr id="2" name="Obraz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6239" y="1443657"/>
            <a:ext cx="1489008" cy="1985343"/>
          </a:xfrm>
          <a:prstGeom prst="rect">
            <a:avLst/>
          </a:prstGeom>
        </p:spPr>
      </p:pic>
      <p:pic>
        <p:nvPicPr>
          <p:cNvPr id="12" name="Obraz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25183" y="935460"/>
            <a:ext cx="1365201" cy="1969790"/>
          </a:xfrm>
          <a:prstGeom prst="rect">
            <a:avLst/>
          </a:prstGeom>
        </p:spPr>
      </p:pic>
    </p:spTree>
    <p:extLst>
      <p:ext uri="{BB962C8B-B14F-4D97-AF65-F5344CB8AC3E}">
        <p14:creationId xmlns:p14="http://schemas.microsoft.com/office/powerpoint/2010/main" val="87717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 calcmode="lin" valueType="num">
                                      <p:cBhvr>
                                        <p:cTn id="12"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13"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14" dur="500"/>
                                        <p:tgtEl>
                                          <p:spTgt spid="4">
                                            <p:txEl>
                                              <p:pRg st="5" end="5"/>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 calcmode="lin" valueType="num">
                                      <p:cBhvr additive="base">
                                        <p:cTn id="3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 calcmode="lin" valueType="num">
                                      <p:cBhvr additive="base">
                                        <p:cTn id="3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anim calcmode="lin" valueType="num">
                                      <p:cBhvr additive="base">
                                        <p:cTn id="43"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anim calcmode="lin" valueType="num">
                                      <p:cBhvr additive="base">
                                        <p:cTn id="4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
                                            <p:txEl>
                                              <p:pRg st="11" end="11"/>
                                            </p:txEl>
                                          </p:spTgt>
                                        </p:tgtEl>
                                        <p:attrNameLst>
                                          <p:attrName>style.visibility</p:attrName>
                                        </p:attrNameLst>
                                      </p:cBhvr>
                                      <p:to>
                                        <p:strVal val="visible"/>
                                      </p:to>
                                    </p:set>
                                    <p:anim calcmode="lin" valueType="num">
                                      <p:cBhvr additive="base">
                                        <p:cTn id="51"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4FD6575-1837-4AAD-B254-8E26BFAA7DCC}"/>
              </a:ext>
            </a:extLst>
          </p:cNvPr>
          <p:cNvSpPr>
            <a:spLocks noGrp="1"/>
          </p:cNvSpPr>
          <p:nvPr>
            <p:ph type="title"/>
          </p:nvPr>
        </p:nvSpPr>
        <p:spPr/>
        <p:txBody>
          <a:bodyPr>
            <a:normAutofit fontScale="90000"/>
          </a:bodyPr>
          <a:lstStyle/>
          <a:p>
            <a:br>
              <a:rPr lang="pl-PL" altLang="pl-PL" sz="4600"/>
            </a:br>
            <a:r>
              <a:rPr lang="pl-PL" altLang="pl-PL" sz="4600"/>
              <a:t>OŚ I: DIAGNOZA PODSTAWOWA</a:t>
            </a:r>
            <a:br>
              <a:rPr lang="pl-PL" altLang="pl-PL" sz="4600" b="1"/>
            </a:br>
            <a:endParaRPr lang="pl-PL" altLang="pl-PL" sz="4600" b="1"/>
          </a:p>
        </p:txBody>
      </p:sp>
      <p:sp>
        <p:nvSpPr>
          <p:cNvPr id="31747" name="Rectangle 3">
            <a:extLst>
              <a:ext uri="{FF2B5EF4-FFF2-40B4-BE49-F238E27FC236}">
                <a16:creationId xmlns:a16="http://schemas.microsoft.com/office/drawing/2014/main" id="{ED794F3C-3305-4A58-B539-05A825CDC840}"/>
              </a:ext>
            </a:extLst>
          </p:cNvPr>
          <p:cNvSpPr>
            <a:spLocks noGrp="1"/>
          </p:cNvSpPr>
          <p:nvPr>
            <p:ph type="body" idx="1"/>
          </p:nvPr>
        </p:nvSpPr>
        <p:spPr/>
        <p:txBody>
          <a:bodyPr/>
          <a:lstStyle/>
          <a:p>
            <a:pPr marL="457200" indent="-457200">
              <a:lnSpc>
                <a:spcPct val="90000"/>
              </a:lnSpc>
              <a:buFont typeface="Wingdings 2" panose="05020102010507070707" pitchFamily="18" charset="2"/>
              <a:buNone/>
            </a:pPr>
            <a:r>
              <a:rPr lang="pl-PL" altLang="pl-PL" sz="2000" b="1"/>
              <a:t>100. Zaburzenie po stresie traumatycznym </a:t>
            </a:r>
          </a:p>
          <a:p>
            <a:pPr marL="457200" indent="-457200">
              <a:lnSpc>
                <a:spcPct val="90000"/>
              </a:lnSpc>
              <a:buFont typeface="Wingdings 2" panose="05020102010507070707" pitchFamily="18" charset="2"/>
              <a:buNone/>
            </a:pPr>
            <a:r>
              <a:rPr lang="pl-PL" altLang="pl-PL" sz="2000" b="1"/>
              <a:t>150. Zaburzenia związane z deprywacją/ zaniedbaniem</a:t>
            </a:r>
          </a:p>
          <a:p>
            <a:pPr marL="457200" indent="-457200">
              <a:lnSpc>
                <a:spcPct val="90000"/>
              </a:lnSpc>
              <a:buFont typeface="Wingdings 2" panose="05020102010507070707" pitchFamily="18" charset="2"/>
              <a:buNone/>
            </a:pPr>
            <a:r>
              <a:rPr lang="pl-PL" altLang="pl-PL" sz="2000" b="1"/>
              <a:t>200. Zaburzenia afektu (nastroju)</a:t>
            </a:r>
          </a:p>
          <a:p>
            <a:pPr marL="457200" indent="-457200">
              <a:lnSpc>
                <a:spcPct val="90000"/>
              </a:lnSpc>
            </a:pPr>
            <a:r>
              <a:rPr lang="pl-PL" altLang="pl-PL" sz="2000" b="1"/>
              <a:t>210. Przedłużająca się reakcja żałoby/ smutku</a:t>
            </a:r>
          </a:p>
          <a:p>
            <a:pPr marL="457200" indent="-457200">
              <a:lnSpc>
                <a:spcPct val="90000"/>
              </a:lnSpc>
            </a:pPr>
            <a:r>
              <a:rPr lang="pl-PL" altLang="pl-PL" sz="2000" b="1"/>
              <a:t>220. Zaburzenia lękowe w niemowlęctwie i wczesnym dzieciństwie</a:t>
            </a:r>
            <a:endParaRPr lang="pl-PL" altLang="pl-PL" sz="2000"/>
          </a:p>
          <a:p>
            <a:pPr marL="838200" lvl="1" indent="-381000">
              <a:lnSpc>
                <a:spcPct val="90000"/>
              </a:lnSpc>
            </a:pPr>
            <a:r>
              <a:rPr lang="pl-PL" altLang="pl-PL" sz="1800"/>
              <a:t>221. Zaburzenie związane z lękiem separacyjnym</a:t>
            </a:r>
          </a:p>
          <a:p>
            <a:pPr marL="838200" lvl="1" indent="-381000">
              <a:lnSpc>
                <a:spcPct val="90000"/>
              </a:lnSpc>
            </a:pPr>
            <a:r>
              <a:rPr lang="pl-PL" altLang="pl-PL" sz="1800"/>
              <a:t>222. Specyficzne postacie fobii</a:t>
            </a:r>
          </a:p>
          <a:p>
            <a:pPr marL="838200" lvl="1" indent="-381000">
              <a:lnSpc>
                <a:spcPct val="90000"/>
              </a:lnSpc>
            </a:pPr>
            <a:r>
              <a:rPr lang="pl-PL" altLang="pl-PL" sz="1800"/>
              <a:t>223. Zaburzenie związane z lękiem społecznym (fobia społeczna).</a:t>
            </a:r>
          </a:p>
          <a:p>
            <a:pPr marL="838200" lvl="1" indent="-381000">
              <a:lnSpc>
                <a:spcPct val="90000"/>
              </a:lnSpc>
            </a:pPr>
            <a:r>
              <a:rPr lang="pl-PL" altLang="pl-PL" sz="1800"/>
              <a:t>224. Zaburzenie lęku uogólnionego.</a:t>
            </a:r>
          </a:p>
          <a:p>
            <a:pPr marL="838200" lvl="1" indent="-381000">
              <a:lnSpc>
                <a:spcPct val="90000"/>
              </a:lnSpc>
            </a:pPr>
            <a:r>
              <a:rPr lang="pl-PL" altLang="pl-PL" sz="1800"/>
              <a:t>225. Nieokreślone zaburzenie lękowe.</a:t>
            </a:r>
          </a:p>
          <a:p>
            <a:pPr marL="457200" indent="-457200">
              <a:lnSpc>
                <a:spcPct val="90000"/>
              </a:lnSpc>
            </a:pPr>
            <a:endParaRPr lang="pl-PL" altLang="pl-PL" sz="2000" b="1"/>
          </a:p>
          <a:p>
            <a:pPr marL="457200" indent="-457200">
              <a:lnSpc>
                <a:spcPct val="90000"/>
              </a:lnSpc>
              <a:buFont typeface="Wingdings 2" panose="05020102010507070707" pitchFamily="18" charset="2"/>
              <a:buNone/>
            </a:pPr>
            <a:endParaRPr lang="pl-PL" altLang="pl-PL" sz="2000" b="1"/>
          </a:p>
          <a:p>
            <a:pPr marL="838200" lvl="1" indent="-381000">
              <a:lnSpc>
                <a:spcPct val="90000"/>
              </a:lnSpc>
            </a:pPr>
            <a:endParaRPr lang="pl-PL" altLang="pl-PL"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E45EDAF-044A-442B-BF75-10F329344A4B}"/>
              </a:ext>
            </a:extLst>
          </p:cNvPr>
          <p:cNvSpPr>
            <a:spLocks noGrp="1"/>
          </p:cNvSpPr>
          <p:nvPr>
            <p:ph type="title"/>
          </p:nvPr>
        </p:nvSpPr>
        <p:spPr/>
        <p:txBody>
          <a:bodyPr/>
          <a:lstStyle/>
          <a:p>
            <a:r>
              <a:rPr lang="pl-PL" altLang="pl-PL" sz="4600"/>
              <a:t>OŚ I: DIAGNOZA PODSTAWOWA</a:t>
            </a:r>
          </a:p>
        </p:txBody>
      </p:sp>
      <p:sp>
        <p:nvSpPr>
          <p:cNvPr id="32771" name="Rectangle 3">
            <a:extLst>
              <a:ext uri="{FF2B5EF4-FFF2-40B4-BE49-F238E27FC236}">
                <a16:creationId xmlns:a16="http://schemas.microsoft.com/office/drawing/2014/main" id="{D92D751F-8634-4FBC-8558-A9B7A6383653}"/>
              </a:ext>
            </a:extLst>
          </p:cNvPr>
          <p:cNvSpPr>
            <a:spLocks noGrp="1"/>
          </p:cNvSpPr>
          <p:nvPr>
            <p:ph type="body" idx="1"/>
          </p:nvPr>
        </p:nvSpPr>
        <p:spPr>
          <a:xfrm>
            <a:off x="684213" y="1600200"/>
            <a:ext cx="7848600" cy="4637088"/>
          </a:xfrm>
        </p:spPr>
        <p:txBody>
          <a:bodyPr/>
          <a:lstStyle/>
          <a:p>
            <a:pPr>
              <a:lnSpc>
                <a:spcPct val="90000"/>
              </a:lnSpc>
            </a:pPr>
            <a:r>
              <a:rPr lang="pl-PL" altLang="pl-PL" sz="2000" b="1"/>
              <a:t>230. Depresja w niemowlęctwie i wczesnym dzieciństwie</a:t>
            </a:r>
          </a:p>
          <a:p>
            <a:pPr lvl="1">
              <a:lnSpc>
                <a:spcPct val="90000"/>
              </a:lnSpc>
            </a:pPr>
            <a:r>
              <a:rPr lang="pl-PL" altLang="pl-PL" sz="1800"/>
              <a:t>231. Typ I: depresja duża</a:t>
            </a:r>
          </a:p>
          <a:p>
            <a:pPr lvl="1">
              <a:lnSpc>
                <a:spcPct val="90000"/>
              </a:lnSpc>
            </a:pPr>
            <a:r>
              <a:rPr lang="pl-PL" altLang="pl-PL" sz="1800"/>
              <a:t>231. Typ II: zaburzenie depresyjne nieokreślone.</a:t>
            </a:r>
          </a:p>
          <a:p>
            <a:pPr>
              <a:lnSpc>
                <a:spcPct val="90000"/>
              </a:lnSpc>
            </a:pPr>
            <a:r>
              <a:rPr lang="pl-PL" altLang="pl-PL" sz="2000" b="1"/>
              <a:t>240. Mieszane zaburzenia ekspresji emocjonalnej</a:t>
            </a:r>
          </a:p>
          <a:p>
            <a:pPr>
              <a:lnSpc>
                <a:spcPct val="90000"/>
              </a:lnSpc>
              <a:buFont typeface="Wingdings 2" panose="05020102010507070707" pitchFamily="18" charset="2"/>
              <a:buNone/>
            </a:pPr>
            <a:r>
              <a:rPr lang="pl-PL" altLang="pl-PL" sz="2000" b="1"/>
              <a:t>300. Zaburzenie przystosowania (adaptacyjne)</a:t>
            </a:r>
          </a:p>
          <a:p>
            <a:pPr>
              <a:lnSpc>
                <a:spcPct val="90000"/>
              </a:lnSpc>
              <a:buFont typeface="Wingdings 2" panose="05020102010507070707" pitchFamily="18" charset="2"/>
              <a:buNone/>
            </a:pPr>
            <a:r>
              <a:rPr lang="pl-PL" altLang="pl-PL" sz="2000" b="1"/>
              <a:t>400. Zaburzenia regulacji związane z przetwarzaniem bodźców sensorycznych</a:t>
            </a:r>
            <a:endParaRPr lang="pl-PL" altLang="pl-PL" sz="2000"/>
          </a:p>
          <a:p>
            <a:pPr>
              <a:lnSpc>
                <a:spcPct val="90000"/>
              </a:lnSpc>
            </a:pPr>
            <a:r>
              <a:rPr lang="pl-PL" altLang="pl-PL" sz="2000"/>
              <a:t>410. Nadwrażliwość</a:t>
            </a:r>
          </a:p>
          <a:p>
            <a:pPr>
              <a:lnSpc>
                <a:spcPct val="90000"/>
              </a:lnSpc>
            </a:pPr>
            <a:r>
              <a:rPr lang="pl-PL" altLang="pl-PL" sz="2000"/>
              <a:t>420. Obniżona wrażliwość/ reaktywność</a:t>
            </a:r>
          </a:p>
          <a:p>
            <a:pPr>
              <a:lnSpc>
                <a:spcPct val="90000"/>
              </a:lnSpc>
            </a:pPr>
            <a:r>
              <a:rPr lang="pl-PL" altLang="pl-PL" sz="2000"/>
              <a:t>430. Poszukiwanie stymulacji sensorycznej/ impulsywność.</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9CD1DB24-7EAC-4550-8666-1204B6A1706C}"/>
              </a:ext>
            </a:extLst>
          </p:cNvPr>
          <p:cNvSpPr>
            <a:spLocks noGrp="1"/>
          </p:cNvSpPr>
          <p:nvPr>
            <p:ph type="title"/>
          </p:nvPr>
        </p:nvSpPr>
        <p:spPr/>
        <p:txBody>
          <a:bodyPr/>
          <a:lstStyle/>
          <a:p>
            <a:r>
              <a:rPr lang="pl-PL" altLang="pl-PL" sz="4600"/>
              <a:t>OŚ I: DIAGNOZA PODSTAWOWA</a:t>
            </a:r>
          </a:p>
        </p:txBody>
      </p:sp>
      <p:sp>
        <p:nvSpPr>
          <p:cNvPr id="33795" name="Rectangle 3">
            <a:extLst>
              <a:ext uri="{FF2B5EF4-FFF2-40B4-BE49-F238E27FC236}">
                <a16:creationId xmlns:a16="http://schemas.microsoft.com/office/drawing/2014/main" id="{D63B7DA4-EA35-43D1-88B6-E840DEEA8120}"/>
              </a:ext>
            </a:extLst>
          </p:cNvPr>
          <p:cNvSpPr>
            <a:spLocks noGrp="1"/>
          </p:cNvSpPr>
          <p:nvPr>
            <p:ph type="body" idx="1"/>
          </p:nvPr>
        </p:nvSpPr>
        <p:spPr>
          <a:xfrm>
            <a:off x="684213" y="1600200"/>
            <a:ext cx="7991475" cy="4637088"/>
          </a:xfrm>
        </p:spPr>
        <p:txBody>
          <a:bodyPr/>
          <a:lstStyle/>
          <a:p>
            <a:pPr>
              <a:lnSpc>
                <a:spcPct val="80000"/>
              </a:lnSpc>
              <a:buFont typeface="Wingdings 2" panose="05020102010507070707" pitchFamily="18" charset="2"/>
              <a:buNone/>
            </a:pPr>
            <a:r>
              <a:rPr lang="pl-PL" altLang="pl-PL" sz="2000" b="1"/>
              <a:t>500. Zaburzenie zachowań związanych ze snem</a:t>
            </a:r>
          </a:p>
          <a:p>
            <a:pPr>
              <a:lnSpc>
                <a:spcPct val="80000"/>
              </a:lnSpc>
            </a:pPr>
            <a:r>
              <a:rPr lang="pl-PL" altLang="pl-PL" sz="2000"/>
              <a:t>510. Zaburzenia związane z zasypianiem</a:t>
            </a:r>
          </a:p>
          <a:p>
            <a:pPr>
              <a:lnSpc>
                <a:spcPct val="80000"/>
              </a:lnSpc>
            </a:pPr>
            <a:r>
              <a:rPr lang="pl-PL" altLang="pl-PL" sz="2000"/>
              <a:t>520. Zaburzenia związane z budzeniem się nocnym</a:t>
            </a:r>
          </a:p>
          <a:p>
            <a:pPr>
              <a:lnSpc>
                <a:spcPct val="80000"/>
              </a:lnSpc>
              <a:buFont typeface="Wingdings 2" panose="05020102010507070707" pitchFamily="18" charset="2"/>
              <a:buNone/>
            </a:pPr>
            <a:r>
              <a:rPr lang="pl-PL" altLang="pl-PL" sz="2000" b="1"/>
              <a:t>600. Zaburzenia zachowań związanych z karmieniem</a:t>
            </a:r>
          </a:p>
          <a:p>
            <a:pPr>
              <a:lnSpc>
                <a:spcPct val="80000"/>
              </a:lnSpc>
            </a:pPr>
            <a:r>
              <a:rPr lang="pl-PL" altLang="pl-PL" sz="2000"/>
              <a:t>601. Zaburzenia karmienia związane z regulacją stanów</a:t>
            </a:r>
          </a:p>
          <a:p>
            <a:pPr>
              <a:lnSpc>
                <a:spcPct val="80000"/>
              </a:lnSpc>
            </a:pPr>
            <a:r>
              <a:rPr lang="pl-PL" altLang="pl-PL" sz="2000"/>
              <a:t>602. Zaburzenia karmienia związane z wzajemnością relacji opiekun- niemowlę.</a:t>
            </a:r>
          </a:p>
          <a:p>
            <a:pPr>
              <a:lnSpc>
                <a:spcPct val="80000"/>
              </a:lnSpc>
            </a:pPr>
            <a:r>
              <a:rPr lang="pl-PL" altLang="pl-PL" sz="2000"/>
              <a:t>603. Anoreksja niemowlęca</a:t>
            </a:r>
          </a:p>
          <a:p>
            <a:pPr>
              <a:lnSpc>
                <a:spcPct val="80000"/>
              </a:lnSpc>
            </a:pPr>
            <a:r>
              <a:rPr lang="pl-PL" altLang="pl-PL" sz="2000"/>
              <a:t>604. Sensoryczna awersja do pokarmów. </a:t>
            </a:r>
          </a:p>
          <a:p>
            <a:pPr>
              <a:lnSpc>
                <a:spcPct val="80000"/>
              </a:lnSpc>
            </a:pPr>
            <a:r>
              <a:rPr lang="pl-PL" altLang="pl-PL" sz="2000"/>
              <a:t>605. Zaburzenia karmienia związane ze współwystępującym problemem zdrowotnym.</a:t>
            </a:r>
          </a:p>
          <a:p>
            <a:pPr>
              <a:lnSpc>
                <a:spcPct val="80000"/>
              </a:lnSpc>
            </a:pPr>
            <a:r>
              <a:rPr lang="pl-PL" altLang="pl-PL" sz="2000"/>
              <a:t>606. Zaburzenia karmienia związane z obrażeniami przewodu pokarmowego.</a:t>
            </a:r>
          </a:p>
          <a:p>
            <a:pPr>
              <a:lnSpc>
                <a:spcPct val="80000"/>
              </a:lnSpc>
            </a:pPr>
            <a:endParaRPr lang="pl-PL" altLang="pl-PL" sz="20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139027BE-3D89-4674-9A24-75C7CD3AE054}"/>
              </a:ext>
            </a:extLst>
          </p:cNvPr>
          <p:cNvSpPr>
            <a:spLocks noGrp="1"/>
          </p:cNvSpPr>
          <p:nvPr>
            <p:ph type="title"/>
          </p:nvPr>
        </p:nvSpPr>
        <p:spPr/>
        <p:txBody>
          <a:bodyPr/>
          <a:lstStyle/>
          <a:p>
            <a:r>
              <a:rPr lang="pl-PL" altLang="pl-PL" sz="4600"/>
              <a:t>OŚ I: DIAGNOZA PODSTAWOWA </a:t>
            </a:r>
          </a:p>
        </p:txBody>
      </p:sp>
      <p:sp>
        <p:nvSpPr>
          <p:cNvPr id="34819" name="Rectangle 3">
            <a:extLst>
              <a:ext uri="{FF2B5EF4-FFF2-40B4-BE49-F238E27FC236}">
                <a16:creationId xmlns:a16="http://schemas.microsoft.com/office/drawing/2014/main" id="{85E3AA3C-5376-4429-AA57-8F3BE219BDD3}"/>
              </a:ext>
            </a:extLst>
          </p:cNvPr>
          <p:cNvSpPr>
            <a:spLocks noGrp="1"/>
          </p:cNvSpPr>
          <p:nvPr>
            <p:ph type="body" idx="1"/>
          </p:nvPr>
        </p:nvSpPr>
        <p:spPr>
          <a:xfrm>
            <a:off x="684213" y="1600200"/>
            <a:ext cx="7991475" cy="4637088"/>
          </a:xfrm>
        </p:spPr>
        <p:txBody>
          <a:bodyPr/>
          <a:lstStyle/>
          <a:p>
            <a:pPr>
              <a:buFont typeface="Wingdings 2" panose="05020102010507070707" pitchFamily="18" charset="2"/>
              <a:buNone/>
            </a:pPr>
            <a:r>
              <a:rPr lang="pl-PL" altLang="pl-PL" sz="2000" b="1"/>
              <a:t>700. Zaburzenia tworzenia relacji i komunikowania się.</a:t>
            </a:r>
            <a:endParaRPr lang="pl-PL" altLang="pl-PL" sz="2000"/>
          </a:p>
          <a:p>
            <a:r>
              <a:rPr lang="pl-PL" altLang="pl-PL" sz="2000"/>
              <a:t>710. Wielosystemowe zaburzenia rozwoju (MSDD)</a:t>
            </a:r>
          </a:p>
          <a:p>
            <a:pPr>
              <a:buFont typeface="Wingdings 2" panose="05020102010507070707" pitchFamily="18" charset="2"/>
              <a:buNone/>
            </a:pPr>
            <a:r>
              <a:rPr lang="pl-PL" altLang="pl-PL" sz="2000" b="1"/>
              <a:t>800. Inne zaburzenia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990684"/>
            <a:ext cx="9185564" cy="6255327"/>
          </a:xfrm>
          <a:blipFill dpi="0" rotWithShape="1">
            <a:blip r:embed="rId2"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a:buFont typeface="Wingdings" pitchFamily="2" charset="2"/>
              <a:buChar char="Ø"/>
            </a:pPr>
            <a:endParaRPr lang="pl-PL" dirty="0">
              <a:latin typeface="Times New Roman" pitchFamily="18" charset="0"/>
              <a:cs typeface="Times New Roman" pitchFamily="18" charset="0"/>
            </a:endParaRPr>
          </a:p>
          <a:p>
            <a:pPr>
              <a:buFont typeface="Wingdings" pitchFamily="2" charset="2"/>
              <a:buChar char="Ø"/>
            </a:pPr>
            <a:endParaRPr lang="pl-PL" dirty="0">
              <a:solidFill>
                <a:schemeClr val="accent4">
                  <a:lumMod val="50000"/>
                </a:schemeClr>
              </a:solidFill>
              <a:latin typeface="Times New Roman" pitchFamily="18" charset="0"/>
              <a:cs typeface="Times New Roman" pitchFamily="18" charset="0"/>
            </a:endParaRPr>
          </a:p>
        </p:txBody>
      </p:sp>
      <p:sp>
        <p:nvSpPr>
          <p:cNvPr id="4" name="Symbol zastępczy zawartości 2"/>
          <p:cNvSpPr txBox="1">
            <a:spLocks/>
          </p:cNvSpPr>
          <p:nvPr/>
        </p:nvSpPr>
        <p:spPr>
          <a:xfrm>
            <a:off x="662037" y="1484784"/>
            <a:ext cx="7798395" cy="5267128"/>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just"/>
            <a:endParaRPr lang="pl-PL" sz="1000" dirty="0">
              <a:latin typeface="+mj-lt"/>
            </a:endParaRPr>
          </a:p>
          <a:p>
            <a:pPr marL="0" indent="0" algn="just">
              <a:buNone/>
            </a:pPr>
            <a:endParaRPr lang="pl-PL" sz="1000" dirty="0"/>
          </a:p>
          <a:p>
            <a:pPr marL="0" indent="0" algn="just">
              <a:spcBef>
                <a:spcPts val="0"/>
              </a:spcBef>
              <a:buNone/>
            </a:pPr>
            <a:r>
              <a:rPr lang="pl-PL" sz="3200" dirty="0"/>
              <a:t>Rozwój </a:t>
            </a:r>
            <a:r>
              <a:rPr lang="pl-PL" sz="3200" b="1" dirty="0"/>
              <a:t>odbywa się zawsze w kontekście relacji z innymi. Wszystkie niemowlęta i małe dzieci są uczestnikami relacji. Najbardziej znaczące relacje dzieci to zazwyczaj te rodzinne. Rodziny, z kolei, uczestniczą w relacjach z otaczającymi ich, większymi  społecznościami i kulturami.</a:t>
            </a:r>
            <a:endParaRPr lang="pl-PL" sz="2500" dirty="0"/>
          </a:p>
          <a:p>
            <a:pPr algn="just"/>
            <a:endParaRPr lang="pl-PL" sz="1000" dirty="0"/>
          </a:p>
          <a:p>
            <a:pPr algn="just"/>
            <a:endParaRPr lang="pl-PL" sz="1000" dirty="0"/>
          </a:p>
          <a:p>
            <a:pPr algn="just"/>
            <a:endParaRPr lang="pl-PL" sz="2500" b="1" dirty="0"/>
          </a:p>
          <a:p>
            <a:pPr marL="0" indent="0" algn="just">
              <a:buFont typeface="Wingdings 2"/>
              <a:buNone/>
            </a:pPr>
            <a:endParaRPr lang="pl-PL" sz="2400" b="1" dirty="0">
              <a:latin typeface="+mj-lt"/>
            </a:endParaRPr>
          </a:p>
        </p:txBody>
      </p:sp>
      <p:sp>
        <p:nvSpPr>
          <p:cNvPr id="7" name="Tytuł 1"/>
          <p:cNvSpPr txBox="1">
            <a:spLocks/>
          </p:cNvSpPr>
          <p:nvPr/>
        </p:nvSpPr>
        <p:spPr>
          <a:xfrm>
            <a:off x="428596" y="116632"/>
            <a:ext cx="8463884" cy="936104"/>
          </a:xfrm>
          <a:prstGeom prst="rect">
            <a:avLst/>
          </a:prstGeom>
        </p:spPr>
        <p:txBody>
          <a:bodyPr vert="horz" lIns="0" rIns="0" bIns="0" anchor="b">
            <a:normAutofit fontScale="9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000" b="1" dirty="0"/>
              <a:t>Podstawowe założenia dotyczące rozwoju a diagnozowanie rozwoju - cd</a:t>
            </a:r>
          </a:p>
        </p:txBody>
      </p:sp>
    </p:spTree>
    <p:extLst>
      <p:ext uri="{BB962C8B-B14F-4D97-AF65-F5344CB8AC3E}">
        <p14:creationId xmlns:p14="http://schemas.microsoft.com/office/powerpoint/2010/main" val="2898328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ytuł 1"/>
          <p:cNvSpPr>
            <a:spLocks noGrp="1"/>
          </p:cNvSpPr>
          <p:nvPr>
            <p:ph type="title" idx="4294967295"/>
          </p:nvPr>
        </p:nvSpPr>
        <p:spPr>
          <a:xfrm>
            <a:off x="0" y="692150"/>
            <a:ext cx="9144000" cy="647700"/>
          </a:xfrm>
        </p:spPr>
        <p:txBody>
          <a:bodyPr>
            <a:normAutofit fontScale="90000"/>
          </a:bodyPr>
          <a:lstStyle/>
          <a:p>
            <a:pPr algn="ctr" eaLnBrk="1" hangingPunct="1"/>
            <a:r>
              <a:rPr lang="pl-PL" altLang="pl-PL" sz="3200" dirty="0">
                <a:latin typeface="Arial" panose="020B0604020202020204" pitchFamily="34" charset="0"/>
              </a:rPr>
              <a:t>Diagnoza:  funkcjonowanie emocjonalne i społeczne</a:t>
            </a:r>
          </a:p>
        </p:txBody>
      </p:sp>
      <p:sp>
        <p:nvSpPr>
          <p:cNvPr id="61443" name="Symbol zastępczy zawartości 2"/>
          <p:cNvSpPr>
            <a:spLocks noGrp="1"/>
          </p:cNvSpPr>
          <p:nvPr>
            <p:ph idx="4294967295"/>
          </p:nvPr>
        </p:nvSpPr>
        <p:spPr/>
        <p:txBody>
          <a:bodyPr/>
          <a:lstStyle/>
          <a:p>
            <a:pPr algn="ctr" eaLnBrk="1" hangingPunct="1">
              <a:lnSpc>
                <a:spcPct val="90000"/>
              </a:lnSpc>
            </a:pPr>
            <a:r>
              <a:rPr lang="pl-PL" altLang="pl-PL" sz="2400">
                <a:latin typeface="Arial" panose="020B0604020202020204" pitchFamily="34" charset="0"/>
              </a:rPr>
              <a:t>W ramach dokonywania oceny diagnostycznej należy przeprowadzić obserwację jakości zabawy oraz interakcji z każdą ze znaczących dla dziecka osób</a:t>
            </a:r>
          </a:p>
          <a:p>
            <a:pPr algn="ctr" eaLnBrk="1" hangingPunct="1">
              <a:lnSpc>
                <a:spcPct val="90000"/>
              </a:lnSpc>
            </a:pPr>
            <a:endParaRPr lang="pl-PL" altLang="pl-PL" sz="2400">
              <a:latin typeface="Arial" panose="020B0604020202020204" pitchFamily="34" charset="0"/>
            </a:endParaRPr>
          </a:p>
          <a:p>
            <a:pPr algn="ctr" eaLnBrk="1" hangingPunct="1">
              <a:lnSpc>
                <a:spcPct val="90000"/>
              </a:lnSpc>
            </a:pPr>
            <a:r>
              <a:rPr lang="pl-PL" altLang="pl-PL" sz="2400">
                <a:latin typeface="Arial" panose="020B0604020202020204" pitchFamily="34" charset="0"/>
              </a:rPr>
              <a:t>Każdej ze zdolności należy następnie przypisać wynik, który najlepiej opisuje sposób funkcjonowania dziecka z każdym z opiekunów (1-dziecko funkcjonuje na poziomie adekwatnym do wieku,…, 6-dziecko nie rozwinęło jeszcze tej zdolności)</a:t>
            </a:r>
          </a:p>
        </p:txBody>
      </p:sp>
    </p:spTree>
    <p:extLst>
      <p:ext uri="{BB962C8B-B14F-4D97-AF65-F5344CB8AC3E}">
        <p14:creationId xmlns:p14="http://schemas.microsoft.com/office/powerpoint/2010/main" val="2315803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6E2C1D7E-E5F0-467B-B677-B45004ADE62B}"/>
              </a:ext>
            </a:extLst>
          </p:cNvPr>
          <p:cNvSpPr>
            <a:spLocks noGrp="1"/>
          </p:cNvSpPr>
          <p:nvPr>
            <p:ph type="title"/>
          </p:nvPr>
        </p:nvSpPr>
        <p:spPr/>
        <p:txBody>
          <a:bodyPr>
            <a:normAutofit fontScale="90000"/>
          </a:bodyPr>
          <a:lstStyle/>
          <a:p>
            <a:r>
              <a:rPr lang="pl-PL" altLang="pl-PL" b="1"/>
              <a:t>Wielosystemowe zaburzenia rozwoju</a:t>
            </a:r>
          </a:p>
        </p:txBody>
      </p:sp>
      <p:sp>
        <p:nvSpPr>
          <p:cNvPr id="44035" name="Rectangle 3">
            <a:extLst>
              <a:ext uri="{FF2B5EF4-FFF2-40B4-BE49-F238E27FC236}">
                <a16:creationId xmlns:a16="http://schemas.microsoft.com/office/drawing/2014/main" id="{212DD570-D5C7-4585-B5BE-54A9B77970F6}"/>
              </a:ext>
            </a:extLst>
          </p:cNvPr>
          <p:cNvSpPr>
            <a:spLocks noGrp="1"/>
          </p:cNvSpPr>
          <p:nvPr>
            <p:ph type="body" idx="1"/>
          </p:nvPr>
        </p:nvSpPr>
        <p:spPr/>
        <p:txBody>
          <a:bodyPr/>
          <a:lstStyle/>
          <a:p>
            <a:r>
              <a:rPr lang="pl-PL" altLang="pl-PL" sz="2200"/>
              <a:t>Znaczne zaburzenie zdolności do angażowania się w emocjonalną i społeczną relację z pierwotnym opiekunem</a:t>
            </a:r>
          </a:p>
          <a:p>
            <a:r>
              <a:rPr lang="pl-PL" altLang="pl-PL" sz="2200"/>
              <a:t> Znaczne zaburzenie w tworzeniu, podtrzymywaniu lub rozwijaniu prewerbalnego komunikowania się za pomocą gestu lub werbalnego bądź niewerbalnego porozumiewania się symbolicznego.</a:t>
            </a:r>
          </a:p>
          <a:p>
            <a:r>
              <a:rPr lang="pl-PL" altLang="pl-PL" sz="2200"/>
              <a:t>Znaczna dysfunkcja w przetwarzaniu wrażeń wzrokowych, słuchowych, dotykowych, proprioceptywnych i przedsionkowych, włączając zwiększoną lub zmniejszoną reaktywność na odbieraną stymulację sensoryczną.</a:t>
            </a:r>
          </a:p>
          <a:p>
            <a:r>
              <a:rPr lang="pl-PL" altLang="pl-PL" sz="2200"/>
              <a:t>Znaczne dysfunkcje w planowaniu ruchowym (sekwencjonowaniu ruchu).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5365856-F2B3-4F43-87DF-782006D8D46D}"/>
              </a:ext>
            </a:extLst>
          </p:cNvPr>
          <p:cNvSpPr>
            <a:spLocks noGrp="1"/>
          </p:cNvSpPr>
          <p:nvPr>
            <p:ph type="title"/>
          </p:nvPr>
        </p:nvSpPr>
        <p:spPr/>
        <p:txBody>
          <a:bodyPr>
            <a:normAutofit fontScale="90000"/>
          </a:bodyPr>
          <a:lstStyle/>
          <a:p>
            <a:r>
              <a:rPr lang="pl-PL" altLang="pl-PL" b="1"/>
              <a:t>Wielosystemowe zaburzenia rozwoju – obszary trudności</a:t>
            </a:r>
          </a:p>
        </p:txBody>
      </p:sp>
      <p:sp>
        <p:nvSpPr>
          <p:cNvPr id="45059" name="Rectangle 3">
            <a:extLst>
              <a:ext uri="{FF2B5EF4-FFF2-40B4-BE49-F238E27FC236}">
                <a16:creationId xmlns:a16="http://schemas.microsoft.com/office/drawing/2014/main" id="{59446B06-C4D5-4326-A5E6-3B860A5402D6}"/>
              </a:ext>
            </a:extLst>
          </p:cNvPr>
          <p:cNvSpPr>
            <a:spLocks noGrp="1"/>
          </p:cNvSpPr>
          <p:nvPr>
            <p:ph type="body" idx="1"/>
          </p:nvPr>
        </p:nvSpPr>
        <p:spPr/>
        <p:txBody>
          <a:bodyPr/>
          <a:lstStyle/>
          <a:p>
            <a:pPr marL="457200" indent="-457200"/>
            <a:r>
              <a:rPr lang="pl-PL" altLang="pl-PL" sz="2200"/>
              <a:t>Tworzenie relacji</a:t>
            </a:r>
          </a:p>
          <a:p>
            <a:pPr marL="838200" lvl="1" indent="-381000"/>
            <a:r>
              <a:rPr lang="pl-PL" altLang="pl-PL" sz="2000"/>
              <a:t>„Bezcelowe” i przeważnie bez kontaktu.</a:t>
            </a:r>
          </a:p>
          <a:p>
            <a:pPr marL="838200" lvl="1" indent="-381000"/>
            <a:r>
              <a:rPr lang="pl-PL" altLang="pl-PL" sz="2000"/>
              <a:t>Sporadycznie w kontakcie.</a:t>
            </a:r>
          </a:p>
          <a:p>
            <a:pPr marL="838200" lvl="1" indent="-381000"/>
            <a:r>
              <a:rPr lang="pl-PL" altLang="pl-PL" sz="2000"/>
              <a:t>Często w kontakcie.</a:t>
            </a:r>
          </a:p>
          <a:p>
            <a:pPr marL="457200" indent="-457200"/>
            <a:r>
              <a:rPr lang="pl-PL" altLang="pl-PL" sz="2200"/>
              <a:t>Komunikowanie się</a:t>
            </a:r>
          </a:p>
          <a:p>
            <a:pPr marL="838200" lvl="1" indent="-381000"/>
            <a:r>
              <a:rPr lang="pl-PL" altLang="pl-PL" sz="2000"/>
              <a:t>Zaledwie pojedyncze spójne, proste, intencjonalne gesty.</a:t>
            </a:r>
          </a:p>
          <a:p>
            <a:pPr marL="838200" lvl="1" indent="-381000"/>
            <a:r>
              <a:rPr lang="pl-PL" altLang="pl-PL" sz="2000"/>
              <a:t>Sporadyczne proste, intencjonalne gesty.</a:t>
            </a:r>
          </a:p>
          <a:p>
            <a:pPr marL="838200" lvl="1" indent="-381000"/>
            <a:r>
              <a:rPr lang="pl-PL" altLang="pl-PL" sz="2000"/>
              <a:t>Spójne sporadyczne intencjonalne gesty.</a:t>
            </a:r>
          </a:p>
          <a:p>
            <a:pPr marL="838200" lvl="1" indent="-381000"/>
            <a:r>
              <a:rPr lang="pl-PL" altLang="pl-PL" sz="2000"/>
              <a:t>Posługiwanie się mową (od pojedynczych słów do prostych zdań).</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A09F14B0-0BE0-4670-A5AE-BD2B15D4234F}"/>
              </a:ext>
            </a:extLst>
          </p:cNvPr>
          <p:cNvSpPr>
            <a:spLocks noGrp="1"/>
          </p:cNvSpPr>
          <p:nvPr>
            <p:ph type="title"/>
          </p:nvPr>
        </p:nvSpPr>
        <p:spPr/>
        <p:txBody>
          <a:bodyPr>
            <a:normAutofit fontScale="90000"/>
          </a:bodyPr>
          <a:lstStyle/>
          <a:p>
            <a:r>
              <a:rPr lang="pl-PL" altLang="pl-PL" sz="4600"/>
              <a:t>Wielosystemowe zaburzenia rozwoju – obszary trudności</a:t>
            </a:r>
          </a:p>
        </p:txBody>
      </p:sp>
      <p:sp>
        <p:nvSpPr>
          <p:cNvPr id="46083" name="Rectangle 3">
            <a:extLst>
              <a:ext uri="{FF2B5EF4-FFF2-40B4-BE49-F238E27FC236}">
                <a16:creationId xmlns:a16="http://schemas.microsoft.com/office/drawing/2014/main" id="{B810E56B-970F-497A-A8F7-3C6CDD72E62F}"/>
              </a:ext>
            </a:extLst>
          </p:cNvPr>
          <p:cNvSpPr>
            <a:spLocks noGrp="1"/>
          </p:cNvSpPr>
          <p:nvPr>
            <p:ph type="body" idx="1"/>
          </p:nvPr>
        </p:nvSpPr>
        <p:spPr/>
        <p:txBody>
          <a:bodyPr/>
          <a:lstStyle/>
          <a:p>
            <a:pPr marL="457200" indent="-457200">
              <a:lnSpc>
                <a:spcPct val="80000"/>
              </a:lnSpc>
            </a:pPr>
            <a:r>
              <a:rPr lang="pl-PL" altLang="pl-PL" sz="2200"/>
              <a:t>Afekt</a:t>
            </a:r>
          </a:p>
          <a:p>
            <a:pPr marL="838200" lvl="1" indent="-381000">
              <a:lnSpc>
                <a:spcPct val="80000"/>
              </a:lnSpc>
            </a:pPr>
            <a:r>
              <a:rPr lang="pl-PL" altLang="pl-PL" sz="2000"/>
              <a:t>Bezbarwny, blady lub nieadekwatny.</a:t>
            </a:r>
          </a:p>
          <a:p>
            <a:pPr marL="838200" lvl="1" indent="-381000">
              <a:lnSpc>
                <a:spcPct val="80000"/>
              </a:lnSpc>
            </a:pPr>
            <a:r>
              <a:rPr lang="pl-PL" altLang="pl-PL" sz="2000"/>
              <a:t>Przelotne zadowolenie i przyjemność.</a:t>
            </a:r>
          </a:p>
          <a:p>
            <a:pPr marL="838200" lvl="1" indent="-381000">
              <a:lnSpc>
                <a:spcPct val="80000"/>
              </a:lnSpc>
            </a:pPr>
            <a:r>
              <a:rPr lang="pl-PL" altLang="pl-PL" sz="2000"/>
              <a:t>Sporadycznie „wyłączony ”/ sporadycznie przejawia rezerwę dystans.</a:t>
            </a:r>
          </a:p>
          <a:p>
            <a:pPr marL="838200" lvl="1" indent="-381000">
              <a:lnSpc>
                <a:spcPct val="80000"/>
              </a:lnSpc>
            </a:pPr>
            <a:r>
              <a:rPr lang="pl-PL" altLang="pl-PL" sz="2000"/>
              <a:t>Wyraźna przyjemność z interakcji.</a:t>
            </a:r>
          </a:p>
          <a:p>
            <a:pPr marL="457200" indent="-457200">
              <a:lnSpc>
                <a:spcPct val="80000"/>
              </a:lnSpc>
            </a:pPr>
            <a:r>
              <a:rPr lang="pl-PL" altLang="pl-PL" sz="2200"/>
              <a:t>Przetwarzanie bodźców sensorycznych</a:t>
            </a:r>
          </a:p>
          <a:p>
            <a:pPr marL="838200" lvl="1" indent="-381000">
              <a:lnSpc>
                <a:spcPct val="80000"/>
              </a:lnSpc>
            </a:pPr>
            <a:r>
              <a:rPr lang="pl-PL" altLang="pl-PL" sz="2000"/>
              <a:t>Autostymulacja i zachowania rytmiczne; zarówno obniżona wrażliwość, jaki i nadwrażliwość.</a:t>
            </a:r>
          </a:p>
          <a:p>
            <a:pPr marL="838200" lvl="1" indent="-381000">
              <a:lnSpc>
                <a:spcPct val="80000"/>
              </a:lnSpc>
            </a:pPr>
            <a:r>
              <a:rPr lang="pl-PL" altLang="pl-PL" sz="2000"/>
              <a:t>Sporadycznie zachowanie zorganizowane; mieszany wzorzec reaktywności sensorycznej.</a:t>
            </a:r>
          </a:p>
          <a:p>
            <a:pPr marL="838200" lvl="1" indent="-381000">
              <a:lnSpc>
                <a:spcPct val="80000"/>
              </a:lnSpc>
            </a:pPr>
            <a:r>
              <a:rPr lang="pl-PL" altLang="pl-PL" sz="2000"/>
              <a:t>Częste zachowanie zorganizowane; początki integracji.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1268760"/>
            <a:ext cx="9144000" cy="5589240"/>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p>
          <a:p>
            <a:pPr>
              <a:buFont typeface="Wingdings" pitchFamily="2" charset="2"/>
              <a:buChar char="Ø"/>
            </a:pPr>
            <a:endParaRPr lang="pl-PL" dirty="0">
              <a:latin typeface="Times New Roman" pitchFamily="18" charset="0"/>
              <a:cs typeface="Times New Roman" pitchFamily="18" charset="0"/>
            </a:endParaRPr>
          </a:p>
          <a:p>
            <a:pPr>
              <a:buFont typeface="Wingdings" pitchFamily="2" charset="2"/>
              <a:buChar char="Ø"/>
            </a:pPr>
            <a:endParaRPr lang="pl-PL" dirty="0">
              <a:solidFill>
                <a:schemeClr val="accent4">
                  <a:lumMod val="50000"/>
                </a:schemeClr>
              </a:solidFill>
              <a:latin typeface="Times New Roman" pitchFamily="18" charset="0"/>
              <a:cs typeface="Times New Roman" pitchFamily="18" charset="0"/>
            </a:endParaRPr>
          </a:p>
        </p:txBody>
      </p:sp>
      <p:sp>
        <p:nvSpPr>
          <p:cNvPr id="7" name="Symbol zastępczy zawartości 2"/>
          <p:cNvSpPr txBox="1">
            <a:spLocks/>
          </p:cNvSpPr>
          <p:nvPr/>
        </p:nvSpPr>
        <p:spPr>
          <a:xfrm>
            <a:off x="428596" y="548680"/>
            <a:ext cx="8319868" cy="6237311"/>
          </a:xfrm>
          <a:prstGeom prst="rect">
            <a:avLst/>
          </a:prstGeom>
        </p:spPr>
        <p:txBody>
          <a:bodyPr vert="horz">
            <a:normAutofit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nSpc>
                <a:spcPct val="90000"/>
              </a:lnSpc>
              <a:buNone/>
            </a:pPr>
            <a:r>
              <a:rPr lang="pl-PL" altLang="pl-PL" sz="2400" dirty="0">
                <a:latin typeface="Arial" panose="020B0604020202020204" pitchFamily="34" charset="0"/>
              </a:rPr>
              <a:t>Poziom funkcjonowania emocjonalnego i społecznego jest wypadkową wielu zdolności:</a:t>
            </a:r>
          </a:p>
          <a:p>
            <a:pPr>
              <a:lnSpc>
                <a:spcPct val="90000"/>
              </a:lnSpc>
              <a:buNone/>
            </a:pPr>
            <a:r>
              <a:rPr lang="pl-PL" altLang="pl-PL" sz="2400" dirty="0">
                <a:latin typeface="Arial" panose="020B0604020202020204" pitchFamily="34" charset="0"/>
              </a:rPr>
              <a:t>-uwagi i regulacji</a:t>
            </a:r>
          </a:p>
          <a:p>
            <a:pPr>
              <a:lnSpc>
                <a:spcPct val="90000"/>
              </a:lnSpc>
              <a:buNone/>
            </a:pPr>
            <a:r>
              <a:rPr lang="pl-PL" altLang="pl-PL" sz="2400" dirty="0">
                <a:latin typeface="Arial" panose="020B0604020202020204" pitchFamily="34" charset="0"/>
              </a:rPr>
              <a:t>-tworzenia relacji lub wzajemnego zaangażowania</a:t>
            </a:r>
          </a:p>
          <a:p>
            <a:pPr>
              <a:lnSpc>
                <a:spcPct val="90000"/>
              </a:lnSpc>
              <a:buNone/>
            </a:pPr>
            <a:r>
              <a:rPr lang="pl-PL" altLang="pl-PL" sz="2400" dirty="0">
                <a:latin typeface="Arial" panose="020B0604020202020204" pitchFamily="34" charset="0"/>
              </a:rPr>
              <a:t>-intencjonalnego, dwustronnego komunikowania się</a:t>
            </a:r>
          </a:p>
          <a:p>
            <a:pPr>
              <a:lnSpc>
                <a:spcPct val="90000"/>
              </a:lnSpc>
              <a:buNone/>
            </a:pPr>
            <a:r>
              <a:rPr lang="pl-PL" altLang="pl-PL" sz="2400" dirty="0">
                <a:latin typeface="Arial" panose="020B0604020202020204" pitchFamily="34" charset="0"/>
              </a:rPr>
              <a:t>-złożonych gestów i zdolności rozwiązywania problemów</a:t>
            </a:r>
          </a:p>
          <a:p>
            <a:pPr>
              <a:lnSpc>
                <a:spcPct val="90000"/>
              </a:lnSpc>
              <a:buNone/>
            </a:pPr>
            <a:r>
              <a:rPr lang="pl-PL" altLang="pl-PL" sz="2400" dirty="0">
                <a:latin typeface="Arial" panose="020B0604020202020204" pitchFamily="34" charset="0"/>
              </a:rPr>
              <a:t>-posługiwania się symbolami, aby wyrazić myśli i uczucia</a:t>
            </a:r>
          </a:p>
          <a:p>
            <a:pPr>
              <a:lnSpc>
                <a:spcPct val="90000"/>
              </a:lnSpc>
              <a:buNone/>
            </a:pPr>
            <a:r>
              <a:rPr lang="pl-PL" altLang="pl-PL" sz="2400" dirty="0">
                <a:latin typeface="Arial" panose="020B0604020202020204" pitchFamily="34" charset="0"/>
              </a:rPr>
              <a:t>-logicznego łączenia symboli oraz myślenia abstrakcyjnego</a:t>
            </a:r>
          </a:p>
          <a:p>
            <a:pPr>
              <a:lnSpc>
                <a:spcPct val="90000"/>
              </a:lnSpc>
              <a:buNone/>
            </a:pPr>
            <a:endParaRPr lang="pl-PL" altLang="pl-PL" sz="2400" dirty="0">
              <a:latin typeface="Arial" panose="020B0604020202020204" pitchFamily="34" charset="0"/>
            </a:endParaRPr>
          </a:p>
          <a:p>
            <a:pPr marL="0" indent="0" algn="just">
              <a:buNone/>
            </a:pPr>
            <a:r>
              <a:rPr lang="pl-PL" sz="2400" b="1" dirty="0"/>
              <a:t>Diagnoza kontekstu rozwojowego i funkcjonowania emocjonalno-społecznego </a:t>
            </a:r>
          </a:p>
          <a:p>
            <a:pPr marL="0" indent="0" algn="just">
              <a:buNone/>
            </a:pPr>
            <a:endParaRPr lang="pl-PL" sz="2400" b="1" dirty="0">
              <a:latin typeface="+mj-lt"/>
            </a:endParaRPr>
          </a:p>
          <a:p>
            <a:pPr algn="just"/>
            <a:r>
              <a:rPr lang="pl-PL" sz="2100" dirty="0">
                <a:latin typeface="+mj-lt"/>
              </a:rPr>
              <a:t>Sposób uczestnictwa w świecie, wzorce relacji i interakcji z osobami znaczącymi, funkcjonowanie rodziny i ich miejsca w społeczności, cechy osobowości rodziców i innych osób bliskich, ich stanu emocjonalnego, indywidualnego rozwoju itp.</a:t>
            </a:r>
          </a:p>
          <a:p>
            <a:pPr algn="just"/>
            <a:r>
              <a:rPr lang="pl-PL" sz="2100" dirty="0">
                <a:latin typeface="+mj-lt"/>
              </a:rPr>
              <a:t>+ Stresory psychospołeczne</a:t>
            </a:r>
          </a:p>
        </p:txBody>
      </p:sp>
    </p:spTree>
    <p:extLst>
      <p:ext uri="{BB962C8B-B14F-4D97-AF65-F5344CB8AC3E}">
        <p14:creationId xmlns:p14="http://schemas.microsoft.com/office/powerpoint/2010/main" val="3925793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a:xfrm>
            <a:off x="457200" y="1192213"/>
            <a:ext cx="8229600" cy="655637"/>
          </a:xfrm>
        </p:spPr>
        <p:txBody>
          <a:bodyPr>
            <a:normAutofit fontScale="90000"/>
          </a:bodyPr>
          <a:lstStyle/>
          <a:p>
            <a:r>
              <a:rPr lang="pl-PL" altLang="pl-PL" sz="4000" dirty="0">
                <a:latin typeface="Arial" panose="020B0604020202020204" pitchFamily="34" charset="0"/>
              </a:rPr>
              <a:t>F</a:t>
            </a:r>
            <a:r>
              <a:rPr lang="pl-PL" altLang="pl-PL" sz="4000" dirty="0"/>
              <a:t>unkcjonowanie emocjonalne i społeczne dziecka</a:t>
            </a:r>
            <a:r>
              <a:rPr lang="pl-PL" altLang="pl-PL" sz="4000" dirty="0">
                <a:latin typeface="Arial" panose="020B0604020202020204" pitchFamily="34" charset="0"/>
              </a:rPr>
              <a:t> według zero to </a:t>
            </a:r>
            <a:r>
              <a:rPr lang="pl-PL" altLang="pl-PL" sz="4000" dirty="0" err="1">
                <a:latin typeface="Arial" panose="020B0604020202020204" pitchFamily="34" charset="0"/>
              </a:rPr>
              <a:t>three</a:t>
            </a:r>
            <a:r>
              <a:rPr lang="pl-PL" altLang="pl-PL" sz="4000" dirty="0"/>
              <a:t>.</a:t>
            </a:r>
          </a:p>
        </p:txBody>
      </p:sp>
      <p:sp>
        <p:nvSpPr>
          <p:cNvPr id="60419" name="Rectangle 3"/>
          <p:cNvSpPr>
            <a:spLocks noGrp="1"/>
          </p:cNvSpPr>
          <p:nvPr>
            <p:ph type="body" idx="1"/>
          </p:nvPr>
        </p:nvSpPr>
        <p:spPr/>
        <p:txBody>
          <a:bodyPr/>
          <a:lstStyle/>
          <a:p>
            <a:pPr marL="609600" indent="-609600">
              <a:lnSpc>
                <a:spcPct val="80000"/>
              </a:lnSpc>
              <a:buFont typeface="Wingdings 2" panose="05020102010507070707" pitchFamily="18" charset="2"/>
              <a:buNone/>
            </a:pPr>
            <a:r>
              <a:rPr lang="pl-PL" altLang="pl-PL"/>
              <a:t>	</a:t>
            </a:r>
            <a:r>
              <a:rPr lang="pl-PL" altLang="pl-PL" sz="2000"/>
              <a:t>Sześć podstawowych poziomów organizacji czy zdolności, które opisują rozwój emocjonalny i społeczny dziecka:</a:t>
            </a:r>
          </a:p>
          <a:p>
            <a:pPr marL="609600" indent="-609600">
              <a:lnSpc>
                <a:spcPct val="80000"/>
              </a:lnSpc>
              <a:buFont typeface="Wingdings" panose="05000000000000000000" pitchFamily="2" charset="2"/>
              <a:buAutoNum type="arabicPeriod"/>
            </a:pPr>
            <a:r>
              <a:rPr lang="pl-PL" altLang="pl-PL" sz="2000"/>
              <a:t>Uwaga i regulacja </a:t>
            </a:r>
            <a:r>
              <a:rPr lang="pl-PL" altLang="pl-PL" sz="2000" i="1"/>
              <a:t>(początki w 3 pierwszych m.ż.)</a:t>
            </a:r>
          </a:p>
          <a:p>
            <a:pPr marL="609600" indent="-609600">
              <a:lnSpc>
                <a:spcPct val="80000"/>
              </a:lnSpc>
              <a:buFont typeface="Wingdings" panose="05000000000000000000" pitchFamily="2" charset="2"/>
              <a:buAutoNum type="arabicPeriod"/>
            </a:pPr>
            <a:r>
              <a:rPr lang="pl-PL" altLang="pl-PL" sz="2000"/>
              <a:t>Tworzenie relacji i wzajemne zaangażowanie </a:t>
            </a:r>
            <a:r>
              <a:rPr lang="pl-PL" altLang="pl-PL" sz="2000" i="1"/>
              <a:t>(początki pomiędzy 3 a 6 m.ż.)</a:t>
            </a:r>
          </a:p>
          <a:p>
            <a:pPr marL="609600" indent="-609600">
              <a:lnSpc>
                <a:spcPct val="80000"/>
              </a:lnSpc>
              <a:buFont typeface="Wingdings" panose="05000000000000000000" pitchFamily="2" charset="2"/>
              <a:buAutoNum type="arabicPeriod"/>
            </a:pPr>
            <a:r>
              <a:rPr lang="pl-PL" altLang="pl-PL" sz="2000"/>
              <a:t>Intencjonalne, naprzemienne komunikowanie się </a:t>
            </a:r>
            <a:r>
              <a:rPr lang="pl-PL" altLang="pl-PL" sz="2000" i="1"/>
              <a:t>(początki – typowo między 4 a 10 m.ż.)</a:t>
            </a:r>
          </a:p>
          <a:p>
            <a:pPr marL="609600" indent="-609600">
              <a:lnSpc>
                <a:spcPct val="80000"/>
              </a:lnSpc>
              <a:buFont typeface="Wingdings" panose="05000000000000000000" pitchFamily="2" charset="2"/>
              <a:buAutoNum type="arabicPeriod"/>
            </a:pPr>
            <a:r>
              <a:rPr lang="pl-PL" altLang="pl-PL" sz="2000"/>
              <a:t>Złożone gesty i zdolność do rozwiązywania problemów </a:t>
            </a:r>
            <a:r>
              <a:rPr lang="pl-PL" altLang="pl-PL" sz="2000" i="1"/>
              <a:t>(początki – typowo10- 18 m.ż.)</a:t>
            </a:r>
          </a:p>
          <a:p>
            <a:pPr marL="609600" indent="-609600">
              <a:lnSpc>
                <a:spcPct val="80000"/>
              </a:lnSpc>
              <a:buFont typeface="Wingdings" panose="05000000000000000000" pitchFamily="2" charset="2"/>
              <a:buAutoNum type="arabicPeriod"/>
            </a:pPr>
            <a:r>
              <a:rPr lang="pl-PL" altLang="pl-PL" sz="2000"/>
              <a:t>Posługiwanie się symbolami, aby wyrazić myśli/ uczucia </a:t>
            </a:r>
            <a:r>
              <a:rPr lang="pl-PL" altLang="pl-PL" sz="2000" i="1"/>
              <a:t>(początki – typowo18-30 m.ż.)</a:t>
            </a:r>
          </a:p>
          <a:p>
            <a:pPr marL="609600" indent="-609600">
              <a:lnSpc>
                <a:spcPct val="80000"/>
              </a:lnSpc>
              <a:buFont typeface="Wingdings" panose="05000000000000000000" pitchFamily="2" charset="2"/>
              <a:buAutoNum type="arabicPeriod"/>
            </a:pPr>
            <a:r>
              <a:rPr lang="pl-PL" altLang="pl-PL" sz="2000"/>
              <a:t>Logiczne łączenie symboli, myślenie abstrakcyjne </a:t>
            </a:r>
            <a:r>
              <a:rPr lang="pl-PL" altLang="pl-PL" sz="2000" i="1"/>
              <a:t>(początki – typowo 30-48 m.ż.).</a:t>
            </a:r>
          </a:p>
          <a:p>
            <a:pPr marL="609600" indent="-609600">
              <a:lnSpc>
                <a:spcPct val="80000"/>
              </a:lnSpc>
              <a:buFont typeface="Wingdings" panose="05000000000000000000" pitchFamily="2" charset="2"/>
              <a:buNone/>
            </a:pPr>
            <a:endParaRPr lang="pl-PL" altLang="pl-PL" sz="2000" i="1"/>
          </a:p>
        </p:txBody>
      </p:sp>
    </p:spTree>
    <p:extLst>
      <p:ext uri="{BB962C8B-B14F-4D97-AF65-F5344CB8AC3E}">
        <p14:creationId xmlns:p14="http://schemas.microsoft.com/office/powerpoint/2010/main" val="30446643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ytuł 1"/>
          <p:cNvSpPr>
            <a:spLocks noGrp="1"/>
          </p:cNvSpPr>
          <p:nvPr>
            <p:ph type="title" idx="4294967295"/>
          </p:nvPr>
        </p:nvSpPr>
        <p:spPr>
          <a:xfrm>
            <a:off x="0" y="692150"/>
            <a:ext cx="9144000" cy="647700"/>
          </a:xfrm>
        </p:spPr>
        <p:txBody>
          <a:bodyPr>
            <a:normAutofit fontScale="90000"/>
          </a:bodyPr>
          <a:lstStyle/>
          <a:p>
            <a:pPr algn="ctr" eaLnBrk="1" hangingPunct="1"/>
            <a:r>
              <a:rPr lang="pl-PL" altLang="pl-PL" sz="3200">
                <a:latin typeface="Arial" panose="020B0604020202020204" pitchFamily="34" charset="0"/>
              </a:rPr>
              <a:t>Skala do oceny zdolności funkcjonowania emocjonalnego i społecznego</a:t>
            </a:r>
          </a:p>
        </p:txBody>
      </p:sp>
      <p:graphicFrame>
        <p:nvGraphicFramePr>
          <p:cNvPr id="58519" name="Group 151"/>
          <p:cNvGraphicFramePr>
            <a:graphicFrameLocks noGrp="1"/>
          </p:cNvGraphicFramePr>
          <p:nvPr/>
        </p:nvGraphicFramePr>
        <p:xfrm>
          <a:off x="250825" y="1628775"/>
          <a:ext cx="8713788" cy="4464410"/>
        </p:xfrm>
        <a:graphic>
          <a:graphicData uri="http://schemas.openxmlformats.org/drawingml/2006/table">
            <a:tbl>
              <a:tblPr/>
              <a:tblGrid>
                <a:gridCol w="3097213">
                  <a:extLst>
                    <a:ext uri="{9D8B030D-6E8A-4147-A177-3AD203B41FA5}">
                      <a16:colId xmlns:a16="http://schemas.microsoft.com/office/drawing/2014/main" val="2220657743"/>
                    </a:ext>
                  </a:extLst>
                </a:gridCol>
                <a:gridCol w="719137">
                  <a:extLst>
                    <a:ext uri="{9D8B030D-6E8A-4147-A177-3AD203B41FA5}">
                      <a16:colId xmlns:a16="http://schemas.microsoft.com/office/drawing/2014/main" val="1515454073"/>
                    </a:ext>
                  </a:extLst>
                </a:gridCol>
                <a:gridCol w="720725">
                  <a:extLst>
                    <a:ext uri="{9D8B030D-6E8A-4147-A177-3AD203B41FA5}">
                      <a16:colId xmlns:a16="http://schemas.microsoft.com/office/drawing/2014/main" val="1413301154"/>
                    </a:ext>
                  </a:extLst>
                </a:gridCol>
                <a:gridCol w="792163">
                  <a:extLst>
                    <a:ext uri="{9D8B030D-6E8A-4147-A177-3AD203B41FA5}">
                      <a16:colId xmlns:a16="http://schemas.microsoft.com/office/drawing/2014/main" val="3345066848"/>
                    </a:ext>
                  </a:extLst>
                </a:gridCol>
                <a:gridCol w="792162">
                  <a:extLst>
                    <a:ext uri="{9D8B030D-6E8A-4147-A177-3AD203B41FA5}">
                      <a16:colId xmlns:a16="http://schemas.microsoft.com/office/drawing/2014/main" val="2995726120"/>
                    </a:ext>
                  </a:extLst>
                </a:gridCol>
                <a:gridCol w="792163">
                  <a:extLst>
                    <a:ext uri="{9D8B030D-6E8A-4147-A177-3AD203B41FA5}">
                      <a16:colId xmlns:a16="http://schemas.microsoft.com/office/drawing/2014/main" val="1669160857"/>
                    </a:ext>
                  </a:extLst>
                </a:gridCol>
                <a:gridCol w="711200">
                  <a:extLst>
                    <a:ext uri="{9D8B030D-6E8A-4147-A177-3AD203B41FA5}">
                      <a16:colId xmlns:a16="http://schemas.microsoft.com/office/drawing/2014/main" val="3814127221"/>
                    </a:ext>
                  </a:extLst>
                </a:gridCol>
                <a:gridCol w="1089025">
                  <a:extLst>
                    <a:ext uri="{9D8B030D-6E8A-4147-A177-3AD203B41FA5}">
                      <a16:colId xmlns:a16="http://schemas.microsoft.com/office/drawing/2014/main" val="2891118191"/>
                    </a:ext>
                  </a:extLst>
                </a:gridCol>
              </a:tblGrid>
              <a:tr h="450786">
                <a:tc gridSpan="8">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300" b="0" i="0" u="none" strike="noStrike" cap="none" normalizeH="0" baseline="0">
                          <a:ln>
                            <a:noFill/>
                          </a:ln>
                          <a:solidFill>
                            <a:schemeClr val="tx1"/>
                          </a:solidFill>
                          <a:effectLst/>
                          <a:latin typeface="Arial" panose="020B0604020202020204" pitchFamily="34" charset="0"/>
                        </a:rPr>
                        <a:t>Skala do oceny zdolności funkcjonowania emocjonalnego i społecznego</a:t>
                      </a:r>
                    </a:p>
                  </a:txBody>
                  <a:tcPr marT="45713" marB="45713"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920359288"/>
                  </a:ext>
                </a:extLst>
              </a:tr>
              <a:tr h="452374">
                <a:tc rowSpan="2">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Zdolności funkcjonowania emocjonalnego i społecznego</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7">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Ocena funkcjonalna</a:t>
                      </a: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3529142712"/>
                  </a:ext>
                </a:extLst>
              </a:tr>
              <a:tr h="518086">
                <a:tc vMerge="1">
                  <a:txBody>
                    <a:bodyPr/>
                    <a:lstStyle/>
                    <a:p>
                      <a:endParaRPr lang="pl-PL"/>
                    </a:p>
                  </a:txBody>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1.</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2.</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3.</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4.</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5.</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6.</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Nie dotyczy</a:t>
                      </a: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19165185"/>
                  </a:ext>
                </a:extLst>
              </a:tr>
              <a:tr h="452374">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Uwaga i regulacja</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30934377"/>
                  </a:ext>
                </a:extLst>
              </a:tr>
              <a:tr h="51808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Tworzenie relacji / wzajemne zaangażowanie</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0780557"/>
                  </a:ext>
                </a:extLst>
              </a:tr>
              <a:tr h="51808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Intencjonalne dwustronne komunikowanie się</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46245605"/>
                  </a:ext>
                </a:extLst>
              </a:tr>
              <a:tr h="51808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Złożone gesty i zdolność do rozwiązywania problemów</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6487086"/>
                  </a:ext>
                </a:extLst>
              </a:tr>
              <a:tr h="51808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Posługiwanie się symbolami aby wyrazić myśli/uczucia</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08460514"/>
                  </a:ext>
                </a:extLst>
              </a:tr>
              <a:tr h="51808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Logiczne łączenie symboli / myślenie abstrakcyjne</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47148364"/>
                  </a:ext>
                </a:extLst>
              </a:tr>
            </a:tbl>
          </a:graphicData>
        </a:graphic>
      </p:graphicFrame>
    </p:spTree>
    <p:extLst>
      <p:ext uri="{BB962C8B-B14F-4D97-AF65-F5344CB8AC3E}">
        <p14:creationId xmlns:p14="http://schemas.microsoft.com/office/powerpoint/2010/main" val="2442068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r>
              <a:rPr lang="pl-PL" altLang="pl-PL" sz="4600" dirty="0"/>
              <a:t>Punktacja</a:t>
            </a:r>
          </a:p>
        </p:txBody>
      </p:sp>
      <p:sp>
        <p:nvSpPr>
          <p:cNvPr id="63491" name="Rectangle 3"/>
          <p:cNvSpPr>
            <a:spLocks noGrp="1"/>
          </p:cNvSpPr>
          <p:nvPr>
            <p:ph type="body" idx="1"/>
          </p:nvPr>
        </p:nvSpPr>
        <p:spPr/>
        <p:txBody>
          <a:bodyPr/>
          <a:lstStyle/>
          <a:p>
            <a:pPr marL="609600" indent="-609600">
              <a:lnSpc>
                <a:spcPct val="80000"/>
              </a:lnSpc>
              <a:buFont typeface="Wingdings" panose="05000000000000000000" pitchFamily="2" charset="2"/>
              <a:buAutoNum type="arabicPeriod"/>
            </a:pPr>
            <a:r>
              <a:rPr lang="pl-PL" altLang="pl-PL" sz="2000"/>
              <a:t>Dziecko funkcjonuje w zakresie danej zdolności na oczekiwanym poziomie rozwojowym w każdych warunkach i w pełnym zakresie stanów afektywnych.</a:t>
            </a:r>
          </a:p>
          <a:p>
            <a:pPr marL="609600" indent="-609600">
              <a:lnSpc>
                <a:spcPct val="80000"/>
              </a:lnSpc>
              <a:buFont typeface="Wingdings" panose="05000000000000000000" pitchFamily="2" charset="2"/>
              <a:buAutoNum type="arabicPeriod"/>
            </a:pPr>
            <a:r>
              <a:rPr lang="pl-PL" altLang="pl-PL" sz="2000"/>
              <a:t>Dziecko funkcjonuje na oczekiwanym poziomie, ale tylko w ograniczonym zakresie stanów afektywnych lub jest podatne na stres (ew. jedno i drugie). </a:t>
            </a:r>
          </a:p>
          <a:p>
            <a:pPr marL="609600" indent="-609600">
              <a:lnSpc>
                <a:spcPct val="80000"/>
              </a:lnSpc>
              <a:buFont typeface="Wingdings" panose="05000000000000000000" pitchFamily="2" charset="2"/>
              <a:buAutoNum type="arabicPeriod"/>
            </a:pPr>
            <a:r>
              <a:rPr lang="pl-PL" altLang="pl-PL" sz="2000"/>
              <a:t>Dziecko nie osiągnęło oczekiwanego poziomu rozwojowego w zakresie danej zdolności, funkcjonuje niedojrzale, posiada daną zdolność, ale nie na poziomie  oczekiwanym dla wieku.</a:t>
            </a:r>
          </a:p>
          <a:p>
            <a:pPr marL="609600" indent="-609600">
              <a:lnSpc>
                <a:spcPct val="80000"/>
              </a:lnSpc>
              <a:buFont typeface="Wingdings" panose="05000000000000000000" pitchFamily="2" charset="2"/>
              <a:buAutoNum type="arabicPeriod"/>
            </a:pPr>
            <a:r>
              <a:rPr lang="pl-PL" altLang="pl-PL" sz="2000"/>
              <a:t>Dziecko funkcjonuje niespójnie, okresowo przejawia daną zdolność, chyba że dostępne jest specyficzna pomoc natury sensomotorycznej czy „nadanie struktury”.</a:t>
            </a:r>
          </a:p>
          <a:p>
            <a:pPr marL="609600" indent="-609600">
              <a:lnSpc>
                <a:spcPct val="80000"/>
              </a:lnSpc>
              <a:buFont typeface="Wingdings" panose="05000000000000000000" pitchFamily="2" charset="2"/>
              <a:buAutoNum type="arabicPeriod"/>
            </a:pPr>
            <a:r>
              <a:rPr lang="pl-PL" altLang="pl-PL" sz="2000"/>
              <a:t>Dziecko niezwykle rzadko przejawia daną zdolność, nawet z pomocą.</a:t>
            </a:r>
          </a:p>
          <a:p>
            <a:pPr marL="609600" indent="-609600">
              <a:lnSpc>
                <a:spcPct val="80000"/>
              </a:lnSpc>
              <a:buFont typeface="Wingdings" panose="05000000000000000000" pitchFamily="2" charset="2"/>
              <a:buAutoNum type="arabicPeriod"/>
            </a:pPr>
            <a:r>
              <a:rPr lang="pl-PL" altLang="pl-PL" sz="2000"/>
              <a:t>Nie osiągnęło danej zdolności.</a:t>
            </a:r>
          </a:p>
          <a:p>
            <a:pPr marL="609600" indent="-609600">
              <a:lnSpc>
                <a:spcPct val="80000"/>
              </a:lnSpc>
              <a:buFont typeface="Wingdings" panose="05000000000000000000" pitchFamily="2" charset="2"/>
              <a:buNone/>
            </a:pPr>
            <a:endParaRPr lang="pl-PL" altLang="pl-PL" sz="2000"/>
          </a:p>
        </p:txBody>
      </p:sp>
    </p:spTree>
    <p:extLst>
      <p:ext uri="{BB962C8B-B14F-4D97-AF65-F5344CB8AC3E}">
        <p14:creationId xmlns:p14="http://schemas.microsoft.com/office/powerpoint/2010/main" val="3678687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ytuł 1"/>
          <p:cNvSpPr>
            <a:spLocks noGrp="1"/>
          </p:cNvSpPr>
          <p:nvPr>
            <p:ph type="title" idx="4294967295"/>
          </p:nvPr>
        </p:nvSpPr>
        <p:spPr>
          <a:xfrm>
            <a:off x="0" y="261020"/>
            <a:ext cx="9144000" cy="647700"/>
          </a:xfrm>
        </p:spPr>
        <p:txBody>
          <a:bodyPr/>
          <a:lstStyle/>
          <a:p>
            <a:pPr algn="ctr" eaLnBrk="1" hangingPunct="1"/>
            <a:r>
              <a:rPr lang="pl-PL" altLang="pl-PL" sz="2800">
                <a:latin typeface="Arial" panose="020B0604020202020204" pitchFamily="34" charset="0"/>
              </a:rPr>
              <a:t>Lista problemów w relacji</a:t>
            </a:r>
          </a:p>
        </p:txBody>
      </p:sp>
      <p:sp>
        <p:nvSpPr>
          <p:cNvPr id="53251" name="Symbol zastępczy zawartości 2"/>
          <p:cNvSpPr>
            <a:spLocks noGrp="1"/>
          </p:cNvSpPr>
          <p:nvPr>
            <p:ph idx="4294967295"/>
          </p:nvPr>
        </p:nvSpPr>
        <p:spPr>
          <a:xfrm>
            <a:off x="457200" y="1412776"/>
            <a:ext cx="8229600" cy="4911824"/>
          </a:xfrm>
        </p:spPr>
        <p:txBody>
          <a:bodyPr/>
          <a:lstStyle/>
          <a:p>
            <a:pPr algn="ctr" eaLnBrk="1" hangingPunct="1">
              <a:lnSpc>
                <a:spcPct val="90000"/>
              </a:lnSpc>
            </a:pPr>
            <a:r>
              <a:rPr lang="pl-PL" altLang="pl-PL" sz="2400" dirty="0">
                <a:latin typeface="Arial" panose="020B0604020202020204" pitchFamily="34" charset="0"/>
              </a:rPr>
              <a:t>wymienione cechy nie pełnią roli kryteriów, ale stanowią wytyczne do opisu relacji</a:t>
            </a:r>
          </a:p>
          <a:p>
            <a:pPr algn="ctr" eaLnBrk="1" hangingPunct="1">
              <a:lnSpc>
                <a:spcPct val="90000"/>
              </a:lnSpc>
              <a:buFont typeface="Wingdings 2" panose="05020102010507070707" pitchFamily="18" charset="2"/>
              <a:buNone/>
            </a:pPr>
            <a:endParaRPr lang="pl-PL" altLang="pl-PL" sz="2400" dirty="0">
              <a:latin typeface="Arial" panose="020B0604020202020204" pitchFamily="34" charset="0"/>
            </a:endParaRPr>
          </a:p>
        </p:txBody>
      </p:sp>
      <p:graphicFrame>
        <p:nvGraphicFramePr>
          <p:cNvPr id="52302" name="Group 78"/>
          <p:cNvGraphicFramePr>
            <a:graphicFrameLocks noGrp="1"/>
          </p:cNvGraphicFramePr>
          <p:nvPr/>
        </p:nvGraphicFramePr>
        <p:xfrm>
          <a:off x="395288" y="2492375"/>
          <a:ext cx="8569325" cy="4330700"/>
        </p:xfrm>
        <a:graphic>
          <a:graphicData uri="http://schemas.openxmlformats.org/drawingml/2006/table">
            <a:tbl>
              <a:tblPr/>
              <a:tblGrid>
                <a:gridCol w="2143125">
                  <a:extLst>
                    <a:ext uri="{9D8B030D-6E8A-4147-A177-3AD203B41FA5}">
                      <a16:colId xmlns:a16="http://schemas.microsoft.com/office/drawing/2014/main" val="3131155047"/>
                    </a:ext>
                  </a:extLst>
                </a:gridCol>
                <a:gridCol w="2141537">
                  <a:extLst>
                    <a:ext uri="{9D8B030D-6E8A-4147-A177-3AD203B41FA5}">
                      <a16:colId xmlns:a16="http://schemas.microsoft.com/office/drawing/2014/main" val="3078674232"/>
                    </a:ext>
                  </a:extLst>
                </a:gridCol>
                <a:gridCol w="2143125">
                  <a:extLst>
                    <a:ext uri="{9D8B030D-6E8A-4147-A177-3AD203B41FA5}">
                      <a16:colId xmlns:a16="http://schemas.microsoft.com/office/drawing/2014/main" val="1646717607"/>
                    </a:ext>
                  </a:extLst>
                </a:gridCol>
                <a:gridCol w="2141538">
                  <a:extLst>
                    <a:ext uri="{9D8B030D-6E8A-4147-A177-3AD203B41FA5}">
                      <a16:colId xmlns:a16="http://schemas.microsoft.com/office/drawing/2014/main" val="1285982903"/>
                    </a:ext>
                  </a:extLst>
                </a:gridCol>
              </a:tblGrid>
              <a:tr h="450916">
                <a:tc gridSpan="4">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ctr"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800" b="0" i="0" u="none" strike="noStrike" cap="none" normalizeH="0" baseline="0">
                          <a:ln>
                            <a:noFill/>
                          </a:ln>
                          <a:solidFill>
                            <a:schemeClr val="tx1"/>
                          </a:solidFill>
                          <a:effectLst/>
                          <a:latin typeface="Arial" panose="020B0604020202020204" pitchFamily="34" charset="0"/>
                        </a:rPr>
                        <a:t>Lista problemów w relacji</a:t>
                      </a:r>
                    </a:p>
                  </a:txBody>
                  <a:tcPr marT="45727" marB="45727"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4180951379"/>
                  </a:ext>
                </a:extLst>
              </a:tr>
              <a:tr h="51823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Właściwości relacji</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Brak oznak</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Pewne oznaki; potrzeba bliższego zbadania</a:t>
                      </a: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Liczne dowody</a:t>
                      </a: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29937564"/>
                  </a:ext>
                </a:extLst>
              </a:tr>
              <a:tr h="51823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Nadmierne zaangażowanie</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13307050"/>
                  </a:ext>
                </a:extLst>
              </a:tr>
              <a:tr h="51823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Zbyt małe zaangażowanie</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77500357"/>
                  </a:ext>
                </a:extLst>
              </a:tr>
              <a:tr h="45091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Lękowość/napięcie</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39858514"/>
                  </a:ext>
                </a:extLst>
              </a:tr>
              <a:tr h="452504">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Złość/wrogość</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44511695"/>
                  </a:ext>
                </a:extLst>
              </a:tr>
              <a:tr h="45091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Przemoc słowna</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07415539"/>
                  </a:ext>
                </a:extLst>
              </a:tr>
              <a:tr h="452504">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Przemoc fizyczna</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9378079"/>
                  </a:ext>
                </a:extLst>
              </a:tr>
              <a:tr h="518236">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r>
                        <a:rPr kumimoji="0" lang="pl-PL" altLang="pl-PL" sz="1400" b="0" i="0" u="none" strike="noStrike" cap="none" normalizeH="0" baseline="0">
                          <a:ln>
                            <a:noFill/>
                          </a:ln>
                          <a:solidFill>
                            <a:schemeClr val="tx1"/>
                          </a:solidFill>
                          <a:effectLst/>
                          <a:latin typeface="Arial" panose="020B0604020202020204" pitchFamily="34" charset="0"/>
                        </a:rPr>
                        <a:t>Wykorzystanie seksualne</a:t>
                      </a:r>
                    </a:p>
                  </a:txBody>
                  <a:tcPr marT="45727" marB="4572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0BD0D9"/>
                        </a:buClr>
                        <a:buSzPct val="95000"/>
                        <a:buFont typeface="Wingdings 2" panose="05020102010507070707" pitchFamily="18" charset="2"/>
                        <a:defRPr sz="2200">
                          <a:solidFill>
                            <a:schemeClr val="tx1"/>
                          </a:solidFill>
                          <a:latin typeface="Constantia" panose="02030602050306030303" pitchFamily="18" charset="0"/>
                        </a:defRPr>
                      </a:lvl1pPr>
                      <a:lvl2pPr marL="393700" eaLnBrk="0" hangingPunct="0">
                        <a:spcBef>
                          <a:spcPct val="20000"/>
                        </a:spcBef>
                        <a:buClr>
                          <a:schemeClr val="accent1"/>
                        </a:buClr>
                        <a:buSzPct val="85000"/>
                        <a:buFont typeface="Wingdings 2" panose="05020102010507070707" pitchFamily="18" charset="2"/>
                        <a:defRPr sz="2000">
                          <a:solidFill>
                            <a:schemeClr val="tx1"/>
                          </a:solidFill>
                          <a:latin typeface="Constantia" panose="02030602050306030303" pitchFamily="18" charset="0"/>
                        </a:defRPr>
                      </a:lvl2pPr>
                      <a:lvl3pPr marL="668338" eaLnBrk="0" hangingPunct="0">
                        <a:spcBef>
                          <a:spcPct val="20000"/>
                        </a:spcBef>
                        <a:buClr>
                          <a:schemeClr val="accent2"/>
                        </a:buClr>
                        <a:buSzPct val="70000"/>
                        <a:buFont typeface="Wingdings 2" panose="05020102010507070707" pitchFamily="18" charset="2"/>
                        <a:defRPr sz="1900">
                          <a:solidFill>
                            <a:schemeClr val="tx1"/>
                          </a:solidFill>
                          <a:latin typeface="Constantia" panose="02030602050306030303" pitchFamily="18" charset="0"/>
                        </a:defRPr>
                      </a:lvl3pPr>
                      <a:lvl4pPr marL="977900" eaLnBrk="0" hangingPunct="0">
                        <a:spcBef>
                          <a:spcPct val="20000"/>
                        </a:spcBef>
                        <a:buClr>
                          <a:srgbClr val="0BD0D9"/>
                        </a:buClr>
                        <a:buSzPct val="65000"/>
                        <a:buFont typeface="Wingdings 2" panose="05020102010507070707" pitchFamily="18" charset="2"/>
                        <a:defRPr>
                          <a:solidFill>
                            <a:schemeClr val="tx1"/>
                          </a:solidFill>
                          <a:latin typeface="Constantia" panose="02030602050306030303" pitchFamily="18" charset="0"/>
                        </a:defRPr>
                      </a:lvl4pPr>
                      <a:lvl5pPr marL="1252538" eaLnBrk="0" hangingPunct="0">
                        <a:spcBef>
                          <a:spcPct val="20000"/>
                        </a:spcBef>
                        <a:buClr>
                          <a:srgbClr val="10CF9B"/>
                        </a:buClr>
                        <a:buSzPct val="65000"/>
                        <a:buFont typeface="Wingdings 2" panose="05020102010507070707" pitchFamily="18" charset="2"/>
                        <a:defRPr>
                          <a:solidFill>
                            <a:schemeClr val="tx1"/>
                          </a:solidFill>
                          <a:latin typeface="Constantia" panose="02030602050306030303" pitchFamily="18" charset="0"/>
                        </a:defRPr>
                      </a:lvl5pPr>
                      <a:lvl6pPr marL="17097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6pPr>
                      <a:lvl7pPr marL="21669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7pPr>
                      <a:lvl8pPr marL="26241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8pPr>
                      <a:lvl9pPr marL="3081338" eaLnBrk="0" fontAlgn="base" hangingPunct="0">
                        <a:spcBef>
                          <a:spcPct val="20000"/>
                        </a:spcBef>
                        <a:spcAft>
                          <a:spcPct val="0"/>
                        </a:spcAft>
                        <a:buClr>
                          <a:srgbClr val="10CF9B"/>
                        </a:buClr>
                        <a:buSzPct val="65000"/>
                        <a:buFont typeface="Wingdings 2" panose="05020102010507070707" pitchFamily="18" charset="2"/>
                        <a:defRPr>
                          <a:solidFill>
                            <a:schemeClr val="tx1"/>
                          </a:solidFill>
                          <a:latin typeface="Constantia" panose="02030602050306030303" pitchFamily="18" charset="0"/>
                        </a:defRPr>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tabLst/>
                      </a:pPr>
                      <a:endParaRPr kumimoji="0" lang="pl-PL" altLang="pl-PL" sz="2200" b="0" i="0" u="none" strike="noStrike" cap="none" normalizeH="0" baseline="0" dirty="0">
                        <a:ln>
                          <a:noFill/>
                        </a:ln>
                        <a:solidFill>
                          <a:schemeClr val="tx1"/>
                        </a:solidFill>
                        <a:effectLst/>
                        <a:latin typeface="Constantia" panose="02030602050306030303" pitchFamily="18" charset="0"/>
                      </a:endParaRPr>
                    </a:p>
                  </a:txBody>
                  <a:tcPr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20598241"/>
                  </a:ext>
                </a:extLst>
              </a:tr>
            </a:tbl>
          </a:graphicData>
        </a:graphic>
      </p:graphicFrame>
    </p:spTree>
    <p:extLst>
      <p:ext uri="{BB962C8B-B14F-4D97-AF65-F5344CB8AC3E}">
        <p14:creationId xmlns:p14="http://schemas.microsoft.com/office/powerpoint/2010/main" val="9831168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ytuł 1"/>
          <p:cNvSpPr>
            <a:spLocks noGrp="1"/>
          </p:cNvSpPr>
          <p:nvPr>
            <p:ph type="title" idx="4294967295"/>
          </p:nvPr>
        </p:nvSpPr>
        <p:spPr>
          <a:xfrm>
            <a:off x="0" y="692150"/>
            <a:ext cx="9144000" cy="647700"/>
          </a:xfrm>
        </p:spPr>
        <p:txBody>
          <a:bodyPr/>
          <a:lstStyle/>
          <a:p>
            <a:pPr algn="ctr" eaLnBrk="1" hangingPunct="1"/>
            <a:r>
              <a:rPr lang="pl-PL" altLang="pl-PL" sz="2800">
                <a:latin typeface="Arial" panose="020B0604020202020204" pitchFamily="34" charset="0"/>
              </a:rPr>
              <a:t>Opisowe charakterystyki właściwości relacji</a:t>
            </a:r>
          </a:p>
        </p:txBody>
      </p:sp>
      <p:sp>
        <p:nvSpPr>
          <p:cNvPr id="3" name="Symbol zastępczy zawartości 2"/>
          <p:cNvSpPr>
            <a:spLocks noGrp="1"/>
          </p:cNvSpPr>
          <p:nvPr>
            <p:ph idx="4294967295"/>
          </p:nvPr>
        </p:nvSpPr>
        <p:spPr/>
        <p:txBody>
          <a:bodyPr>
            <a:normAutofit lnSpcReduction="10000"/>
          </a:bodyPr>
          <a:lstStyle/>
          <a:p>
            <a:pPr algn="ctr" eaLnBrk="1" hangingPunct="1">
              <a:lnSpc>
                <a:spcPct val="90000"/>
              </a:lnSpc>
              <a:defRPr/>
            </a:pPr>
            <a:r>
              <a:rPr lang="pl-PL" altLang="pl-PL" sz="2400" u="sng">
                <a:latin typeface="Arial" panose="020B0604020202020204" pitchFamily="34" charset="0"/>
              </a:rPr>
              <a:t>Nadmierne zaangażowanie</a:t>
            </a:r>
            <a:r>
              <a:rPr lang="pl-PL" altLang="pl-PL" sz="2400">
                <a:latin typeface="Arial" panose="020B0604020202020204" pitchFamily="34" charset="0"/>
              </a:rPr>
              <a:t> – nadmierne fizyczne bądź psychiczne zaangażowanie rodzica</a:t>
            </a:r>
          </a:p>
          <a:p>
            <a:pPr algn="ctr" eaLnBrk="1" hangingPunct="1">
              <a:lnSpc>
                <a:spcPct val="90000"/>
              </a:lnSpc>
              <a:defRPr/>
            </a:pPr>
            <a:r>
              <a:rPr lang="pl-PL" altLang="pl-PL" sz="2400" u="sng">
                <a:latin typeface="Arial" panose="020B0604020202020204" pitchFamily="34" charset="0"/>
              </a:rPr>
              <a:t>Zbyt małe zaangażowanie</a:t>
            </a:r>
            <a:r>
              <a:rPr lang="pl-PL" altLang="pl-PL" sz="2400">
                <a:latin typeface="Arial" panose="020B0604020202020204" pitchFamily="34" charset="0"/>
              </a:rPr>
              <a:t> – rodzic tylko sporadycznie okazuje zaangażowanie i poczucie łączności w relacji z dzieckiem</a:t>
            </a:r>
          </a:p>
          <a:p>
            <a:pPr algn="ctr" eaLnBrk="1" hangingPunct="1">
              <a:lnSpc>
                <a:spcPct val="90000"/>
              </a:lnSpc>
              <a:defRPr/>
            </a:pPr>
            <a:r>
              <a:rPr lang="pl-PL" altLang="pl-PL" sz="2400" u="sng">
                <a:latin typeface="Arial" panose="020B0604020202020204" pitchFamily="34" charset="0"/>
              </a:rPr>
              <a:t>Lękowość/napięcie</a:t>
            </a:r>
            <a:r>
              <a:rPr lang="pl-PL" altLang="pl-PL" sz="2400">
                <a:latin typeface="Arial" panose="020B0604020202020204" pitchFamily="34" charset="0"/>
              </a:rPr>
              <a:t> – interakcje są napięte i ograniczone, niewiele w nich odprężającej przyjemności czy poczucia bycia razem</a:t>
            </a:r>
          </a:p>
          <a:p>
            <a:pPr algn="ctr" eaLnBrk="1" hangingPunct="1">
              <a:lnSpc>
                <a:spcPct val="90000"/>
              </a:lnSpc>
              <a:defRPr/>
            </a:pPr>
            <a:r>
              <a:rPr lang="pl-PL" altLang="pl-PL" sz="2400" u="sng">
                <a:latin typeface="Arial" panose="020B0604020202020204" pitchFamily="34" charset="0"/>
              </a:rPr>
              <a:t>Złość/wrogość </a:t>
            </a:r>
            <a:r>
              <a:rPr lang="pl-PL" altLang="pl-PL" sz="2400">
                <a:latin typeface="Arial" panose="020B0604020202020204" pitchFamily="34" charset="0"/>
              </a:rPr>
              <a:t>– szorstkie i obcesowe interakcje, brak emocjonalnej wzajemności</a:t>
            </a:r>
          </a:p>
          <a:p>
            <a:pPr algn="ctr" eaLnBrk="1" hangingPunct="1">
              <a:lnSpc>
                <a:spcPct val="90000"/>
              </a:lnSpc>
              <a:defRPr/>
            </a:pPr>
            <a:r>
              <a:rPr lang="pl-PL" altLang="pl-PL" sz="2400" u="sng">
                <a:latin typeface="Arial" panose="020B0604020202020204" pitchFamily="34" charset="0"/>
              </a:rPr>
              <a:t>Przemoc</a:t>
            </a:r>
            <a:r>
              <a:rPr lang="pl-PL" altLang="pl-PL" sz="2400">
                <a:latin typeface="Arial" panose="020B0604020202020204" pitchFamily="34" charset="0"/>
              </a:rPr>
              <a:t> – słowna, fizyczna lub seksualna; jeśli pojawia się wzorzec związany z przemocą wówczas klinicysta uznaje taką diagnozę za podstawową diagnozę relacji</a:t>
            </a:r>
          </a:p>
          <a:p>
            <a:pPr algn="ctr" eaLnBrk="1" hangingPunct="1">
              <a:lnSpc>
                <a:spcPct val="90000"/>
              </a:lnSpc>
              <a:buFont typeface="Wingdings 2" panose="05020102010507070707" pitchFamily="18" charset="2"/>
              <a:buNone/>
              <a:defRPr/>
            </a:pPr>
            <a:endParaRPr lang="pl-PL" altLang="pl-PL" sz="2400">
              <a:latin typeface="Arial" panose="020B0604020202020204" pitchFamily="34" charset="0"/>
            </a:endParaRPr>
          </a:p>
        </p:txBody>
      </p:sp>
    </p:spTree>
    <p:extLst>
      <p:ext uri="{BB962C8B-B14F-4D97-AF65-F5344CB8AC3E}">
        <p14:creationId xmlns:p14="http://schemas.microsoft.com/office/powerpoint/2010/main" val="20918995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normAutofit fontScale="90000"/>
          </a:bodyPr>
          <a:lstStyle/>
          <a:p>
            <a:r>
              <a:rPr lang="pl-PL" altLang="pl-PL" dirty="0"/>
              <a:t>Oś IV: Stresory psychospołeczne</a:t>
            </a:r>
            <a:endParaRPr lang="pl-PL" altLang="pl-PL" sz="2800" dirty="0"/>
          </a:p>
        </p:txBody>
      </p:sp>
      <p:sp>
        <p:nvSpPr>
          <p:cNvPr id="56323" name="Rectangle 3"/>
          <p:cNvSpPr>
            <a:spLocks noGrp="1"/>
          </p:cNvSpPr>
          <p:nvPr>
            <p:ph type="body" idx="1"/>
          </p:nvPr>
        </p:nvSpPr>
        <p:spPr/>
        <p:txBody>
          <a:bodyPr>
            <a:normAutofit fontScale="85000" lnSpcReduction="10000"/>
          </a:bodyPr>
          <a:lstStyle/>
          <a:p>
            <a:pPr marL="0" lvl="0" indent="0">
              <a:buNone/>
            </a:pPr>
            <a:r>
              <a:rPr lang="pl-PL" dirty="0"/>
              <a:t>PRZYKŁADY:</a:t>
            </a:r>
          </a:p>
          <a:p>
            <a:pPr lvl="0"/>
            <a:r>
              <a:rPr lang="pl-PL" dirty="0"/>
              <a:t>urazy emocjonalne doświadczane w ciąży</a:t>
            </a:r>
          </a:p>
          <a:p>
            <a:pPr lvl="0"/>
            <a:r>
              <a:rPr lang="pl-PL" dirty="0"/>
              <a:t>zmiana pierwotnego opiekuna dla dziecka</a:t>
            </a:r>
          </a:p>
          <a:p>
            <a:pPr lvl="0"/>
            <a:r>
              <a:rPr lang="pl-PL" dirty="0"/>
              <a:t>pojawienie się nowego członka w rodzinie (narodziny nowego rodzeństwa, adopcja dziecka, nowy partner rodzica, itp.), </a:t>
            </a:r>
          </a:p>
          <a:p>
            <a:pPr lvl="0"/>
            <a:r>
              <a:rPr lang="pl-PL" dirty="0"/>
              <a:t>historia dzieciństwa rodziców (relacje w rodzinie rodziców)</a:t>
            </a:r>
          </a:p>
          <a:p>
            <a:pPr lvl="0"/>
            <a:r>
              <a:rPr lang="pl-PL" dirty="0"/>
              <a:t>zaburzone więzi, nieprawidłowe postawy rodzicielskie</a:t>
            </a:r>
          </a:p>
          <a:p>
            <a:pPr lvl="0"/>
            <a:r>
              <a:rPr lang="pl-PL" dirty="0"/>
              <a:t>pogorszenie warunków bytowych rodziny, rozwód lub separacja rodziców, </a:t>
            </a:r>
          </a:p>
          <a:p>
            <a:pPr lvl="0"/>
            <a:r>
              <a:rPr lang="pl-PL" dirty="0"/>
              <a:t>choroba somatyczna lub psychiczna rodzica, śmierć członka rodziny lub innej bliskiej osoby, </a:t>
            </a:r>
          </a:p>
          <a:p>
            <a:pPr lvl="0"/>
            <a:r>
              <a:rPr lang="pl-PL" dirty="0"/>
              <a:t>zaniedbana dziecka, przemoc w rodzinie, itp. </a:t>
            </a:r>
          </a:p>
          <a:p>
            <a:pPr lvl="0"/>
            <a:endParaRPr lang="pl-PL" dirty="0"/>
          </a:p>
          <a:p>
            <a:pPr>
              <a:buFont typeface="Wingdings 2" panose="05020102010507070707" pitchFamily="18" charset="2"/>
              <a:buNone/>
            </a:pPr>
            <a:endParaRPr lang="pl-PL" altLang="pl-PL" sz="2200" dirty="0"/>
          </a:p>
        </p:txBody>
      </p:sp>
    </p:spTree>
    <p:extLst>
      <p:ext uri="{BB962C8B-B14F-4D97-AF65-F5344CB8AC3E}">
        <p14:creationId xmlns:p14="http://schemas.microsoft.com/office/powerpoint/2010/main" val="248981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normAutofit fontScale="90000"/>
          </a:bodyPr>
          <a:lstStyle/>
          <a:p>
            <a:r>
              <a:rPr lang="pl-PL" altLang="pl-PL"/>
              <a:t>Oś IV: Stresory psychospołeczne</a:t>
            </a:r>
          </a:p>
        </p:txBody>
      </p:sp>
      <p:sp>
        <p:nvSpPr>
          <p:cNvPr id="56323" name="Rectangle 3"/>
          <p:cNvSpPr>
            <a:spLocks noGrp="1"/>
          </p:cNvSpPr>
          <p:nvPr>
            <p:ph type="body" idx="1"/>
          </p:nvPr>
        </p:nvSpPr>
        <p:spPr/>
        <p:txBody>
          <a:bodyPr/>
          <a:lstStyle/>
          <a:p>
            <a:pPr>
              <a:buFont typeface="Wingdings 2" panose="05020102010507070707" pitchFamily="18" charset="2"/>
              <a:buNone/>
            </a:pPr>
            <a:r>
              <a:rPr lang="pl-PL" altLang="pl-PL" sz="2200"/>
              <a:t>	Ostateczna siła wpływu stresującego zdarzenia lub utrzymującego się stresu zależy od trzech czynników:</a:t>
            </a:r>
          </a:p>
          <a:p>
            <a:r>
              <a:rPr lang="pl-PL" altLang="pl-PL" sz="2200"/>
              <a:t>Stopnia dotkliwości stresora (jego intensywności i czasu trwania, gwałtowności początkowo doświadczonego stresu, częstotliwości i nieprzewidywalności pojawienia się).</a:t>
            </a:r>
          </a:p>
          <a:p>
            <a:r>
              <a:rPr lang="pl-PL" altLang="pl-PL" sz="2200"/>
              <a:t>Poziomu rozwojowego niemowlęcia lub małego dziecka (wieku chronologicznego, historii społeczno-emocjonalnej, biologicznej podatności na stres, siły ego).</a:t>
            </a:r>
          </a:p>
          <a:p>
            <a:r>
              <a:rPr lang="pl-PL" altLang="pl-PL" sz="2200"/>
              <a:t>Dostępności i zdolności dorosłych ze środowiska opiekuńczego do pełnienia roli ochronnego bufora oraz do udzielenia pomocy w zrozumieniu i poradzeniu sobie przez dziecko ze stresorem.</a:t>
            </a:r>
          </a:p>
          <a:p>
            <a:endParaRPr lang="pl-PL" altLang="pl-PL" sz="2200"/>
          </a:p>
        </p:txBody>
      </p:sp>
    </p:spTree>
    <p:extLst>
      <p:ext uri="{BB962C8B-B14F-4D97-AF65-F5344CB8AC3E}">
        <p14:creationId xmlns:p14="http://schemas.microsoft.com/office/powerpoint/2010/main" val="1952232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0" y="1113867"/>
            <a:ext cx="9144000" cy="5987541"/>
          </a:xfrm>
          <a:blipFill dpi="0" rotWithShape="1">
            <a:blip r:embed="rId3" cstate="print">
              <a:alphaModFix amt="50000"/>
              <a:lum bright="10000"/>
            </a:blip>
            <a:srcRect/>
            <a:stretch>
              <a:fillRect/>
            </a:stretch>
          </a:blipFill>
        </p:spPr>
        <p:txBody>
          <a:bodyPr>
            <a:noAutofit/>
          </a:bodyPr>
          <a:lstStyle/>
          <a:p>
            <a:pPr marL="0" indent="0">
              <a:buNone/>
            </a:pPr>
            <a:r>
              <a:rPr lang="pl-PL" dirty="0">
                <a:latin typeface="Times New Roman" pitchFamily="18" charset="0"/>
                <a:cs typeface="Times New Roman" pitchFamily="18" charset="0"/>
              </a:rPr>
              <a:t> </a:t>
            </a:r>
            <a:endParaRPr lang="pl-PL" sz="3000" u="sng" dirty="0"/>
          </a:p>
          <a:p>
            <a:r>
              <a:rPr lang="pl-PL" sz="3000" u="sng" dirty="0" err="1"/>
              <a:t>Prediagnostyczny</a:t>
            </a:r>
            <a:endParaRPr lang="pl-PL" sz="3000" u="sng" dirty="0"/>
          </a:p>
          <a:p>
            <a:pPr marL="0" indent="0">
              <a:buNone/>
            </a:pPr>
            <a:endParaRPr lang="pl-PL" sz="1000" dirty="0"/>
          </a:p>
          <a:p>
            <a:r>
              <a:rPr lang="pl-PL" sz="3000" u="sng" dirty="0"/>
              <a:t>Właściwego badania diagnostycznego (identyfikacji)</a:t>
            </a:r>
            <a:r>
              <a:rPr lang="pl-PL" sz="3000" dirty="0"/>
              <a:t> </a:t>
            </a:r>
          </a:p>
          <a:p>
            <a:endParaRPr lang="pl-PL" sz="1000" u="sng" dirty="0"/>
          </a:p>
          <a:p>
            <a:r>
              <a:rPr lang="pl-PL" sz="3000" u="sng" dirty="0"/>
              <a:t>Wyjaśniania i opiniowania (orzekania) </a:t>
            </a:r>
            <a:endParaRPr lang="pl-PL" sz="3000" dirty="0"/>
          </a:p>
          <a:p>
            <a:endParaRPr lang="pl-PL" sz="1000" u="sng" dirty="0"/>
          </a:p>
          <a:p>
            <a:r>
              <a:rPr lang="pl-PL" sz="3000" u="sng" dirty="0"/>
              <a:t>Interwencji </a:t>
            </a:r>
            <a:r>
              <a:rPr lang="pl-PL" dirty="0"/>
              <a:t>		(za: </a:t>
            </a:r>
            <a:r>
              <a:rPr lang="pl-PL" dirty="0" err="1"/>
              <a:t>W.Paluchowski</a:t>
            </a:r>
            <a:r>
              <a:rPr lang="pl-PL" dirty="0"/>
              <a:t>, 2007, s.27) </a:t>
            </a:r>
          </a:p>
          <a:p>
            <a:endParaRPr lang="pl-PL" dirty="0"/>
          </a:p>
          <a:p>
            <a:r>
              <a:rPr lang="pl-PL" sz="3000" u="sng" dirty="0" err="1">
                <a:cs typeface="Times New Roman" pitchFamily="18" charset="0"/>
              </a:rPr>
              <a:t>Rediagnostyczny</a:t>
            </a:r>
            <a:r>
              <a:rPr lang="pl-PL" sz="3000" u="sng" dirty="0">
                <a:cs typeface="Times New Roman" pitchFamily="18" charset="0"/>
              </a:rPr>
              <a:t> </a:t>
            </a:r>
            <a:r>
              <a:rPr lang="pl-PL" dirty="0">
                <a:latin typeface="+mj-lt"/>
                <a:cs typeface="Times New Roman" pitchFamily="18" charset="0"/>
              </a:rPr>
              <a:t> czyli </a:t>
            </a:r>
            <a:r>
              <a:rPr lang="pl-PL" dirty="0"/>
              <a:t>uaktualnianie   diagnozy oraz dostosowania   programu postępowania do zmieniających się potrzeb rozwojowych i zdrowotnych dziecka</a:t>
            </a:r>
            <a:endParaRPr lang="pl-PL" dirty="0">
              <a:solidFill>
                <a:schemeClr val="accent4">
                  <a:lumMod val="50000"/>
                </a:schemeClr>
              </a:solidFill>
              <a:latin typeface="Times New Roman" pitchFamily="18" charset="0"/>
              <a:cs typeface="Times New Roman" pitchFamily="18" charset="0"/>
            </a:endParaRP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492919" y="210097"/>
            <a:ext cx="8158162" cy="938368"/>
          </a:xfrm>
        </p:spPr>
        <p:txBody>
          <a:bodyPr>
            <a:normAutofit/>
          </a:bodyPr>
          <a:lstStyle/>
          <a:p>
            <a:pPr algn="ctr"/>
            <a:r>
              <a:rPr lang="pl-PL" sz="4000" b="1" u="sng" dirty="0"/>
              <a:t>Proces diagnozowania rozwoju – etapy</a:t>
            </a:r>
            <a:endParaRPr lang="pl-PL" sz="4000" b="1" dirty="0"/>
          </a:p>
        </p:txBody>
      </p:sp>
    </p:spTree>
    <p:extLst>
      <p:ext uri="{BB962C8B-B14F-4D97-AF65-F5344CB8AC3E}">
        <p14:creationId xmlns:p14="http://schemas.microsoft.com/office/powerpoint/2010/main" val="3806410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5">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 calcmode="lin" valueType="num">
                                      <p:cBhvr>
                                        <p:cTn id="12"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5">
                                            <p:txEl>
                                              <p:pRg st="3" end="3"/>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 calcmode="lin" valueType="num">
                                      <p:cBhvr>
                                        <p:cTn id="17"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5">
                                            <p:txEl>
                                              <p:pRg st="5" end="5"/>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 calcmode="lin" valueType="num">
                                      <p:cBhvr>
                                        <p:cTn id="22" dur="500" fill="hold"/>
                                        <p:tgtEl>
                                          <p:spTgt spid="5">
                                            <p:txEl>
                                              <p:pRg st="7" end="7"/>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24" dur="500"/>
                                        <p:tgtEl>
                                          <p:spTgt spid="5">
                                            <p:txEl>
                                              <p:pRg st="7" end="7"/>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9" end="9"/>
                                            </p:txEl>
                                          </p:spTgt>
                                        </p:tgtEl>
                                        <p:attrNameLst>
                                          <p:attrName>style.visibility</p:attrName>
                                        </p:attrNameLst>
                                      </p:cBhvr>
                                      <p:to>
                                        <p:strVal val="visible"/>
                                      </p:to>
                                    </p:set>
                                    <p:anim calcmode="lin" valueType="num">
                                      <p:cBhvr additive="base">
                                        <p:cTn id="29" dur="50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30" dur="50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4"/>
            <a:ext cx="9144000" cy="5987541"/>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marL="0" indent="0">
              <a:buNone/>
            </a:pPr>
            <a:r>
              <a:rPr lang="pl-PL" sz="3000" dirty="0"/>
              <a:t>   Obejmuje wszystko, co wyprzedza właściwe badanie diagnostyczne i dotyczy  interakcji między osobą badaną (małym dzieckiem oraz jego opiekunem) a badającym (psychologiem-diagnostą):</a:t>
            </a:r>
          </a:p>
          <a:p>
            <a:r>
              <a:rPr lang="pl-PL" sz="2400" dirty="0"/>
              <a:t>Psycholog-diagnosta – do diagnozy wnosi profesjonalną wiedzę, narzędzia i procedury diagnostyczne, swój system wartości i preferencje do określonego „stylu diagnozowania”, ponadto przynosi swoje emocje, nastawienia, postawy oraz cechy indywidualne</a:t>
            </a:r>
          </a:p>
          <a:p>
            <a:r>
              <a:rPr lang="pl-PL" sz="2400" dirty="0"/>
              <a:t>Małe dziecko -  w zależności od wieku i poziomu rozwoju oraz wcześniejszych doświadczeń wnosi swoje indywidualne nastawienia i motywacje do badania, stan psychofizyczny, stany emocjonalne oraz cechy temperamentne (np. dążenia lub unikania nowych osób, sytuacji, przedmiotów),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a:t>
            </a:r>
            <a:r>
              <a:rPr lang="pl-PL" sz="4000" b="1" u="sng" dirty="0" err="1"/>
              <a:t>prediagnostyczny</a:t>
            </a:r>
            <a:endParaRPr lang="pl-PL" sz="4000" b="1" dirty="0"/>
          </a:p>
        </p:txBody>
      </p:sp>
    </p:spTree>
    <p:extLst>
      <p:ext uri="{BB962C8B-B14F-4D97-AF65-F5344CB8AC3E}">
        <p14:creationId xmlns:p14="http://schemas.microsoft.com/office/powerpoint/2010/main" val="1665141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692696"/>
            <a:ext cx="9144000" cy="6165303"/>
          </a:xfrm>
          <a:blipFill dpi="0" rotWithShape="1">
            <a:blip r:embed="rId3" cstate="print">
              <a:alphaModFix amt="50000"/>
              <a:lum bright="10000"/>
            </a:blip>
            <a:srcRect/>
            <a:stretch>
              <a:fillRect/>
            </a:stretch>
          </a:blipFill>
        </p:spPr>
        <p:txBody>
          <a:bodyPr>
            <a:noAutofit/>
          </a:bodyPr>
          <a:lstStyle/>
          <a:p>
            <a:r>
              <a:rPr lang="pl-PL" sz="2000" dirty="0"/>
              <a:t>Opiekun - Rodzic/Osoba, która przychodzi na badanie z dzieckiem przeżywa wiele  uczuć związanych z trudną sytuacją swoją lub dziecka:</a:t>
            </a:r>
          </a:p>
          <a:p>
            <a:r>
              <a:rPr lang="pl-PL" sz="2000" dirty="0"/>
              <a:t>Najczęściej jest to </a:t>
            </a:r>
            <a:r>
              <a:rPr lang="pl-PL" sz="2000" b="1" dirty="0"/>
              <a:t>niepokój o przyszłość dziecka</a:t>
            </a:r>
            <a:r>
              <a:rPr lang="pl-PL" sz="2000" dirty="0"/>
              <a:t>, o </a:t>
            </a:r>
            <a:r>
              <a:rPr lang="pl-PL" sz="2000" b="1" dirty="0"/>
              <a:t>rozpoznanie jakiegoś zaburzenia </a:t>
            </a:r>
            <a:r>
              <a:rPr lang="pl-PL" sz="2000" dirty="0"/>
              <a:t>wynikające z irracjonalnych przekonań na temat chorób czy niepełnosprawności innych dzieci. </a:t>
            </a:r>
          </a:p>
          <a:p>
            <a:r>
              <a:rPr lang="pl-PL" sz="2000" dirty="0"/>
              <a:t>Rodzic lub opiekun dziecka przeżywa również </a:t>
            </a:r>
            <a:r>
              <a:rPr lang="pl-PL" sz="2000" b="1" dirty="0"/>
              <a:t>uczucie zagrożenia</a:t>
            </a:r>
            <a:r>
              <a:rPr lang="pl-PL" sz="2000" dirty="0"/>
              <a:t>, że aktualne trudności mogą pociągnąć za sobą. </a:t>
            </a:r>
            <a:r>
              <a:rPr lang="pl-PL" sz="2000" b="1" dirty="0"/>
              <a:t>negatywne konsekwencje dla innych dzieci, niepowodzenia w małżeństwie, zagrożenie utraty pracy i pogorszenia sytuacji materialnej. </a:t>
            </a:r>
          </a:p>
          <a:p>
            <a:r>
              <a:rPr lang="pl-PL" sz="2000" dirty="0"/>
              <a:t>Mając na względzie skutki badania, np.. rodzic lub opiekun dziecka wnosi określone </a:t>
            </a:r>
            <a:r>
              <a:rPr lang="pl-PL" sz="2000" b="1" dirty="0"/>
              <a:t>oczekiwanie</a:t>
            </a:r>
            <a:r>
              <a:rPr lang="pl-PL" sz="2000" dirty="0"/>
              <a:t> </a:t>
            </a:r>
            <a:r>
              <a:rPr lang="pl-PL" sz="2000" b="1" dirty="0"/>
              <a:t>dotyczące potwierdzenia diagnozy </a:t>
            </a:r>
            <a:r>
              <a:rPr lang="pl-PL" sz="2000" dirty="0"/>
              <a:t>o niepełnosprawności dziecka, wiążąc je z możliwością przyznanie dodatkowych świadczeń na dziecko. </a:t>
            </a:r>
          </a:p>
          <a:p>
            <a:r>
              <a:rPr lang="pl-PL" sz="2000" dirty="0"/>
              <a:t>Rozumiejąc społeczną rolę diagnosty </a:t>
            </a:r>
            <a:r>
              <a:rPr lang="pl-PL" sz="2000" b="1" dirty="0"/>
              <a:t>obawia się wykazania niekompetencji </a:t>
            </a:r>
            <a:r>
              <a:rPr lang="pl-PL" sz="2000" dirty="0"/>
              <a:t>rodzicielskich, poczucia bezradności i radzenia sobie w trudnej sytuacji. Także posiadając osobiste doświadczenia z przeszłości w kontakcie ze innymi specjalistami (lekarzami, rehabilitantami, logopedami itp.) może przejawiać </a:t>
            </a:r>
            <a:r>
              <a:rPr lang="pl-PL" sz="2000" b="1" dirty="0"/>
              <a:t>negatywne nastawienia i niską motywację do współpracy z psychologiem.</a:t>
            </a:r>
          </a:p>
          <a:p>
            <a:pPr marL="0" indent="0">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Tree>
    <p:extLst>
      <p:ext uri="{BB962C8B-B14F-4D97-AF65-F5344CB8AC3E}">
        <p14:creationId xmlns:p14="http://schemas.microsoft.com/office/powerpoint/2010/main" val="2722323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4238" y="1137151"/>
            <a:ext cx="9144000" cy="5987541"/>
          </a:xfrm>
          <a:blipFill dpi="0" rotWithShape="1">
            <a:blip r:embed="rId3" cstate="print">
              <a:alphaModFix amt="50000"/>
              <a:lum bright="10000"/>
            </a:blip>
            <a:srcRect/>
            <a:stretch>
              <a:fillRect/>
            </a:stretch>
          </a:blipFill>
        </p:spPr>
        <p:txBody>
          <a:bodyPr>
            <a:noAutofit/>
          </a:bodyPr>
          <a:lstStyle/>
          <a:p>
            <a:pPr>
              <a:lnSpc>
                <a:spcPct val="150000"/>
              </a:lnSpc>
              <a:spcAft>
                <a:spcPts val="0"/>
              </a:spcAft>
            </a:pPr>
            <a:endParaRPr lang="pl-PL" sz="2400" dirty="0"/>
          </a:p>
          <a:p>
            <a:pPr>
              <a:lnSpc>
                <a:spcPct val="150000"/>
              </a:lnSpc>
              <a:spcAft>
                <a:spcPts val="0"/>
              </a:spcAft>
            </a:pPr>
            <a:r>
              <a:rPr lang="pl-PL" sz="2400" dirty="0"/>
              <a:t>ROZPOZNANIE PROBLEMU</a:t>
            </a:r>
          </a:p>
          <a:p>
            <a:pPr marL="0" indent="0">
              <a:lnSpc>
                <a:spcPct val="150000"/>
              </a:lnSpc>
              <a:spcAft>
                <a:spcPts val="0"/>
              </a:spcAft>
              <a:buNone/>
            </a:pPr>
            <a:r>
              <a:rPr lang="pl-PL" sz="2400" dirty="0"/>
              <a:t>	</a:t>
            </a:r>
            <a:r>
              <a:rPr lang="pl-PL" sz="2400" b="1" dirty="0"/>
              <a:t>- podjęcie diagnozy na wniosek opiekuna </a:t>
            </a:r>
          </a:p>
          <a:p>
            <a:pPr marL="0" indent="0">
              <a:lnSpc>
                <a:spcPct val="150000"/>
              </a:lnSpc>
              <a:spcAft>
                <a:spcPts val="0"/>
              </a:spcAft>
              <a:buNone/>
            </a:pPr>
            <a:r>
              <a:rPr lang="pl-PL" sz="2400" dirty="0"/>
              <a:t>	- rozpoznanie zapotrzebowania na diagnozę </a:t>
            </a:r>
          </a:p>
          <a:p>
            <a:pPr marL="0" indent="0">
              <a:lnSpc>
                <a:spcPct val="150000"/>
              </a:lnSpc>
              <a:spcAft>
                <a:spcPts val="0"/>
              </a:spcAft>
              <a:buNone/>
            </a:pPr>
            <a:r>
              <a:rPr lang="pl-PL" sz="2400" dirty="0"/>
              <a:t>	- kontrakt i zgoda na badanie</a:t>
            </a:r>
          </a:p>
          <a:p>
            <a:pPr marL="0" indent="0">
              <a:lnSpc>
                <a:spcPct val="150000"/>
              </a:lnSpc>
              <a:spcAft>
                <a:spcPts val="0"/>
              </a:spcAft>
              <a:buNone/>
            </a:pPr>
            <a:r>
              <a:rPr lang="pl-PL" sz="2400" dirty="0"/>
              <a:t>	- zbieranie informacji o dziecku </a:t>
            </a:r>
          </a:p>
          <a:p>
            <a:pPr marL="0" indent="0">
              <a:lnSpc>
                <a:spcPct val="150000"/>
              </a:lnSpc>
              <a:spcAft>
                <a:spcPts val="0"/>
              </a:spcAft>
              <a:buNone/>
            </a:pPr>
            <a:r>
              <a:rPr lang="pl-PL" sz="2400" dirty="0"/>
              <a:t>	- rozpoznanie środowiska rozwoju dziecka </a:t>
            </a:r>
          </a:p>
          <a:p>
            <a:pPr marL="0" indent="0">
              <a:lnSpc>
                <a:spcPct val="150000"/>
              </a:lnSpc>
              <a:spcAft>
                <a:spcPts val="0"/>
              </a:spcAft>
              <a:buNone/>
            </a:pPr>
            <a:r>
              <a:rPr lang="pl-PL" sz="2400" dirty="0"/>
              <a:t>	- decyzja o wykonaniu diagnozy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35438911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4238" y="1137151"/>
            <a:ext cx="9144000" cy="5987541"/>
          </a:xfrm>
          <a:blipFill dpi="0" rotWithShape="1">
            <a:blip r:embed="rId3" cstate="print">
              <a:alphaModFix amt="50000"/>
              <a:lum bright="10000"/>
            </a:blip>
            <a:srcRect/>
            <a:stretch>
              <a:fillRect/>
            </a:stretch>
          </a:blipFill>
        </p:spPr>
        <p:txBody>
          <a:bodyPr>
            <a:noAutofit/>
          </a:bodyPr>
          <a:lstStyle/>
          <a:p>
            <a:pPr>
              <a:lnSpc>
                <a:spcPct val="150000"/>
              </a:lnSpc>
              <a:spcAft>
                <a:spcPts val="0"/>
              </a:spcAft>
            </a:pPr>
            <a:endParaRPr lang="pl-PL" sz="2400" dirty="0"/>
          </a:p>
          <a:p>
            <a:pPr>
              <a:lnSpc>
                <a:spcPct val="150000"/>
              </a:lnSpc>
              <a:spcAft>
                <a:spcPts val="0"/>
              </a:spcAft>
            </a:pPr>
            <a:r>
              <a:rPr lang="pl-PL" sz="2400" dirty="0"/>
              <a:t>ROZPOZNANIE PROBLEMU</a:t>
            </a:r>
          </a:p>
          <a:p>
            <a:pPr marL="0" indent="0">
              <a:lnSpc>
                <a:spcPct val="150000"/>
              </a:lnSpc>
              <a:spcAft>
                <a:spcPts val="0"/>
              </a:spcAft>
              <a:buNone/>
            </a:pPr>
            <a:r>
              <a:rPr lang="pl-PL" sz="2400" dirty="0"/>
              <a:t>	- podjęcie diagnozy na wniosek opiekuna </a:t>
            </a:r>
          </a:p>
          <a:p>
            <a:pPr marL="0" indent="0">
              <a:lnSpc>
                <a:spcPct val="150000"/>
              </a:lnSpc>
              <a:spcAft>
                <a:spcPts val="0"/>
              </a:spcAft>
              <a:buNone/>
            </a:pPr>
            <a:r>
              <a:rPr lang="pl-PL" sz="2400" dirty="0"/>
              <a:t>	</a:t>
            </a:r>
            <a:r>
              <a:rPr lang="pl-PL" sz="2400" b="1" dirty="0"/>
              <a:t>- rozpoznanie zapotrzebowania na diagnozę </a:t>
            </a:r>
          </a:p>
          <a:p>
            <a:pPr marL="0" indent="0">
              <a:lnSpc>
                <a:spcPct val="150000"/>
              </a:lnSpc>
              <a:spcAft>
                <a:spcPts val="0"/>
              </a:spcAft>
              <a:buNone/>
            </a:pPr>
            <a:r>
              <a:rPr lang="pl-PL" sz="2400" dirty="0"/>
              <a:t>	- kontrakt i zgoda na badanie</a:t>
            </a:r>
          </a:p>
          <a:p>
            <a:pPr marL="0" indent="0">
              <a:lnSpc>
                <a:spcPct val="150000"/>
              </a:lnSpc>
              <a:spcAft>
                <a:spcPts val="0"/>
              </a:spcAft>
              <a:buNone/>
            </a:pPr>
            <a:r>
              <a:rPr lang="pl-PL" sz="2400" dirty="0"/>
              <a:t>	- zbieranie informacji o dziecku </a:t>
            </a:r>
          </a:p>
          <a:p>
            <a:pPr marL="0" indent="0">
              <a:lnSpc>
                <a:spcPct val="150000"/>
              </a:lnSpc>
              <a:spcAft>
                <a:spcPts val="0"/>
              </a:spcAft>
              <a:buNone/>
            </a:pPr>
            <a:r>
              <a:rPr lang="pl-PL" sz="2400" dirty="0"/>
              <a:t>	- rozpoznanie środowiska rozwoju dziecka </a:t>
            </a:r>
          </a:p>
          <a:p>
            <a:pPr marL="0" indent="0">
              <a:lnSpc>
                <a:spcPct val="150000"/>
              </a:lnSpc>
              <a:spcAft>
                <a:spcPts val="0"/>
              </a:spcAft>
              <a:buNone/>
            </a:pPr>
            <a:r>
              <a:rPr lang="pl-PL" sz="2400" dirty="0"/>
              <a:t>	- decyzja o wykonaniu diagnozy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1620922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4238" y="1137151"/>
            <a:ext cx="9144000" cy="5604217"/>
          </a:xfrm>
          <a:blipFill dpi="0" rotWithShape="1">
            <a:blip r:embed="rId3" cstate="print">
              <a:alphaModFix amt="50000"/>
              <a:lum bright="10000"/>
            </a:blip>
            <a:srcRect/>
            <a:stretch>
              <a:fillRect/>
            </a:stretch>
          </a:blipFill>
        </p:spPr>
        <p:txBody>
          <a:bodyPr>
            <a:noAutofit/>
          </a:bodyPr>
          <a:lstStyle/>
          <a:p>
            <a:pPr marL="0" indent="0">
              <a:buNone/>
            </a:pPr>
            <a:r>
              <a:rPr lang="pl-PL" sz="2400" dirty="0"/>
              <a:t>1</a:t>
            </a:r>
            <a:r>
              <a:rPr lang="pl-PL" dirty="0"/>
              <a:t>. Kto sygnalizuje problem, czego spodziewa się po diagnozie?</a:t>
            </a:r>
          </a:p>
          <a:p>
            <a:pPr marL="0" indent="0">
              <a:buNone/>
            </a:pPr>
            <a:r>
              <a:rPr lang="pl-PL" dirty="0"/>
              <a:t>2. Jak opisuje problem dziecka i czy tak samo widzą go inni?</a:t>
            </a:r>
            <a:br>
              <a:rPr lang="pl-PL" dirty="0"/>
            </a:br>
            <a:r>
              <a:rPr lang="pl-PL" dirty="0"/>
              <a:t>3. W jakich sferach dziecko przejawia ewentualne trudności?</a:t>
            </a:r>
            <a:br>
              <a:rPr lang="pl-PL" dirty="0"/>
            </a:br>
            <a:r>
              <a:rPr lang="pl-PL" dirty="0"/>
              <a:t>4. W jakim kontekście ujawnia się problem </a:t>
            </a:r>
            <a:r>
              <a:rPr lang="pl-PL" sz="1400" dirty="0"/>
              <a:t>(w domu, podczas nieobecności opiekuna, w żłobku lub innej placówce, itp.)?</a:t>
            </a:r>
            <a:br>
              <a:rPr lang="pl-PL" sz="1200" dirty="0"/>
            </a:br>
            <a:r>
              <a:rPr lang="pl-PL" dirty="0"/>
              <a:t>5. Czy istnieją przyczyny, które mogą mieć związek ze zgłaszanym problemem </a:t>
            </a:r>
            <a:r>
              <a:rPr lang="pl-PL" sz="1400" dirty="0"/>
              <a:t>(np. wcześniactwo, choroba, niepełnosprawność lub czynniki środowiskowe, takie jak pojawienie się rodzeństwa, separacja rodziców lub rozwód, zmiana miejsca zamieszkania?</a:t>
            </a:r>
            <a:br>
              <a:rPr lang="pl-PL" sz="1400" dirty="0"/>
            </a:br>
            <a:r>
              <a:rPr lang="pl-PL" dirty="0"/>
              <a:t>7. Kiedy i jakie działania podejmowali rodzice w związku z problemem?</a:t>
            </a:r>
          </a:p>
          <a:p>
            <a:pPr marL="0" indent="0">
              <a:buNone/>
            </a:pPr>
            <a:r>
              <a:rPr lang="pl-PL" dirty="0"/>
              <a:t>8. Czy potrzebne są specjalne warunki, pozwalające na przeprowadzenie badania</a:t>
            </a:r>
            <a:endParaRPr lang="pl-PL" sz="1400" dirty="0"/>
          </a:p>
          <a:p>
            <a:pPr marL="0" indent="0">
              <a:buNone/>
            </a:pPr>
            <a:r>
              <a:rPr lang="pl-PL" dirty="0"/>
              <a:t>9. Jakie są wcześniejsze doświadczenia rodzica w związku z diagnozowaniem dziecka i czego spodziewa się po diagnozie?</a:t>
            </a:r>
            <a:br>
              <a:rPr lang="pl-PL" dirty="0"/>
            </a:br>
            <a:endParaRPr lang="pl-PL" sz="2400"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32553124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4238" y="1137151"/>
            <a:ext cx="9144000" cy="5987541"/>
          </a:xfrm>
          <a:blipFill dpi="0" rotWithShape="1">
            <a:blip r:embed="rId3" cstate="print">
              <a:alphaModFix amt="50000"/>
              <a:lum bright="10000"/>
            </a:blip>
            <a:srcRect/>
            <a:stretch>
              <a:fillRect/>
            </a:stretch>
          </a:blipFill>
        </p:spPr>
        <p:txBody>
          <a:bodyPr>
            <a:noAutofit/>
          </a:bodyPr>
          <a:lstStyle/>
          <a:p>
            <a:pPr>
              <a:lnSpc>
                <a:spcPct val="150000"/>
              </a:lnSpc>
              <a:spcAft>
                <a:spcPts val="0"/>
              </a:spcAft>
            </a:pPr>
            <a:endParaRPr lang="pl-PL" sz="2400" dirty="0"/>
          </a:p>
          <a:p>
            <a:pPr>
              <a:lnSpc>
                <a:spcPct val="150000"/>
              </a:lnSpc>
              <a:spcAft>
                <a:spcPts val="0"/>
              </a:spcAft>
            </a:pPr>
            <a:r>
              <a:rPr lang="pl-PL" sz="2400" dirty="0"/>
              <a:t>ROZPOZNANIE PROBLEMU</a:t>
            </a:r>
          </a:p>
          <a:p>
            <a:pPr marL="0" indent="0">
              <a:lnSpc>
                <a:spcPct val="150000"/>
              </a:lnSpc>
              <a:spcAft>
                <a:spcPts val="0"/>
              </a:spcAft>
              <a:buNone/>
            </a:pPr>
            <a:r>
              <a:rPr lang="pl-PL" sz="2400" dirty="0"/>
              <a:t>	- podjęcie diagnozy na wniosek opiekuna </a:t>
            </a:r>
          </a:p>
          <a:p>
            <a:pPr marL="0" indent="0">
              <a:lnSpc>
                <a:spcPct val="150000"/>
              </a:lnSpc>
              <a:spcAft>
                <a:spcPts val="0"/>
              </a:spcAft>
              <a:buNone/>
            </a:pPr>
            <a:r>
              <a:rPr lang="pl-PL" sz="2400" dirty="0"/>
              <a:t>	</a:t>
            </a:r>
            <a:r>
              <a:rPr lang="pl-PL" sz="2400" b="1" dirty="0"/>
              <a:t>- </a:t>
            </a:r>
            <a:r>
              <a:rPr lang="pl-PL" sz="2400" dirty="0"/>
              <a:t>rozpoznanie zapotrzebowania na diagnozę </a:t>
            </a:r>
          </a:p>
          <a:p>
            <a:pPr marL="0" indent="0">
              <a:lnSpc>
                <a:spcPct val="150000"/>
              </a:lnSpc>
              <a:spcAft>
                <a:spcPts val="0"/>
              </a:spcAft>
              <a:buNone/>
            </a:pPr>
            <a:r>
              <a:rPr lang="pl-PL" sz="2400" dirty="0"/>
              <a:t>	- </a:t>
            </a:r>
            <a:r>
              <a:rPr lang="pl-PL" sz="2400" b="1" dirty="0"/>
              <a:t>kontrakt i zgoda na badanie</a:t>
            </a:r>
          </a:p>
          <a:p>
            <a:pPr marL="0" indent="0">
              <a:lnSpc>
                <a:spcPct val="150000"/>
              </a:lnSpc>
              <a:spcAft>
                <a:spcPts val="0"/>
              </a:spcAft>
              <a:buNone/>
            </a:pPr>
            <a:r>
              <a:rPr lang="pl-PL" sz="2400" dirty="0"/>
              <a:t>	- </a:t>
            </a:r>
            <a:r>
              <a:rPr lang="pl-PL" sz="2400" b="1" dirty="0"/>
              <a:t>zbieranie informacji o dziecku </a:t>
            </a:r>
          </a:p>
          <a:p>
            <a:pPr marL="0" indent="0">
              <a:lnSpc>
                <a:spcPct val="150000"/>
              </a:lnSpc>
              <a:spcAft>
                <a:spcPts val="0"/>
              </a:spcAft>
              <a:buNone/>
            </a:pPr>
            <a:r>
              <a:rPr lang="pl-PL" sz="2400" dirty="0"/>
              <a:t>	- </a:t>
            </a:r>
            <a:r>
              <a:rPr lang="pl-PL" sz="2400" b="1" dirty="0"/>
              <a:t>rozpoznanie środowiska rozwoju dziecka </a:t>
            </a:r>
          </a:p>
          <a:p>
            <a:pPr marL="0" indent="0">
              <a:lnSpc>
                <a:spcPct val="150000"/>
              </a:lnSpc>
              <a:spcAft>
                <a:spcPts val="0"/>
              </a:spcAft>
              <a:buNone/>
            </a:pPr>
            <a:r>
              <a:rPr lang="pl-PL" sz="2400" dirty="0"/>
              <a:t>	- </a:t>
            </a:r>
            <a:r>
              <a:rPr lang="pl-PL" sz="2400" b="1" dirty="0"/>
              <a:t>decyzja o wykonaniu diagnozy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5207103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4238" y="1137151"/>
            <a:ext cx="9144000" cy="5987541"/>
          </a:xfrm>
          <a:blipFill dpi="0" rotWithShape="1">
            <a:blip r:embed="rId3" cstate="print">
              <a:alphaModFix amt="50000"/>
              <a:lum bright="10000"/>
            </a:blip>
            <a:srcRect/>
            <a:stretch>
              <a:fillRect/>
            </a:stretch>
          </a:blipFill>
        </p:spPr>
        <p:txBody>
          <a:bodyPr>
            <a:noAutofit/>
          </a:bodyPr>
          <a:lstStyle/>
          <a:p>
            <a:pPr>
              <a:lnSpc>
                <a:spcPct val="150000"/>
              </a:lnSpc>
              <a:spcAft>
                <a:spcPts val="0"/>
              </a:spcAft>
            </a:pPr>
            <a:endParaRPr lang="pl-PL" sz="2400" dirty="0"/>
          </a:p>
          <a:p>
            <a:pPr>
              <a:lnSpc>
                <a:spcPct val="150000"/>
              </a:lnSpc>
              <a:spcAft>
                <a:spcPts val="0"/>
              </a:spcAft>
            </a:pPr>
            <a:r>
              <a:rPr lang="pl-PL" sz="2400" dirty="0"/>
              <a:t>PLANOWANIE DIAGNOZY</a:t>
            </a:r>
          </a:p>
          <a:p>
            <a:pPr marL="0" indent="0">
              <a:lnSpc>
                <a:spcPct val="150000"/>
              </a:lnSpc>
              <a:spcAft>
                <a:spcPts val="0"/>
              </a:spcAft>
              <a:buNone/>
            </a:pPr>
            <a:r>
              <a:rPr lang="pl-PL" sz="2400" dirty="0"/>
              <a:t>	- formułowanie pytań diagnostycznych</a:t>
            </a:r>
          </a:p>
          <a:p>
            <a:pPr marL="0" indent="0">
              <a:lnSpc>
                <a:spcPct val="150000"/>
              </a:lnSpc>
              <a:spcAft>
                <a:spcPts val="0"/>
              </a:spcAft>
              <a:buNone/>
            </a:pPr>
            <a:r>
              <a:rPr lang="pl-PL" sz="2400" dirty="0"/>
              <a:t>	- </a:t>
            </a:r>
            <a:r>
              <a:rPr lang="pl-PL" sz="2400" b="1" dirty="0"/>
              <a:t>opracowanie strategii diagnozowania</a:t>
            </a:r>
          </a:p>
          <a:p>
            <a:pPr marL="0" indent="0">
              <a:lnSpc>
                <a:spcPct val="150000"/>
              </a:lnSpc>
              <a:spcAft>
                <a:spcPts val="0"/>
              </a:spcAft>
              <a:buNone/>
            </a:pPr>
            <a:r>
              <a:rPr lang="pl-PL" sz="2400" dirty="0"/>
              <a:t>	- dobór narzędzi diagnostycznych</a:t>
            </a:r>
          </a:p>
          <a:p>
            <a:pPr marL="0" indent="0">
              <a:lnSpc>
                <a:spcPct val="150000"/>
              </a:lnSpc>
              <a:spcAft>
                <a:spcPts val="0"/>
              </a:spcAft>
              <a:buNone/>
            </a:pPr>
            <a:r>
              <a:rPr lang="pl-PL" sz="2400" dirty="0"/>
              <a:t>	- wybór rodzaju diagnozy </a:t>
            </a:r>
          </a:p>
          <a:p>
            <a:pPr marL="0" indent="0">
              <a:lnSpc>
                <a:spcPct val="150000"/>
              </a:lnSpc>
              <a:spcAft>
                <a:spcPts val="0"/>
              </a:spcAft>
              <a:buNone/>
            </a:pPr>
            <a:r>
              <a:rPr lang="pl-PL" sz="2400" dirty="0"/>
              <a:t>	- współpraca w procesie diagnostycznym </a:t>
            </a:r>
            <a:r>
              <a:rPr lang="pl-PL" sz="1800" dirty="0"/>
              <a:t>(rodzice i inni specjaliści)</a:t>
            </a:r>
            <a:endParaRPr lang="pl-PL" sz="1800" b="1"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1696982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42BD465-146C-42C1-9E9E-0446AD6BD9A6}"/>
              </a:ext>
            </a:extLst>
          </p:cNvPr>
          <p:cNvSpPr>
            <a:spLocks noGrp="1"/>
          </p:cNvSpPr>
          <p:nvPr>
            <p:ph type="title"/>
          </p:nvPr>
        </p:nvSpPr>
        <p:spPr>
          <a:xfrm>
            <a:off x="457200" y="0"/>
            <a:ext cx="8229600" cy="1196752"/>
          </a:xfrm>
        </p:spPr>
        <p:txBody>
          <a:bodyPr>
            <a:normAutofit/>
          </a:bodyPr>
          <a:lstStyle/>
          <a:p>
            <a:r>
              <a:rPr lang="pl-PL" sz="3500" b="1" u="sng" dirty="0"/>
              <a:t>Etap właściwego badania diagnostycznego </a:t>
            </a:r>
            <a:endParaRPr lang="pl-PL" sz="3500" dirty="0"/>
          </a:p>
        </p:txBody>
      </p:sp>
      <p:sp>
        <p:nvSpPr>
          <p:cNvPr id="3" name="Symbol zastępczy zawartości 2">
            <a:extLst>
              <a:ext uri="{FF2B5EF4-FFF2-40B4-BE49-F238E27FC236}">
                <a16:creationId xmlns:a16="http://schemas.microsoft.com/office/drawing/2014/main" id="{CD265FBF-8AE8-4627-B574-EA0458D04F55}"/>
              </a:ext>
            </a:extLst>
          </p:cNvPr>
          <p:cNvSpPr>
            <a:spLocks noGrp="1"/>
          </p:cNvSpPr>
          <p:nvPr>
            <p:ph idx="1"/>
          </p:nvPr>
        </p:nvSpPr>
        <p:spPr>
          <a:xfrm>
            <a:off x="457200" y="1412776"/>
            <a:ext cx="8229600" cy="5688632"/>
          </a:xfrm>
        </p:spPr>
        <p:txBody>
          <a:bodyPr>
            <a:normAutofit fontScale="62500" lnSpcReduction="20000"/>
          </a:bodyPr>
          <a:lstStyle/>
          <a:p>
            <a:pPr marL="0" indent="0">
              <a:lnSpc>
                <a:spcPct val="120000"/>
              </a:lnSpc>
              <a:buNone/>
            </a:pPr>
            <a:r>
              <a:rPr lang="pl-PL" sz="3800" b="1" u="sng" dirty="0"/>
              <a:t>Strategia diagnozowania powinna uwzględniać:</a:t>
            </a:r>
          </a:p>
          <a:p>
            <a:pPr marL="0" indent="0">
              <a:lnSpc>
                <a:spcPct val="120000"/>
              </a:lnSpc>
              <a:buNone/>
            </a:pPr>
            <a:endParaRPr lang="pl-PL" sz="2900" b="1" u="sng" dirty="0"/>
          </a:p>
          <a:p>
            <a:pPr marL="0" indent="0">
              <a:lnSpc>
                <a:spcPct val="120000"/>
              </a:lnSpc>
              <a:buNone/>
            </a:pPr>
            <a:r>
              <a:rPr lang="pl-PL" sz="3500" dirty="0"/>
              <a:t>• zakres badania - </a:t>
            </a:r>
            <a:r>
              <a:rPr lang="pl-PL" sz="3000" dirty="0"/>
              <a:t>pozwalający odpowiedzieć na pytanie diagnostyczne,</a:t>
            </a:r>
            <a:br>
              <a:rPr lang="pl-PL" sz="3500" dirty="0"/>
            </a:br>
            <a:r>
              <a:rPr lang="pl-PL" sz="3500" dirty="0"/>
              <a:t>• zastosowane metody i kolejność doboru narzędzi diagnostycznych, </a:t>
            </a:r>
          </a:p>
          <a:p>
            <a:pPr marL="0" indent="0">
              <a:lnSpc>
                <a:spcPct val="120000"/>
              </a:lnSpc>
              <a:buNone/>
            </a:pPr>
            <a:r>
              <a:rPr lang="pl-PL" sz="3500" dirty="0"/>
              <a:t>• konieczność wykonania innych badań (poza psychologicznymi), </a:t>
            </a:r>
            <a:r>
              <a:rPr lang="pl-PL" sz="3000" dirty="0"/>
              <a:t>np. lekarskich, pedagogicznych, logopedycznych itp.,</a:t>
            </a:r>
          </a:p>
          <a:p>
            <a:pPr marL="0" indent="0">
              <a:lnSpc>
                <a:spcPct val="120000"/>
              </a:lnSpc>
              <a:buNone/>
            </a:pPr>
            <a:r>
              <a:rPr lang="pl-PL" sz="3500" dirty="0"/>
              <a:t>• potrzebę objęcie procesem diagnozowania inne osoby poza dzieckiem </a:t>
            </a:r>
            <a:r>
              <a:rPr lang="pl-PL" sz="3000" dirty="0"/>
              <a:t>(np. rodzeństwo, rodzice, osoby opiekujące się dzieckiem),</a:t>
            </a:r>
            <a:br>
              <a:rPr lang="pl-PL" sz="3500" dirty="0"/>
            </a:br>
            <a:r>
              <a:rPr lang="pl-PL" sz="3500" dirty="0"/>
              <a:t>• traktowanie diagnozy jako procesu (uwzględnienie wszystkich etapów diagnozowania, </a:t>
            </a:r>
            <a:r>
              <a:rPr lang="pl-PL" sz="3000" dirty="0"/>
              <a:t>co oznacza niejednokrotne spotkanie z dzieckiem),</a:t>
            </a:r>
            <a:br>
              <a:rPr lang="pl-PL" sz="3500" dirty="0"/>
            </a:br>
            <a:r>
              <a:rPr lang="pl-PL" sz="3500" dirty="0"/>
              <a:t>• sposób integrowania danych o dziecku tak, by możliwe było sformułowanie diagnozy </a:t>
            </a:r>
            <a:r>
              <a:rPr lang="pl-PL" sz="3500" b="1" i="1" dirty="0"/>
              <a:t>pozytywnej i negatywnej </a:t>
            </a:r>
            <a:r>
              <a:rPr lang="pl-PL" sz="3500" i="1" dirty="0"/>
              <a:t>oraz </a:t>
            </a:r>
            <a:r>
              <a:rPr lang="pl-PL" sz="3500" b="1" i="1" dirty="0"/>
              <a:t>funkcjonalnej i psychospołecznej</a:t>
            </a:r>
            <a:r>
              <a:rPr lang="pl-PL" sz="3500" b="1" dirty="0"/>
              <a:t>.</a:t>
            </a:r>
          </a:p>
          <a:p>
            <a:endParaRPr lang="pl-PL" dirty="0"/>
          </a:p>
        </p:txBody>
      </p:sp>
    </p:spTree>
    <p:extLst>
      <p:ext uri="{BB962C8B-B14F-4D97-AF65-F5344CB8AC3E}">
        <p14:creationId xmlns:p14="http://schemas.microsoft.com/office/powerpoint/2010/main" val="31487960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BADANIE DIAGNOSTYCZNE</a:t>
            </a:r>
          </a:p>
          <a:p>
            <a:pPr marL="0" indent="0">
              <a:buNone/>
            </a:pPr>
            <a:endParaRPr lang="pl-PL" dirty="0"/>
          </a:p>
          <a:p>
            <a:pPr marL="0" indent="0">
              <a:buNone/>
            </a:pPr>
            <a:r>
              <a:rPr lang="pl-PL" dirty="0"/>
              <a:t>- </a:t>
            </a:r>
            <a:r>
              <a:rPr lang="pl-PL" b="1" dirty="0"/>
              <a:t>Obecność rodziców podczas badania </a:t>
            </a:r>
            <a:r>
              <a:rPr lang="pl-PL" dirty="0"/>
              <a:t>(dot. dzieci do lat 3 lub dzieci z specyficznymi potrzebami rozwojowymi)</a:t>
            </a:r>
          </a:p>
          <a:p>
            <a:pPr marL="0" indent="0">
              <a:buNone/>
            </a:pPr>
            <a:r>
              <a:rPr lang="pl-PL" dirty="0"/>
              <a:t>- Kontakt </a:t>
            </a:r>
          </a:p>
          <a:p>
            <a:pPr marL="0" indent="0">
              <a:buNone/>
            </a:pPr>
            <a:r>
              <a:rPr lang="pl-PL" dirty="0"/>
              <a:t>- Warunki badania</a:t>
            </a:r>
          </a:p>
          <a:p>
            <a:pPr marL="0" indent="0">
              <a:buNone/>
            </a:pPr>
            <a:r>
              <a:rPr lang="pl-PL" dirty="0"/>
              <a:t>- Realizacja strategii diagnozowania</a:t>
            </a:r>
          </a:p>
          <a:p>
            <a:pPr marL="0" indent="0">
              <a:buNone/>
            </a:pPr>
            <a:r>
              <a:rPr lang="pl-PL" dirty="0"/>
              <a:t>- zebranie informacji na temat indywidualnych cech dziecka</a:t>
            </a:r>
          </a:p>
          <a:p>
            <a:pPr marL="0" indent="0">
              <a:buNone/>
            </a:pPr>
            <a:r>
              <a:rPr lang="pl-PL" dirty="0"/>
              <a:t>- ustalenie kontekstu rozwojowego i relacji dziecko-rodzic</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42734091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BADANIE DIAGNOSTYCZNE</a:t>
            </a:r>
          </a:p>
          <a:p>
            <a:pPr marL="0" indent="0">
              <a:buNone/>
            </a:pPr>
            <a:endParaRPr lang="pl-PL" dirty="0"/>
          </a:p>
          <a:p>
            <a:pPr marL="0" indent="0">
              <a:buNone/>
            </a:pPr>
            <a:r>
              <a:rPr lang="pl-PL" dirty="0"/>
              <a:t>- Obecność rodziców podczas badania (dot. dzieci do lat 3 lub dzieci z specyficznymi potrzebami rozwojowymi)</a:t>
            </a:r>
          </a:p>
          <a:p>
            <a:pPr marL="0" indent="0">
              <a:buNone/>
            </a:pPr>
            <a:r>
              <a:rPr lang="pl-PL" dirty="0"/>
              <a:t>- </a:t>
            </a:r>
            <a:r>
              <a:rPr lang="pl-PL" b="1" dirty="0"/>
              <a:t>Kontakt </a:t>
            </a:r>
          </a:p>
          <a:p>
            <a:pPr marL="0" indent="0">
              <a:buNone/>
            </a:pPr>
            <a:r>
              <a:rPr lang="pl-PL" dirty="0"/>
              <a:t>- Warunki badania</a:t>
            </a:r>
          </a:p>
          <a:p>
            <a:pPr marL="0" indent="0">
              <a:buNone/>
            </a:pPr>
            <a:r>
              <a:rPr lang="pl-PL" dirty="0"/>
              <a:t>- Realizacja strategii diagnozowania</a:t>
            </a:r>
          </a:p>
          <a:p>
            <a:pPr marL="0" indent="0">
              <a:buNone/>
            </a:pPr>
            <a:r>
              <a:rPr lang="pl-PL" dirty="0"/>
              <a:t>- zebranie informacji na temat indywidualnych cech dziecka</a:t>
            </a:r>
          </a:p>
          <a:p>
            <a:pPr marL="0" indent="0">
              <a:buNone/>
            </a:pPr>
            <a:r>
              <a:rPr lang="pl-PL" dirty="0"/>
              <a:t>- ustalenie kontekstu rozwojowego i relacji dziecko-rodzic</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42162757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marL="0" indent="0">
              <a:buNone/>
            </a:pPr>
            <a:r>
              <a:rPr lang="pl-PL" b="1" dirty="0"/>
              <a:t>Co zrobić, aby nawiązać kontakt i jak rozpoznać, że dziecko jest już gotowe do rozpoczęcia badania?</a:t>
            </a:r>
          </a:p>
          <a:p>
            <a:pPr marL="0" indent="0">
              <a:buNone/>
            </a:pPr>
            <a:endParaRPr lang="pl-PL" dirty="0"/>
          </a:p>
          <a:p>
            <a:r>
              <a:rPr lang="pl-PL" dirty="0"/>
              <a:t>1. dać dziecku czas na oswojenie się z nową sytuacją, miejscem, naszą osobą</a:t>
            </a:r>
          </a:p>
          <a:p>
            <a:endParaRPr lang="pl-PL" dirty="0"/>
          </a:p>
          <a:p>
            <a:r>
              <a:rPr lang="pl-PL" dirty="0"/>
              <a:t>2. pozwolić, aby to dziecko przejęło inicjatywę i zaczęło poszukiwać z diagnostą kontaktu</a:t>
            </a:r>
          </a:p>
          <a:p>
            <a:endParaRPr lang="pl-PL" dirty="0"/>
          </a:p>
          <a:p>
            <a:r>
              <a:rPr lang="pl-PL" dirty="0"/>
              <a:t>3. w trakcie badania pozwolić na stałą i wspierającą obecność rodzica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36206519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BADANIE DIAGNOSTYCZNE</a:t>
            </a:r>
          </a:p>
          <a:p>
            <a:pPr marL="0" indent="0">
              <a:buNone/>
            </a:pPr>
            <a:endParaRPr lang="pl-PL" dirty="0"/>
          </a:p>
          <a:p>
            <a:pPr marL="0" indent="0">
              <a:buNone/>
            </a:pPr>
            <a:r>
              <a:rPr lang="pl-PL" dirty="0"/>
              <a:t>- Obecność rodziców podczas badania (dot. dzieci do lat 3 lub dzieci z specyficznymi potrzebami rozwojowymi)</a:t>
            </a:r>
          </a:p>
          <a:p>
            <a:pPr marL="0" indent="0">
              <a:buNone/>
            </a:pPr>
            <a:r>
              <a:rPr lang="pl-PL" dirty="0"/>
              <a:t>- Kontakt </a:t>
            </a:r>
          </a:p>
          <a:p>
            <a:pPr marL="0" indent="0">
              <a:buNone/>
            </a:pPr>
            <a:r>
              <a:rPr lang="pl-PL" dirty="0"/>
              <a:t>- </a:t>
            </a:r>
            <a:r>
              <a:rPr lang="pl-PL" b="1" dirty="0"/>
              <a:t>Warunki badania</a:t>
            </a:r>
          </a:p>
          <a:p>
            <a:pPr marL="0" indent="0">
              <a:buNone/>
            </a:pPr>
            <a:r>
              <a:rPr lang="pl-PL" dirty="0"/>
              <a:t>- Realizacja strategii diagnozowania</a:t>
            </a:r>
          </a:p>
          <a:p>
            <a:pPr marL="0" indent="0">
              <a:buNone/>
            </a:pPr>
            <a:r>
              <a:rPr lang="pl-PL" dirty="0"/>
              <a:t>- zebranie informacji na temat indywidualnych cech dziecka</a:t>
            </a:r>
          </a:p>
          <a:p>
            <a:pPr marL="0" indent="0">
              <a:buNone/>
            </a:pPr>
            <a:r>
              <a:rPr lang="pl-PL" dirty="0"/>
              <a:t>- ustalenie kontekstu rozwojowego i relacji dziecko-rodzic</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22722091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a:lnSpc>
                <a:spcPct val="150000"/>
              </a:lnSpc>
              <a:spcAft>
                <a:spcPts val="0"/>
              </a:spcAft>
            </a:pPr>
            <a:r>
              <a:rPr lang="pl-PL" b="1" dirty="0"/>
              <a:t>Ogólne warunki skutecznych działań diagnostycznych:</a:t>
            </a:r>
          </a:p>
          <a:p>
            <a:pPr marL="0" indent="0">
              <a:lnSpc>
                <a:spcPct val="150000"/>
              </a:lnSpc>
              <a:buNone/>
            </a:pPr>
            <a:r>
              <a:rPr lang="pl-PL" b="1" dirty="0"/>
              <a:t>-</a:t>
            </a:r>
            <a:r>
              <a:rPr lang="pl-PL" dirty="0"/>
              <a:t>Szacunek dla prawa O.B. do samostanowienia o sobie</a:t>
            </a:r>
          </a:p>
          <a:p>
            <a:pPr marL="0" indent="0">
              <a:buNone/>
            </a:pPr>
            <a:r>
              <a:rPr lang="pl-PL" dirty="0"/>
              <a:t>-Nieszkodzenie osobie diagnozowanej</a:t>
            </a:r>
          </a:p>
          <a:p>
            <a:pPr marL="0" indent="0">
              <a:buNone/>
            </a:pPr>
            <a:r>
              <a:rPr lang="pl-PL" dirty="0"/>
              <a:t>-Odpowiedzialność za wybór metod, technik i narzędzi badawczych, </a:t>
            </a:r>
          </a:p>
          <a:p>
            <a:pPr marL="0" indent="0">
              <a:buNone/>
            </a:pPr>
            <a:r>
              <a:rPr lang="pl-PL" dirty="0"/>
              <a:t>-Utrzymanie wyników diagnozy w tajemnicy </a:t>
            </a:r>
          </a:p>
          <a:p>
            <a:pPr marL="0" indent="0">
              <a:buNone/>
            </a:pPr>
            <a:r>
              <a:rPr lang="pl-PL" dirty="0"/>
              <a:t>-Sprawiedliwe traktowanie wszystkich badanych</a:t>
            </a:r>
          </a:p>
          <a:p>
            <a:pPr marL="0" indent="0">
              <a:buNone/>
            </a:pPr>
            <a:r>
              <a:rPr lang="pl-PL" b="1" dirty="0"/>
              <a:t>-</a:t>
            </a:r>
            <a:r>
              <a:rPr lang="pl-PL" dirty="0"/>
              <a:t>Dążenie do przeprowadzenie diagnozy pełnej (wszystkich etapów diagnozy + pozytywnej i negatywnej)</a:t>
            </a:r>
          </a:p>
          <a:p>
            <a:pPr marL="0" indent="0">
              <a:buNone/>
            </a:pPr>
            <a:r>
              <a:rPr lang="pl-PL" dirty="0"/>
              <a:t>-Uwzględnienie kontekstu środowiskowego</a:t>
            </a:r>
          </a:p>
          <a:p>
            <a:pPr marL="0" indent="0">
              <a:buNone/>
            </a:pPr>
            <a:endParaRPr lang="pl-PL" b="1" dirty="0"/>
          </a:p>
          <a:p>
            <a:pPr marL="0" indent="0">
              <a:lnSpc>
                <a:spcPct val="150000"/>
              </a:lnSpc>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6612875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a:lnSpc>
                <a:spcPct val="150000"/>
              </a:lnSpc>
              <a:spcAft>
                <a:spcPts val="0"/>
              </a:spcAft>
            </a:pPr>
            <a:r>
              <a:rPr lang="pl-PL" b="1" dirty="0"/>
              <a:t>warunki skutecznych działań diagnostycznych – c.d.:</a:t>
            </a:r>
          </a:p>
          <a:p>
            <a:pPr marL="0" indent="0">
              <a:lnSpc>
                <a:spcPct val="150000"/>
              </a:lnSpc>
              <a:buNone/>
            </a:pPr>
            <a:r>
              <a:rPr lang="pl-PL" b="1" dirty="0"/>
              <a:t>- </a:t>
            </a:r>
            <a:r>
              <a:rPr lang="pl-PL" dirty="0"/>
              <a:t>Warunki fizyczne </a:t>
            </a:r>
            <a:r>
              <a:rPr lang="pl-PL" sz="2000" dirty="0"/>
              <a:t>- pomieszczenie i wyposażenie</a:t>
            </a:r>
          </a:p>
          <a:p>
            <a:pPr marL="0" indent="0">
              <a:lnSpc>
                <a:spcPct val="150000"/>
              </a:lnSpc>
              <a:buNone/>
            </a:pPr>
            <a:r>
              <a:rPr lang="pl-PL" dirty="0"/>
              <a:t>- Warunki psychiczne leżące po stronie dziecka - </a:t>
            </a:r>
            <a:r>
              <a:rPr lang="pl-PL" sz="2000" dirty="0"/>
              <a:t>czynniki pozwalające na zaprezentowanie przez dziecko jego rzeczywistych możliwości</a:t>
            </a:r>
          </a:p>
          <a:p>
            <a:pPr marL="0" indent="0">
              <a:lnSpc>
                <a:spcPct val="150000"/>
              </a:lnSpc>
              <a:buNone/>
            </a:pPr>
            <a:r>
              <a:rPr lang="pl-PL" dirty="0"/>
              <a:t>- Warunki związane z relacjami społecznymi </a:t>
            </a:r>
            <a:r>
              <a:rPr lang="pl-PL" sz="2000" dirty="0"/>
              <a:t>– zapewnienie poczucia bezpieczeństwa oraz utrzymywanie właściwych relacji między diagnostą a dzieckiem podczas całej sytuacji diagnostycznej</a:t>
            </a:r>
          </a:p>
          <a:p>
            <a:pPr marL="0" indent="0">
              <a:lnSpc>
                <a:spcPct val="150000"/>
              </a:lnSpc>
              <a:buNone/>
            </a:pPr>
            <a:r>
              <a:rPr lang="pl-PL" dirty="0"/>
              <a:t>- Kompetencje osoby prowadzącej diagnozę  - </a:t>
            </a:r>
            <a:r>
              <a:rPr lang="pl-PL" sz="2000" dirty="0"/>
              <a:t>tj. wiedza, rozumienie, umiejętności</a:t>
            </a:r>
          </a:p>
          <a:p>
            <a:pPr marL="0" indent="0">
              <a:lnSpc>
                <a:spcPct val="150000"/>
              </a:lnSpc>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5929151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BADANIE DIAGNOSTYCZNE</a:t>
            </a:r>
          </a:p>
          <a:p>
            <a:pPr marL="0" indent="0">
              <a:buNone/>
            </a:pPr>
            <a:endParaRPr lang="pl-PL" dirty="0"/>
          </a:p>
          <a:p>
            <a:pPr marL="0" indent="0">
              <a:buNone/>
            </a:pPr>
            <a:r>
              <a:rPr lang="pl-PL" dirty="0"/>
              <a:t>- Obecność rodziców podczas badania (dot. dzieci do lat 3 lub dzieci z specyficznymi potrzebami rozwojowymi)</a:t>
            </a:r>
          </a:p>
          <a:p>
            <a:pPr marL="0" indent="0">
              <a:buNone/>
            </a:pPr>
            <a:r>
              <a:rPr lang="pl-PL" dirty="0"/>
              <a:t>- Kontakt </a:t>
            </a:r>
          </a:p>
          <a:p>
            <a:pPr marL="0" indent="0">
              <a:buNone/>
            </a:pPr>
            <a:r>
              <a:rPr lang="pl-PL" dirty="0"/>
              <a:t>- Warunki badania</a:t>
            </a:r>
          </a:p>
          <a:p>
            <a:pPr marL="0" indent="0">
              <a:buNone/>
            </a:pPr>
            <a:r>
              <a:rPr lang="pl-PL" dirty="0"/>
              <a:t>- </a:t>
            </a:r>
            <a:r>
              <a:rPr lang="pl-PL" b="1" dirty="0"/>
              <a:t>Realizacja strategii diagnozowania</a:t>
            </a:r>
          </a:p>
          <a:p>
            <a:pPr marL="0" indent="0">
              <a:buNone/>
            </a:pPr>
            <a:r>
              <a:rPr lang="pl-PL" b="1" dirty="0"/>
              <a:t>- </a:t>
            </a:r>
            <a:r>
              <a:rPr lang="pl-PL" dirty="0"/>
              <a:t>Zebranie informacji na temat indywidualnych cech dziecka</a:t>
            </a:r>
          </a:p>
          <a:p>
            <a:pPr marL="0" indent="0">
              <a:buNone/>
            </a:pPr>
            <a:r>
              <a:rPr lang="pl-PL" dirty="0"/>
              <a:t>- Ustalenie kontekstu rozwojowego i relacji dziecko-rodzic</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39531935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42BD465-146C-42C1-9E9E-0446AD6BD9A6}"/>
              </a:ext>
            </a:extLst>
          </p:cNvPr>
          <p:cNvSpPr>
            <a:spLocks noGrp="1"/>
          </p:cNvSpPr>
          <p:nvPr>
            <p:ph type="title"/>
          </p:nvPr>
        </p:nvSpPr>
        <p:spPr>
          <a:xfrm>
            <a:off x="457200" y="0"/>
            <a:ext cx="8229600" cy="1196752"/>
          </a:xfrm>
        </p:spPr>
        <p:txBody>
          <a:bodyPr>
            <a:normAutofit/>
          </a:bodyPr>
          <a:lstStyle/>
          <a:p>
            <a:r>
              <a:rPr lang="pl-PL" sz="3500" b="1" u="sng" dirty="0"/>
              <a:t>Etap właściwego badania diagnostycznego </a:t>
            </a:r>
            <a:endParaRPr lang="pl-PL" sz="3500" dirty="0"/>
          </a:p>
        </p:txBody>
      </p:sp>
      <p:sp>
        <p:nvSpPr>
          <p:cNvPr id="3" name="Symbol zastępczy zawartości 2">
            <a:extLst>
              <a:ext uri="{FF2B5EF4-FFF2-40B4-BE49-F238E27FC236}">
                <a16:creationId xmlns:a16="http://schemas.microsoft.com/office/drawing/2014/main" id="{CD265FBF-8AE8-4627-B574-EA0458D04F55}"/>
              </a:ext>
            </a:extLst>
          </p:cNvPr>
          <p:cNvSpPr>
            <a:spLocks noGrp="1"/>
          </p:cNvSpPr>
          <p:nvPr>
            <p:ph idx="1"/>
          </p:nvPr>
        </p:nvSpPr>
        <p:spPr>
          <a:xfrm>
            <a:off x="457200" y="1412776"/>
            <a:ext cx="8229600" cy="5688632"/>
          </a:xfrm>
        </p:spPr>
        <p:txBody>
          <a:bodyPr>
            <a:normAutofit fontScale="62500" lnSpcReduction="20000"/>
          </a:bodyPr>
          <a:lstStyle/>
          <a:p>
            <a:pPr marL="0" indent="0">
              <a:lnSpc>
                <a:spcPct val="120000"/>
              </a:lnSpc>
              <a:buNone/>
            </a:pPr>
            <a:r>
              <a:rPr lang="pl-PL" sz="3800" b="1" u="sng" dirty="0"/>
              <a:t>Strategia diagnozowania powinna uwzględniać:</a:t>
            </a:r>
          </a:p>
          <a:p>
            <a:pPr marL="0" indent="0">
              <a:lnSpc>
                <a:spcPct val="120000"/>
              </a:lnSpc>
              <a:buNone/>
            </a:pPr>
            <a:endParaRPr lang="pl-PL" sz="2900" b="1" u="sng" dirty="0"/>
          </a:p>
          <a:p>
            <a:pPr marL="0" indent="0">
              <a:lnSpc>
                <a:spcPct val="120000"/>
              </a:lnSpc>
              <a:buNone/>
            </a:pPr>
            <a:r>
              <a:rPr lang="pl-PL" sz="3500" dirty="0"/>
              <a:t>• zakres badania - </a:t>
            </a:r>
            <a:r>
              <a:rPr lang="pl-PL" sz="3000" dirty="0"/>
              <a:t>pozwalający odpowiedzieć na pytanie diagnostyczne,</a:t>
            </a:r>
            <a:br>
              <a:rPr lang="pl-PL" sz="3500" dirty="0"/>
            </a:br>
            <a:r>
              <a:rPr lang="pl-PL" sz="3500" dirty="0"/>
              <a:t>• zastosowane metody i kolejność doboru narzędzi diagnostycznych, </a:t>
            </a:r>
          </a:p>
          <a:p>
            <a:pPr marL="0" indent="0">
              <a:lnSpc>
                <a:spcPct val="120000"/>
              </a:lnSpc>
              <a:buNone/>
            </a:pPr>
            <a:r>
              <a:rPr lang="pl-PL" sz="3500" dirty="0"/>
              <a:t>• konieczność wykonania innych badań (poza psychologicznymi), </a:t>
            </a:r>
            <a:r>
              <a:rPr lang="pl-PL" sz="3000" dirty="0"/>
              <a:t>np. lekarskich, pedagogicznych, logopedycznych itp.,</a:t>
            </a:r>
          </a:p>
          <a:p>
            <a:pPr marL="0" indent="0">
              <a:lnSpc>
                <a:spcPct val="120000"/>
              </a:lnSpc>
              <a:buNone/>
            </a:pPr>
            <a:r>
              <a:rPr lang="pl-PL" sz="3500" dirty="0"/>
              <a:t>• potrzebę objęcie procesem diagnozowania inne osoby poza dzieckiem </a:t>
            </a:r>
            <a:r>
              <a:rPr lang="pl-PL" sz="3000" dirty="0"/>
              <a:t>(np. rodzeństwo, rodzice, osoby opiekujące się dzieckiem),</a:t>
            </a:r>
            <a:br>
              <a:rPr lang="pl-PL" sz="3500" dirty="0"/>
            </a:br>
            <a:r>
              <a:rPr lang="pl-PL" sz="3500" dirty="0"/>
              <a:t>• traktowanie diagnozy jako procesu (uwzględnienie wszystkich etapów diagnozowania, </a:t>
            </a:r>
            <a:r>
              <a:rPr lang="pl-PL" sz="3000" dirty="0"/>
              <a:t>co oznacza niejednokrotne spotkanie z dzieckiem),</a:t>
            </a:r>
            <a:br>
              <a:rPr lang="pl-PL" sz="3500" dirty="0"/>
            </a:br>
            <a:r>
              <a:rPr lang="pl-PL" sz="3500" dirty="0"/>
              <a:t>• sposób integrowania danych o dziecku tak, by możliwe było sformułowanie diagnozy </a:t>
            </a:r>
            <a:r>
              <a:rPr lang="pl-PL" sz="3500" b="1" i="1" dirty="0"/>
              <a:t>pozytywnej i negatywnej </a:t>
            </a:r>
            <a:r>
              <a:rPr lang="pl-PL" sz="3500" i="1" dirty="0"/>
              <a:t>oraz </a:t>
            </a:r>
            <a:r>
              <a:rPr lang="pl-PL" sz="3500" b="1" i="1" dirty="0"/>
              <a:t>funkcjonalnej i psychospołecznej</a:t>
            </a:r>
            <a:r>
              <a:rPr lang="pl-PL" sz="3500" b="1" dirty="0"/>
              <a:t>.</a:t>
            </a:r>
          </a:p>
          <a:p>
            <a:endParaRPr lang="pl-PL" dirty="0"/>
          </a:p>
        </p:txBody>
      </p:sp>
    </p:spTree>
    <p:extLst>
      <p:ext uri="{BB962C8B-B14F-4D97-AF65-F5344CB8AC3E}">
        <p14:creationId xmlns:p14="http://schemas.microsoft.com/office/powerpoint/2010/main" val="41008371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BADANIE DIAGNOSTYCZNE</a:t>
            </a:r>
          </a:p>
          <a:p>
            <a:pPr marL="0" indent="0">
              <a:buNone/>
            </a:pPr>
            <a:endParaRPr lang="pl-PL" dirty="0"/>
          </a:p>
          <a:p>
            <a:pPr marL="0" indent="0">
              <a:buNone/>
            </a:pPr>
            <a:r>
              <a:rPr lang="pl-PL" dirty="0"/>
              <a:t>- Obecność rodziców podczas badania (dot. dzieci do lat 3 lub dzieci z specyficznymi potrzebami rozwojowymi)</a:t>
            </a:r>
          </a:p>
          <a:p>
            <a:pPr marL="0" indent="0">
              <a:buNone/>
            </a:pPr>
            <a:r>
              <a:rPr lang="pl-PL" dirty="0"/>
              <a:t>- Kontakt </a:t>
            </a:r>
          </a:p>
          <a:p>
            <a:pPr marL="0" indent="0">
              <a:buNone/>
            </a:pPr>
            <a:r>
              <a:rPr lang="pl-PL" dirty="0"/>
              <a:t>- Warunki badania</a:t>
            </a:r>
          </a:p>
          <a:p>
            <a:pPr marL="0" indent="0">
              <a:buNone/>
            </a:pPr>
            <a:r>
              <a:rPr lang="pl-PL" dirty="0"/>
              <a:t>- Realizacja strategii diagnozowania</a:t>
            </a:r>
          </a:p>
          <a:p>
            <a:pPr marL="0" indent="0">
              <a:buNone/>
            </a:pPr>
            <a:r>
              <a:rPr lang="pl-PL" dirty="0"/>
              <a:t>- </a:t>
            </a:r>
            <a:r>
              <a:rPr lang="pl-PL" b="1" dirty="0"/>
              <a:t>Zebranie informacji na temat indywidualnych cech dziecka</a:t>
            </a:r>
          </a:p>
          <a:p>
            <a:pPr marL="0" indent="0">
              <a:buNone/>
            </a:pPr>
            <a:r>
              <a:rPr lang="pl-PL" b="1" dirty="0"/>
              <a:t>- Ustalenie kontekstu rozwojowego i relacji dziecko-rodzic</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38422248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4"/>
            <a:ext cx="9144000" cy="5987541"/>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marL="0" indent="0">
              <a:buNone/>
            </a:pPr>
            <a:r>
              <a:rPr lang="pl-PL" sz="3000" u="sng" dirty="0"/>
              <a:t>Ocena diagnostyczna składa się z</a:t>
            </a:r>
            <a:r>
              <a:rPr lang="pl-PL" sz="3000" dirty="0"/>
              <a:t>:</a:t>
            </a:r>
          </a:p>
          <a:p>
            <a:r>
              <a:rPr lang="pl-PL" dirty="0"/>
              <a:t> Wywiadu rozwojowego z rodzicem / rodzicami ( on-line </a:t>
            </a:r>
            <a:r>
              <a:rPr lang="pl-PL" b="1" dirty="0" err="1"/>
              <a:t>www:ksiegarnia.difin.pl</a:t>
            </a:r>
            <a:r>
              <a:rPr lang="pl-PL" b="1" dirty="0"/>
              <a:t>/strona/</a:t>
            </a:r>
            <a:r>
              <a:rPr lang="pl-PL" b="1" dirty="0" err="1"/>
              <a:t>materialy</a:t>
            </a:r>
            <a:r>
              <a:rPr lang="pl-PL" b="1" dirty="0"/>
              <a:t>-inne</a:t>
            </a:r>
            <a:r>
              <a:rPr lang="pl-PL" dirty="0"/>
              <a:t>  )</a:t>
            </a:r>
          </a:p>
          <a:p>
            <a:r>
              <a:rPr lang="pl-PL" dirty="0"/>
              <a:t>Bezpośredniej obserwacji funkcjonowania dziecka we wszystkich sferach w tym: rozwoju ruchowego, poznawczego, mowy, ekspresji emocji, funkcjonowania społecznego itp. </a:t>
            </a:r>
          </a:p>
          <a:p>
            <a:r>
              <a:rPr lang="pl-PL" dirty="0"/>
              <a:t>Oceny reaktywności i przetwarzania sensorycznego, </a:t>
            </a:r>
            <a:r>
              <a:rPr lang="pl-PL" sz="2400" dirty="0"/>
              <a:t>napięcia ruchowego i zdolności do planowania ruchowego oraz regulacji procesów uwagi i aktywności, snu i czuwania itp..</a:t>
            </a:r>
          </a:p>
          <a:p>
            <a:r>
              <a:rPr lang="pl-PL" dirty="0"/>
              <a:t>Bezpośredniej obserwacji funkcjonowania jego rodziny </a:t>
            </a:r>
            <a:r>
              <a:rPr lang="pl-PL" sz="2000" dirty="0"/>
              <a:t>– np.:  relacji opiekun-dziecko, wzorców interakcji, dynamiki opieki rodzicielskiej</a:t>
            </a:r>
          </a:p>
          <a:p>
            <a:r>
              <a:rPr lang="pl-PL" sz="2800" b="1" dirty="0">
                <a:latin typeface="Calibri Light" panose="020F0302020204030204" pitchFamily="34" charset="0"/>
              </a:rPr>
              <a:t>Pełna diagnoza wymaga 3-5 sesji po 45 minut lub dłuższych</a:t>
            </a:r>
            <a:endParaRPr lang="pl-PL" dirty="0"/>
          </a:p>
          <a:p>
            <a:pPr marL="0" indent="0">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190962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mph" presetSubtype="0" fill="hold" nodeType="clickEffect">
                                  <p:stCondLst>
                                    <p:cond delay="0"/>
                                  </p:stCondLst>
                                  <p:childTnLst>
                                    <p:anim calcmode="discrete" valueType="str">
                                      <p:cBhvr override="childStyle">
                                        <p:cTn id="6" dur="2000" fill="hold"/>
                                        <p:tgtEl>
                                          <p:spTgt spid="5">
                                            <p:txEl>
                                              <p:pRg st="1" end="1"/>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7" presetID="10" presetClass="emph" presetSubtype="0" fill="hold" nodeType="withEffect">
                                  <p:stCondLst>
                                    <p:cond delay="0"/>
                                  </p:stCondLst>
                                  <p:childTnLst>
                                    <p:anim calcmode="discrete" valueType="str">
                                      <p:cBhvr override="childStyle">
                                        <p:cTn id="8" dur="2000" fill="hold"/>
                                        <p:tgtEl>
                                          <p:spTgt spid="5">
                                            <p:txEl>
                                              <p:pRg st="2" end="2"/>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9" presetID="10" presetClass="emph" presetSubtype="0" fill="hold" nodeType="withEffect">
                                  <p:stCondLst>
                                    <p:cond delay="0"/>
                                  </p:stCondLst>
                                  <p:childTnLst>
                                    <p:anim calcmode="discrete" valueType="str">
                                      <p:cBhvr override="childStyle">
                                        <p:cTn id="10" dur="2000" fill="hold"/>
                                        <p:tgtEl>
                                          <p:spTgt spid="5">
                                            <p:txEl>
                                              <p:pRg st="3" end="3"/>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11" presetID="10" presetClass="emph" presetSubtype="0" fill="hold" nodeType="withEffect">
                                  <p:stCondLst>
                                    <p:cond delay="0"/>
                                  </p:stCondLst>
                                  <p:childTnLst>
                                    <p:anim calcmode="discrete" valueType="str">
                                      <p:cBhvr override="childStyle">
                                        <p:cTn id="12" dur="2000" fill="hold"/>
                                        <p:tgtEl>
                                          <p:spTgt spid="5">
                                            <p:txEl>
                                              <p:pRg st="5" end="5"/>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13" presetID="10" presetClass="emph" presetSubtype="0" fill="hold" nodeType="withEffect">
                                  <p:stCondLst>
                                    <p:cond delay="0"/>
                                  </p:stCondLst>
                                  <p:childTnLst>
                                    <p:anim calcmode="discrete" valueType="str">
                                      <p:cBhvr override="childStyle">
                                        <p:cTn id="14" dur="2000" fill="hold"/>
                                        <p:tgtEl>
                                          <p:spTgt spid="5">
                                            <p:txEl>
                                              <p:pRg st="4" end="4"/>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75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75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4"/>
            <a:ext cx="9144000" cy="5987541"/>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marL="0" indent="0">
              <a:buNone/>
            </a:pPr>
            <a:r>
              <a:rPr lang="pl-PL" sz="3000" u="sng" dirty="0"/>
              <a:t>Ocena diagnostyczna składa się z</a:t>
            </a:r>
            <a:r>
              <a:rPr lang="pl-PL" sz="3000" dirty="0"/>
              <a:t>:</a:t>
            </a:r>
          </a:p>
          <a:p>
            <a:r>
              <a:rPr lang="pl-PL" dirty="0"/>
              <a:t> </a:t>
            </a:r>
            <a:r>
              <a:rPr lang="pl-PL" dirty="0">
                <a:solidFill>
                  <a:srgbClr val="FF0000"/>
                </a:solidFill>
              </a:rPr>
              <a:t>Wywiadu rozwojowego z rodzicem / rodzicami ( on-line </a:t>
            </a:r>
            <a:r>
              <a:rPr lang="pl-PL" b="1" dirty="0" err="1">
                <a:solidFill>
                  <a:srgbClr val="FF0000"/>
                </a:solidFill>
              </a:rPr>
              <a:t>www:ksiegarnia.difin.pl</a:t>
            </a:r>
            <a:r>
              <a:rPr lang="pl-PL" b="1" dirty="0">
                <a:solidFill>
                  <a:srgbClr val="FF0000"/>
                </a:solidFill>
              </a:rPr>
              <a:t>/strona/</a:t>
            </a:r>
            <a:r>
              <a:rPr lang="pl-PL" b="1" dirty="0" err="1">
                <a:solidFill>
                  <a:srgbClr val="FF0000"/>
                </a:solidFill>
              </a:rPr>
              <a:t>materialy</a:t>
            </a:r>
            <a:r>
              <a:rPr lang="pl-PL" b="1" dirty="0">
                <a:solidFill>
                  <a:srgbClr val="FF0000"/>
                </a:solidFill>
              </a:rPr>
              <a:t>-inne</a:t>
            </a:r>
            <a:r>
              <a:rPr lang="pl-PL" dirty="0">
                <a:solidFill>
                  <a:srgbClr val="FF0000"/>
                </a:solidFill>
              </a:rPr>
              <a:t>  )</a:t>
            </a:r>
          </a:p>
          <a:p>
            <a:r>
              <a:rPr lang="pl-PL" dirty="0"/>
              <a:t>Bezpośredniej obserwacji funkcjonowania dziecka we wszystkich sferach w tym: rozwoju ruchowego, poznawczego, mowy, ekspresji emocji, funkcjonowania społecznego itp. </a:t>
            </a:r>
          </a:p>
          <a:p>
            <a:r>
              <a:rPr lang="pl-PL" dirty="0"/>
              <a:t>Dodatkowo oceny reaktywności i przetwarzania sensorycznego, </a:t>
            </a:r>
            <a:r>
              <a:rPr lang="pl-PL" sz="2400" dirty="0"/>
              <a:t>napięcia ruchowego i zdolności do planowania ruchowego oraz regulacji procesów uwagi i aktywności, snu i czuwania itp..</a:t>
            </a:r>
          </a:p>
          <a:p>
            <a:r>
              <a:rPr lang="pl-PL" dirty="0"/>
              <a:t>Bezpośredniej obserwacji funkcjonowania jego rodziny </a:t>
            </a:r>
            <a:r>
              <a:rPr lang="pl-PL" sz="2000" dirty="0"/>
              <a:t>– np.:  relacji opiekun-dziecko, wzorców interakcji, dynamiki opieki rodzicielskiej</a:t>
            </a:r>
          </a:p>
          <a:p>
            <a:r>
              <a:rPr lang="pl-PL" sz="2800" b="1" dirty="0">
                <a:latin typeface="Calibri Light" panose="020F0302020204030204" pitchFamily="34" charset="0"/>
              </a:rPr>
              <a:t>Pełna diagnoza wymaga 3-5 sesji po 45 minut lub dłuższych</a:t>
            </a:r>
            <a:endParaRPr lang="pl-PL" dirty="0"/>
          </a:p>
          <a:p>
            <a:pPr marL="0" indent="0">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144516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mph" presetSubtype="0" fill="hold" nodeType="clickEffect">
                                  <p:stCondLst>
                                    <p:cond delay="0"/>
                                  </p:stCondLst>
                                  <p:childTnLst>
                                    <p:anim calcmode="discrete" valueType="str">
                                      <p:cBhvr override="childStyle">
                                        <p:cTn id="6" dur="2000" fill="hold"/>
                                        <p:tgtEl>
                                          <p:spTgt spid="5">
                                            <p:txEl>
                                              <p:pRg st="1" end="1"/>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7" presetID="10" presetClass="emph" presetSubtype="0" fill="hold" nodeType="withEffect">
                                  <p:stCondLst>
                                    <p:cond delay="0"/>
                                  </p:stCondLst>
                                  <p:childTnLst>
                                    <p:anim calcmode="discrete" valueType="str">
                                      <p:cBhvr override="childStyle">
                                        <p:cTn id="8" dur="2000" fill="hold"/>
                                        <p:tgtEl>
                                          <p:spTgt spid="5">
                                            <p:txEl>
                                              <p:pRg st="2" end="2"/>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9" presetID="10" presetClass="emph" presetSubtype="0" fill="hold" nodeType="withEffect">
                                  <p:stCondLst>
                                    <p:cond delay="0"/>
                                  </p:stCondLst>
                                  <p:childTnLst>
                                    <p:anim calcmode="discrete" valueType="str">
                                      <p:cBhvr override="childStyle">
                                        <p:cTn id="10" dur="2000" fill="hold"/>
                                        <p:tgtEl>
                                          <p:spTgt spid="5">
                                            <p:txEl>
                                              <p:pRg st="3" end="3"/>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11" presetID="10" presetClass="emph" presetSubtype="0" fill="hold" nodeType="withEffect">
                                  <p:stCondLst>
                                    <p:cond delay="0"/>
                                  </p:stCondLst>
                                  <p:childTnLst>
                                    <p:anim calcmode="discrete" valueType="str">
                                      <p:cBhvr override="childStyle">
                                        <p:cTn id="12" dur="2000" fill="hold"/>
                                        <p:tgtEl>
                                          <p:spTgt spid="5">
                                            <p:txEl>
                                              <p:pRg st="5" end="5"/>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par>
                                <p:cTn id="13" presetID="10" presetClass="emph" presetSubtype="0" fill="hold" nodeType="withEffect">
                                  <p:stCondLst>
                                    <p:cond delay="0"/>
                                  </p:stCondLst>
                                  <p:childTnLst>
                                    <p:anim calcmode="discrete" valueType="str">
                                      <p:cBhvr override="childStyle">
                                        <p:cTn id="14" dur="2000" fill="hold"/>
                                        <p:tgtEl>
                                          <p:spTgt spid="5">
                                            <p:txEl>
                                              <p:pRg st="4" end="4"/>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75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75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4"/>
            <a:ext cx="9144000" cy="5987541"/>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pPr marL="0" indent="0">
              <a:buNone/>
            </a:pPr>
            <a:r>
              <a:rPr lang="pl-PL" sz="3000" u="sng" dirty="0"/>
              <a:t>Ocena diagnostyczna składa się z</a:t>
            </a:r>
            <a:r>
              <a:rPr lang="pl-PL" sz="3000" dirty="0"/>
              <a:t>:</a:t>
            </a:r>
          </a:p>
          <a:p>
            <a:r>
              <a:rPr lang="pl-PL" dirty="0"/>
              <a:t> Wywiadu rozwojowego z rodzicem / rodzicami ( on-line </a:t>
            </a:r>
            <a:r>
              <a:rPr lang="pl-PL" b="1" dirty="0" err="1"/>
              <a:t>www:ksiegarnia.difin.pl</a:t>
            </a:r>
            <a:r>
              <a:rPr lang="pl-PL" b="1" dirty="0"/>
              <a:t>/strona/</a:t>
            </a:r>
            <a:r>
              <a:rPr lang="pl-PL" b="1" dirty="0" err="1"/>
              <a:t>materialy</a:t>
            </a:r>
            <a:r>
              <a:rPr lang="pl-PL" b="1" dirty="0"/>
              <a:t>-inne</a:t>
            </a:r>
            <a:r>
              <a:rPr lang="pl-PL" dirty="0"/>
              <a:t>  )</a:t>
            </a:r>
          </a:p>
          <a:p>
            <a:r>
              <a:rPr lang="pl-PL" dirty="0">
                <a:solidFill>
                  <a:srgbClr val="FF0000"/>
                </a:solidFill>
              </a:rPr>
              <a:t>Bezpośredniej obserwacji funkcjonowania dziecka we wszystkich sferach w tym: rozwoju ruchowego, poznawczego, mowy, ekspresji emocji, funkcjonowania społecznego itp. </a:t>
            </a:r>
          </a:p>
          <a:p>
            <a:r>
              <a:rPr lang="pl-PL" dirty="0">
                <a:solidFill>
                  <a:srgbClr val="FF0000"/>
                </a:solidFill>
              </a:rPr>
              <a:t>Dodatkowo oceny reaktywności i przetwarzania sensorycznego, </a:t>
            </a:r>
            <a:r>
              <a:rPr lang="pl-PL" sz="2400" dirty="0">
                <a:solidFill>
                  <a:srgbClr val="FF0000"/>
                </a:solidFill>
              </a:rPr>
              <a:t>napięcia ruchowego, zdolności do planowania ruchowego oraz regulacji procesów uwagi i aktywności, snu </a:t>
            </a:r>
            <a:br>
              <a:rPr lang="pl-PL" sz="2400" dirty="0">
                <a:solidFill>
                  <a:srgbClr val="FF0000"/>
                </a:solidFill>
              </a:rPr>
            </a:br>
            <a:r>
              <a:rPr lang="pl-PL" sz="2400" dirty="0">
                <a:solidFill>
                  <a:srgbClr val="FF0000"/>
                </a:solidFill>
              </a:rPr>
              <a:t>i czuwania itp..</a:t>
            </a:r>
          </a:p>
          <a:p>
            <a:r>
              <a:rPr lang="pl-PL" dirty="0">
                <a:solidFill>
                  <a:srgbClr val="FF0000"/>
                </a:solidFill>
              </a:rPr>
              <a:t>Bezpośredniej obserwacji funkcjonowania jego rodziny </a:t>
            </a:r>
            <a:r>
              <a:rPr lang="pl-PL" sz="2000" dirty="0">
                <a:solidFill>
                  <a:srgbClr val="FF0000"/>
                </a:solidFill>
              </a:rPr>
              <a:t>– np.:  relacji opiekun-dziecko, wzorców interakcji, dynamiki opieki rodzicielskiej</a:t>
            </a:r>
          </a:p>
          <a:p>
            <a:r>
              <a:rPr lang="pl-PL" sz="2800" b="1" dirty="0">
                <a:latin typeface="Calibri Light" panose="020F0302020204030204" pitchFamily="34" charset="0"/>
              </a:rPr>
              <a:t>Pełna diagnoza wymaga 3-5 sesji po 45 minut lub dłuższych</a:t>
            </a:r>
            <a:endParaRPr lang="pl-PL" dirty="0"/>
          </a:p>
          <a:p>
            <a:pPr marL="0" indent="0">
              <a:buNone/>
            </a:pPr>
            <a:endParaRPr lang="pl-PL"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właściwego badania diagnostycznego</a:t>
            </a:r>
            <a:endParaRPr lang="pl-PL" sz="4000" b="1" dirty="0"/>
          </a:p>
        </p:txBody>
      </p:sp>
    </p:spTree>
    <p:extLst>
      <p:ext uri="{BB962C8B-B14F-4D97-AF65-F5344CB8AC3E}">
        <p14:creationId xmlns:p14="http://schemas.microsoft.com/office/powerpoint/2010/main" val="15845366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F09B5A1-ED33-40C9-A16A-22CB6AF4B52B}"/>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id="{3EF901BF-0D81-4129-8356-4F25E3F0CA7E}"/>
              </a:ext>
            </a:extLst>
          </p:cNvPr>
          <p:cNvSpPr>
            <a:spLocks noGrp="1"/>
          </p:cNvSpPr>
          <p:nvPr>
            <p:ph idx="1"/>
          </p:nvPr>
        </p:nvSpPr>
        <p:spPr/>
        <p:txBody>
          <a:bodyPr/>
          <a:lstStyle/>
          <a:p>
            <a:endParaRPr lang="pl-PL"/>
          </a:p>
        </p:txBody>
      </p:sp>
    </p:spTree>
    <p:extLst>
      <p:ext uri="{BB962C8B-B14F-4D97-AF65-F5344CB8AC3E}">
        <p14:creationId xmlns:p14="http://schemas.microsoft.com/office/powerpoint/2010/main" val="3758226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WYJAŚNIANIE przyczyn </a:t>
            </a:r>
          </a:p>
          <a:p>
            <a:pPr marL="0" indent="0">
              <a:buNone/>
            </a:pPr>
            <a:r>
              <a:rPr lang="pl-PL" dirty="0"/>
              <a:t>- w kontekście cech indywidualnych </a:t>
            </a:r>
          </a:p>
          <a:p>
            <a:pPr marL="0" indent="0">
              <a:buNone/>
            </a:pPr>
            <a:r>
              <a:rPr lang="pl-PL" dirty="0"/>
              <a:t>- w kontekście oddziaływań środowiskowych</a:t>
            </a:r>
          </a:p>
          <a:p>
            <a:pPr marL="0" indent="0">
              <a:buNone/>
            </a:pPr>
            <a:r>
              <a:rPr lang="pl-PL" dirty="0"/>
              <a:t> </a:t>
            </a:r>
          </a:p>
          <a:p>
            <a:r>
              <a:rPr lang="pl-PL" dirty="0"/>
              <a:t>OPRACOWANIE WYNIKÓW DIAGNOZY i OPINIOWANIE</a:t>
            </a:r>
          </a:p>
          <a:p>
            <a:pPr marL="0" indent="0">
              <a:buNone/>
            </a:pPr>
            <a:r>
              <a:rPr lang="pl-PL" sz="2400" dirty="0"/>
              <a:t>- integracja danych ilościowych i jakościowych</a:t>
            </a:r>
          </a:p>
          <a:p>
            <a:pPr marL="0" indent="0">
              <a:buNone/>
            </a:pPr>
            <a:r>
              <a:rPr lang="pl-PL" sz="2400" dirty="0"/>
              <a:t>- scalenie informacji z różnych źródeł</a:t>
            </a:r>
          </a:p>
          <a:p>
            <a:pPr marL="0" indent="0">
              <a:buNone/>
            </a:pPr>
            <a:r>
              <a:rPr lang="pl-PL" sz="2400" dirty="0"/>
              <a:t>- odpowiedź na pytania diagnostyczne</a:t>
            </a:r>
          </a:p>
          <a:p>
            <a:pPr marL="0" indent="0">
              <a:buNone/>
            </a:pPr>
            <a:r>
              <a:rPr lang="pl-PL" sz="2400" dirty="0"/>
              <a:t>- rozpoznanie sfer aktualnego rozwoju</a:t>
            </a:r>
          </a:p>
          <a:p>
            <a:pPr marL="0" indent="0">
              <a:buNone/>
            </a:pPr>
            <a:r>
              <a:rPr lang="pl-PL" sz="2400" dirty="0"/>
              <a:t>- wskazanie sfer najbliższego rozwoju </a:t>
            </a:r>
          </a:p>
          <a:p>
            <a:pPr marL="0" indent="0">
              <a:buNone/>
            </a:pPr>
            <a:r>
              <a:rPr lang="pl-PL" sz="2400" dirty="0"/>
              <a:t>- informacje zwrotne dla odbiorców opinii/orzeczenia</a:t>
            </a:r>
          </a:p>
          <a:p>
            <a:pPr marL="0" indent="0">
              <a:buNone/>
            </a:pPr>
            <a:r>
              <a:rPr lang="pl-PL" sz="2400" dirty="0"/>
              <a:t>- przechowywanie dokumentacji</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12000827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908720"/>
            <a:ext cx="9144000" cy="5949281"/>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b="1" dirty="0"/>
              <a:t>WYJAŚNIANIE przyczyn :</a:t>
            </a:r>
          </a:p>
          <a:p>
            <a:pPr>
              <a:buFontTx/>
              <a:buChar char="-"/>
            </a:pPr>
            <a:r>
              <a:rPr lang="pl-PL" sz="2200" u="sng" dirty="0"/>
              <a:t>w kontekście cech indywidualnych </a:t>
            </a:r>
          </a:p>
          <a:p>
            <a:pPr lvl="1">
              <a:buFontTx/>
              <a:buChar char="-"/>
            </a:pPr>
            <a:r>
              <a:rPr lang="pl-PL" sz="2000" dirty="0"/>
              <a:t>płeć</a:t>
            </a:r>
          </a:p>
          <a:p>
            <a:pPr lvl="1">
              <a:buFontTx/>
              <a:buChar char="-"/>
            </a:pPr>
            <a:r>
              <a:rPr lang="pl-PL" sz="2000" dirty="0"/>
              <a:t>ogólny stan zdrowia</a:t>
            </a:r>
          </a:p>
          <a:p>
            <a:pPr lvl="1">
              <a:buFontTx/>
              <a:buChar char="-"/>
            </a:pPr>
            <a:r>
              <a:rPr lang="pl-PL" sz="2000" dirty="0"/>
              <a:t>temperament</a:t>
            </a:r>
          </a:p>
          <a:p>
            <a:pPr lvl="1">
              <a:buFontTx/>
              <a:buChar char="-"/>
            </a:pPr>
            <a:r>
              <a:rPr lang="pl-PL" sz="2000" dirty="0"/>
              <a:t>odporność psychiczna </a:t>
            </a:r>
          </a:p>
          <a:p>
            <a:pPr lvl="1">
              <a:buFontTx/>
              <a:buChar char="-"/>
            </a:pPr>
            <a:r>
              <a:rPr lang="pl-PL" sz="2000" dirty="0"/>
              <a:t>aktywność własna jednostki</a:t>
            </a:r>
            <a:endParaRPr lang="pl-PL" dirty="0"/>
          </a:p>
          <a:p>
            <a:pPr marL="0" indent="0">
              <a:buNone/>
            </a:pPr>
            <a:r>
              <a:rPr lang="pl-PL" sz="2200" dirty="0"/>
              <a:t>- </a:t>
            </a:r>
            <a:r>
              <a:rPr lang="pl-PL" sz="2200" u="sng" dirty="0"/>
              <a:t>w kontekście oddziaływań środowiskowych</a:t>
            </a:r>
            <a:endParaRPr lang="pl-PL" dirty="0"/>
          </a:p>
          <a:p>
            <a:pPr lvl="1">
              <a:buFontTx/>
              <a:buChar char="-"/>
            </a:pPr>
            <a:r>
              <a:rPr lang="pl-PL" sz="2000" dirty="0"/>
              <a:t>wykształcenie rodziców i sytuacja rodziny (ekon., lokalowa, ilość dzieci w rodzinie)</a:t>
            </a:r>
          </a:p>
          <a:p>
            <a:pPr lvl="1">
              <a:buFontTx/>
              <a:buChar char="-"/>
            </a:pPr>
            <a:r>
              <a:rPr lang="pl-PL" sz="2000" dirty="0"/>
              <a:t>uczęszczanie do żłobka/przedszkola (lub </a:t>
            </a:r>
            <a:r>
              <a:rPr lang="pl-PL" sz="2000" dirty="0" err="1"/>
              <a:t>osob</a:t>
            </a:r>
            <a:r>
              <a:rPr lang="pl-PL" sz="2000" dirty="0"/>
              <a:t>. </a:t>
            </a:r>
            <a:r>
              <a:rPr lang="pl-PL" sz="2000" dirty="0" err="1"/>
              <a:t>opiek</a:t>
            </a:r>
            <a:r>
              <a:rPr lang="pl-PL" sz="2000" dirty="0"/>
              <a:t>.)</a:t>
            </a:r>
          </a:p>
          <a:p>
            <a:pPr lvl="1">
              <a:buFontTx/>
              <a:buChar char="-"/>
            </a:pPr>
            <a:r>
              <a:rPr lang="pl-PL" sz="2000" dirty="0"/>
              <a:t>krytyczne wydarzenia życiowe </a:t>
            </a:r>
          </a:p>
          <a:p>
            <a:pPr lvl="1">
              <a:buFontTx/>
              <a:buChar char="-"/>
            </a:pPr>
            <a:r>
              <a:rPr lang="pl-PL" sz="2000" dirty="0"/>
              <a:t>oczekiwania społeczne</a:t>
            </a:r>
          </a:p>
          <a:p>
            <a:pPr marL="27432" indent="0">
              <a:buNone/>
            </a:pPr>
            <a:r>
              <a:rPr lang="pl-PL" sz="2200" u="sng" dirty="0"/>
              <a:t>+ zależności między zasobami dziecka a </a:t>
            </a:r>
            <a:r>
              <a:rPr lang="pl-PL" sz="2200" u="sng" dirty="0" err="1"/>
              <a:t>warukami</a:t>
            </a:r>
            <a:r>
              <a:rPr lang="pl-PL" sz="2200" u="sng" dirty="0"/>
              <a:t> ochronnymi lub zakłócającymi rozwój)</a:t>
            </a:r>
            <a:endParaRPr lang="pl-PL" sz="2200" dirty="0"/>
          </a:p>
          <a:p>
            <a:pPr lvl="1">
              <a:buFontTx/>
              <a:buChar char="-"/>
            </a:pPr>
            <a:endParaRPr lang="pl-PL" sz="2000"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315416"/>
            <a:ext cx="8948990" cy="1296144"/>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758184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r>
              <a:rPr lang="pl-PL" dirty="0"/>
              <a:t> </a:t>
            </a:r>
          </a:p>
          <a:p>
            <a:r>
              <a:rPr lang="pl-PL" sz="2400" b="1" dirty="0"/>
              <a:t>OPRACOWANIE WYNIKÓW DIAGNOZY</a:t>
            </a:r>
          </a:p>
          <a:p>
            <a:pPr marL="0" indent="0">
              <a:buNone/>
            </a:pPr>
            <a:endParaRPr lang="pl-PL" sz="2400" b="1" dirty="0"/>
          </a:p>
          <a:p>
            <a:pPr marL="0" indent="0">
              <a:buNone/>
            </a:pPr>
            <a:r>
              <a:rPr lang="pl-PL" dirty="0"/>
              <a:t>- integracja danych ilościowych i jakościowych</a:t>
            </a:r>
          </a:p>
          <a:p>
            <a:pPr marL="0" indent="0">
              <a:buNone/>
            </a:pPr>
            <a:r>
              <a:rPr lang="pl-PL" dirty="0"/>
              <a:t>- scalenie informacji z różnych źródeł</a:t>
            </a:r>
          </a:p>
          <a:p>
            <a:pPr marL="0" indent="0">
              <a:buNone/>
            </a:pPr>
            <a:r>
              <a:rPr lang="pl-PL" dirty="0"/>
              <a:t>- odpowiedź na pytania diagnostyczne:</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14603083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r>
              <a:rPr lang="pl-PL" dirty="0"/>
              <a:t> </a:t>
            </a:r>
          </a:p>
          <a:p>
            <a:r>
              <a:rPr lang="pl-PL" sz="2400" b="1" dirty="0"/>
              <a:t>OPRACOWANIE WYNIKÓW DIAGNOZY </a:t>
            </a:r>
          </a:p>
          <a:p>
            <a:pPr marL="0" indent="0">
              <a:buNone/>
            </a:pPr>
            <a:endParaRPr lang="pl-PL" sz="2400" b="1" dirty="0"/>
          </a:p>
          <a:p>
            <a:pPr marL="0" indent="0">
              <a:buNone/>
            </a:pPr>
            <a:r>
              <a:rPr lang="pl-PL" dirty="0"/>
              <a:t>- integracja danych ilościowych i jakościowych</a:t>
            </a:r>
          </a:p>
          <a:p>
            <a:pPr marL="0" indent="0">
              <a:buNone/>
            </a:pPr>
            <a:r>
              <a:rPr lang="pl-PL" dirty="0"/>
              <a:t>- scalenie informacji z różnych źródeł</a:t>
            </a:r>
          </a:p>
          <a:p>
            <a:pPr>
              <a:buFontTx/>
              <a:buChar char="-"/>
            </a:pPr>
            <a:r>
              <a:rPr lang="pl-PL" dirty="0"/>
              <a:t>odpowiedź na pytania diagnostyczne:</a:t>
            </a:r>
          </a:p>
          <a:p>
            <a:pPr marL="0" indent="0">
              <a:buNone/>
            </a:pPr>
            <a:endParaRPr lang="pl-PL" dirty="0"/>
          </a:p>
          <a:p>
            <a:r>
              <a:rPr lang="pl-PL" sz="2000" dirty="0"/>
              <a:t>Jaki jest aktualny rozwój konkretnego dziecka i dlaczego właśnie taki?</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21166038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r>
              <a:rPr lang="pl-PL" dirty="0"/>
              <a:t> </a:t>
            </a:r>
          </a:p>
          <a:p>
            <a:r>
              <a:rPr lang="pl-PL" sz="2400" b="1" dirty="0"/>
              <a:t>OPRACOWANIE WYNIKÓW DIAGNOZY </a:t>
            </a:r>
          </a:p>
          <a:p>
            <a:pPr marL="0" indent="0">
              <a:buNone/>
            </a:pPr>
            <a:endParaRPr lang="pl-PL" sz="2400" b="1" dirty="0"/>
          </a:p>
          <a:p>
            <a:pPr marL="0" indent="0">
              <a:buNone/>
            </a:pPr>
            <a:r>
              <a:rPr lang="pl-PL" dirty="0"/>
              <a:t>- integracja danych ilościowych i jakościowych</a:t>
            </a:r>
          </a:p>
          <a:p>
            <a:pPr marL="0" indent="0">
              <a:buNone/>
            </a:pPr>
            <a:r>
              <a:rPr lang="pl-PL" dirty="0"/>
              <a:t>- scalenie informacji z różnych źródeł</a:t>
            </a:r>
          </a:p>
          <a:p>
            <a:pPr>
              <a:buFontTx/>
              <a:buChar char="-"/>
            </a:pPr>
            <a:r>
              <a:rPr lang="pl-PL" dirty="0"/>
              <a:t>odpowiedź na pytania diagnostyczne:</a:t>
            </a:r>
          </a:p>
          <a:p>
            <a:pPr marL="0" indent="0">
              <a:buNone/>
            </a:pPr>
            <a:endParaRPr lang="pl-PL" dirty="0"/>
          </a:p>
          <a:p>
            <a:r>
              <a:rPr lang="pl-PL" sz="2000" dirty="0"/>
              <a:t>Jaki jest aktualny rozwój konkretnego dziecka i dlaczego właśnie taki?</a:t>
            </a:r>
          </a:p>
          <a:p>
            <a:r>
              <a:rPr lang="pl-PL" sz="2000" dirty="0"/>
              <a:t>Jaki będzie w przyszłości prawdopodobny rozwój dziecka, sądząc po aktualnych danych diagnostycznych czy podjętych oddziaływaniach?</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36990448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r>
              <a:rPr lang="pl-PL" dirty="0"/>
              <a:t> </a:t>
            </a:r>
          </a:p>
          <a:p>
            <a:r>
              <a:rPr lang="pl-PL" sz="2400" b="1" dirty="0"/>
              <a:t>OPRACOWANIE WYNIKÓW DIAGNOZY </a:t>
            </a:r>
          </a:p>
          <a:p>
            <a:pPr marL="0" indent="0">
              <a:buNone/>
            </a:pPr>
            <a:endParaRPr lang="pl-PL" sz="2400" b="1" dirty="0"/>
          </a:p>
          <a:p>
            <a:pPr marL="0" indent="0">
              <a:buNone/>
            </a:pPr>
            <a:r>
              <a:rPr lang="pl-PL" dirty="0"/>
              <a:t>- integracja danych ilościowych i jakościowych</a:t>
            </a:r>
          </a:p>
          <a:p>
            <a:pPr marL="0" indent="0">
              <a:buNone/>
            </a:pPr>
            <a:r>
              <a:rPr lang="pl-PL" dirty="0"/>
              <a:t>- scalenie informacji z różnych źródeł</a:t>
            </a:r>
          </a:p>
          <a:p>
            <a:pPr>
              <a:buFontTx/>
              <a:buChar char="-"/>
            </a:pPr>
            <a:r>
              <a:rPr lang="pl-PL" dirty="0"/>
              <a:t>odpowiedź na pytania diagnostyczne:</a:t>
            </a:r>
          </a:p>
          <a:p>
            <a:pPr marL="0" indent="0">
              <a:buNone/>
            </a:pPr>
            <a:endParaRPr lang="pl-PL" dirty="0"/>
          </a:p>
          <a:p>
            <a:r>
              <a:rPr lang="pl-PL" sz="2000" dirty="0"/>
              <a:t>Jaki jest aktualny rozwój konkretnego dziecka i dlaczego właśnie taki?</a:t>
            </a:r>
          </a:p>
          <a:p>
            <a:r>
              <a:rPr lang="pl-PL" sz="2000" dirty="0"/>
              <a:t>Jaki będzie w przyszłości prawdopodobny rozwój dziecka, sądząc po aktualnych danych diagnostycznych czy podjętych oddziaływaniach?</a:t>
            </a:r>
          </a:p>
          <a:p>
            <a:r>
              <a:rPr lang="pl-PL" sz="2000" dirty="0"/>
              <a:t>Jakie należy podjąć sposoby oddziaływań interwencyjnych lub terapeutycznych, aby przebiegał możliwie jak najbardziej optymalnie? </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27202171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908720"/>
            <a:ext cx="9144000" cy="5949281"/>
          </a:xfrm>
          <a:blipFill dpi="0" rotWithShape="1">
            <a:blip r:embed="rId3" cstate="print">
              <a:alphaModFix amt="50000"/>
              <a:lum bright="10000"/>
            </a:blip>
            <a:srcRect/>
            <a:stretch>
              <a:fillRect/>
            </a:stretch>
          </a:blipFill>
        </p:spPr>
        <p:txBody>
          <a:bodyPr>
            <a:noAutofit/>
          </a:bodyPr>
          <a:lstStyle/>
          <a:p>
            <a:pPr marL="0" indent="0">
              <a:buNone/>
            </a:pPr>
            <a:endParaRPr lang="pl-PL" dirty="0"/>
          </a:p>
          <a:p>
            <a:pPr marL="0" indent="0">
              <a:buNone/>
            </a:pPr>
            <a:r>
              <a:rPr lang="pl-PL" u="sng" dirty="0"/>
              <a:t>Najczęstszymi rodzajami dokumentów, które rodzic może otrzymać sprawie dziecka, są:</a:t>
            </a:r>
          </a:p>
          <a:p>
            <a:pPr marL="0" indent="0">
              <a:buNone/>
            </a:pPr>
            <a:r>
              <a:rPr lang="pl-PL" dirty="0"/>
              <a:t>- opinie z publicznych poradni psychologiczno-pedagogicznych (PP-P);</a:t>
            </a:r>
          </a:p>
          <a:p>
            <a:pPr marL="0" indent="0">
              <a:buNone/>
            </a:pPr>
            <a:r>
              <a:rPr lang="pl-PL" dirty="0"/>
              <a:t>- opinie z niepublicznych PP-P;</a:t>
            </a:r>
          </a:p>
          <a:p>
            <a:pPr marL="0" indent="0">
              <a:buNone/>
            </a:pPr>
            <a:r>
              <a:rPr lang="pl-PL" dirty="0"/>
              <a:t>-  orzeczenia  o  potrzebie  kształcenia  specjalnego,  nauczania  indywidualnego, nauczania indywidualnego w oddziale przygotowawczym, orzeczenia o potrzebie zajęć rewalidacyjno-wychowawczych;</a:t>
            </a:r>
          </a:p>
          <a:p>
            <a:pPr marL="0" indent="0">
              <a:buNone/>
            </a:pPr>
            <a:r>
              <a:rPr lang="pl-PL" dirty="0"/>
              <a:t>- zaświadczenia lub wyniki diagnoz z prywatnych gabinetów psychologicznych;</a:t>
            </a:r>
          </a:p>
          <a:p>
            <a:pPr marL="0" indent="0">
              <a:buNone/>
            </a:pPr>
            <a:r>
              <a:rPr lang="pl-PL" dirty="0"/>
              <a:t>- opinie z ośrodków terapeutycznych. </a:t>
            </a:r>
            <a:endParaRPr lang="pl-PL" sz="2400" dirty="0"/>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23974433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268759"/>
            <a:ext cx="9144000" cy="5589241"/>
          </a:xfrm>
          <a:blipFill dpi="0" rotWithShape="1">
            <a:blip r:embed="rId3" cstate="print">
              <a:alphaModFix amt="50000"/>
              <a:lum bright="10000"/>
            </a:blip>
            <a:srcRect/>
            <a:stretch>
              <a:fillRect/>
            </a:stretch>
          </a:blipFill>
        </p:spPr>
        <p:txBody>
          <a:bodyPr>
            <a:noAutofit/>
          </a:bodyPr>
          <a:lstStyle/>
          <a:p>
            <a:r>
              <a:rPr lang="pl-PL" sz="2400" b="1" dirty="0"/>
              <a:t>OPINIOWANIE :</a:t>
            </a:r>
          </a:p>
          <a:p>
            <a:pPr marL="0" indent="0">
              <a:buNone/>
            </a:pPr>
            <a:endParaRPr lang="pl-PL" sz="1800" b="1" dirty="0"/>
          </a:p>
          <a:p>
            <a:pPr marL="0" indent="0">
              <a:buNone/>
            </a:pPr>
            <a:r>
              <a:rPr lang="pl-PL" sz="2400" u="sng" dirty="0"/>
              <a:t>Poradnie psychologiczno-pedagogiczne wydają opinie m.in. w sprawie:</a:t>
            </a:r>
          </a:p>
          <a:p>
            <a:pPr>
              <a:buFontTx/>
              <a:buChar char="-"/>
            </a:pPr>
            <a:r>
              <a:rPr lang="pl-PL" sz="2000" dirty="0"/>
              <a:t>objęcia dziecka zajęciami wczesnego wspomagania rozwoju;</a:t>
            </a:r>
          </a:p>
          <a:p>
            <a:pPr>
              <a:buFontTx/>
              <a:buChar char="-"/>
            </a:pPr>
            <a:r>
              <a:rPr lang="pl-PL" sz="2000" dirty="0"/>
              <a:t>objęcia dziecka pomocą psychologiczno-pedagogiczną na terenie szkoły/przedszkola;</a:t>
            </a:r>
          </a:p>
          <a:p>
            <a:pPr>
              <a:buFontTx/>
              <a:buChar char="-"/>
            </a:pPr>
            <a:r>
              <a:rPr lang="pl-PL" sz="2000" dirty="0"/>
              <a:t>wcześniejszego  przyjęcia  dziecka  do  szkoły  podstawowej lub odroczenia rozpoczęcia spełniania obowiązku szkolnego</a:t>
            </a:r>
          </a:p>
          <a:p>
            <a:pPr>
              <a:buFontTx/>
              <a:buChar char="-"/>
            </a:pPr>
            <a:r>
              <a:rPr lang="pl-PL" sz="2000" dirty="0"/>
              <a:t>udzielenia zezwolenia na indywidualny program lub tok nauki;</a:t>
            </a:r>
          </a:p>
          <a:p>
            <a:pPr>
              <a:buFontTx/>
              <a:buChar char="-"/>
            </a:pPr>
            <a:r>
              <a:rPr lang="pl-PL" sz="2000" dirty="0"/>
              <a:t>dostosowania wymagań edukacyjnych wynikających z programu nauczania do indywidualnych potrzeb psychofizycznych i edukacyjnych ucznia, u którego stwierdzono zaburzenia i odchylenia rozwojowe lub specyficzne trudności w uczeniu się, uniemożliwiające sprostanie tym wymaganiom;</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16683440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268759"/>
            <a:ext cx="9144000" cy="5589241"/>
          </a:xfrm>
          <a:blipFill dpi="0" rotWithShape="1">
            <a:blip r:embed="rId3" cstate="print">
              <a:alphaModFix amt="50000"/>
              <a:lum bright="10000"/>
            </a:blip>
            <a:srcRect/>
            <a:stretch>
              <a:fillRect/>
            </a:stretch>
          </a:blipFill>
        </p:spPr>
        <p:txBody>
          <a:bodyPr>
            <a:noAutofit/>
          </a:bodyPr>
          <a:lstStyle/>
          <a:p>
            <a:r>
              <a:rPr lang="pl-PL" sz="2400" b="1" dirty="0"/>
              <a:t>OPINIOWANIE c.d.:</a:t>
            </a:r>
          </a:p>
          <a:p>
            <a:pPr marL="0" indent="0">
              <a:buNone/>
            </a:pPr>
            <a:endParaRPr lang="pl-PL" sz="1800" b="1" dirty="0"/>
          </a:p>
          <a:p>
            <a:pPr marL="0" indent="0">
              <a:buNone/>
            </a:pPr>
            <a:r>
              <a:rPr lang="pl-PL" sz="2400" u="sng" dirty="0"/>
              <a:t>Poradnie psychologiczno-pedagogiczne wydają opinie m.in. w sprawie:</a:t>
            </a:r>
          </a:p>
          <a:p>
            <a:pPr>
              <a:buFontTx/>
              <a:buChar char="-"/>
            </a:pPr>
            <a:r>
              <a:rPr lang="pl-PL" sz="2000" dirty="0"/>
              <a:t>zwolnienia ucznia z wadą słuchu lub z głęboką dysleksją rozwojową z nauki drugiego języka obcego;</a:t>
            </a:r>
          </a:p>
          <a:p>
            <a:pPr>
              <a:buFontTx/>
              <a:buChar char="-"/>
            </a:pPr>
            <a:r>
              <a:rPr lang="pl-PL" sz="2000" dirty="0"/>
              <a:t>przyjęcia ucznia do klasy pierwszej szkoły ponadpodstawowej, kandydata z problemami zdrowotnymi ograniczającymi możliwości wyboru kierunku kształcenia ze względu na stan zdrowia;</a:t>
            </a:r>
          </a:p>
          <a:p>
            <a:pPr>
              <a:buFontTx/>
              <a:buChar char="-"/>
            </a:pPr>
            <a:r>
              <a:rPr lang="pl-PL" sz="2000" dirty="0"/>
              <a:t>przystąpienia ucznia lub absolwenta z zaburzeniami i odchyleniami rozwojowymi lub ze specyficznymi trudnościami w uczeniu się odpowiednio do sprawdzianu przeprowadzanego w ostatnim roku nauki w szkole podstawowej, egzaminu przeprowadzanego w ostatnim roku nauki w gimnazjum, egzaminu maturalnego lub egzaminu potwierdzającego kwalifikacje zawodowe, w warunkach i formie dostosowanych do indywidualnych potrzeb psychofizycznych ucznia lub absolwenta.</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7282380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268759"/>
            <a:ext cx="9144000" cy="5589241"/>
          </a:xfrm>
          <a:blipFill dpi="0" rotWithShape="1">
            <a:blip r:embed="rId3" cstate="print">
              <a:alphaModFix amt="50000"/>
              <a:lum bright="10000"/>
            </a:blip>
            <a:srcRect/>
            <a:stretch>
              <a:fillRect/>
            </a:stretch>
          </a:blipFill>
        </p:spPr>
        <p:txBody>
          <a:bodyPr>
            <a:noAutofit/>
          </a:bodyPr>
          <a:lstStyle/>
          <a:p>
            <a:r>
              <a:rPr lang="pl-PL" sz="2400" b="1" dirty="0"/>
              <a:t>ORZEKANIE :</a:t>
            </a:r>
          </a:p>
          <a:p>
            <a:pPr marL="0" indent="0">
              <a:buNone/>
            </a:pPr>
            <a:r>
              <a:rPr lang="pl-PL" sz="2400" u="sng" dirty="0"/>
              <a:t>Poradnie psychologiczno-pedagogiczne wydają orzeczenia:</a:t>
            </a:r>
          </a:p>
          <a:p>
            <a:r>
              <a:rPr lang="pl-PL" sz="2000" dirty="0"/>
              <a:t>o potrzebie kształcenia specjalnego dla dzieci i młodzieży:</a:t>
            </a:r>
          </a:p>
          <a:p>
            <a:pPr marL="0" indent="0">
              <a:buNone/>
            </a:pPr>
            <a:r>
              <a:rPr lang="pl-PL" sz="2000" dirty="0"/>
              <a:t>- z niepełnosprawnością umysłową w stopniu lekkim;</a:t>
            </a:r>
          </a:p>
          <a:p>
            <a:pPr marL="0" indent="0">
              <a:buNone/>
            </a:pPr>
            <a:r>
              <a:rPr lang="pl-PL" sz="2000" dirty="0"/>
              <a:t>- z niepełnosprawnością umysłową w stopniu umiarkowanym lub znacznym;</a:t>
            </a:r>
          </a:p>
          <a:p>
            <a:pPr marL="0" indent="0">
              <a:buNone/>
            </a:pPr>
            <a:r>
              <a:rPr lang="pl-PL" sz="2000" dirty="0"/>
              <a:t>- z autyzmem, w tym z zespołem Aspergera;</a:t>
            </a:r>
          </a:p>
          <a:p>
            <a:pPr marL="0" indent="0">
              <a:buNone/>
            </a:pPr>
            <a:r>
              <a:rPr lang="pl-PL" sz="2000" dirty="0"/>
              <a:t>- z niepełnosprawnościami sprzężonymi (przynajmniej dwie niepełnosprawności wymienione powyżej);</a:t>
            </a:r>
          </a:p>
          <a:p>
            <a:pPr marL="0" indent="0">
              <a:buNone/>
            </a:pPr>
            <a:r>
              <a:rPr lang="pl-PL" sz="2000" dirty="0"/>
              <a:t>- niedostosowanych społecznie lub zagrożonych niedostosowaniem społecznym</a:t>
            </a:r>
          </a:p>
          <a:p>
            <a:pPr marL="0" indent="0">
              <a:buNone/>
            </a:pPr>
            <a:r>
              <a:rPr lang="pl-PL" sz="2000" dirty="0"/>
              <a:t>- niesłyszących; słabo słyszących;</a:t>
            </a:r>
          </a:p>
          <a:p>
            <a:pPr marL="0" indent="0">
              <a:buNone/>
            </a:pPr>
            <a:r>
              <a:rPr lang="pl-PL" sz="2000" dirty="0"/>
              <a:t>- niewidomych; słabo widzących;</a:t>
            </a:r>
          </a:p>
          <a:p>
            <a:pPr marL="0" indent="0">
              <a:buNone/>
            </a:pPr>
            <a:r>
              <a:rPr lang="pl-PL" sz="2000" dirty="0"/>
              <a:t>- z niepełnosprawnością ruchową, w tym z afazją;</a:t>
            </a:r>
          </a:p>
          <a:p>
            <a:pPr marL="0" indent="0">
              <a:buNone/>
            </a:pPr>
            <a:r>
              <a:rPr lang="pl-PL" sz="2000" dirty="0"/>
              <a:t>Poradnie wydają też orzeczenia o potrzebie zajęć rewalidacyjno-wychowawczych dla dzieci z niepełnosprawnością umysłową w stopniu głębokim, które realizują obowiązek szkolny w specjalnych ośrodkach.</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12558666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WYJAŚNIANIE przyczyn </a:t>
            </a:r>
          </a:p>
          <a:p>
            <a:pPr marL="0" indent="0">
              <a:buNone/>
            </a:pPr>
            <a:r>
              <a:rPr lang="pl-PL" dirty="0"/>
              <a:t>- w kontekście cech indywidualnych </a:t>
            </a:r>
          </a:p>
          <a:p>
            <a:pPr marL="0" indent="0">
              <a:buNone/>
            </a:pPr>
            <a:r>
              <a:rPr lang="pl-PL" dirty="0"/>
              <a:t>- w kontekście oddziaływań środowiskowych</a:t>
            </a:r>
          </a:p>
          <a:p>
            <a:pPr marL="0" indent="0">
              <a:buNone/>
            </a:pPr>
            <a:r>
              <a:rPr lang="pl-PL" dirty="0"/>
              <a:t> </a:t>
            </a:r>
          </a:p>
          <a:p>
            <a:r>
              <a:rPr lang="pl-PL" dirty="0"/>
              <a:t>OPRACOWANIE WYNIKÓW DIAGNOZY i OPINIOWANIE</a:t>
            </a:r>
          </a:p>
          <a:p>
            <a:pPr marL="0" indent="0">
              <a:buNone/>
            </a:pPr>
            <a:r>
              <a:rPr lang="pl-PL" sz="2400" dirty="0"/>
              <a:t>- integracja danych ilościowych i jakościowych</a:t>
            </a:r>
          </a:p>
          <a:p>
            <a:pPr marL="0" indent="0">
              <a:buNone/>
            </a:pPr>
            <a:r>
              <a:rPr lang="pl-PL" sz="2400" dirty="0"/>
              <a:t>- scalenie informacji z różnych źródeł</a:t>
            </a:r>
          </a:p>
          <a:p>
            <a:pPr marL="0" indent="0">
              <a:buNone/>
            </a:pPr>
            <a:r>
              <a:rPr lang="pl-PL" sz="2400" dirty="0"/>
              <a:t>- odpowiedź na pytania diagnostyczne</a:t>
            </a:r>
          </a:p>
          <a:p>
            <a:pPr marL="0" indent="0">
              <a:buNone/>
            </a:pPr>
            <a:r>
              <a:rPr lang="pl-PL" sz="2400" dirty="0"/>
              <a:t>- rozpoznanie sfer aktualnego rozwoju</a:t>
            </a:r>
          </a:p>
          <a:p>
            <a:pPr marL="0" indent="0">
              <a:buNone/>
            </a:pPr>
            <a:r>
              <a:rPr lang="pl-PL" sz="2400" dirty="0"/>
              <a:t>- wskazanie sfer najbliższego rozwoju </a:t>
            </a:r>
          </a:p>
          <a:p>
            <a:pPr marL="0" indent="0">
              <a:buNone/>
            </a:pPr>
            <a:r>
              <a:rPr lang="pl-PL" sz="2400" dirty="0"/>
              <a:t>- </a:t>
            </a:r>
            <a:r>
              <a:rPr lang="pl-PL" sz="2400" b="1" dirty="0"/>
              <a:t>informacje zwrotne dla odbiorców opinii/orzeczenia</a:t>
            </a:r>
          </a:p>
          <a:p>
            <a:pPr marL="0" indent="0">
              <a:buNone/>
            </a:pPr>
            <a:r>
              <a:rPr lang="pl-PL" sz="2400" dirty="0"/>
              <a:t>- przechowywanie dokumentacji</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22361406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1"/>
          <p:cNvSpPr>
            <a:spLocks noGrp="1"/>
          </p:cNvSpPr>
          <p:nvPr>
            <p:ph idx="1"/>
          </p:nvPr>
        </p:nvSpPr>
        <p:spPr>
          <a:xfrm>
            <a:off x="-17934" y="1124745"/>
            <a:ext cx="9144000" cy="5733256"/>
          </a:xfrm>
          <a:blipFill dpi="0" rotWithShape="1">
            <a:blip r:embed="rId3" cstate="print">
              <a:alphaModFix amt="50000"/>
              <a:lum bright="10000"/>
            </a:blip>
            <a:srcRect/>
            <a:stretch>
              <a:fillRect/>
            </a:stretch>
          </a:blipFill>
        </p:spPr>
        <p:txBody>
          <a:bodyPr>
            <a:noAutofit/>
          </a:bodyPr>
          <a:lstStyle/>
          <a:p>
            <a:pPr marL="0" indent="0">
              <a:buNone/>
            </a:pPr>
            <a:endParaRPr lang="pl-PL" sz="1000" u="sng" dirty="0"/>
          </a:p>
          <a:p>
            <a:r>
              <a:rPr lang="pl-PL" dirty="0"/>
              <a:t>WYJAŚNIANIE przyczyn </a:t>
            </a:r>
          </a:p>
          <a:p>
            <a:pPr marL="0" indent="0">
              <a:buNone/>
            </a:pPr>
            <a:r>
              <a:rPr lang="pl-PL" dirty="0"/>
              <a:t>- w kontekście cech indywidualnych </a:t>
            </a:r>
          </a:p>
          <a:p>
            <a:pPr marL="0" indent="0">
              <a:buNone/>
            </a:pPr>
            <a:r>
              <a:rPr lang="pl-PL" dirty="0"/>
              <a:t>- w kontekście oddziaływań środowiskowych</a:t>
            </a:r>
          </a:p>
          <a:p>
            <a:pPr marL="0" indent="0">
              <a:buNone/>
            </a:pPr>
            <a:r>
              <a:rPr lang="pl-PL" dirty="0"/>
              <a:t> </a:t>
            </a:r>
          </a:p>
          <a:p>
            <a:r>
              <a:rPr lang="pl-PL" dirty="0"/>
              <a:t>OPRACOWANIE WYNIKÓW DIAGNOZY i OPINIOWANIE</a:t>
            </a:r>
          </a:p>
          <a:p>
            <a:pPr marL="0" indent="0">
              <a:buNone/>
            </a:pPr>
            <a:r>
              <a:rPr lang="pl-PL" sz="2400" dirty="0"/>
              <a:t>- integracja danych ilościowych i jakościowych</a:t>
            </a:r>
          </a:p>
          <a:p>
            <a:pPr marL="0" indent="0">
              <a:buNone/>
            </a:pPr>
            <a:r>
              <a:rPr lang="pl-PL" sz="2400" dirty="0"/>
              <a:t>- scalenie informacji z różnych źródeł</a:t>
            </a:r>
          </a:p>
          <a:p>
            <a:pPr marL="0" indent="0">
              <a:buNone/>
            </a:pPr>
            <a:r>
              <a:rPr lang="pl-PL" sz="2400" dirty="0"/>
              <a:t>- odpowiedź na pytania diagnostyczne</a:t>
            </a:r>
          </a:p>
          <a:p>
            <a:pPr marL="0" indent="0">
              <a:buNone/>
            </a:pPr>
            <a:r>
              <a:rPr lang="pl-PL" sz="2400" dirty="0"/>
              <a:t>- rozpoznanie sfer aktualnego rozwoju</a:t>
            </a:r>
          </a:p>
          <a:p>
            <a:pPr marL="0" indent="0">
              <a:buNone/>
            </a:pPr>
            <a:r>
              <a:rPr lang="pl-PL" sz="2400" dirty="0"/>
              <a:t>- wskazanie sfer najbliższego rozwoju </a:t>
            </a:r>
          </a:p>
          <a:p>
            <a:pPr marL="0" indent="0">
              <a:buNone/>
            </a:pPr>
            <a:r>
              <a:rPr lang="pl-PL" sz="2400" dirty="0"/>
              <a:t>- informacje zwrotne dla odbiorców opinii/orzeczenia</a:t>
            </a:r>
          </a:p>
          <a:p>
            <a:pPr marL="0" indent="0">
              <a:buNone/>
            </a:pPr>
            <a:r>
              <a:rPr lang="pl-PL" sz="2400" dirty="0"/>
              <a:t>- </a:t>
            </a:r>
            <a:r>
              <a:rPr lang="pl-PL" sz="2400" b="1" dirty="0"/>
              <a:t>przechowywanie dokumentacji</a:t>
            </a:r>
          </a:p>
        </p:txBody>
      </p:sp>
      <p:sp>
        <p:nvSpPr>
          <p:cNvPr id="6" name="Tytuł 1"/>
          <p:cNvSpPr txBox="1">
            <a:spLocks/>
          </p:cNvSpPr>
          <p:nvPr/>
        </p:nvSpPr>
        <p:spPr>
          <a:xfrm>
            <a:off x="428596" y="116632"/>
            <a:ext cx="8463884" cy="1296144"/>
          </a:xfrm>
          <a:prstGeom prst="rect">
            <a:avLst/>
          </a:prstGeom>
        </p:spPr>
        <p:txBody>
          <a:bodyPr vert="horz" lIns="0" rIns="0" bIns="0" anchor="b">
            <a:normAutofit fontScale="97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pl-PL" sz="4000" b="1" dirty="0"/>
          </a:p>
        </p:txBody>
      </p:sp>
      <p:sp>
        <p:nvSpPr>
          <p:cNvPr id="10" name="Tytuł 1"/>
          <p:cNvSpPr>
            <a:spLocks noGrp="1"/>
          </p:cNvSpPr>
          <p:nvPr>
            <p:ph type="title"/>
          </p:nvPr>
        </p:nvSpPr>
        <p:spPr>
          <a:xfrm>
            <a:off x="195010" y="116632"/>
            <a:ext cx="8948990" cy="1031833"/>
          </a:xfrm>
        </p:spPr>
        <p:txBody>
          <a:bodyPr>
            <a:normAutofit/>
          </a:bodyPr>
          <a:lstStyle/>
          <a:p>
            <a:pPr algn="ctr"/>
            <a:r>
              <a:rPr lang="pl-PL" sz="4000" b="1" u="sng" dirty="0"/>
              <a:t>Etap wyjaśniania i opiniowania/orzekania</a:t>
            </a:r>
            <a:endParaRPr lang="pl-PL" sz="4000" b="1" dirty="0"/>
          </a:p>
        </p:txBody>
      </p:sp>
    </p:spTree>
    <p:extLst>
      <p:ext uri="{BB962C8B-B14F-4D97-AF65-F5344CB8AC3E}">
        <p14:creationId xmlns:p14="http://schemas.microsoft.com/office/powerpoint/2010/main" val="38194608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a:extLst>
              <a:ext uri="{FF2B5EF4-FFF2-40B4-BE49-F238E27FC236}">
                <a16:creationId xmlns:a16="http://schemas.microsoft.com/office/drawing/2014/main" id="{7E77F3F3-0D06-4AFE-ACDD-9B6147B9A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935" y="1052736"/>
            <a:ext cx="4082065" cy="5877272"/>
          </a:xfrm>
          <a:prstGeom prst="rect">
            <a:avLst/>
          </a:prstGeom>
        </p:spPr>
      </p:pic>
      <p:pic>
        <p:nvPicPr>
          <p:cNvPr id="4" name="Obraz 3">
            <a:extLst>
              <a:ext uri="{FF2B5EF4-FFF2-40B4-BE49-F238E27FC236}">
                <a16:creationId xmlns:a16="http://schemas.microsoft.com/office/drawing/2014/main" id="{6D953073-0872-4EE7-A2CF-8301C65FB4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88" t="50265"/>
          <a:stretch/>
        </p:blipFill>
        <p:spPr>
          <a:xfrm rot="5400000">
            <a:off x="3945990" y="1922180"/>
            <a:ext cx="5877271" cy="4138386"/>
          </a:xfrm>
          <a:prstGeom prst="rect">
            <a:avLst/>
          </a:prstGeom>
        </p:spPr>
      </p:pic>
      <p:sp>
        <p:nvSpPr>
          <p:cNvPr id="5" name="Tytuł 1">
            <a:extLst>
              <a:ext uri="{FF2B5EF4-FFF2-40B4-BE49-F238E27FC236}">
                <a16:creationId xmlns:a16="http://schemas.microsoft.com/office/drawing/2014/main" id="{07F0818A-5105-4851-96B1-5DFABC02D49A}"/>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1780076953"/>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3DAC2E82-12C2-4285-9B80-AC03309D5B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545908" y="-71288"/>
            <a:ext cx="5996361" cy="8244409"/>
          </a:xfrm>
          <a:prstGeom prst="rect">
            <a:avLst/>
          </a:prstGeom>
        </p:spPr>
      </p:pic>
      <p:sp>
        <p:nvSpPr>
          <p:cNvPr id="4" name="Tytuł 1">
            <a:extLst>
              <a:ext uri="{FF2B5EF4-FFF2-40B4-BE49-F238E27FC236}">
                <a16:creationId xmlns:a16="http://schemas.microsoft.com/office/drawing/2014/main" id="{E3CBB075-E804-4D78-9BB9-78D91041576A}"/>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1023613059"/>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AF018EFC-F2B4-46F5-9D06-54F38A9AB0C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015" t="13250" b="5901"/>
          <a:stretch/>
        </p:blipFill>
        <p:spPr>
          <a:xfrm>
            <a:off x="4572001" y="1196752"/>
            <a:ext cx="3960439" cy="5793748"/>
          </a:xfrm>
          <a:prstGeom prst="rect">
            <a:avLst/>
          </a:prstGeom>
        </p:spPr>
      </p:pic>
      <p:pic>
        <p:nvPicPr>
          <p:cNvPr id="5" name="Obraz 4">
            <a:extLst>
              <a:ext uri="{FF2B5EF4-FFF2-40B4-BE49-F238E27FC236}">
                <a16:creationId xmlns:a16="http://schemas.microsoft.com/office/drawing/2014/main" id="{6ACCB583-26EA-44CC-A729-4CE26BA8D9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58" t="9450" b="9701"/>
          <a:stretch/>
        </p:blipFill>
        <p:spPr>
          <a:xfrm>
            <a:off x="428596" y="1268760"/>
            <a:ext cx="3748056" cy="5589240"/>
          </a:xfrm>
          <a:prstGeom prst="rect">
            <a:avLst/>
          </a:prstGeom>
        </p:spPr>
      </p:pic>
      <p:sp>
        <p:nvSpPr>
          <p:cNvPr id="4" name="Tytuł 1">
            <a:extLst>
              <a:ext uri="{FF2B5EF4-FFF2-40B4-BE49-F238E27FC236}">
                <a16:creationId xmlns:a16="http://schemas.microsoft.com/office/drawing/2014/main" id="{E1671D5E-6654-45BA-BC10-E396D31D89CB}"/>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2416948799"/>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4221DACF-42B8-4E8A-9597-2A29DD366C6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420571" y="-116315"/>
            <a:ext cx="6236570" cy="8574672"/>
          </a:xfrm>
          <a:prstGeom prst="rect">
            <a:avLst/>
          </a:prstGeom>
        </p:spPr>
      </p:pic>
      <p:sp>
        <p:nvSpPr>
          <p:cNvPr id="4" name="Tytuł 1">
            <a:extLst>
              <a:ext uri="{FF2B5EF4-FFF2-40B4-BE49-F238E27FC236}">
                <a16:creationId xmlns:a16="http://schemas.microsoft.com/office/drawing/2014/main" id="{7C996C98-FF06-4D10-832D-29BA308CE719}"/>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1208900462"/>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33D0BFD0-B724-4348-AD42-3E46CBDCDF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669368" y="-56531"/>
            <a:ext cx="5805264" cy="7981669"/>
          </a:xfrm>
          <a:prstGeom prst="rect">
            <a:avLst/>
          </a:prstGeom>
        </p:spPr>
      </p:pic>
      <p:sp>
        <p:nvSpPr>
          <p:cNvPr id="4" name="Tytuł 1">
            <a:extLst>
              <a:ext uri="{FF2B5EF4-FFF2-40B4-BE49-F238E27FC236}">
                <a16:creationId xmlns:a16="http://schemas.microsoft.com/office/drawing/2014/main" id="{C6F6534F-E160-4F33-A3BA-F5887B621A3C}"/>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994401798"/>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B4E1FCB7-7619-49C4-B98C-85BA2F0B568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73" b="52800"/>
          <a:stretch/>
        </p:blipFill>
        <p:spPr>
          <a:xfrm rot="5400000">
            <a:off x="4074652" y="2097886"/>
            <a:ext cx="6135809" cy="4045510"/>
          </a:xfrm>
          <a:prstGeom prst="rect">
            <a:avLst/>
          </a:prstGeom>
        </p:spPr>
      </p:pic>
      <p:pic>
        <p:nvPicPr>
          <p:cNvPr id="4" name="Obraz 3">
            <a:extLst>
              <a:ext uri="{FF2B5EF4-FFF2-40B4-BE49-F238E27FC236}">
                <a16:creationId xmlns:a16="http://schemas.microsoft.com/office/drawing/2014/main" id="{2C3BA3F0-EC6D-434D-BD91-8EB16BEF81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1052736"/>
            <a:ext cx="4634678" cy="6372228"/>
          </a:xfrm>
          <a:prstGeom prst="rect">
            <a:avLst/>
          </a:prstGeom>
        </p:spPr>
      </p:pic>
      <p:sp>
        <p:nvSpPr>
          <p:cNvPr id="5" name="Tytuł 1">
            <a:extLst>
              <a:ext uri="{FF2B5EF4-FFF2-40B4-BE49-F238E27FC236}">
                <a16:creationId xmlns:a16="http://schemas.microsoft.com/office/drawing/2014/main" id="{345D6790-1589-48F7-9ECB-3E210887383A}"/>
              </a:ext>
            </a:extLst>
          </p:cNvPr>
          <p:cNvSpPr txBox="1">
            <a:spLocks/>
          </p:cNvSpPr>
          <p:nvPr/>
        </p:nvSpPr>
        <p:spPr>
          <a:xfrm>
            <a:off x="428596" y="116632"/>
            <a:ext cx="8463884" cy="936104"/>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pl-PL" sz="4400" b="1" u="sng" dirty="0"/>
              <a:t>PODSUMOWANIE</a:t>
            </a:r>
          </a:p>
          <a:p>
            <a:pPr algn="ctr"/>
            <a:r>
              <a:rPr lang="pl-PL" sz="4400" b="1" dirty="0"/>
              <a:t> DIAGNOZA – PROGNOZA – INTERWENCJA </a:t>
            </a:r>
          </a:p>
          <a:p>
            <a:pPr algn="ctr"/>
            <a:r>
              <a:rPr lang="pl-PL" sz="4000" b="1" dirty="0"/>
              <a:t>PROPOZYCJE LITERATUROWE:</a:t>
            </a:r>
          </a:p>
        </p:txBody>
      </p:sp>
    </p:spTree>
    <p:extLst>
      <p:ext uri="{BB962C8B-B14F-4D97-AF65-F5344CB8AC3E}">
        <p14:creationId xmlns:p14="http://schemas.microsoft.com/office/powerpoint/2010/main" val="1279049342"/>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ymbol zastępczy zawartości 2"/>
          <p:cNvSpPr txBox="1">
            <a:spLocks/>
          </p:cNvSpPr>
          <p:nvPr/>
        </p:nvSpPr>
        <p:spPr>
          <a:xfrm>
            <a:off x="1117816" y="620688"/>
            <a:ext cx="8206712" cy="898025"/>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a:buFont typeface="Wingdings 2"/>
              <a:buNone/>
            </a:pPr>
            <a:r>
              <a:rPr lang="pl-PL" sz="4800" b="1" dirty="0">
                <a:solidFill>
                  <a:schemeClr val="tx2"/>
                </a:solidFill>
                <a:latin typeface="+mj-lt"/>
              </a:rPr>
              <a:t>Dziękuję za uwagę </a:t>
            </a:r>
            <a:r>
              <a:rPr lang="pl-PL" sz="4800" b="1" dirty="0">
                <a:solidFill>
                  <a:schemeClr val="tx2"/>
                </a:solidFill>
                <a:latin typeface="+mj-lt"/>
                <a:sym typeface="Wingdings" panose="05000000000000000000" pitchFamily="2" charset="2"/>
              </a:rPr>
              <a:t></a:t>
            </a:r>
          </a:p>
        </p:txBody>
      </p:sp>
      <p:pic>
        <p:nvPicPr>
          <p:cNvPr id="9" name="Picture 2" descr="http://bi.gazeta.pl/im/3/9345/z9345693Q.jpg"/>
          <p:cNvPicPr>
            <a:picLocks noChangeAspect="1" noChangeArrowheads="1"/>
          </p:cNvPicPr>
          <p:nvPr/>
        </p:nvPicPr>
        <p:blipFill>
          <a:blip r:embed="rId2" cstate="print"/>
          <a:srcRect/>
          <a:stretch>
            <a:fillRect/>
          </a:stretch>
        </p:blipFill>
        <p:spPr bwMode="auto">
          <a:xfrm>
            <a:off x="1117816" y="1340768"/>
            <a:ext cx="4680520" cy="5244347"/>
          </a:xfrm>
          <a:prstGeom prst="rect">
            <a:avLst/>
          </a:prstGeom>
          <a:noFill/>
        </p:spPr>
      </p:pic>
      <p:sp>
        <p:nvSpPr>
          <p:cNvPr id="10" name="Tytuł 2"/>
          <p:cNvSpPr>
            <a:spLocks noGrp="1"/>
          </p:cNvSpPr>
          <p:nvPr/>
        </p:nvSpPr>
        <p:spPr>
          <a:xfrm>
            <a:off x="529772" y="5957664"/>
            <a:ext cx="8515108" cy="864096"/>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pl-PL" sz="2400" dirty="0"/>
              <a:t>Adres do korespondencji: </a:t>
            </a:r>
            <a:r>
              <a:rPr lang="pl-PL" sz="2400" dirty="0">
                <a:solidFill>
                  <a:schemeClr val="tx1"/>
                </a:solidFill>
                <a:hlinkClick r:id="rId3"/>
              </a:rPr>
              <a:t>mszefler@ukw.edu.pl</a:t>
            </a:r>
            <a:r>
              <a:rPr lang="pl-PL" sz="2400" dirty="0">
                <a:solidFill>
                  <a:schemeClr val="tx1"/>
                </a:solidFill>
              </a:rPr>
              <a:t>   </a:t>
            </a:r>
          </a:p>
          <a:p>
            <a:pPr algn="ctr"/>
            <a:r>
              <a:rPr lang="pl-PL" sz="2400" dirty="0">
                <a:solidFill>
                  <a:srgbClr val="002060"/>
                </a:solidFill>
              </a:rPr>
              <a:t>lub </a:t>
            </a:r>
            <a:r>
              <a:rPr lang="pl-PL" sz="2400" dirty="0">
                <a:solidFill>
                  <a:schemeClr val="tx1"/>
                </a:solidFill>
                <a:hlinkClick r:id="rId4"/>
              </a:rPr>
              <a:t>m.wojtowicz.szefler@gmail.com</a:t>
            </a:r>
            <a:r>
              <a:rPr lang="pl-PL" sz="2400" dirty="0">
                <a:solidFill>
                  <a:schemeClr val="tx1"/>
                </a:solidFill>
              </a:rPr>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zepływ">
  <a:themeElements>
    <a:clrScheme name="Przepły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Przepły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k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10996</TotalTime>
  <Words>6490</Words>
  <Application>Microsoft Office PowerPoint</Application>
  <PresentationFormat>Pokaz na ekranie (4:3)</PresentationFormat>
  <Paragraphs>693</Paragraphs>
  <Slides>71</Slides>
  <Notes>43</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71</vt:i4>
      </vt:variant>
    </vt:vector>
  </HeadingPairs>
  <TitlesOfParts>
    <vt:vector size="79" baseType="lpstr">
      <vt:lpstr>Arial</vt:lpstr>
      <vt:lpstr>Calibri</vt:lpstr>
      <vt:lpstr>Calibri Light</vt:lpstr>
      <vt:lpstr>Constantia</vt:lpstr>
      <vt:lpstr>Times New Roman</vt:lpstr>
      <vt:lpstr>Wingdings</vt:lpstr>
      <vt:lpstr>Wingdings 2</vt:lpstr>
      <vt:lpstr>Przepływ</vt:lpstr>
      <vt:lpstr> Diagnozowanie rozwoju – materiały do zajęć konwersatoryjnych </vt:lpstr>
      <vt:lpstr>Diagnozowanie rozwoju - definicja</vt:lpstr>
      <vt:lpstr>Diagnozowanie rozwoju - definicja</vt:lpstr>
      <vt:lpstr>Prezentacja programu PowerPoint</vt:lpstr>
      <vt:lpstr>Prezentacja programu PowerPoint</vt:lpstr>
      <vt:lpstr>Prezentacja programu PowerPoint</vt:lpstr>
      <vt:lpstr>Rodzaje diagnoz z uwagi na cel badania</vt:lpstr>
      <vt:lpstr>Rodzaje diagnoz z uwagi na cel badania</vt:lpstr>
      <vt:lpstr>Rodzaje diagnoz z uwagi na cel badania</vt:lpstr>
      <vt:lpstr>Rodzaje diagnoz z uwagi na cel badania</vt:lpstr>
      <vt:lpstr>Rodzaje diagnoz z uwagi na cel badania</vt:lpstr>
      <vt:lpstr>Rodzaje diagnoz z uwagi na cel badania</vt:lpstr>
      <vt:lpstr>Prezentacja programu PowerPoint</vt:lpstr>
      <vt:lpstr> OŚ I: DIAGNOZA PODSTAWOWA </vt:lpstr>
      <vt:lpstr>OŚ I: DIAGNOZA PODSTAWOWA</vt:lpstr>
      <vt:lpstr>OŚ I: DIAGNOZA PODSTAWOWA</vt:lpstr>
      <vt:lpstr>OŚ I: DIAGNOZA PODSTAWOWA </vt:lpstr>
      <vt:lpstr>Prezentacja programu PowerPoint</vt:lpstr>
      <vt:lpstr>Diagnoza:  funkcjonowanie emocjonalne i społeczne</vt:lpstr>
      <vt:lpstr>Wielosystemowe zaburzenia rozwoju</vt:lpstr>
      <vt:lpstr>Wielosystemowe zaburzenia rozwoju – obszary trudności</vt:lpstr>
      <vt:lpstr>Wielosystemowe zaburzenia rozwoju – obszary trudności</vt:lpstr>
      <vt:lpstr>Prezentacja programu PowerPoint</vt:lpstr>
      <vt:lpstr>Funkcjonowanie emocjonalne i społeczne dziecka według zero to three.</vt:lpstr>
      <vt:lpstr>Skala do oceny zdolności funkcjonowania emocjonalnego i społecznego</vt:lpstr>
      <vt:lpstr>Punktacja</vt:lpstr>
      <vt:lpstr>Lista problemów w relacji</vt:lpstr>
      <vt:lpstr>Opisowe charakterystyki właściwości relacji</vt:lpstr>
      <vt:lpstr>Oś IV: Stresory psychospołeczne</vt:lpstr>
      <vt:lpstr>Oś IV: Stresory psychospołeczne</vt:lpstr>
      <vt:lpstr>Proces diagnozowania rozwoju – etapy</vt:lpstr>
      <vt:lpstr>Etap prediagnostyczny</vt:lpstr>
      <vt:lpstr>Prezentacja programu PowerPoint</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 </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vt:lpstr>
      <vt:lpstr>Etap właściwego badania diagnostycznego </vt:lpstr>
      <vt:lpstr>Etap właściwego badania diagnostycznego</vt:lpstr>
      <vt:lpstr>Etap właściwego badania diagnostycznego</vt:lpstr>
      <vt:lpstr>Etap właściwego badania diagnostycznego</vt:lpstr>
      <vt:lpstr>Etap właściwego badania diagnostycznego</vt:lpstr>
      <vt:lpstr>Prezentacja programu PowerPoint</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Etap wyjaśniania i opiniowania/orzekania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xx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x</dc:creator>
  <cp:lastModifiedBy>Małgorzata Wójtowicz-Szefler</cp:lastModifiedBy>
  <cp:revision>292</cp:revision>
  <dcterms:created xsi:type="dcterms:W3CDTF">2013-05-22T11:43:48Z</dcterms:created>
  <dcterms:modified xsi:type="dcterms:W3CDTF">2021-10-09T10:50:19Z</dcterms:modified>
</cp:coreProperties>
</file>